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60" r:id="rId3"/>
    <p:sldId id="261"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Almabetter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C9CD31-EAD8-4348-8D40-545C2162C3E7}" type="datetimeFigureOut">
              <a:rPr lang="en-US" smtClean="0"/>
              <a:t>11/20/2022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3B4D79-83B3-4407-AD42-F1A5D81631B3}" type="slidenum">
              <a:rPr lang="en-US" smtClean="0"/>
              <a:t>‹#›</a:t>
            </a:fld>
            <a:endParaRPr lang="en-US"/>
          </a:p>
        </p:txBody>
      </p:sp>
    </p:spTree>
    <p:extLst>
      <p:ext uri="{BB962C8B-B14F-4D97-AF65-F5344CB8AC3E}">
        <p14:creationId xmlns:p14="http://schemas.microsoft.com/office/powerpoint/2010/main" val="129437793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Almabetter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72DCFE-4DF6-4415-8C19-3BBD8135D531}" type="datetimeFigureOut">
              <a:rPr lang="en-US" smtClean="0"/>
              <a:t>11/20/2022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4F80F-B1C7-4933-8FCC-5A287211D5AD}" type="slidenum">
              <a:rPr lang="en-US" smtClean="0"/>
              <a:t>‹#›</a:t>
            </a:fld>
            <a:endParaRPr lang="en-US"/>
          </a:p>
        </p:txBody>
      </p:sp>
    </p:spTree>
    <p:extLst>
      <p:ext uri="{BB962C8B-B14F-4D97-AF65-F5344CB8AC3E}">
        <p14:creationId xmlns:p14="http://schemas.microsoft.com/office/powerpoint/2010/main" val="302312233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4F80F-B1C7-4933-8FCC-5A287211D5AD}" type="slidenum">
              <a:rPr lang="en-US" smtClean="0"/>
              <a:t>1</a:t>
            </a:fld>
            <a:endParaRPr lang="en-US"/>
          </a:p>
        </p:txBody>
      </p:sp>
      <p:sp>
        <p:nvSpPr>
          <p:cNvPr id="5" name="Header Placeholder 4"/>
          <p:cNvSpPr>
            <a:spLocks noGrp="1"/>
          </p:cNvSpPr>
          <p:nvPr>
            <p:ph type="hdr" sz="quarter" idx="11"/>
          </p:nvPr>
        </p:nvSpPr>
        <p:spPr/>
        <p:txBody>
          <a:bodyPr/>
          <a:lstStyle/>
          <a:p>
            <a:r>
              <a:rPr lang="en-US" smtClean="0"/>
              <a:t>Almabetter</a:t>
            </a:r>
            <a:endParaRPr lang="en-US"/>
          </a:p>
        </p:txBody>
      </p:sp>
    </p:spTree>
    <p:extLst>
      <p:ext uri="{BB962C8B-B14F-4D97-AF65-F5344CB8AC3E}">
        <p14:creationId xmlns:p14="http://schemas.microsoft.com/office/powerpoint/2010/main" val="412257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4F80F-B1C7-4933-8FCC-5A287211D5AD}" type="slidenum">
              <a:rPr lang="en-US" smtClean="0"/>
              <a:t>5</a:t>
            </a:fld>
            <a:endParaRPr lang="en-US"/>
          </a:p>
        </p:txBody>
      </p:sp>
      <p:sp>
        <p:nvSpPr>
          <p:cNvPr id="5" name="Header Placeholder 4"/>
          <p:cNvSpPr>
            <a:spLocks noGrp="1"/>
          </p:cNvSpPr>
          <p:nvPr>
            <p:ph type="hdr" sz="quarter" idx="11"/>
          </p:nvPr>
        </p:nvSpPr>
        <p:spPr/>
        <p:txBody>
          <a:bodyPr/>
          <a:lstStyle/>
          <a:p>
            <a:r>
              <a:rPr lang="en-US" smtClean="0"/>
              <a:t>Almabetter</a:t>
            </a:r>
            <a:endParaRPr lang="en-US"/>
          </a:p>
        </p:txBody>
      </p:sp>
    </p:spTree>
    <p:extLst>
      <p:ext uri="{BB962C8B-B14F-4D97-AF65-F5344CB8AC3E}">
        <p14:creationId xmlns:p14="http://schemas.microsoft.com/office/powerpoint/2010/main" val="153010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CAB545-A6EF-4451-8911-71D89F4A7348}" type="datetime1">
              <a:rPr lang="en-US" smtClean="0"/>
              <a:t>11/20/2022</a:t>
            </a:fld>
            <a:endParaRPr lang="en-US"/>
          </a:p>
        </p:txBody>
      </p:sp>
      <p:sp>
        <p:nvSpPr>
          <p:cNvPr id="5" name="Footer Placeholder 4"/>
          <p:cNvSpPr>
            <a:spLocks noGrp="1"/>
          </p:cNvSpPr>
          <p:nvPr>
            <p:ph type="ftr" sz="quarter" idx="11"/>
          </p:nvPr>
        </p:nvSpPr>
        <p:spPr/>
        <p:txBody>
          <a:bodyPr/>
          <a:lstStyle/>
          <a:p>
            <a:r>
              <a:rPr lang="en-US" smtClean="0"/>
              <a:t>Capstone-1,EDA-Play Store App Reviews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277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9C7D7-E71B-43B6-943D-9A62BBAD1B32}" type="datetime1">
              <a:rPr lang="en-US" smtClean="0"/>
              <a:t>11/20/2022</a:t>
            </a:fld>
            <a:endParaRPr lang="en-US"/>
          </a:p>
        </p:txBody>
      </p:sp>
      <p:sp>
        <p:nvSpPr>
          <p:cNvPr id="5" name="Footer Placeholder 4"/>
          <p:cNvSpPr>
            <a:spLocks noGrp="1"/>
          </p:cNvSpPr>
          <p:nvPr>
            <p:ph type="ftr" sz="quarter" idx="11"/>
          </p:nvPr>
        </p:nvSpPr>
        <p:spPr/>
        <p:txBody>
          <a:bodyPr/>
          <a:lstStyle/>
          <a:p>
            <a:r>
              <a:rPr lang="en-US" smtClean="0"/>
              <a:t>Capstone-1,EDA-Play Store App Reviews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92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1706F-6CDD-40F6-9AAD-BE9EE7B42FA0}" type="datetime1">
              <a:rPr lang="en-US" smtClean="0"/>
              <a:t>11/20/2022</a:t>
            </a:fld>
            <a:endParaRPr lang="en-US"/>
          </a:p>
        </p:txBody>
      </p:sp>
      <p:sp>
        <p:nvSpPr>
          <p:cNvPr id="5" name="Footer Placeholder 4"/>
          <p:cNvSpPr>
            <a:spLocks noGrp="1"/>
          </p:cNvSpPr>
          <p:nvPr>
            <p:ph type="ftr" sz="quarter" idx="11"/>
          </p:nvPr>
        </p:nvSpPr>
        <p:spPr/>
        <p:txBody>
          <a:bodyPr/>
          <a:lstStyle/>
          <a:p>
            <a:r>
              <a:rPr lang="en-US" smtClean="0"/>
              <a:t>Capstone-1,EDA-Play Store App Reviews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151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8CAAB-A178-4FB5-BF77-136B5736C4BE}" type="datetime1">
              <a:rPr lang="en-US" smtClean="0"/>
              <a:t>11/20/2022</a:t>
            </a:fld>
            <a:endParaRPr lang="en-US"/>
          </a:p>
        </p:txBody>
      </p:sp>
      <p:sp>
        <p:nvSpPr>
          <p:cNvPr id="5" name="Footer Placeholder 4"/>
          <p:cNvSpPr>
            <a:spLocks noGrp="1"/>
          </p:cNvSpPr>
          <p:nvPr>
            <p:ph type="ftr" sz="quarter" idx="11"/>
          </p:nvPr>
        </p:nvSpPr>
        <p:spPr/>
        <p:txBody>
          <a:bodyPr/>
          <a:lstStyle/>
          <a:p>
            <a:r>
              <a:rPr lang="en-US" smtClean="0"/>
              <a:t>Capstone-1,EDA-Play Store App Reviews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773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981F4-1802-4360-BF8B-389F5CB599EF}" type="datetime1">
              <a:rPr lang="en-US" smtClean="0"/>
              <a:t>11/20/2022</a:t>
            </a:fld>
            <a:endParaRPr lang="en-US"/>
          </a:p>
        </p:txBody>
      </p:sp>
      <p:sp>
        <p:nvSpPr>
          <p:cNvPr id="5" name="Footer Placeholder 4"/>
          <p:cNvSpPr>
            <a:spLocks noGrp="1"/>
          </p:cNvSpPr>
          <p:nvPr>
            <p:ph type="ftr" sz="quarter" idx="11"/>
          </p:nvPr>
        </p:nvSpPr>
        <p:spPr/>
        <p:txBody>
          <a:bodyPr/>
          <a:lstStyle/>
          <a:p>
            <a:r>
              <a:rPr lang="en-US" smtClean="0"/>
              <a:t>Capstone-1,EDA-Play Store App Reviews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59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947769-1A36-4C49-9E44-122F294867E4}" type="datetime1">
              <a:rPr lang="en-US" smtClean="0"/>
              <a:t>11/20/2022</a:t>
            </a:fld>
            <a:endParaRPr lang="en-US"/>
          </a:p>
        </p:txBody>
      </p:sp>
      <p:sp>
        <p:nvSpPr>
          <p:cNvPr id="6" name="Footer Placeholder 5"/>
          <p:cNvSpPr>
            <a:spLocks noGrp="1"/>
          </p:cNvSpPr>
          <p:nvPr>
            <p:ph type="ftr" sz="quarter" idx="11"/>
          </p:nvPr>
        </p:nvSpPr>
        <p:spPr/>
        <p:txBody>
          <a:bodyPr/>
          <a:lstStyle/>
          <a:p>
            <a:r>
              <a:rPr lang="en-US" smtClean="0"/>
              <a:t>Capstone-1,EDA-Play Store App Reviews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669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8FB172-CF9A-4831-9B57-A122B2FB5189}" type="datetime1">
              <a:rPr lang="en-US" smtClean="0"/>
              <a:t>11/20/2022</a:t>
            </a:fld>
            <a:endParaRPr lang="en-US"/>
          </a:p>
        </p:txBody>
      </p:sp>
      <p:sp>
        <p:nvSpPr>
          <p:cNvPr id="8" name="Footer Placeholder 7"/>
          <p:cNvSpPr>
            <a:spLocks noGrp="1"/>
          </p:cNvSpPr>
          <p:nvPr>
            <p:ph type="ftr" sz="quarter" idx="11"/>
          </p:nvPr>
        </p:nvSpPr>
        <p:spPr/>
        <p:txBody>
          <a:bodyPr/>
          <a:lstStyle/>
          <a:p>
            <a:r>
              <a:rPr lang="en-US" smtClean="0"/>
              <a:t>Capstone-1,EDA-Play Store App Reviews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635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A0F915-3DAD-4C8C-A914-27FDB3252C56}" type="datetime1">
              <a:rPr lang="en-US" smtClean="0"/>
              <a:t>11/20/2022</a:t>
            </a:fld>
            <a:endParaRPr lang="en-US"/>
          </a:p>
        </p:txBody>
      </p:sp>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16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3AE78-517C-48BF-A019-4115C92FF9E2}" type="datetime1">
              <a:rPr lang="en-US" smtClean="0"/>
              <a:t>11/20/2022</a:t>
            </a:fld>
            <a:endParaRPr lang="en-US"/>
          </a:p>
        </p:txBody>
      </p:sp>
      <p:sp>
        <p:nvSpPr>
          <p:cNvPr id="3" name="Footer Placeholder 2"/>
          <p:cNvSpPr>
            <a:spLocks noGrp="1"/>
          </p:cNvSpPr>
          <p:nvPr>
            <p:ph type="ftr" sz="quarter" idx="11"/>
          </p:nvPr>
        </p:nvSpPr>
        <p:spPr/>
        <p:txBody>
          <a:bodyPr/>
          <a:lstStyle/>
          <a:p>
            <a:r>
              <a:rPr lang="en-US" smtClean="0"/>
              <a:t>Capstone-1,EDA-Play Store App Reviews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0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131F2-E892-47EA-B66C-A3F78FE11B21}" type="datetime1">
              <a:rPr lang="en-US" smtClean="0"/>
              <a:t>11/20/2022</a:t>
            </a:fld>
            <a:endParaRPr lang="en-US"/>
          </a:p>
        </p:txBody>
      </p:sp>
      <p:sp>
        <p:nvSpPr>
          <p:cNvPr id="6" name="Footer Placeholder 5"/>
          <p:cNvSpPr>
            <a:spLocks noGrp="1"/>
          </p:cNvSpPr>
          <p:nvPr>
            <p:ph type="ftr" sz="quarter" idx="11"/>
          </p:nvPr>
        </p:nvSpPr>
        <p:spPr/>
        <p:txBody>
          <a:bodyPr/>
          <a:lstStyle/>
          <a:p>
            <a:r>
              <a:rPr lang="en-US" smtClean="0"/>
              <a:t>Capstone-1,EDA-Play Store App Reviews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294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77C71-32B3-4CC5-8929-0D4FB26E84F4}" type="datetime1">
              <a:rPr lang="en-US" smtClean="0"/>
              <a:t>11/20/2022</a:t>
            </a:fld>
            <a:endParaRPr lang="en-US"/>
          </a:p>
        </p:txBody>
      </p:sp>
      <p:sp>
        <p:nvSpPr>
          <p:cNvPr id="6" name="Footer Placeholder 5"/>
          <p:cNvSpPr>
            <a:spLocks noGrp="1"/>
          </p:cNvSpPr>
          <p:nvPr>
            <p:ph type="ftr" sz="quarter" idx="11"/>
          </p:nvPr>
        </p:nvSpPr>
        <p:spPr/>
        <p:txBody>
          <a:bodyPr/>
          <a:lstStyle/>
          <a:p>
            <a:r>
              <a:rPr lang="en-US" smtClean="0"/>
              <a:t>Capstone-1,EDA-Play Store App Reviews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155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CD34-0A36-4A3C-992B-3A3B8149F2E3}" type="datetime1">
              <a:rPr lang="en-US" smtClean="0"/>
              <a:t>11/20/2022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Capstone-1,EDA-Play Store App Reviews</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56610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1"/>
            <a:ext cx="7772400" cy="1470025"/>
          </a:xfrm>
        </p:spPr>
        <p:txBody>
          <a:bodyPr>
            <a:normAutofit/>
          </a:bodyPr>
          <a:lstStyle/>
          <a:p>
            <a:r>
              <a:rPr lang="en-US" sz="6600" b="1" dirty="0" smtClean="0">
                <a:solidFill>
                  <a:srgbClr val="FF0000"/>
                </a:solidFill>
              </a:rPr>
              <a:t>Capstone Project-1</a:t>
            </a:r>
            <a:endParaRPr lang="en-US" sz="6600" b="1" dirty="0">
              <a:solidFill>
                <a:srgbClr val="FF0000"/>
              </a:solidFill>
            </a:endParaRPr>
          </a:p>
        </p:txBody>
      </p:sp>
      <p:sp>
        <p:nvSpPr>
          <p:cNvPr id="3" name="Subtitle 2"/>
          <p:cNvSpPr>
            <a:spLocks noGrp="1"/>
          </p:cNvSpPr>
          <p:nvPr>
            <p:ph type="subTitle" idx="1"/>
          </p:nvPr>
        </p:nvSpPr>
        <p:spPr>
          <a:xfrm>
            <a:off x="838200" y="2590800"/>
            <a:ext cx="7848600" cy="2971800"/>
          </a:xfrm>
        </p:spPr>
        <p:txBody>
          <a:bodyPr>
            <a:normAutofit fontScale="70000" lnSpcReduction="20000"/>
          </a:bodyPr>
          <a:lstStyle/>
          <a:p>
            <a:r>
              <a:rPr lang="en-US" sz="5100" b="1" dirty="0" smtClean="0">
                <a:solidFill>
                  <a:schemeClr val="tx2"/>
                </a:solidFill>
                <a:effectLst>
                  <a:outerShdw blurRad="38100" dist="38100" dir="2700000" algn="tl">
                    <a:srgbClr val="000000">
                      <a:alpha val="43137"/>
                    </a:srgbClr>
                  </a:outerShdw>
                </a:effectLst>
              </a:rPr>
              <a:t>EDA on Play store App Reviews</a:t>
            </a:r>
          </a:p>
          <a:p>
            <a:endParaRPr lang="en-US" dirty="0"/>
          </a:p>
          <a:p>
            <a:endParaRPr lang="en-US" b="1" dirty="0" smtClean="0">
              <a:solidFill>
                <a:schemeClr val="tx2"/>
              </a:solidFill>
            </a:endParaRPr>
          </a:p>
          <a:p>
            <a:endParaRPr lang="en-US" b="1" dirty="0" smtClean="0">
              <a:solidFill>
                <a:schemeClr val="tx2"/>
              </a:solidFill>
            </a:endParaRPr>
          </a:p>
          <a:p>
            <a:endParaRPr lang="en-US" b="1" dirty="0">
              <a:solidFill>
                <a:schemeClr val="tx2"/>
              </a:solidFill>
            </a:endParaRPr>
          </a:p>
          <a:p>
            <a:r>
              <a:rPr lang="en-US" b="1" dirty="0" smtClean="0">
                <a:solidFill>
                  <a:schemeClr val="tx2"/>
                </a:solidFill>
              </a:rPr>
              <a:t>By</a:t>
            </a:r>
            <a:endParaRPr lang="en-US" b="1" dirty="0" smtClean="0">
              <a:solidFill>
                <a:schemeClr val="tx2"/>
              </a:solidFill>
            </a:endParaRPr>
          </a:p>
          <a:p>
            <a:r>
              <a:rPr lang="en-US" b="1" dirty="0" err="1" smtClean="0">
                <a:solidFill>
                  <a:srgbClr val="FF0000"/>
                </a:solidFill>
              </a:rPr>
              <a:t>Mansi</a:t>
            </a:r>
            <a:r>
              <a:rPr lang="en-US" b="1" dirty="0" smtClean="0">
                <a:solidFill>
                  <a:srgbClr val="FF0000"/>
                </a:solidFill>
              </a:rPr>
              <a:t> </a:t>
            </a:r>
            <a:r>
              <a:rPr lang="en-US" b="1" dirty="0" err="1" smtClean="0">
                <a:solidFill>
                  <a:srgbClr val="FF0000"/>
                </a:solidFill>
              </a:rPr>
              <a:t>Bhalla</a:t>
            </a:r>
            <a:r>
              <a:rPr lang="en-US" b="1" dirty="0" smtClean="0">
                <a:solidFill>
                  <a:srgbClr val="FF0000"/>
                </a:solidFill>
              </a:rPr>
              <a:t>,</a:t>
            </a:r>
          </a:p>
          <a:p>
            <a:r>
              <a:rPr lang="en-US" b="1" dirty="0" smtClean="0">
                <a:solidFill>
                  <a:schemeClr val="tx2"/>
                </a:solidFill>
              </a:rPr>
              <a:t>Data Science Enthusiast, </a:t>
            </a:r>
            <a:r>
              <a:rPr lang="en-US" b="1" dirty="0" err="1" smtClean="0">
                <a:solidFill>
                  <a:schemeClr val="tx2"/>
                </a:solidFill>
              </a:rPr>
              <a:t>AlmaBetter</a:t>
            </a:r>
            <a:endParaRPr lang="en-US" b="1" dirty="0">
              <a:solidFill>
                <a:schemeClr val="tx2"/>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
        <p:nvSpPr>
          <p:cNvPr id="7" name="Footer Placeholder 6"/>
          <p:cNvSpPr>
            <a:spLocks noGrp="1"/>
          </p:cNvSpPr>
          <p:nvPr>
            <p:ph type="ftr" sz="quarter" idx="11"/>
          </p:nvPr>
        </p:nvSpPr>
        <p:spPr/>
        <p:txBody>
          <a:bodyPr/>
          <a:lstStyle/>
          <a:p>
            <a:r>
              <a:rPr lang="en-US" dirty="0" smtClean="0"/>
              <a:t>Capstone-1,EDA-Play Store App Reviews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3276600"/>
            <a:ext cx="1625600" cy="1219200"/>
          </a:xfrm>
          <a:prstGeom prst="rect">
            <a:avLst/>
          </a:prstGeom>
        </p:spPr>
      </p:pic>
    </p:spTree>
    <p:extLst>
      <p:ext uri="{BB962C8B-B14F-4D97-AF65-F5344CB8AC3E}">
        <p14:creationId xmlns:p14="http://schemas.microsoft.com/office/powerpoint/2010/main" val="2742033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077200" cy="1143000"/>
          </a:xfrm>
        </p:spPr>
        <p:txBody>
          <a:bodyPr>
            <a:normAutofit/>
          </a:bodyPr>
          <a:lstStyle/>
          <a:p>
            <a:r>
              <a:rPr lang="en-US" sz="3200" dirty="0" smtClean="0">
                <a:solidFill>
                  <a:srgbClr val="FF0000"/>
                </a:solidFill>
              </a:rPr>
              <a:t>Here we can see that game category is the best install category among all</a:t>
            </a:r>
            <a:endParaRPr lang="en-US"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8915400" cy="5029200"/>
          </a:xfrm>
          <a:prstGeom prst="rect">
            <a:avLst/>
          </a:prstGeom>
        </p:spPr>
      </p:pic>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1366696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086600" cy="1219200"/>
          </a:xfrm>
        </p:spPr>
        <p:txBody>
          <a:bodyPr>
            <a:noAutofit/>
          </a:bodyPr>
          <a:lstStyle/>
          <a:p>
            <a:r>
              <a:rPr lang="en-US" sz="3200" dirty="0">
                <a:solidFill>
                  <a:srgbClr val="FF0000"/>
                </a:solidFill>
              </a:rPr>
              <a:t>The Communication, Video Players, and Social category has the highest number of average app installs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29" y="1524000"/>
            <a:ext cx="8163745" cy="5334000"/>
          </a:xfrm>
          <a:prstGeom prst="rect">
            <a:avLst/>
          </a:prstGeom>
        </p:spPr>
      </p:pic>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2734221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1143000"/>
          </a:xfrm>
        </p:spPr>
        <p:txBody>
          <a:bodyPr>
            <a:noAutofit/>
          </a:bodyPr>
          <a:lstStyle/>
          <a:p>
            <a:pPr marL="216000" indent="-216000">
              <a:lnSpc>
                <a:spcPct val="100000"/>
              </a:lnSpc>
            </a:pPr>
            <a:r>
              <a:rPr lang="en-US" sz="1600" spc="-1" dirty="0">
                <a:solidFill>
                  <a:srgbClr val="FF0000"/>
                </a:solidFill>
                <a:latin typeface="Arial"/>
                <a:ea typeface="DejaVu Sans"/>
              </a:rPr>
              <a:t>Highest quality apps with 50% apps with a rating higher than 4.5 are Health and Fitness and Book and Reference app</a:t>
            </a:r>
            <a:r>
              <a:rPr lang="en-US" sz="1600" spc="-1" dirty="0" smtClean="0">
                <a:solidFill>
                  <a:srgbClr val="FF0000"/>
                </a:solidFill>
                <a:latin typeface="Arial"/>
                <a:ea typeface="DejaVu Sans"/>
              </a:rPr>
              <a:t>.</a:t>
            </a:r>
            <a:br>
              <a:rPr lang="en-US" sz="1600" spc="-1" dirty="0" smtClean="0">
                <a:solidFill>
                  <a:srgbClr val="FF0000"/>
                </a:solidFill>
                <a:latin typeface="Arial"/>
                <a:ea typeface="DejaVu Sans"/>
              </a:rPr>
            </a:br>
            <a:r>
              <a:rPr lang="en-US" sz="1600" spc="-1" dirty="0" smtClean="0">
                <a:solidFill>
                  <a:srgbClr val="FF0000"/>
                </a:solidFill>
                <a:latin typeface="Arial"/>
                <a:ea typeface="DejaVu Sans"/>
              </a:rPr>
              <a:t> </a:t>
            </a:r>
            <a:r>
              <a:rPr lang="en-US" sz="1600" spc="-1" dirty="0">
                <a:solidFill>
                  <a:srgbClr val="FF0000"/>
                </a:solidFill>
                <a:latin typeface="Arial"/>
                <a:ea typeface="DejaVu Sans"/>
              </a:rPr>
              <a:t>This is considered to be extremely high!</a:t>
            </a:r>
            <a:r>
              <a:rPr lang="en-IN" sz="1600" spc="-1" dirty="0">
                <a:solidFill>
                  <a:srgbClr val="FF0000"/>
                </a:solidFill>
                <a:latin typeface="Arial"/>
              </a:rPr>
              <a:t/>
            </a:r>
            <a:br>
              <a:rPr lang="en-IN" sz="1600" spc="-1" dirty="0">
                <a:solidFill>
                  <a:srgbClr val="FF0000"/>
                </a:solidFill>
                <a:latin typeface="Arial"/>
              </a:rPr>
            </a:br>
            <a:r>
              <a:rPr lang="en-US" sz="1600" spc="-1" dirty="0">
                <a:solidFill>
                  <a:srgbClr val="FF0000"/>
                </a:solidFill>
                <a:latin typeface="Arial"/>
                <a:ea typeface="DejaVu Sans"/>
              </a:rPr>
              <a:t> However, the apps in Dating category having lower rating </a:t>
            </a:r>
            <a:r>
              <a:rPr lang="en-US" sz="1600" spc="-1" dirty="0">
                <a:solidFill>
                  <a:srgbClr val="000000"/>
                </a:solidFill>
                <a:latin typeface="Arial"/>
                <a:ea typeface="DejaVu Sans"/>
              </a:rPr>
              <a:t>than the average ratings is 50%.</a:t>
            </a:r>
            <a:r>
              <a:rPr lang="en-IN" sz="1600" spc="-1" dirty="0">
                <a:latin typeface="Arial"/>
              </a:rPr>
              <a:t/>
            </a:r>
            <a:br>
              <a:rPr lang="en-IN" sz="1600" spc="-1" dirty="0">
                <a:latin typeface="Arial"/>
              </a:rPr>
            </a:b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143000"/>
            <a:ext cx="8778240" cy="5715000"/>
          </a:xfrm>
          <a:prstGeom prst="rect">
            <a:avLst/>
          </a:prstGeom>
        </p:spPr>
      </p:pic>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863264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1143000"/>
          </a:xfrm>
        </p:spPr>
        <p:txBody>
          <a:bodyPr>
            <a:noAutofit/>
          </a:bodyPr>
          <a:lstStyle/>
          <a:p>
            <a:r>
              <a:rPr lang="en-US" sz="2800" dirty="0">
                <a:solidFill>
                  <a:srgbClr val="FF0000"/>
                </a:solidFill>
              </a:rPr>
              <a:t>N</a:t>
            </a:r>
            <a:r>
              <a:rPr lang="en-US" sz="2800" dirty="0" smtClean="0">
                <a:solidFill>
                  <a:srgbClr val="FF0000"/>
                </a:solidFill>
              </a:rPr>
              <a:t>umber </a:t>
            </a:r>
            <a:r>
              <a:rPr lang="en-US" sz="2800" dirty="0">
                <a:solidFill>
                  <a:srgbClr val="FF0000"/>
                </a:solidFill>
              </a:rPr>
              <a:t>of user reviews indicates that these individuals have engaged with </a:t>
            </a:r>
            <a:r>
              <a:rPr lang="en-US" sz="2800" dirty="0" smtClean="0">
                <a:solidFill>
                  <a:srgbClr val="FF0000"/>
                </a:solidFill>
              </a:rPr>
              <a:t>app</a:t>
            </a:r>
            <a:endParaRPr lang="en-US" sz="28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3" y="1676400"/>
            <a:ext cx="9144000" cy="5068764"/>
          </a:xfrm>
          <a:prstGeom prst="rect">
            <a:avLst/>
          </a:prstGeom>
        </p:spPr>
      </p:pic>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718690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77000" cy="1143000"/>
          </a:xfrm>
        </p:spPr>
        <p:txBody>
          <a:bodyPr>
            <a:normAutofit fontScale="90000"/>
          </a:bodyPr>
          <a:lstStyle/>
          <a:p>
            <a:r>
              <a:rPr lang="en-US" sz="3600" spc="-1" dirty="0">
                <a:solidFill>
                  <a:srgbClr val="FF0000"/>
                </a:solidFill>
                <a:latin typeface="Arial"/>
                <a:ea typeface="DejaVu Sans"/>
              </a:rPr>
              <a:t>Almost </a:t>
            </a:r>
            <a:r>
              <a:rPr lang="en-US" sz="3600" spc="-1" dirty="0">
                <a:solidFill>
                  <a:schemeClr val="tx2"/>
                </a:solidFill>
                <a:latin typeface="Arial"/>
                <a:ea typeface="DejaVu Sans"/>
              </a:rPr>
              <a:t>82% </a:t>
            </a:r>
            <a:r>
              <a:rPr lang="en-US" sz="3600" spc="-1" dirty="0">
                <a:solidFill>
                  <a:srgbClr val="FF0000"/>
                </a:solidFill>
                <a:latin typeface="Arial"/>
                <a:ea typeface="DejaVu Sans"/>
              </a:rPr>
              <a:t>app is for </a:t>
            </a:r>
            <a:r>
              <a:rPr lang="en-US" sz="3600" spc="-1" dirty="0" smtClean="0">
                <a:solidFill>
                  <a:srgbClr val="FF0000"/>
                </a:solidFill>
                <a:latin typeface="Arial"/>
                <a:ea typeface="DejaVu Sans"/>
              </a:rPr>
              <a:t>Everyone </a:t>
            </a:r>
            <a:r>
              <a:rPr lang="en-US" sz="3600" spc="-1" dirty="0">
                <a:solidFill>
                  <a:srgbClr val="FF0000"/>
                </a:solidFill>
                <a:latin typeface="Arial"/>
                <a:ea typeface="DejaVu Sans"/>
              </a:rPr>
              <a:t>and </a:t>
            </a:r>
            <a:r>
              <a:rPr lang="en-US" sz="3600" spc="-1" dirty="0" smtClean="0">
                <a:solidFill>
                  <a:schemeClr val="tx2"/>
                </a:solidFill>
                <a:latin typeface="Arial"/>
                <a:ea typeface="DejaVu Sans"/>
              </a:rPr>
              <a:t>10.7</a:t>
            </a:r>
            <a:r>
              <a:rPr lang="en-US" sz="3600" spc="-1" dirty="0">
                <a:solidFill>
                  <a:schemeClr val="tx2"/>
                </a:solidFill>
                <a:latin typeface="Arial"/>
                <a:ea typeface="DejaVu Sans"/>
              </a:rPr>
              <a:t>% </a:t>
            </a:r>
            <a:r>
              <a:rPr lang="en-US" sz="3600" spc="-1" dirty="0">
                <a:solidFill>
                  <a:srgbClr val="FF0000"/>
                </a:solidFill>
                <a:latin typeface="Arial"/>
                <a:ea typeface="DejaVu Sans"/>
              </a:rPr>
              <a:t>for </a:t>
            </a:r>
            <a:r>
              <a:rPr lang="en-US" sz="3600" spc="-1" dirty="0" smtClean="0">
                <a:solidFill>
                  <a:srgbClr val="FF0000"/>
                </a:solidFill>
                <a:latin typeface="Arial"/>
                <a:ea typeface="DejaVu Sans"/>
              </a:rPr>
              <a:t>Teen</a:t>
            </a:r>
            <a:r>
              <a:rPr lang="en-US" sz="3600" spc="-1" dirty="0">
                <a:solidFill>
                  <a:srgbClr val="FF0000"/>
                </a:solidFill>
                <a:latin typeface="Arial"/>
                <a:ea typeface="DejaVu Sans"/>
              </a:rPr>
              <a:t>.</a:t>
            </a:r>
            <a:r>
              <a:rPr lang="en-IN" spc="-1" dirty="0">
                <a:latin typeface="Arial"/>
              </a:rPr>
              <a:t/>
            </a:r>
            <a:br>
              <a:rPr lang="en-IN" spc="-1" dirty="0">
                <a:latin typeface="Arial"/>
              </a:rPr>
            </a:br>
            <a:endParaRPr lang="en-US" dirty="0"/>
          </a:p>
        </p:txBody>
      </p:sp>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77" y="1066800"/>
            <a:ext cx="7062809" cy="5208187"/>
          </a:xfrm>
          <a:prstGeom prst="rect">
            <a:avLst/>
          </a:prstGeom>
        </p:spPr>
      </p:pic>
    </p:spTree>
    <p:extLst>
      <p:ext uri="{BB962C8B-B14F-4D97-AF65-F5344CB8AC3E}">
        <p14:creationId xmlns:p14="http://schemas.microsoft.com/office/powerpoint/2010/main" val="2480423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Correlation </a:t>
            </a:r>
            <a:r>
              <a:rPr lang="en-US" dirty="0" err="1" smtClean="0">
                <a:solidFill>
                  <a:srgbClr val="FF0000"/>
                </a:solidFill>
              </a:rPr>
              <a:t>Heatmap</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564" y="1110635"/>
            <a:ext cx="5613311" cy="5137765"/>
          </a:xfrm>
          <a:prstGeom prst="rect">
            <a:avLst/>
          </a:prstGeom>
        </p:spPr>
      </p:pic>
      <p:sp>
        <p:nvSpPr>
          <p:cNvPr id="4" name="TextBox 3"/>
          <p:cNvSpPr txBox="1"/>
          <p:nvPr/>
        </p:nvSpPr>
        <p:spPr>
          <a:xfrm>
            <a:off x="685802" y="2590800"/>
            <a:ext cx="184731" cy="369332"/>
          </a:xfrm>
          <a:prstGeom prst="rect">
            <a:avLst/>
          </a:prstGeom>
          <a:noFill/>
        </p:spPr>
        <p:txBody>
          <a:bodyPr wrap="none" rtlCol="0">
            <a:spAutoFit/>
          </a:bodyPr>
          <a:lstStyle/>
          <a:p>
            <a:endParaRPr lang="en-US" dirty="0"/>
          </a:p>
        </p:txBody>
      </p:sp>
      <p:sp>
        <p:nvSpPr>
          <p:cNvPr id="5" name="TextBox 4"/>
          <p:cNvSpPr txBox="1"/>
          <p:nvPr/>
        </p:nvSpPr>
        <p:spPr>
          <a:xfrm>
            <a:off x="685800" y="1752600"/>
            <a:ext cx="2542106" cy="3970318"/>
          </a:xfrm>
          <a:prstGeom prst="rect">
            <a:avLst/>
          </a:prstGeom>
          <a:noFill/>
        </p:spPr>
        <p:txBody>
          <a:bodyPr wrap="none" rtlCol="0">
            <a:spAutoFit/>
          </a:bodyPr>
          <a:lstStyle/>
          <a:p>
            <a:r>
              <a:rPr lang="en-US" dirty="0" smtClean="0">
                <a:solidFill>
                  <a:schemeClr val="tx2"/>
                </a:solidFill>
              </a:rPr>
              <a:t>We can say that Free app</a:t>
            </a:r>
          </a:p>
          <a:p>
            <a:r>
              <a:rPr lang="en-US" dirty="0" smtClean="0">
                <a:solidFill>
                  <a:schemeClr val="tx2"/>
                </a:solidFill>
              </a:rPr>
              <a:t>has good installs,</a:t>
            </a:r>
          </a:p>
          <a:p>
            <a:r>
              <a:rPr lang="en-US" dirty="0" smtClean="0">
                <a:solidFill>
                  <a:schemeClr val="tx2"/>
                </a:solidFill>
              </a:rPr>
              <a:t>reviews and ratings in</a:t>
            </a:r>
          </a:p>
          <a:p>
            <a:r>
              <a:rPr lang="en-US" dirty="0" smtClean="0">
                <a:solidFill>
                  <a:schemeClr val="tx2"/>
                </a:solidFill>
              </a:rPr>
              <a:t> comparison</a:t>
            </a:r>
          </a:p>
          <a:p>
            <a:r>
              <a:rPr lang="en-US" dirty="0" smtClean="0">
                <a:solidFill>
                  <a:schemeClr val="tx2"/>
                </a:solidFill>
              </a:rPr>
              <a:t> to paid apps.</a:t>
            </a:r>
          </a:p>
          <a:p>
            <a:endParaRPr lang="en-US" dirty="0">
              <a:solidFill>
                <a:schemeClr val="tx2"/>
              </a:solidFill>
            </a:endParaRPr>
          </a:p>
          <a:p>
            <a:r>
              <a:rPr lang="en-US" dirty="0" smtClean="0">
                <a:solidFill>
                  <a:schemeClr val="tx2"/>
                </a:solidFill>
              </a:rPr>
              <a:t>Paid app is negatively </a:t>
            </a:r>
          </a:p>
          <a:p>
            <a:r>
              <a:rPr lang="en-US" dirty="0" smtClean="0">
                <a:solidFill>
                  <a:schemeClr val="tx2"/>
                </a:solidFill>
              </a:rPr>
              <a:t>Correlated with installs</a:t>
            </a:r>
          </a:p>
          <a:p>
            <a:endParaRPr lang="en-US" dirty="0">
              <a:solidFill>
                <a:schemeClr val="tx2"/>
              </a:solidFill>
            </a:endParaRPr>
          </a:p>
          <a:p>
            <a:r>
              <a:rPr lang="en-US" dirty="0" smtClean="0">
                <a:solidFill>
                  <a:schemeClr val="tx2"/>
                </a:solidFill>
              </a:rPr>
              <a:t>Installs is positively </a:t>
            </a:r>
          </a:p>
          <a:p>
            <a:r>
              <a:rPr lang="en-US" dirty="0" smtClean="0">
                <a:solidFill>
                  <a:schemeClr val="tx2"/>
                </a:solidFill>
              </a:rPr>
              <a:t>Correlated with reviews</a:t>
            </a:r>
          </a:p>
          <a:p>
            <a:endParaRPr lang="en-US" dirty="0">
              <a:solidFill>
                <a:schemeClr val="tx2"/>
              </a:solidFill>
            </a:endParaRPr>
          </a:p>
          <a:p>
            <a:r>
              <a:rPr lang="en-US" dirty="0" smtClean="0">
                <a:solidFill>
                  <a:schemeClr val="tx2"/>
                </a:solidFill>
              </a:rPr>
              <a:t>Reviews is positively </a:t>
            </a:r>
          </a:p>
          <a:p>
            <a:r>
              <a:rPr lang="en-US" dirty="0" smtClean="0">
                <a:solidFill>
                  <a:schemeClr val="tx2"/>
                </a:solidFill>
              </a:rPr>
              <a:t>Correlated with rating </a:t>
            </a:r>
          </a:p>
        </p:txBody>
      </p:sp>
      <p:sp>
        <p:nvSpPr>
          <p:cNvPr id="6" name="Footer Placeholder 5"/>
          <p:cNvSpPr>
            <a:spLocks noGrp="1"/>
          </p:cNvSpPr>
          <p:nvPr>
            <p:ph type="ftr" sz="quarter" idx="11"/>
          </p:nvPr>
        </p:nvSpPr>
        <p:spPr/>
        <p:txBody>
          <a:bodyPr/>
          <a:lstStyle/>
          <a:p>
            <a:r>
              <a:rPr lang="en-US" smtClean="0"/>
              <a:t>Capstone-1,EDA-Play Store App Reviews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190555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Positive and Negative Reviews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9" y="1295401"/>
            <a:ext cx="9056539" cy="22859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4" y="3810000"/>
            <a:ext cx="9037084" cy="2591449"/>
          </a:xfrm>
          <a:prstGeom prst="rect">
            <a:avLst/>
          </a:prstGeom>
        </p:spPr>
      </p:pic>
      <p:sp>
        <p:nvSpPr>
          <p:cNvPr id="5" name="Footer Placeholder 4"/>
          <p:cNvSpPr>
            <a:spLocks noGrp="1"/>
          </p:cNvSpPr>
          <p:nvPr>
            <p:ph type="ftr" sz="quarter" idx="11"/>
          </p:nvPr>
        </p:nvSpPr>
        <p:spPr/>
        <p:txBody>
          <a:bodyPr/>
          <a:lstStyle/>
          <a:p>
            <a:r>
              <a:rPr lang="en-US" smtClean="0"/>
              <a:t>Capstone-1,EDA-Play Store App Reviews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3049630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81800" cy="1143000"/>
          </a:xfrm>
        </p:spPr>
        <p:txBody>
          <a:bodyPr>
            <a:normAutofit fontScale="90000"/>
          </a:bodyPr>
          <a:lstStyle/>
          <a:p>
            <a:r>
              <a:rPr lang="en-US" sz="3200" dirty="0" smtClean="0">
                <a:solidFill>
                  <a:srgbClr val="FF0000"/>
                </a:solidFill>
              </a:rPr>
              <a:t>In top 20 apps category- Communication category is most dominating followed by social category</a:t>
            </a:r>
            <a:endParaRPr lang="en-US"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 y="1600201"/>
            <a:ext cx="9144000" cy="4495799"/>
          </a:xfrm>
          <a:prstGeom prst="rect">
            <a:avLst/>
          </a:prstGeom>
        </p:spPr>
      </p:pic>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186464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noAutofit/>
          </a:bodyPr>
          <a:lstStyle/>
          <a:p>
            <a:r>
              <a:rPr lang="en-US" sz="8000" dirty="0" smtClean="0">
                <a:solidFill>
                  <a:srgbClr val="FF0000"/>
                </a:solidFill>
                <a:latin typeface="Brush Script MT" pitchFamily="66" charset="0"/>
              </a:rPr>
              <a:t>Thank you..!!</a:t>
            </a:r>
            <a:endParaRPr lang="en-US" sz="8000" dirty="0">
              <a:solidFill>
                <a:srgbClr val="FF0000"/>
              </a:solidFill>
              <a:latin typeface="Brush Script MT" pitchFamily="66"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4419600"/>
            <a:ext cx="2921000" cy="21907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815" y="304800"/>
            <a:ext cx="1981372" cy="1981372"/>
          </a:xfrm>
          <a:prstGeom prst="rect">
            <a:avLst/>
          </a:prstGeom>
        </p:spPr>
      </p:pic>
      <p:sp>
        <p:nvSpPr>
          <p:cNvPr id="5" name="Footer Placeholder 4"/>
          <p:cNvSpPr>
            <a:spLocks noGrp="1"/>
          </p:cNvSpPr>
          <p:nvPr>
            <p:ph type="ftr" sz="quarter" idx="11"/>
          </p:nvPr>
        </p:nvSpPr>
        <p:spPr/>
        <p:txBody>
          <a:bodyPr/>
          <a:lstStyle/>
          <a:p>
            <a:r>
              <a:rPr lang="en-US" smtClean="0"/>
              <a:t>Capstone-1,EDA-Play Store App Reviews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74767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Content-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solidFill>
                  <a:schemeClr val="tx2"/>
                </a:solidFill>
              </a:rPr>
              <a:t>Introduction</a:t>
            </a:r>
          </a:p>
          <a:p>
            <a:r>
              <a:rPr lang="en-US" b="1" dirty="0" smtClean="0">
                <a:solidFill>
                  <a:schemeClr val="tx2"/>
                </a:solidFill>
              </a:rPr>
              <a:t>Problem statement</a:t>
            </a:r>
          </a:p>
          <a:p>
            <a:r>
              <a:rPr lang="en-US" b="1" dirty="0" smtClean="0">
                <a:solidFill>
                  <a:schemeClr val="tx2"/>
                </a:solidFill>
              </a:rPr>
              <a:t>Data summary</a:t>
            </a:r>
          </a:p>
          <a:p>
            <a:r>
              <a:rPr lang="en-US" b="1" dirty="0" smtClean="0">
                <a:solidFill>
                  <a:schemeClr val="tx2"/>
                </a:solidFill>
              </a:rPr>
              <a:t>Stage Divisions</a:t>
            </a:r>
          </a:p>
          <a:p>
            <a:r>
              <a:rPr lang="en-US" b="1" dirty="0" smtClean="0">
                <a:solidFill>
                  <a:schemeClr val="tx2"/>
                </a:solidFill>
              </a:rPr>
              <a:t>Agenda</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2701917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pPr marL="285840" indent="-285840" algn="just">
              <a:buClr>
                <a:srgbClr val="000000"/>
              </a:buClr>
              <a:buFont typeface="Arial"/>
              <a:buChar char="•"/>
            </a:pPr>
            <a:r>
              <a:rPr lang="en-US" spc="-1" dirty="0">
                <a:solidFill>
                  <a:schemeClr val="tx2"/>
                </a:solidFill>
                <a:latin typeface="Montserrat"/>
                <a:ea typeface="Arial"/>
              </a:rPr>
              <a:t>Android is the most popular operating system in the world, with over 2.5 billion active users spanning over 190 countries.</a:t>
            </a:r>
            <a:endParaRPr lang="en-IN" spc="-1" dirty="0">
              <a:solidFill>
                <a:schemeClr val="tx2"/>
              </a:solidFill>
              <a:latin typeface="Arial"/>
            </a:endParaRPr>
          </a:p>
          <a:p>
            <a:pPr marL="285840" indent="-285840" algn="just">
              <a:buClr>
                <a:srgbClr val="000000"/>
              </a:buClr>
              <a:buFont typeface="Arial"/>
              <a:buChar char="•"/>
            </a:pPr>
            <a:r>
              <a:rPr lang="en-US" spc="-1" dirty="0">
                <a:solidFill>
                  <a:schemeClr val="tx2"/>
                </a:solidFill>
                <a:latin typeface="Montserrat"/>
                <a:ea typeface="Arial"/>
              </a:rPr>
              <a:t>Google </a:t>
            </a:r>
            <a:r>
              <a:rPr lang="en-US" spc="-1" dirty="0" smtClean="0">
                <a:solidFill>
                  <a:schemeClr val="tx2"/>
                </a:solidFill>
                <a:latin typeface="Montserrat"/>
                <a:ea typeface="Arial"/>
              </a:rPr>
              <a:t>Play Store </a:t>
            </a:r>
            <a:r>
              <a:rPr lang="en-US" spc="-1" dirty="0">
                <a:solidFill>
                  <a:schemeClr val="tx2"/>
                </a:solidFill>
                <a:latin typeface="Montserrat"/>
                <a:ea typeface="Arial"/>
              </a:rPr>
              <a:t>was launched on March 6, 2012, bringing together Android Market marking a shift in Google's digital distribution strategy .</a:t>
            </a:r>
            <a:endParaRPr lang="en-IN" spc="-1" dirty="0">
              <a:solidFill>
                <a:schemeClr val="tx2"/>
              </a:solidFill>
              <a:latin typeface="Arial"/>
            </a:endParaRPr>
          </a:p>
          <a:p>
            <a:pPr marL="285840" indent="-285840" algn="just">
              <a:buClr>
                <a:srgbClr val="000000"/>
              </a:buClr>
              <a:buFont typeface="Arial"/>
              <a:buChar char="•"/>
            </a:pPr>
            <a:r>
              <a:rPr lang="en-US" spc="-1" dirty="0">
                <a:solidFill>
                  <a:schemeClr val="tx2"/>
                </a:solidFill>
                <a:latin typeface="Montserrat"/>
                <a:ea typeface="Arial"/>
              </a:rPr>
              <a:t> Android is the dominant mobile operating system today more than 85% of all mobile devices running Google’s OS. The Google Play Store is the largest and most popular Android app store. </a:t>
            </a:r>
            <a:endParaRPr lang="en-IN" spc="-1" dirty="0">
              <a:solidFill>
                <a:schemeClr val="tx2"/>
              </a:solidFill>
              <a:latin typeface="Arial"/>
            </a:endParaRPr>
          </a:p>
          <a:p>
            <a:pPr marL="343080" indent="-343080" algn="just">
              <a:buClr>
                <a:srgbClr val="000000"/>
              </a:buClr>
              <a:buFont typeface="Arial"/>
              <a:buChar char="•"/>
            </a:pPr>
            <a:r>
              <a:rPr lang="en-US" spc="-1" dirty="0">
                <a:solidFill>
                  <a:schemeClr val="tx2"/>
                </a:solidFill>
                <a:latin typeface="Montserrat"/>
                <a:ea typeface="Arial"/>
              </a:rPr>
              <a:t>There are more than 3.04 million apps found on Google </a:t>
            </a:r>
            <a:r>
              <a:rPr lang="en-US" spc="-1" dirty="0" smtClean="0">
                <a:solidFill>
                  <a:schemeClr val="tx2"/>
                </a:solidFill>
                <a:latin typeface="Montserrat"/>
                <a:ea typeface="Arial"/>
              </a:rPr>
              <a:t>Play Store. The </a:t>
            </a:r>
            <a:r>
              <a:rPr lang="en-US" spc="-1" dirty="0">
                <a:solidFill>
                  <a:schemeClr val="tx2"/>
                </a:solidFill>
                <a:latin typeface="Montserrat"/>
                <a:ea typeface="Arial"/>
              </a:rPr>
              <a:t>Play Store apps data has enormous potential to drive app-making businesses to success. Actionable insights can be drawn for developers to work on and capture the Android market</a:t>
            </a:r>
            <a:r>
              <a:rPr lang="en-US" spc="-1" dirty="0" smtClean="0">
                <a:solidFill>
                  <a:schemeClr val="tx2"/>
                </a:solidFill>
                <a:latin typeface="Montserrat"/>
                <a:ea typeface="Arial"/>
              </a:rPr>
              <a:t>.</a:t>
            </a:r>
          </a:p>
          <a:p>
            <a:pPr marL="0" indent="0" algn="just">
              <a:buClr>
                <a:srgbClr val="000000"/>
              </a:buClr>
              <a:buNone/>
            </a:pPr>
            <a:endParaRPr lang="en-IN" spc="-1" dirty="0">
              <a:latin typeface="Arial"/>
            </a:endParaRPr>
          </a:p>
          <a:p>
            <a:pPr marL="0" indent="0" algn="just">
              <a:buClr>
                <a:srgbClr val="000000"/>
              </a:buClr>
              <a:buNone/>
            </a:pPr>
            <a:r>
              <a:rPr lang="en-US" b="1" spc="-1" dirty="0">
                <a:solidFill>
                  <a:srgbClr val="FF0000"/>
                </a:solidFill>
                <a:latin typeface="Montserrat"/>
                <a:ea typeface="Arial"/>
              </a:rPr>
              <a:t>The main goal of our project is-</a:t>
            </a:r>
            <a:endParaRPr lang="en-IN" b="1" spc="-1" dirty="0">
              <a:solidFill>
                <a:srgbClr val="FF0000"/>
              </a:solidFill>
              <a:latin typeface="Arial"/>
            </a:endParaRPr>
          </a:p>
          <a:p>
            <a:pPr marL="343080" indent="-343080" algn="just">
              <a:lnSpc>
                <a:spcPct val="100000"/>
              </a:lnSpc>
              <a:buClr>
                <a:srgbClr val="000000"/>
              </a:buClr>
              <a:buFont typeface="Arial"/>
              <a:buAutoNum type="arabicParenR"/>
            </a:pPr>
            <a:r>
              <a:rPr lang="en-US" spc="-1" dirty="0">
                <a:solidFill>
                  <a:schemeClr val="tx2"/>
                </a:solidFill>
                <a:latin typeface="Montserrat"/>
                <a:ea typeface="Arial"/>
              </a:rPr>
              <a:t>The purpose of our project is to gather and analyze detailed information on apps in the Google Play Store in order to provide insights on app features and the current state of the Android app market.      </a:t>
            </a:r>
            <a:endParaRPr lang="en-IN" spc="-1" dirty="0">
              <a:solidFill>
                <a:schemeClr val="tx2"/>
              </a:solidFill>
              <a:latin typeface="Arial"/>
            </a:endParaRPr>
          </a:p>
          <a:p>
            <a:pPr marL="343080" indent="-343080" algn="just">
              <a:lnSpc>
                <a:spcPct val="100000"/>
              </a:lnSpc>
              <a:buClr>
                <a:srgbClr val="000000"/>
              </a:buClr>
              <a:buFont typeface="Arial"/>
              <a:buAutoNum type="arabicParenR"/>
            </a:pPr>
            <a:r>
              <a:rPr lang="en-US" spc="-1" dirty="0">
                <a:solidFill>
                  <a:schemeClr val="tx2"/>
                </a:solidFill>
                <a:latin typeface="Montserrat"/>
                <a:ea typeface="Arial"/>
              </a:rPr>
              <a:t> The Objective of the project to Explore and analyze the data to discover key factors responsible for app engagement and success.</a:t>
            </a:r>
            <a:endParaRPr lang="en-IN" spc="-1" dirty="0">
              <a:solidFill>
                <a:schemeClr val="tx2"/>
              </a:solidFill>
              <a:latin typeface="Arial"/>
            </a:endParaRPr>
          </a:p>
          <a:p>
            <a:pPr marL="285840" indent="-285840" algn="just">
              <a:buClr>
                <a:srgbClr val="000000"/>
              </a:buClr>
              <a:buFont typeface="Arial"/>
              <a:buChar char="•"/>
            </a:pPr>
            <a:endParaRPr lang="en-IN" spc="-1" dirty="0">
              <a:latin typeface="Arial"/>
            </a:endParaRPr>
          </a:p>
          <a:p>
            <a:endParaRPr lang="en-US" dirty="0"/>
          </a:p>
        </p:txBody>
      </p:sp>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414623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48200" cy="1143000"/>
          </a:xfrm>
        </p:spPr>
        <p:txBody>
          <a:bodyPr>
            <a:normAutofit fontScale="90000"/>
          </a:bodyPr>
          <a:lstStyle/>
          <a:p>
            <a:r>
              <a:rPr lang="en-US" b="1" dirty="0">
                <a:solidFill>
                  <a:srgbClr val="FF0000"/>
                </a:solidFill>
              </a:rPr>
              <a:t>Problem </a:t>
            </a:r>
            <a:r>
              <a:rPr lang="en-US" b="1" dirty="0" smtClean="0">
                <a:solidFill>
                  <a:srgbClr val="FF0000"/>
                </a:solidFill>
              </a:rPr>
              <a:t>Statement-</a:t>
            </a:r>
            <a:endParaRPr lang="en-US" b="1" dirty="0">
              <a:solidFill>
                <a:srgbClr val="FF0000"/>
              </a:solidFill>
            </a:endParaRPr>
          </a:p>
        </p:txBody>
      </p:sp>
      <p:sp>
        <p:nvSpPr>
          <p:cNvPr id="3" name="Content Placeholder 2"/>
          <p:cNvSpPr>
            <a:spLocks noGrp="1"/>
          </p:cNvSpPr>
          <p:nvPr>
            <p:ph idx="1"/>
          </p:nvPr>
        </p:nvSpPr>
        <p:spPr>
          <a:xfrm>
            <a:off x="457200" y="1219201"/>
            <a:ext cx="8229600" cy="4906963"/>
          </a:xfrm>
        </p:spPr>
        <p:txBody>
          <a:bodyPr>
            <a:normAutofit/>
          </a:bodyPr>
          <a:lstStyle/>
          <a:p>
            <a:pPr>
              <a:buFont typeface="Wingdings" pitchFamily="2" charset="2"/>
              <a:buChar char="v"/>
            </a:pPr>
            <a:r>
              <a:rPr lang="en-US" sz="2400" dirty="0" smtClean="0">
                <a:solidFill>
                  <a:schemeClr val="tx2"/>
                </a:solidFill>
              </a:rPr>
              <a:t>Two </a:t>
            </a:r>
            <a:r>
              <a:rPr lang="en-US" sz="2400" dirty="0" smtClean="0">
                <a:solidFill>
                  <a:schemeClr val="tx2"/>
                </a:solidFill>
              </a:rPr>
              <a:t>datasets are provided, one with basic information and the other with user reviews for the respective app.</a:t>
            </a:r>
          </a:p>
          <a:p>
            <a:pPr>
              <a:buFont typeface="Wingdings" pitchFamily="2" charset="2"/>
              <a:buChar char="v"/>
            </a:pPr>
            <a:r>
              <a:rPr lang="en-US" sz="2400" dirty="0" smtClean="0">
                <a:solidFill>
                  <a:schemeClr val="tx2"/>
                </a:solidFill>
              </a:rPr>
              <a:t>We </a:t>
            </a:r>
            <a:r>
              <a:rPr lang="en-US" sz="2400" dirty="0" smtClean="0">
                <a:solidFill>
                  <a:schemeClr val="tx2"/>
                </a:solidFill>
              </a:rPr>
              <a:t>are going to </a:t>
            </a:r>
            <a:r>
              <a:rPr lang="en-US" sz="2400" dirty="0" smtClean="0">
                <a:solidFill>
                  <a:schemeClr val="tx2"/>
                </a:solidFill>
              </a:rPr>
              <a:t>examine </a:t>
            </a:r>
            <a:r>
              <a:rPr lang="en-US" sz="2400" dirty="0" smtClean="0">
                <a:solidFill>
                  <a:schemeClr val="tx2"/>
                </a:solidFill>
              </a:rPr>
              <a:t>and evaluate the data in both datasets in order to identify the important characteristics that influence app engagement and success</a:t>
            </a:r>
            <a:r>
              <a:rPr lang="en-US" sz="2400" dirty="0" smtClean="0">
                <a:solidFill>
                  <a:schemeClr val="tx2"/>
                </a:solidFill>
              </a:rPr>
              <a:t>.</a:t>
            </a:r>
            <a:endParaRPr lang="en-US" sz="2400" dirty="0">
              <a:solidFill>
                <a:schemeClr val="tx2"/>
              </a:solidFill>
            </a:endParaRPr>
          </a:p>
          <a:p>
            <a:pPr marL="0" indent="0">
              <a:buNone/>
            </a:pPr>
            <a:endParaRPr lang="en-US" sz="2400" dirty="0">
              <a:solidFill>
                <a:schemeClr val="tx2"/>
              </a:solidFill>
            </a:endParaRPr>
          </a:p>
          <a:p>
            <a:pPr marL="0" indent="0">
              <a:buNone/>
            </a:pPr>
            <a:endParaRPr lang="en-US" sz="2400" b="1" dirty="0" smtClean="0">
              <a:solidFill>
                <a:schemeClr val="tx2"/>
              </a:solidFill>
            </a:endParaRPr>
          </a:p>
          <a:p>
            <a:pPr marL="0" indent="0">
              <a:buNone/>
            </a:pPr>
            <a:r>
              <a:rPr lang="en-US" sz="2400" b="1" dirty="0" smtClean="0">
                <a:solidFill>
                  <a:srgbClr val="FF0000"/>
                </a:solidFill>
              </a:rPr>
              <a:t>Factors </a:t>
            </a:r>
            <a:r>
              <a:rPr lang="en-US" sz="2400" b="1" dirty="0">
                <a:solidFill>
                  <a:srgbClr val="FF0000"/>
                </a:solidFill>
              </a:rPr>
              <a:t>influence an app's </a:t>
            </a:r>
            <a:r>
              <a:rPr lang="en-US" sz="2400" b="1" dirty="0" smtClean="0">
                <a:solidFill>
                  <a:srgbClr val="FF0000"/>
                </a:solidFill>
              </a:rPr>
              <a:t>success</a:t>
            </a:r>
            <a:r>
              <a:rPr lang="en-US" sz="2400" b="1" dirty="0">
                <a:solidFill>
                  <a:srgbClr val="FF0000"/>
                </a:solidFill>
              </a:rPr>
              <a:t>-</a:t>
            </a:r>
            <a:endParaRPr lang="en-US" sz="2400" b="1" dirty="0" smtClean="0">
              <a:solidFill>
                <a:srgbClr val="FF0000"/>
              </a:solidFill>
            </a:endParaRPr>
          </a:p>
          <a:p>
            <a:pPr marL="0" indent="0">
              <a:buNone/>
            </a:pPr>
            <a:r>
              <a:rPr lang="en-US" sz="2400" dirty="0">
                <a:solidFill>
                  <a:schemeClr val="tx2"/>
                </a:solidFill>
              </a:rPr>
              <a:t>A</a:t>
            </a:r>
            <a:r>
              <a:rPr lang="en-US" sz="2400" dirty="0" smtClean="0">
                <a:solidFill>
                  <a:schemeClr val="tx2"/>
                </a:solidFill>
              </a:rPr>
              <a:t>n </a:t>
            </a:r>
            <a:r>
              <a:rPr lang="en-US" sz="2400" dirty="0">
                <a:solidFill>
                  <a:schemeClr val="tx2"/>
                </a:solidFill>
              </a:rPr>
              <a:t>app is said to be successful </a:t>
            </a:r>
            <a:r>
              <a:rPr lang="en-US" sz="2400" dirty="0" smtClean="0">
                <a:solidFill>
                  <a:schemeClr val="tx2"/>
                </a:solidFill>
              </a:rPr>
              <a:t>if-</a:t>
            </a:r>
          </a:p>
          <a:p>
            <a:pPr marL="0" indent="0">
              <a:buNone/>
            </a:pPr>
            <a:r>
              <a:rPr lang="en-US" sz="2400" dirty="0" smtClean="0">
                <a:solidFill>
                  <a:schemeClr val="tx2"/>
                </a:solidFill>
              </a:rPr>
              <a:t>1-Number of Installations are in top 20</a:t>
            </a:r>
          </a:p>
          <a:p>
            <a:pPr marL="0" indent="0">
              <a:buNone/>
            </a:pPr>
            <a:r>
              <a:rPr lang="en-US" sz="2400" dirty="0" smtClean="0">
                <a:solidFill>
                  <a:schemeClr val="tx2"/>
                </a:solidFill>
              </a:rPr>
              <a:t>2-Good </a:t>
            </a:r>
            <a:r>
              <a:rPr lang="en-US" sz="2400" dirty="0">
                <a:solidFill>
                  <a:schemeClr val="tx2"/>
                </a:solidFill>
              </a:rPr>
              <a:t>number of positive reviews </a:t>
            </a:r>
            <a:endParaRPr lang="en-US" sz="2400" dirty="0" smtClean="0">
              <a:solidFill>
                <a:schemeClr val="tx2"/>
              </a:solidFill>
            </a:endParaRPr>
          </a:p>
        </p:txBody>
      </p:sp>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1993027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81400" cy="1143000"/>
          </a:xfrm>
        </p:spPr>
        <p:txBody>
          <a:bodyPr>
            <a:normAutofit fontScale="90000"/>
          </a:bodyPr>
          <a:lstStyle/>
          <a:p>
            <a:r>
              <a:rPr lang="en-US" b="1" dirty="0" smtClean="0">
                <a:solidFill>
                  <a:srgbClr val="FF0000"/>
                </a:solidFill>
              </a:rPr>
              <a:t>Data Summary-</a:t>
            </a:r>
            <a:endParaRPr lang="en-US" b="1" dirty="0">
              <a:solidFill>
                <a:srgbClr val="FF0000"/>
              </a:solidFill>
            </a:endParaRPr>
          </a:p>
        </p:txBody>
      </p:sp>
      <p:sp>
        <p:nvSpPr>
          <p:cNvPr id="3" name="Content Placeholder 2"/>
          <p:cNvSpPr>
            <a:spLocks noGrp="1"/>
          </p:cNvSpPr>
          <p:nvPr>
            <p:ph sz="half" idx="1"/>
          </p:nvPr>
        </p:nvSpPr>
        <p:spPr>
          <a:xfrm>
            <a:off x="457200" y="1600201"/>
            <a:ext cx="2438400" cy="4525963"/>
          </a:xfrm>
        </p:spPr>
        <p:txBody>
          <a:bodyPr>
            <a:normAutofit fontScale="70000" lnSpcReduction="20000"/>
          </a:bodyPr>
          <a:lstStyle/>
          <a:p>
            <a:pPr marL="0" indent="0">
              <a:buNone/>
            </a:pPr>
            <a:r>
              <a:rPr lang="en-US" b="1" dirty="0" smtClean="0">
                <a:solidFill>
                  <a:schemeClr val="tx2"/>
                </a:solidFill>
              </a:rPr>
              <a:t>1-Play store data</a:t>
            </a:r>
          </a:p>
          <a:p>
            <a:r>
              <a:rPr lang="en-US" dirty="0">
                <a:solidFill>
                  <a:srgbClr val="FF0000"/>
                </a:solidFill>
              </a:rPr>
              <a:t>App </a:t>
            </a:r>
            <a:endParaRPr lang="en-US" dirty="0" smtClean="0">
              <a:solidFill>
                <a:srgbClr val="FF0000"/>
              </a:solidFill>
            </a:endParaRPr>
          </a:p>
          <a:p>
            <a:r>
              <a:rPr lang="en-US" dirty="0" smtClean="0">
                <a:solidFill>
                  <a:srgbClr val="FF0000"/>
                </a:solidFill>
              </a:rPr>
              <a:t>Category </a:t>
            </a:r>
          </a:p>
          <a:p>
            <a:r>
              <a:rPr lang="en-US" dirty="0" smtClean="0">
                <a:solidFill>
                  <a:srgbClr val="FF0000"/>
                </a:solidFill>
              </a:rPr>
              <a:t>Rating</a:t>
            </a:r>
          </a:p>
          <a:p>
            <a:r>
              <a:rPr lang="en-US" dirty="0" smtClean="0">
                <a:solidFill>
                  <a:srgbClr val="FF0000"/>
                </a:solidFill>
              </a:rPr>
              <a:t>Reviews </a:t>
            </a:r>
          </a:p>
          <a:p>
            <a:r>
              <a:rPr lang="en-US" dirty="0" smtClean="0">
                <a:solidFill>
                  <a:srgbClr val="FF0000"/>
                </a:solidFill>
              </a:rPr>
              <a:t>Size </a:t>
            </a:r>
          </a:p>
          <a:p>
            <a:r>
              <a:rPr lang="en-US" dirty="0" smtClean="0">
                <a:solidFill>
                  <a:srgbClr val="FF0000"/>
                </a:solidFill>
              </a:rPr>
              <a:t>Installs </a:t>
            </a:r>
          </a:p>
          <a:p>
            <a:r>
              <a:rPr lang="en-US" dirty="0" smtClean="0">
                <a:solidFill>
                  <a:srgbClr val="FF0000"/>
                </a:solidFill>
              </a:rPr>
              <a:t>Type </a:t>
            </a:r>
          </a:p>
          <a:p>
            <a:r>
              <a:rPr lang="en-US" dirty="0" smtClean="0">
                <a:solidFill>
                  <a:srgbClr val="FF0000"/>
                </a:solidFill>
              </a:rPr>
              <a:t>Price </a:t>
            </a:r>
          </a:p>
          <a:p>
            <a:r>
              <a:rPr lang="en-US" dirty="0" smtClean="0">
                <a:solidFill>
                  <a:srgbClr val="FF0000"/>
                </a:solidFill>
              </a:rPr>
              <a:t>Content Rating</a:t>
            </a:r>
          </a:p>
          <a:p>
            <a:r>
              <a:rPr lang="en-US" dirty="0" smtClean="0">
                <a:solidFill>
                  <a:srgbClr val="FF0000"/>
                </a:solidFill>
              </a:rPr>
              <a:t>Genres</a:t>
            </a:r>
          </a:p>
          <a:p>
            <a:r>
              <a:rPr lang="en-US" dirty="0" smtClean="0">
                <a:solidFill>
                  <a:srgbClr val="FF0000"/>
                </a:solidFill>
              </a:rPr>
              <a:t> </a:t>
            </a:r>
            <a:r>
              <a:rPr lang="en-US" dirty="0">
                <a:solidFill>
                  <a:srgbClr val="FF0000"/>
                </a:solidFill>
              </a:rPr>
              <a:t>Last Updated </a:t>
            </a:r>
          </a:p>
          <a:p>
            <a:r>
              <a:rPr lang="en-US" dirty="0" smtClean="0">
                <a:solidFill>
                  <a:srgbClr val="FF0000"/>
                </a:solidFill>
              </a:rPr>
              <a:t>Current Version</a:t>
            </a:r>
          </a:p>
          <a:p>
            <a:r>
              <a:rPr lang="en-US" dirty="0" smtClean="0">
                <a:solidFill>
                  <a:srgbClr val="FF0000"/>
                </a:solidFill>
              </a:rPr>
              <a:t>Android Version </a:t>
            </a:r>
            <a:endParaRPr lang="en-US" dirty="0">
              <a:solidFill>
                <a:srgbClr val="FF0000"/>
              </a:solidFill>
            </a:endParaRPr>
          </a:p>
        </p:txBody>
      </p:sp>
      <p:sp>
        <p:nvSpPr>
          <p:cNvPr id="4" name="Content Placeholder 3"/>
          <p:cNvSpPr>
            <a:spLocks noGrp="1"/>
          </p:cNvSpPr>
          <p:nvPr>
            <p:ph sz="half" idx="2"/>
          </p:nvPr>
        </p:nvSpPr>
        <p:spPr>
          <a:xfrm>
            <a:off x="3048000" y="1600201"/>
            <a:ext cx="3429000" cy="1905000"/>
          </a:xfrm>
        </p:spPr>
        <p:txBody>
          <a:bodyPr>
            <a:normAutofit fontScale="70000" lnSpcReduction="20000"/>
          </a:bodyPr>
          <a:lstStyle/>
          <a:p>
            <a:pPr marL="0" indent="0">
              <a:buNone/>
            </a:pPr>
            <a:r>
              <a:rPr lang="en-US" b="1" dirty="0" smtClean="0">
                <a:solidFill>
                  <a:schemeClr val="tx2"/>
                </a:solidFill>
              </a:rPr>
              <a:t>2-User review data</a:t>
            </a:r>
          </a:p>
          <a:p>
            <a:r>
              <a:rPr lang="en-US" dirty="0" smtClean="0">
                <a:solidFill>
                  <a:srgbClr val="FF0000"/>
                </a:solidFill>
              </a:rPr>
              <a:t>Translated Review</a:t>
            </a:r>
          </a:p>
          <a:p>
            <a:r>
              <a:rPr lang="en-US" dirty="0" smtClean="0">
                <a:solidFill>
                  <a:srgbClr val="FF0000"/>
                </a:solidFill>
              </a:rPr>
              <a:t>Sentiment </a:t>
            </a:r>
          </a:p>
          <a:p>
            <a:r>
              <a:rPr lang="en-US" dirty="0" smtClean="0">
                <a:solidFill>
                  <a:srgbClr val="FF0000"/>
                </a:solidFill>
              </a:rPr>
              <a:t>Sentiment Polarity </a:t>
            </a:r>
          </a:p>
          <a:p>
            <a:r>
              <a:rPr lang="en-US" dirty="0" smtClean="0">
                <a:solidFill>
                  <a:srgbClr val="FF0000"/>
                </a:solidFill>
              </a:rPr>
              <a:t>Sentiment Subjectivity </a:t>
            </a:r>
            <a:endParaRPr lang="en-US" dirty="0">
              <a:solidFill>
                <a:srgbClr val="FF0000"/>
              </a:solidFill>
            </a:endParaRPr>
          </a:p>
        </p:txBody>
      </p:sp>
      <p:sp>
        <p:nvSpPr>
          <p:cNvPr id="6" name="TextBox 5"/>
          <p:cNvSpPr txBox="1"/>
          <p:nvPr/>
        </p:nvSpPr>
        <p:spPr>
          <a:xfrm>
            <a:off x="3276600" y="4953000"/>
            <a:ext cx="2526076" cy="923330"/>
          </a:xfrm>
          <a:prstGeom prst="rect">
            <a:avLst/>
          </a:prstGeom>
          <a:noFill/>
          <a:ln>
            <a:solidFill>
              <a:schemeClr val="tx2">
                <a:lumMod val="50000"/>
              </a:schemeClr>
            </a:solidFill>
          </a:ln>
        </p:spPr>
        <p:txBody>
          <a:bodyPr wrap="none" rtlCol="0">
            <a:spAutoFit/>
          </a:bodyPr>
          <a:lstStyle/>
          <a:p>
            <a:r>
              <a:rPr lang="en-US" b="1" dirty="0" smtClean="0">
                <a:solidFill>
                  <a:schemeClr val="tx2"/>
                </a:solidFill>
              </a:rPr>
              <a:t>Play store data contains-</a:t>
            </a:r>
          </a:p>
          <a:p>
            <a:r>
              <a:rPr lang="en-US" dirty="0" smtClean="0">
                <a:solidFill>
                  <a:srgbClr val="FF0000"/>
                </a:solidFill>
              </a:rPr>
              <a:t>Total rows-10842</a:t>
            </a:r>
          </a:p>
          <a:p>
            <a:r>
              <a:rPr lang="en-US" dirty="0" smtClean="0">
                <a:solidFill>
                  <a:srgbClr val="FF0000"/>
                </a:solidFill>
              </a:rPr>
              <a:t>Total columns-13</a:t>
            </a:r>
            <a:endParaRPr lang="en-US" dirty="0">
              <a:solidFill>
                <a:srgbClr val="FF0000"/>
              </a:solidFill>
            </a:endParaRPr>
          </a:p>
        </p:txBody>
      </p:sp>
      <p:sp>
        <p:nvSpPr>
          <p:cNvPr id="8" name="TextBox 7"/>
          <p:cNvSpPr txBox="1"/>
          <p:nvPr/>
        </p:nvSpPr>
        <p:spPr>
          <a:xfrm>
            <a:off x="5943600" y="4953000"/>
            <a:ext cx="2726708" cy="923330"/>
          </a:xfrm>
          <a:prstGeom prst="rect">
            <a:avLst/>
          </a:prstGeom>
          <a:noFill/>
          <a:ln>
            <a:solidFill>
              <a:schemeClr val="tx2">
                <a:lumMod val="50000"/>
              </a:schemeClr>
            </a:solidFill>
          </a:ln>
        </p:spPr>
        <p:txBody>
          <a:bodyPr wrap="none" rtlCol="0">
            <a:spAutoFit/>
          </a:bodyPr>
          <a:lstStyle/>
          <a:p>
            <a:r>
              <a:rPr lang="en-US" b="1" dirty="0" smtClean="0">
                <a:solidFill>
                  <a:schemeClr val="tx2"/>
                </a:solidFill>
              </a:rPr>
              <a:t>User review data contains-</a:t>
            </a:r>
            <a:endParaRPr lang="en-US" b="1" dirty="0">
              <a:solidFill>
                <a:schemeClr val="tx2"/>
              </a:solidFill>
            </a:endParaRPr>
          </a:p>
          <a:p>
            <a:r>
              <a:rPr lang="en-US" dirty="0">
                <a:solidFill>
                  <a:srgbClr val="FF0000"/>
                </a:solidFill>
              </a:rPr>
              <a:t>Total </a:t>
            </a:r>
            <a:r>
              <a:rPr lang="en-US" dirty="0" smtClean="0">
                <a:solidFill>
                  <a:srgbClr val="FF0000"/>
                </a:solidFill>
              </a:rPr>
              <a:t>rows-64296</a:t>
            </a:r>
            <a:endParaRPr lang="en-US" dirty="0">
              <a:solidFill>
                <a:srgbClr val="FF0000"/>
              </a:solidFill>
            </a:endParaRPr>
          </a:p>
          <a:p>
            <a:r>
              <a:rPr lang="en-US" dirty="0">
                <a:solidFill>
                  <a:srgbClr val="FF0000"/>
                </a:solidFill>
              </a:rPr>
              <a:t>Total </a:t>
            </a:r>
            <a:r>
              <a:rPr lang="en-US" dirty="0" smtClean="0">
                <a:solidFill>
                  <a:srgbClr val="FF0000"/>
                </a:solidFill>
              </a:rPr>
              <a:t>columns-4</a:t>
            </a:r>
            <a:endParaRPr lang="en-US" dirty="0">
              <a:solidFill>
                <a:srgbClr val="FF0000"/>
              </a:solidFill>
            </a:endParaRPr>
          </a:p>
        </p:txBody>
      </p:sp>
      <p:sp>
        <p:nvSpPr>
          <p:cNvPr id="9" name="Footer Placeholder 8"/>
          <p:cNvSpPr>
            <a:spLocks noGrp="1"/>
          </p:cNvSpPr>
          <p:nvPr>
            <p:ph type="ftr" sz="quarter" idx="11"/>
          </p:nvPr>
        </p:nvSpPr>
        <p:spPr/>
        <p:txBody>
          <a:bodyPr/>
          <a:lstStyle/>
          <a:p>
            <a:r>
              <a:rPr lang="en-US" smtClean="0"/>
              <a:t>Capstone-1,EDA-Play Store App Reviews</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4183008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Stage Divisions-</a:t>
            </a:r>
            <a:endParaRPr lang="en-US" b="1" dirty="0">
              <a:solidFill>
                <a:srgbClr val="FF0000"/>
              </a:solidFill>
            </a:endParaRPr>
          </a:p>
        </p:txBody>
      </p:sp>
      <p:sp>
        <p:nvSpPr>
          <p:cNvPr id="3" name="TextBox 2"/>
          <p:cNvSpPr txBox="1"/>
          <p:nvPr/>
        </p:nvSpPr>
        <p:spPr>
          <a:xfrm>
            <a:off x="533400" y="1371600"/>
            <a:ext cx="7848600" cy="4801314"/>
          </a:xfrm>
          <a:prstGeom prst="rect">
            <a:avLst/>
          </a:prstGeom>
          <a:noFill/>
        </p:spPr>
        <p:txBody>
          <a:bodyPr wrap="square" rtlCol="0">
            <a:spAutoFit/>
          </a:bodyPr>
          <a:lstStyle/>
          <a:p>
            <a:r>
              <a:rPr lang="en-US" sz="2400" u="sng" dirty="0">
                <a:solidFill>
                  <a:srgbClr val="FF0000"/>
                </a:solidFill>
              </a:rPr>
              <a:t>Stage-0</a:t>
            </a:r>
            <a:r>
              <a:rPr lang="en-US" sz="2400" dirty="0">
                <a:solidFill>
                  <a:schemeClr val="tx2"/>
                </a:solidFill>
              </a:rPr>
              <a:t>:</a:t>
            </a:r>
            <a:r>
              <a:rPr lang="en-US" sz="2400" b="1" dirty="0">
                <a:solidFill>
                  <a:schemeClr val="tx2"/>
                </a:solidFill>
              </a:rPr>
              <a:t>Data </a:t>
            </a:r>
            <a:r>
              <a:rPr lang="en-US" sz="2400" b="1" dirty="0" smtClean="0">
                <a:solidFill>
                  <a:schemeClr val="tx2"/>
                </a:solidFill>
              </a:rPr>
              <a:t>Analysis- </a:t>
            </a:r>
            <a:r>
              <a:rPr lang="en-US" sz="2400" dirty="0" smtClean="0">
                <a:solidFill>
                  <a:schemeClr val="tx2"/>
                </a:solidFill>
              </a:rPr>
              <a:t>In this stage we are inspecting data with </a:t>
            </a:r>
            <a:r>
              <a:rPr lang="en-US" sz="2400" dirty="0">
                <a:solidFill>
                  <a:schemeClr val="tx2"/>
                </a:solidFill>
              </a:rPr>
              <a:t>the goal of discovering useful information, informing conclusions, and supporting decision-making.</a:t>
            </a:r>
          </a:p>
          <a:p>
            <a:r>
              <a:rPr lang="en-US" sz="2400" u="sng" dirty="0">
                <a:solidFill>
                  <a:srgbClr val="FF0000"/>
                </a:solidFill>
              </a:rPr>
              <a:t>Stage-1</a:t>
            </a:r>
            <a:r>
              <a:rPr lang="en-US" sz="2400" b="1" dirty="0">
                <a:solidFill>
                  <a:schemeClr val="tx2"/>
                </a:solidFill>
              </a:rPr>
              <a:t>: Data </a:t>
            </a:r>
            <a:r>
              <a:rPr lang="en-US" sz="2400" b="1" dirty="0" smtClean="0">
                <a:solidFill>
                  <a:schemeClr val="tx2"/>
                </a:solidFill>
              </a:rPr>
              <a:t>Exploration-</a:t>
            </a:r>
            <a:r>
              <a:rPr lang="en-US" sz="2400" dirty="0" smtClean="0">
                <a:solidFill>
                  <a:schemeClr val="tx2"/>
                </a:solidFill>
              </a:rPr>
              <a:t>In this  stage we are </a:t>
            </a:r>
            <a:r>
              <a:rPr lang="en-US" sz="2400" dirty="0">
                <a:solidFill>
                  <a:schemeClr val="tx2"/>
                </a:solidFill>
              </a:rPr>
              <a:t> </a:t>
            </a:r>
            <a:r>
              <a:rPr lang="en-US" sz="2400" dirty="0" smtClean="0">
                <a:solidFill>
                  <a:schemeClr val="tx2"/>
                </a:solidFill>
              </a:rPr>
              <a:t>drilling down data sets &amp; </a:t>
            </a:r>
            <a:r>
              <a:rPr lang="en-US" sz="2400" dirty="0">
                <a:solidFill>
                  <a:schemeClr val="tx2"/>
                </a:solidFill>
              </a:rPr>
              <a:t>filtering </a:t>
            </a:r>
            <a:r>
              <a:rPr lang="en-US" sz="2400" dirty="0" smtClean="0">
                <a:solidFill>
                  <a:schemeClr val="tx2"/>
                </a:solidFill>
              </a:rPr>
              <a:t> </a:t>
            </a:r>
            <a:r>
              <a:rPr lang="en-US" sz="2400" dirty="0">
                <a:solidFill>
                  <a:schemeClr val="tx2"/>
                </a:solidFill>
              </a:rPr>
              <a:t>data to identify anomalies or </a:t>
            </a:r>
            <a:r>
              <a:rPr lang="en-US" sz="2400" dirty="0" smtClean="0">
                <a:solidFill>
                  <a:schemeClr val="tx2"/>
                </a:solidFill>
              </a:rPr>
              <a:t>patterns.</a:t>
            </a:r>
            <a:endParaRPr lang="en-US" sz="2400" dirty="0">
              <a:solidFill>
                <a:schemeClr val="tx2"/>
              </a:solidFill>
            </a:endParaRPr>
          </a:p>
          <a:p>
            <a:r>
              <a:rPr lang="en-US" sz="2400" u="sng" dirty="0">
                <a:solidFill>
                  <a:srgbClr val="FF0000"/>
                </a:solidFill>
              </a:rPr>
              <a:t>Stage-2</a:t>
            </a:r>
            <a:r>
              <a:rPr lang="en-US" sz="2400" b="1" dirty="0">
                <a:solidFill>
                  <a:schemeClr val="tx2"/>
                </a:solidFill>
              </a:rPr>
              <a:t>:Data </a:t>
            </a:r>
            <a:r>
              <a:rPr lang="en-US" sz="2400" b="1" dirty="0" smtClean="0">
                <a:solidFill>
                  <a:schemeClr val="tx2"/>
                </a:solidFill>
              </a:rPr>
              <a:t>Handling- </a:t>
            </a:r>
            <a:r>
              <a:rPr lang="en-US" sz="2400" dirty="0" smtClean="0">
                <a:solidFill>
                  <a:schemeClr val="tx2"/>
                </a:solidFill>
              </a:rPr>
              <a:t>In this stage we are resolving all errors related to values or data types.</a:t>
            </a:r>
            <a:endParaRPr lang="en-US" sz="2400" dirty="0">
              <a:solidFill>
                <a:schemeClr val="tx2"/>
              </a:solidFill>
            </a:endParaRPr>
          </a:p>
          <a:p>
            <a:r>
              <a:rPr lang="en-US" sz="2400" u="sng" dirty="0">
                <a:solidFill>
                  <a:srgbClr val="FF0000"/>
                </a:solidFill>
              </a:rPr>
              <a:t>Stage-3</a:t>
            </a:r>
            <a:r>
              <a:rPr lang="en-US" sz="2400" b="1" dirty="0">
                <a:solidFill>
                  <a:schemeClr val="tx2"/>
                </a:solidFill>
              </a:rPr>
              <a:t>:Data Visualization &amp; </a:t>
            </a:r>
            <a:r>
              <a:rPr lang="en-US" sz="2400" b="1" dirty="0" smtClean="0">
                <a:solidFill>
                  <a:schemeClr val="tx2"/>
                </a:solidFill>
              </a:rPr>
              <a:t>conclusions-</a:t>
            </a:r>
            <a:r>
              <a:rPr lang="en-US" sz="2400" dirty="0" smtClean="0">
                <a:solidFill>
                  <a:schemeClr val="tx2"/>
                </a:solidFill>
              </a:rPr>
              <a:t>In this stage we are creating visualizations using and concluding the problem statement</a:t>
            </a:r>
            <a:endParaRPr lang="en-US" sz="2400" dirty="0">
              <a:solidFill>
                <a:schemeClr val="tx2"/>
              </a:solidFill>
            </a:endParaRPr>
          </a:p>
          <a:p>
            <a:r>
              <a:rPr lang="en-US" sz="2400" u="sng" dirty="0">
                <a:solidFill>
                  <a:srgbClr val="FF0000"/>
                </a:solidFill>
              </a:rPr>
              <a:t>Stage-4</a:t>
            </a:r>
            <a:r>
              <a:rPr lang="en-US" sz="2400" b="1" dirty="0">
                <a:solidFill>
                  <a:schemeClr val="tx2"/>
                </a:solidFill>
              </a:rPr>
              <a:t>:Data Analysis </a:t>
            </a:r>
            <a:r>
              <a:rPr lang="en-US" sz="2400" b="1" dirty="0" smtClean="0">
                <a:solidFill>
                  <a:schemeClr val="tx2"/>
                </a:solidFill>
              </a:rPr>
              <a:t>summary- </a:t>
            </a:r>
            <a:r>
              <a:rPr lang="en-US" sz="2400" dirty="0" smtClean="0">
                <a:solidFill>
                  <a:schemeClr val="tx2"/>
                </a:solidFill>
              </a:rPr>
              <a:t>In this stage analysis summary related to visualizations is expressed</a:t>
            </a:r>
            <a:endParaRPr lang="en-US" sz="2400" dirty="0">
              <a:solidFill>
                <a:schemeClr val="tx2"/>
              </a:solidFill>
            </a:endParaRPr>
          </a:p>
          <a:p>
            <a:endParaRPr lang="en-US" dirty="0"/>
          </a:p>
        </p:txBody>
      </p:sp>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1" y="152400"/>
            <a:ext cx="609687" cy="609686"/>
          </a:xfrm>
          <a:prstGeom prst="rect">
            <a:avLst/>
          </a:prstGeom>
        </p:spPr>
      </p:pic>
    </p:spTree>
    <p:extLst>
      <p:ext uri="{BB962C8B-B14F-4D97-AF65-F5344CB8AC3E}">
        <p14:creationId xmlns:p14="http://schemas.microsoft.com/office/powerpoint/2010/main" val="4107365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Agenda-</a:t>
            </a:r>
            <a:endParaRPr lang="en-US" b="1" dirty="0">
              <a:solidFill>
                <a:srgbClr val="FF0000"/>
              </a:solidFill>
            </a:endParaRPr>
          </a:p>
        </p:txBody>
      </p:sp>
      <p:sp>
        <p:nvSpPr>
          <p:cNvPr id="3" name="TextBox 2"/>
          <p:cNvSpPr txBox="1"/>
          <p:nvPr/>
        </p:nvSpPr>
        <p:spPr>
          <a:xfrm>
            <a:off x="381000" y="1447800"/>
            <a:ext cx="8305800" cy="5436104"/>
          </a:xfrm>
          <a:prstGeom prst="rect">
            <a:avLst/>
          </a:prstGeom>
          <a:noFill/>
        </p:spPr>
        <p:txBody>
          <a:bodyPr wrap="square" rtlCol="0">
            <a:spAutoFit/>
          </a:bodyPr>
          <a:lstStyle/>
          <a:p>
            <a:pPr marL="216000" indent="-216000" algn="just">
              <a:lnSpc>
                <a:spcPct val="150000"/>
              </a:lnSpc>
              <a:buClr>
                <a:srgbClr val="000000"/>
              </a:buClr>
              <a:buFont typeface="StarSymbol"/>
              <a:buAutoNum type="arabicPeriod"/>
            </a:pPr>
            <a:r>
              <a:rPr lang="en-US" b="1" spc="-1" dirty="0" smtClean="0">
                <a:solidFill>
                  <a:schemeClr val="tx2"/>
                </a:solidFill>
                <a:latin typeface="Montserrat"/>
                <a:ea typeface="Arial"/>
              </a:rPr>
              <a:t>Are </a:t>
            </a:r>
            <a:r>
              <a:rPr lang="en-US" b="1" spc="-1" dirty="0">
                <a:solidFill>
                  <a:schemeClr val="tx2"/>
                </a:solidFill>
                <a:latin typeface="Montserrat"/>
                <a:ea typeface="Arial"/>
              </a:rPr>
              <a:t>majority of the apps </a:t>
            </a:r>
            <a:r>
              <a:rPr lang="en-US" b="1" spc="-1" dirty="0">
                <a:solidFill>
                  <a:srgbClr val="FF0000"/>
                </a:solidFill>
                <a:latin typeface="Montserrat"/>
                <a:ea typeface="Arial"/>
              </a:rPr>
              <a:t>Paid or Free</a:t>
            </a:r>
            <a:r>
              <a:rPr lang="en-US" b="1" spc="-1" dirty="0" smtClean="0">
                <a:solidFill>
                  <a:schemeClr val="tx2"/>
                </a:solidFill>
                <a:latin typeface="Montserrat"/>
                <a:ea typeface="Arial"/>
              </a:rPr>
              <a:t>?</a:t>
            </a:r>
          </a:p>
          <a:p>
            <a:pPr marL="216000" indent="-216000" algn="just">
              <a:lnSpc>
                <a:spcPct val="150000"/>
              </a:lnSpc>
              <a:buClr>
                <a:srgbClr val="000000"/>
              </a:buClr>
              <a:buFont typeface="StarSymbol"/>
              <a:buAutoNum type="arabicPeriod"/>
            </a:pPr>
            <a:r>
              <a:rPr lang="en-US" sz="2000" b="1" dirty="0" smtClean="0">
                <a:solidFill>
                  <a:schemeClr val="tx2"/>
                </a:solidFill>
              </a:rPr>
              <a:t>How </a:t>
            </a:r>
            <a:r>
              <a:rPr lang="en-US" sz="2000" b="1" dirty="0" smtClean="0">
                <a:solidFill>
                  <a:srgbClr val="FF0000"/>
                </a:solidFill>
              </a:rPr>
              <a:t>many apps</a:t>
            </a:r>
            <a:r>
              <a:rPr lang="en-US" sz="2000" b="1" dirty="0" smtClean="0">
                <a:solidFill>
                  <a:schemeClr val="tx2"/>
                </a:solidFill>
              </a:rPr>
              <a:t> are present in </a:t>
            </a:r>
            <a:r>
              <a:rPr lang="en-US" sz="2000" b="1" dirty="0" smtClean="0">
                <a:solidFill>
                  <a:srgbClr val="FF0000"/>
                </a:solidFill>
              </a:rPr>
              <a:t>each category</a:t>
            </a:r>
            <a:r>
              <a:rPr lang="en-US" sz="2000" b="1" dirty="0" smtClean="0">
                <a:solidFill>
                  <a:schemeClr val="tx2"/>
                </a:solidFill>
              </a:rPr>
              <a:t>?</a:t>
            </a:r>
          </a:p>
          <a:p>
            <a:pPr marL="216000" indent="-216000" algn="just">
              <a:lnSpc>
                <a:spcPct val="150000"/>
              </a:lnSpc>
              <a:buClr>
                <a:srgbClr val="000000"/>
              </a:buClr>
              <a:buFont typeface="StarSymbol"/>
              <a:buAutoNum type="arabicPeriod"/>
            </a:pPr>
            <a:r>
              <a:rPr lang="en-US" sz="2000" b="1" dirty="0" smtClean="0">
                <a:solidFill>
                  <a:schemeClr val="tx2"/>
                </a:solidFill>
              </a:rPr>
              <a:t>Number of </a:t>
            </a:r>
            <a:r>
              <a:rPr lang="en-US" sz="2000" b="1" dirty="0" smtClean="0">
                <a:solidFill>
                  <a:srgbClr val="FF0000"/>
                </a:solidFill>
              </a:rPr>
              <a:t>app installed </a:t>
            </a:r>
            <a:r>
              <a:rPr lang="en-US" sz="2000" b="1" dirty="0" smtClean="0">
                <a:solidFill>
                  <a:schemeClr val="tx2"/>
                </a:solidFill>
              </a:rPr>
              <a:t>in each category?</a:t>
            </a:r>
          </a:p>
          <a:p>
            <a:pPr marL="216000" indent="-216000" algn="just">
              <a:lnSpc>
                <a:spcPct val="150000"/>
              </a:lnSpc>
              <a:buClr>
                <a:srgbClr val="000000"/>
              </a:buClr>
              <a:buFont typeface="StarSymbol"/>
              <a:buAutoNum type="arabicPeriod"/>
            </a:pPr>
            <a:r>
              <a:rPr lang="en-US" sz="2000" b="1" dirty="0" smtClean="0">
                <a:solidFill>
                  <a:schemeClr val="tx2"/>
                </a:solidFill>
              </a:rPr>
              <a:t>What is the </a:t>
            </a:r>
            <a:r>
              <a:rPr lang="en-US" sz="2000" b="1" dirty="0" smtClean="0">
                <a:solidFill>
                  <a:srgbClr val="FF0000"/>
                </a:solidFill>
              </a:rPr>
              <a:t>average number </a:t>
            </a:r>
            <a:r>
              <a:rPr lang="en-US" sz="2000" b="1" dirty="0" smtClean="0">
                <a:solidFill>
                  <a:schemeClr val="tx2"/>
                </a:solidFill>
              </a:rPr>
              <a:t>of app installed in each category?</a:t>
            </a:r>
          </a:p>
          <a:p>
            <a:pPr marL="216000" indent="-216000" algn="just">
              <a:lnSpc>
                <a:spcPct val="150000"/>
              </a:lnSpc>
              <a:buClr>
                <a:srgbClr val="000000"/>
              </a:buClr>
              <a:buFont typeface="StarSymbol"/>
              <a:buAutoNum type="arabicPeriod"/>
            </a:pPr>
            <a:r>
              <a:rPr lang="en-US" sz="2000" b="1" dirty="0" smtClean="0">
                <a:solidFill>
                  <a:schemeClr val="tx2"/>
                </a:solidFill>
              </a:rPr>
              <a:t>What is </a:t>
            </a:r>
            <a:r>
              <a:rPr lang="en-US" sz="2000" b="1" dirty="0" smtClean="0">
                <a:solidFill>
                  <a:srgbClr val="FF0000"/>
                </a:solidFill>
              </a:rPr>
              <a:t>average rating </a:t>
            </a:r>
            <a:r>
              <a:rPr lang="en-US" sz="2000" b="1" dirty="0" smtClean="0">
                <a:solidFill>
                  <a:schemeClr val="tx2"/>
                </a:solidFill>
              </a:rPr>
              <a:t>given by users in each category?</a:t>
            </a:r>
          </a:p>
          <a:p>
            <a:pPr marL="216000" indent="-216000" algn="just">
              <a:lnSpc>
                <a:spcPct val="150000"/>
              </a:lnSpc>
              <a:buClr>
                <a:srgbClr val="000000"/>
              </a:buClr>
              <a:buFont typeface="StarSymbol"/>
              <a:buAutoNum type="arabicPeriod"/>
            </a:pPr>
            <a:r>
              <a:rPr lang="en-US" sz="2000" b="1" dirty="0">
                <a:solidFill>
                  <a:srgbClr val="FF0000"/>
                </a:solidFill>
              </a:rPr>
              <a:t>Top 20 apps </a:t>
            </a:r>
            <a:r>
              <a:rPr lang="en-US" sz="2000" b="1" dirty="0">
                <a:solidFill>
                  <a:schemeClr val="tx2"/>
                </a:solidFill>
              </a:rPr>
              <a:t>with </a:t>
            </a:r>
            <a:r>
              <a:rPr lang="en-US" sz="2000" b="1" dirty="0" smtClean="0">
                <a:solidFill>
                  <a:schemeClr val="tx2"/>
                </a:solidFill>
              </a:rPr>
              <a:t>highest </a:t>
            </a:r>
            <a:r>
              <a:rPr lang="en-US" sz="2000" b="1" dirty="0">
                <a:solidFill>
                  <a:schemeClr val="tx2"/>
                </a:solidFill>
              </a:rPr>
              <a:t>number of </a:t>
            </a:r>
            <a:r>
              <a:rPr lang="en-US" sz="2000" b="1" dirty="0" smtClean="0">
                <a:solidFill>
                  <a:schemeClr val="tx2"/>
                </a:solidFill>
              </a:rPr>
              <a:t>reviews?</a:t>
            </a:r>
          </a:p>
          <a:p>
            <a:pPr marL="216000" indent="-216000" algn="just">
              <a:lnSpc>
                <a:spcPct val="150000"/>
              </a:lnSpc>
              <a:buClr>
                <a:srgbClr val="000000"/>
              </a:buClr>
              <a:buFont typeface="StarSymbol"/>
              <a:buAutoNum type="arabicPeriod"/>
            </a:pPr>
            <a:r>
              <a:rPr lang="en-US" sz="2000" b="1" dirty="0" smtClean="0">
                <a:solidFill>
                  <a:schemeClr val="tx2"/>
                </a:solidFill>
              </a:rPr>
              <a:t>How many apps are present with which</a:t>
            </a:r>
            <a:r>
              <a:rPr lang="en-US" sz="2000" b="1" dirty="0" smtClean="0">
                <a:solidFill>
                  <a:srgbClr val="FF0000"/>
                </a:solidFill>
              </a:rPr>
              <a:t> </a:t>
            </a:r>
            <a:r>
              <a:rPr lang="en-US" sz="2000" b="1" dirty="0" smtClean="0">
                <a:solidFill>
                  <a:srgbClr val="FF0000"/>
                </a:solidFill>
              </a:rPr>
              <a:t>content</a:t>
            </a:r>
            <a:r>
              <a:rPr lang="en-US" sz="2000" b="1" dirty="0" smtClean="0">
                <a:solidFill>
                  <a:schemeClr val="tx2"/>
                </a:solidFill>
              </a:rPr>
              <a:t>?</a:t>
            </a:r>
          </a:p>
          <a:p>
            <a:pPr marL="216000" indent="-216000" algn="just">
              <a:lnSpc>
                <a:spcPct val="150000"/>
              </a:lnSpc>
              <a:buClr>
                <a:srgbClr val="000000"/>
              </a:buClr>
              <a:buFont typeface="StarSymbol"/>
              <a:buAutoNum type="arabicPeriod"/>
            </a:pPr>
            <a:r>
              <a:rPr lang="en-US" sz="2000" b="1" dirty="0" smtClean="0">
                <a:solidFill>
                  <a:schemeClr val="tx2"/>
                </a:solidFill>
              </a:rPr>
              <a:t>How </a:t>
            </a:r>
            <a:r>
              <a:rPr lang="en-US" sz="2000" b="1" dirty="0" err="1" smtClean="0">
                <a:solidFill>
                  <a:srgbClr val="FF0000"/>
                </a:solidFill>
              </a:rPr>
              <a:t>Price,Installs,Review</a:t>
            </a:r>
            <a:r>
              <a:rPr lang="en-US" sz="2000" b="1" dirty="0" smtClean="0">
                <a:solidFill>
                  <a:srgbClr val="FF0000"/>
                </a:solidFill>
              </a:rPr>
              <a:t> and Rating </a:t>
            </a:r>
            <a:r>
              <a:rPr lang="en-US" sz="2000" b="1" dirty="0" smtClean="0">
                <a:solidFill>
                  <a:schemeClr val="tx2"/>
                </a:solidFill>
              </a:rPr>
              <a:t>related with each other?</a:t>
            </a:r>
          </a:p>
          <a:p>
            <a:pPr marL="216000" indent="-216000" algn="just">
              <a:lnSpc>
                <a:spcPct val="150000"/>
              </a:lnSpc>
              <a:buClr>
                <a:srgbClr val="000000"/>
              </a:buClr>
              <a:buFont typeface="StarSymbol"/>
              <a:buAutoNum type="arabicPeriod"/>
            </a:pPr>
            <a:r>
              <a:rPr lang="en-US" sz="2000" b="1" dirty="0">
                <a:solidFill>
                  <a:schemeClr val="tx2"/>
                </a:solidFill>
              </a:rPr>
              <a:t> </a:t>
            </a:r>
            <a:r>
              <a:rPr lang="en-US" sz="2000" b="1" dirty="0" smtClean="0">
                <a:solidFill>
                  <a:schemeClr val="tx2"/>
                </a:solidFill>
              </a:rPr>
              <a:t>Name apps </a:t>
            </a:r>
            <a:r>
              <a:rPr lang="en-US" sz="2000" b="1" dirty="0">
                <a:solidFill>
                  <a:schemeClr val="tx2"/>
                </a:solidFill>
              </a:rPr>
              <a:t>with the highest number of </a:t>
            </a:r>
            <a:r>
              <a:rPr lang="en-US" sz="2000" b="1" dirty="0">
                <a:solidFill>
                  <a:srgbClr val="FF0000"/>
                </a:solidFill>
              </a:rPr>
              <a:t>positive </a:t>
            </a:r>
            <a:r>
              <a:rPr lang="en-US" sz="2000" b="1" dirty="0" smtClean="0">
                <a:solidFill>
                  <a:srgbClr val="FF0000"/>
                </a:solidFill>
              </a:rPr>
              <a:t>reviews</a:t>
            </a:r>
            <a:r>
              <a:rPr lang="en-US" sz="2000" b="1" dirty="0" smtClean="0">
                <a:solidFill>
                  <a:schemeClr val="tx2"/>
                </a:solidFill>
              </a:rPr>
              <a:t>?</a:t>
            </a:r>
          </a:p>
          <a:p>
            <a:pPr marL="216000" indent="-216000" algn="just">
              <a:lnSpc>
                <a:spcPct val="150000"/>
              </a:lnSpc>
              <a:buClr>
                <a:srgbClr val="000000"/>
              </a:buClr>
              <a:buFont typeface="StarSymbol"/>
              <a:buAutoNum type="arabicPeriod"/>
            </a:pPr>
            <a:r>
              <a:rPr lang="en-US" sz="2000" b="1" dirty="0">
                <a:solidFill>
                  <a:schemeClr val="tx2"/>
                </a:solidFill>
              </a:rPr>
              <a:t> </a:t>
            </a:r>
            <a:r>
              <a:rPr lang="en-US" sz="2000" b="1" dirty="0" smtClean="0">
                <a:solidFill>
                  <a:schemeClr val="tx2"/>
                </a:solidFill>
              </a:rPr>
              <a:t>Name apps </a:t>
            </a:r>
            <a:r>
              <a:rPr lang="en-US" sz="2000" b="1" dirty="0">
                <a:solidFill>
                  <a:schemeClr val="tx2"/>
                </a:solidFill>
              </a:rPr>
              <a:t>with the highest number of </a:t>
            </a:r>
            <a:r>
              <a:rPr lang="en-US" sz="2000" b="1" dirty="0" smtClean="0">
                <a:solidFill>
                  <a:srgbClr val="FF0000"/>
                </a:solidFill>
              </a:rPr>
              <a:t>negative reviews</a:t>
            </a:r>
            <a:r>
              <a:rPr lang="en-US" sz="2000" b="1" dirty="0" smtClean="0">
                <a:solidFill>
                  <a:schemeClr val="tx2"/>
                </a:solidFill>
              </a:rPr>
              <a:t>?</a:t>
            </a:r>
          </a:p>
          <a:p>
            <a:pPr marL="216000" indent="-216000" algn="just">
              <a:lnSpc>
                <a:spcPct val="150000"/>
              </a:lnSpc>
              <a:buClr>
                <a:srgbClr val="000000"/>
              </a:buClr>
              <a:buFont typeface="StarSymbol"/>
              <a:buAutoNum type="arabicPeriod"/>
            </a:pPr>
            <a:r>
              <a:rPr lang="en-US" sz="2000" b="1" dirty="0" smtClean="0">
                <a:solidFill>
                  <a:schemeClr val="tx2"/>
                </a:solidFill>
              </a:rPr>
              <a:t>Give analysis on </a:t>
            </a:r>
            <a:r>
              <a:rPr lang="en-US" sz="2000" b="1" dirty="0" smtClean="0">
                <a:solidFill>
                  <a:srgbClr val="FF0000"/>
                </a:solidFill>
              </a:rPr>
              <a:t>top free </a:t>
            </a:r>
            <a:r>
              <a:rPr lang="en-US" sz="2000" b="1" dirty="0" smtClean="0">
                <a:solidFill>
                  <a:schemeClr val="tx2"/>
                </a:solidFill>
              </a:rPr>
              <a:t>apps?</a:t>
            </a:r>
          </a:p>
          <a:p>
            <a:endParaRPr lang="en-US" dirty="0"/>
          </a:p>
        </p:txBody>
      </p:sp>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466278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856" y="2971801"/>
            <a:ext cx="2979907" cy="1496438"/>
          </a:xfrm>
        </p:spPr>
        <p:txBody>
          <a:bodyPr>
            <a:normAutofit fontScale="90000"/>
          </a:bodyPr>
          <a:lstStyle/>
          <a:p>
            <a:pPr marL="285840" indent="-285840">
              <a:lnSpc>
                <a:spcPct val="100000"/>
              </a:lnSpc>
            </a:pPr>
            <a:r>
              <a:rPr lang="en-IN" spc="-1" dirty="0">
                <a:latin typeface="Arial"/>
              </a:rPr>
              <a:t/>
            </a:r>
            <a:br>
              <a:rPr lang="en-IN" spc="-1" dirty="0">
                <a:latin typeface="Arial"/>
              </a:rPr>
            </a:br>
            <a:r>
              <a:rPr lang="en-IN" spc="-1" dirty="0">
                <a:latin typeface="Arial"/>
              </a:rPr>
              <a:t/>
            </a:r>
            <a:br>
              <a:rPr lang="en-IN" spc="-1" dirty="0">
                <a:latin typeface="Arial"/>
              </a:rPr>
            </a:br>
            <a:r>
              <a:rPr lang="en-US" spc="-1" dirty="0">
                <a:solidFill>
                  <a:schemeClr val="tx2"/>
                </a:solidFill>
                <a:latin typeface="Montserrat"/>
                <a:ea typeface="DejaVu Sans"/>
              </a:rPr>
              <a:t>Here </a:t>
            </a:r>
            <a:r>
              <a:rPr lang="en-US" spc="-1" dirty="0" smtClean="0">
                <a:solidFill>
                  <a:schemeClr val="tx2"/>
                </a:solidFill>
                <a:latin typeface="Montserrat"/>
                <a:ea typeface="DejaVu Sans"/>
              </a:rPr>
              <a:t>we can </a:t>
            </a:r>
            <a:r>
              <a:rPr lang="en-US" spc="-1" dirty="0">
                <a:solidFill>
                  <a:schemeClr val="tx2"/>
                </a:solidFill>
                <a:latin typeface="Montserrat"/>
                <a:ea typeface="DejaVu Sans"/>
              </a:rPr>
              <a:t>see from all app </a:t>
            </a:r>
            <a:r>
              <a:rPr lang="en-US" spc="-1" dirty="0">
                <a:solidFill>
                  <a:srgbClr val="FF0000"/>
                </a:solidFill>
                <a:latin typeface="Montserrat"/>
                <a:ea typeface="DejaVu Sans"/>
              </a:rPr>
              <a:t>92.2%</a:t>
            </a:r>
            <a:r>
              <a:rPr lang="en-US" spc="-1" dirty="0">
                <a:solidFill>
                  <a:schemeClr val="tx2"/>
                </a:solidFill>
                <a:latin typeface="Montserrat"/>
                <a:ea typeface="DejaVu Sans"/>
              </a:rPr>
              <a:t> app are free app &amp;</a:t>
            </a:r>
            <a:r>
              <a:rPr lang="en-US" spc="-1" dirty="0" smtClean="0">
                <a:solidFill>
                  <a:schemeClr val="tx2"/>
                </a:solidFill>
                <a:latin typeface="Montserrat"/>
                <a:ea typeface="DejaVu Sans"/>
              </a:rPr>
              <a:t> only </a:t>
            </a:r>
            <a:r>
              <a:rPr lang="en-US" spc="-1" dirty="0" smtClean="0">
                <a:solidFill>
                  <a:srgbClr val="FF0000"/>
                </a:solidFill>
                <a:latin typeface="Montserrat"/>
                <a:ea typeface="DejaVu Sans"/>
              </a:rPr>
              <a:t>7.8</a:t>
            </a:r>
            <a:r>
              <a:rPr lang="en-US" spc="-1" dirty="0">
                <a:solidFill>
                  <a:srgbClr val="FF0000"/>
                </a:solidFill>
                <a:latin typeface="Montserrat"/>
                <a:ea typeface="DejaVu Sans"/>
              </a:rPr>
              <a:t>%</a:t>
            </a:r>
            <a:r>
              <a:rPr lang="en-US" spc="-1" dirty="0">
                <a:solidFill>
                  <a:schemeClr val="tx2"/>
                </a:solidFill>
                <a:latin typeface="Montserrat"/>
                <a:ea typeface="DejaVu Sans"/>
              </a:rPr>
              <a:t> app are paid app</a:t>
            </a:r>
            <a:r>
              <a:rPr lang="en-US" spc="-1" dirty="0">
                <a:solidFill>
                  <a:srgbClr val="000000"/>
                </a:solidFill>
                <a:latin typeface="Montserrat"/>
                <a:ea typeface="DejaVu Sans"/>
              </a:rPr>
              <a:t>.</a:t>
            </a:r>
            <a:r>
              <a:rPr lang="en-IN" spc="-1" dirty="0">
                <a:latin typeface="Arial"/>
              </a:rPr>
              <a:t/>
            </a:r>
            <a:br>
              <a:rPr lang="en-IN" spc="-1" dirty="0">
                <a:latin typeface="Arial"/>
              </a:rPr>
            </a:br>
            <a:r>
              <a:rPr lang="en-US" b="1" spc="-1" dirty="0">
                <a:solidFill>
                  <a:srgbClr val="000000"/>
                </a:solidFill>
                <a:latin typeface="Montserrat"/>
                <a:ea typeface="Arial"/>
              </a:rPr>
              <a:t/>
            </a:r>
            <a:br>
              <a:rPr lang="en-US" b="1" spc="-1" dirty="0">
                <a:solidFill>
                  <a:srgbClr val="000000"/>
                </a:solidFill>
                <a:latin typeface="Montserrat"/>
                <a:ea typeface="Arial"/>
              </a:rPr>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93" y="457201"/>
            <a:ext cx="6104107" cy="6730023"/>
          </a:xfrm>
          <a:prstGeom prst="rect">
            <a:avLst/>
          </a:prstGeom>
        </p:spPr>
      </p:pic>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1"/>
            <a:ext cx="609687" cy="609686"/>
          </a:xfrm>
          <a:prstGeom prst="rect">
            <a:avLst/>
          </a:prstGeom>
        </p:spPr>
      </p:pic>
    </p:spTree>
    <p:extLst>
      <p:ext uri="{BB962C8B-B14F-4D97-AF65-F5344CB8AC3E}">
        <p14:creationId xmlns:p14="http://schemas.microsoft.com/office/powerpoint/2010/main" val="2781513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43"/>
            <a:ext cx="7696200" cy="1143000"/>
          </a:xfrm>
        </p:spPr>
        <p:txBody>
          <a:bodyPr>
            <a:noAutofit/>
          </a:bodyPr>
          <a:lstStyle/>
          <a:p>
            <a:r>
              <a:rPr lang="en-US" sz="2400" spc="-1" dirty="0">
                <a:solidFill>
                  <a:srgbClr val="FF0000"/>
                </a:solidFill>
                <a:latin typeface="Arial"/>
                <a:ea typeface="DejaVu Sans"/>
              </a:rPr>
              <a:t>Here we see that there are highest no of app in play store from family </a:t>
            </a:r>
            <a:r>
              <a:rPr lang="en-US" sz="2400" spc="-1" dirty="0" smtClean="0">
                <a:solidFill>
                  <a:srgbClr val="FF0000"/>
                </a:solidFill>
                <a:latin typeface="Arial"/>
                <a:ea typeface="DejaVu Sans"/>
              </a:rPr>
              <a:t>category, followed by game </a:t>
            </a:r>
            <a:r>
              <a:rPr lang="en-US" sz="2400" spc="-1" dirty="0">
                <a:solidFill>
                  <a:srgbClr val="FF0000"/>
                </a:solidFill>
                <a:latin typeface="Arial"/>
                <a:ea typeface="DejaVu Sans"/>
              </a:rPr>
              <a:t>then tools.</a:t>
            </a:r>
            <a:r>
              <a:rPr lang="en-IN" sz="2400" spc="-1" dirty="0">
                <a:latin typeface="Arial"/>
              </a:rPr>
              <a:t/>
            </a:r>
            <a:br>
              <a:rPr lang="en-IN" sz="2400" spc="-1" dirty="0">
                <a:latin typeface="Arial"/>
              </a:rPr>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8962341" cy="5145859"/>
          </a:xfrm>
          <a:prstGeom prst="rect">
            <a:avLst/>
          </a:prstGeom>
        </p:spPr>
      </p:pic>
      <p:sp>
        <p:nvSpPr>
          <p:cNvPr id="4" name="Footer Placeholder 3"/>
          <p:cNvSpPr>
            <a:spLocks noGrp="1"/>
          </p:cNvSpPr>
          <p:nvPr>
            <p:ph type="ftr" sz="quarter" idx="11"/>
          </p:nvPr>
        </p:nvSpPr>
        <p:spPr/>
        <p:txBody>
          <a:bodyPr/>
          <a:lstStyle/>
          <a:p>
            <a:r>
              <a:rPr lang="en-US" smtClean="0"/>
              <a:t>Capstone-1,EDA-Play Store App Reviews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1" y="76200"/>
            <a:ext cx="609687" cy="609686"/>
          </a:xfrm>
          <a:prstGeom prst="rect">
            <a:avLst/>
          </a:prstGeom>
        </p:spPr>
      </p:pic>
    </p:spTree>
    <p:extLst>
      <p:ext uri="{BB962C8B-B14F-4D97-AF65-F5344CB8AC3E}">
        <p14:creationId xmlns:p14="http://schemas.microsoft.com/office/powerpoint/2010/main" val="2210413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3360</TotalTime>
  <Words>711</Words>
  <Application>Microsoft Office PowerPoint</Application>
  <PresentationFormat>On-screen Show (4:3)</PresentationFormat>
  <Paragraphs>142</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Capstone Project-1</vt:lpstr>
      <vt:lpstr>Content-</vt:lpstr>
      <vt:lpstr>Introduction</vt:lpstr>
      <vt:lpstr>Problem Statement-</vt:lpstr>
      <vt:lpstr>Data Summary-</vt:lpstr>
      <vt:lpstr>Stage Divisions-</vt:lpstr>
      <vt:lpstr>Agenda-</vt:lpstr>
      <vt:lpstr>  Here we can see from all app 92.2% app are free app &amp; only 7.8% app are paid app.  </vt:lpstr>
      <vt:lpstr>Here we see that there are highest no of app in play store from family category, followed by game then tools. </vt:lpstr>
      <vt:lpstr>Here we can see that game category is the best install category among all</vt:lpstr>
      <vt:lpstr>The Communication, Video Players, and Social category has the highest number of average app installs</vt:lpstr>
      <vt:lpstr>Highest quality apps with 50% apps with a rating higher than 4.5 are Health and Fitness and Book and Reference app.  This is considered to be extremely high!  However, the apps in Dating category having lower rating than the average ratings is 50%. </vt:lpstr>
      <vt:lpstr>Number of user reviews indicates that these individuals have engaged with app</vt:lpstr>
      <vt:lpstr>Almost 82% app is for Everyone and 10.7% for Teen. </vt:lpstr>
      <vt:lpstr>Correlation Heatmap</vt:lpstr>
      <vt:lpstr>Positive and Negative Reviews</vt:lpstr>
      <vt:lpstr>In top 20 apps category- Communication category is most dominating followed by social category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dc:title>
  <dc:creator>Lenovo</dc:creator>
  <cp:lastModifiedBy>Lenovo</cp:lastModifiedBy>
  <cp:revision>18</cp:revision>
  <dcterms:created xsi:type="dcterms:W3CDTF">2006-08-16T00:00:00Z</dcterms:created>
  <dcterms:modified xsi:type="dcterms:W3CDTF">2022-11-20T17:59:38Z</dcterms:modified>
</cp:coreProperties>
</file>