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4" r:id="rId2"/>
    <p:sldId id="266" r:id="rId3"/>
    <p:sldId id="267" r:id="rId4"/>
    <p:sldId id="268" r:id="rId5"/>
    <p:sldId id="269"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7E7"/>
    <a:srgbClr val="F0D1D5"/>
    <a:srgbClr val="E28EAD"/>
    <a:srgbClr val="FF8FAB"/>
    <a:srgbClr val="EDBFC6"/>
    <a:srgbClr val="E5A3B9"/>
    <a:srgbClr val="F5DDE1"/>
    <a:srgbClr val="7EA499"/>
    <a:srgbClr val="C2F1C8"/>
    <a:srgbClr val="FEC9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8" autoAdjust="0"/>
    <p:restoredTop sz="92090" autoAdjust="0"/>
  </p:normalViewPr>
  <p:slideViewPr>
    <p:cSldViewPr snapToGrid="0">
      <p:cViewPr>
        <p:scale>
          <a:sx n="70" d="100"/>
          <a:sy n="70" d="100"/>
        </p:scale>
        <p:origin x="998" y="4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Learn\Excel\maternal\Repo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Learn\Excel\maternal\Report.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D:\Learn\Excel\maternal\Repor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[Report.xlsx]Pivot Table!PivotTable2</c:name>
    <c:fmtId val="-1"/>
  </c:pivotSource>
  <c:chart>
    <c:autoTitleDeleted val="0"/>
    <c:pivotFmts>
      <c:pivotFmt>
        <c:idx val="0"/>
        <c:spPr>
          <a:solidFill>
            <a:srgbClr val="FF8585"/>
          </a:solidFill>
          <a:ln>
            <a:solidFill>
              <a:schemeClr val="tx1">
                <a:lumMod val="75000"/>
                <a:lumOff val="25000"/>
              </a:schemeClr>
            </a:solidFill>
          </a:ln>
          <a:effectLst/>
          <a:sp3d>
            <a:contourClr>
              <a:schemeClr val="tx1">
                <a:lumMod val="75000"/>
                <a:lumOff val="2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CBE6C4"/>
          </a:solidFill>
          <a:ln>
            <a:solidFill>
              <a:schemeClr val="bg2">
                <a:lumMod val="25000"/>
              </a:schemeClr>
            </a:solidFill>
          </a:ln>
          <a:effectLst/>
          <a:sp3d>
            <a:contourClr>
              <a:schemeClr val="bg2">
                <a:lumMod val="2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F2C9"/>
          </a:solidFill>
          <a:ln>
            <a:solidFill>
              <a:schemeClr val="bg2">
                <a:lumMod val="10000"/>
              </a:schemeClr>
            </a:solidFill>
          </a:ln>
          <a:effectLst/>
          <a:sp3d>
            <a:contourClr>
              <a:schemeClr val="bg2">
                <a:lumMod val="1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8585"/>
          </a:solidFill>
          <a:ln>
            <a:solidFill>
              <a:schemeClr val="tx1">
                <a:lumMod val="75000"/>
                <a:lumOff val="25000"/>
              </a:schemeClr>
            </a:solidFill>
          </a:ln>
          <a:effectLst/>
          <a:sp3d>
            <a:contourClr>
              <a:schemeClr val="tx1">
                <a:lumMod val="75000"/>
                <a:lumOff val="2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CBE6C4"/>
          </a:solidFill>
          <a:ln>
            <a:solidFill>
              <a:schemeClr val="bg2">
                <a:lumMod val="25000"/>
              </a:schemeClr>
            </a:solidFill>
          </a:ln>
          <a:effectLst/>
          <a:sp3d>
            <a:contourClr>
              <a:schemeClr val="bg2">
                <a:lumMod val="2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F2C9"/>
          </a:solidFill>
          <a:ln>
            <a:solidFill>
              <a:schemeClr val="bg2">
                <a:lumMod val="10000"/>
              </a:schemeClr>
            </a:solidFill>
          </a:ln>
          <a:effectLst/>
          <a:sp3d>
            <a:contourClr>
              <a:schemeClr val="bg2">
                <a:lumMod val="1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FF8585"/>
          </a:solidFill>
          <a:ln>
            <a:solidFill>
              <a:schemeClr val="tx1">
                <a:lumMod val="75000"/>
                <a:lumOff val="25000"/>
              </a:schemeClr>
            </a:solidFill>
          </a:ln>
          <a:effectLst/>
          <a:sp3d>
            <a:contourClr>
              <a:schemeClr val="tx1">
                <a:lumMod val="75000"/>
                <a:lumOff val="2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CBE6C4"/>
          </a:solidFill>
          <a:ln>
            <a:solidFill>
              <a:schemeClr val="bg2">
                <a:lumMod val="25000"/>
              </a:schemeClr>
            </a:solidFill>
          </a:ln>
          <a:effectLst/>
          <a:sp3d>
            <a:contourClr>
              <a:schemeClr val="bg2">
                <a:lumMod val="2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FFF2C9"/>
          </a:solidFill>
          <a:ln>
            <a:solidFill>
              <a:schemeClr val="bg2">
                <a:lumMod val="10000"/>
              </a:schemeClr>
            </a:solidFill>
          </a:ln>
          <a:effectLst/>
          <a:sp3d>
            <a:contourClr>
              <a:schemeClr val="bg2">
                <a:lumMod val="1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FF8585"/>
          </a:solidFill>
          <a:ln>
            <a:solidFill>
              <a:schemeClr val="tx1">
                <a:lumMod val="75000"/>
                <a:lumOff val="25000"/>
              </a:schemeClr>
            </a:solidFill>
          </a:ln>
          <a:effectLst/>
          <a:sp3d>
            <a:contourClr>
              <a:schemeClr val="tx1">
                <a:lumMod val="75000"/>
                <a:lumOff val="2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rgbClr val="CBE6C4"/>
          </a:solidFill>
          <a:ln>
            <a:solidFill>
              <a:schemeClr val="bg2">
                <a:lumMod val="25000"/>
              </a:schemeClr>
            </a:solidFill>
          </a:ln>
          <a:effectLst/>
          <a:sp3d>
            <a:contourClr>
              <a:schemeClr val="bg2">
                <a:lumMod val="2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FFF2C9"/>
          </a:solidFill>
          <a:ln>
            <a:solidFill>
              <a:schemeClr val="bg2">
                <a:lumMod val="10000"/>
              </a:schemeClr>
            </a:solidFill>
          </a:ln>
          <a:effectLst/>
          <a:sp3d>
            <a:contourClr>
              <a:schemeClr val="bg2">
                <a:lumMod val="1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rgbClr val="FF8585"/>
          </a:solidFill>
          <a:ln>
            <a:solidFill>
              <a:schemeClr val="tx1">
                <a:lumMod val="75000"/>
                <a:lumOff val="25000"/>
              </a:schemeClr>
            </a:solidFill>
          </a:ln>
          <a:effectLst/>
          <a:sp3d>
            <a:contourClr>
              <a:schemeClr val="tx1">
                <a:lumMod val="75000"/>
                <a:lumOff val="2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rgbClr val="CBE6C4"/>
          </a:solidFill>
          <a:ln>
            <a:solidFill>
              <a:schemeClr val="bg2">
                <a:lumMod val="25000"/>
              </a:schemeClr>
            </a:solidFill>
          </a:ln>
          <a:effectLst/>
          <a:sp3d>
            <a:contourClr>
              <a:schemeClr val="bg2">
                <a:lumMod val="2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FFF2C9"/>
          </a:solidFill>
          <a:ln>
            <a:solidFill>
              <a:schemeClr val="bg2">
                <a:lumMod val="10000"/>
              </a:schemeClr>
            </a:solidFill>
          </a:ln>
          <a:effectLst/>
          <a:sp3d>
            <a:contourClr>
              <a:schemeClr val="bg2">
                <a:lumMod val="1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rgbClr val="FF8585"/>
          </a:solidFill>
          <a:ln>
            <a:solidFill>
              <a:schemeClr val="tx1">
                <a:lumMod val="75000"/>
                <a:lumOff val="25000"/>
              </a:schemeClr>
            </a:solidFill>
          </a:ln>
          <a:effectLst/>
          <a:sp3d>
            <a:contourClr>
              <a:schemeClr val="tx1">
                <a:lumMod val="75000"/>
                <a:lumOff val="2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rgbClr val="CBE6C4"/>
          </a:solidFill>
          <a:ln>
            <a:solidFill>
              <a:schemeClr val="bg2">
                <a:lumMod val="25000"/>
              </a:schemeClr>
            </a:solidFill>
          </a:ln>
          <a:effectLst/>
          <a:sp3d>
            <a:contourClr>
              <a:schemeClr val="bg2">
                <a:lumMod val="2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rgbClr val="FFF2C9"/>
          </a:solidFill>
          <a:ln>
            <a:solidFill>
              <a:schemeClr val="bg2">
                <a:lumMod val="10000"/>
              </a:schemeClr>
            </a:solidFill>
          </a:ln>
          <a:effectLst/>
          <a:sp3d>
            <a:contourClr>
              <a:schemeClr val="bg2">
                <a:lumMod val="1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rgbClr val="FF8585"/>
          </a:solidFill>
          <a:ln>
            <a:solidFill>
              <a:schemeClr val="tx1">
                <a:lumMod val="75000"/>
                <a:lumOff val="25000"/>
              </a:schemeClr>
            </a:solidFill>
          </a:ln>
          <a:effectLst/>
          <a:sp3d>
            <a:contourClr>
              <a:schemeClr val="tx1">
                <a:lumMod val="75000"/>
                <a:lumOff val="2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rgbClr val="CBE6C4"/>
          </a:solidFill>
          <a:ln>
            <a:solidFill>
              <a:schemeClr val="bg2">
                <a:lumMod val="25000"/>
              </a:schemeClr>
            </a:solidFill>
          </a:ln>
          <a:effectLst/>
          <a:sp3d>
            <a:contourClr>
              <a:schemeClr val="bg2">
                <a:lumMod val="2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rgbClr val="FFF2C9"/>
          </a:solidFill>
          <a:ln>
            <a:solidFill>
              <a:schemeClr val="bg2">
                <a:lumMod val="10000"/>
              </a:schemeClr>
            </a:solidFill>
          </a:ln>
          <a:effectLst/>
          <a:sp3d>
            <a:contourClr>
              <a:schemeClr val="bg2">
                <a:lumMod val="1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solidFill>
            <a:schemeClr val="tx1">
              <a:lumMod val="50000"/>
              <a:lumOff val="50000"/>
            </a:schemeClr>
          </a:solidFill>
        </a:ln>
        <a:effectLst/>
        <a:sp3d>
          <a:contourClr>
            <a:schemeClr val="tx1">
              <a:lumMod val="50000"/>
              <a:lumOff val="50000"/>
            </a:schemeClr>
          </a:contourClr>
        </a:sp3d>
      </c:spPr>
    </c:sideWall>
    <c:backWall>
      <c:thickness val="0"/>
      <c:spPr>
        <a:noFill/>
        <a:ln>
          <a:solidFill>
            <a:schemeClr val="tx1">
              <a:lumMod val="50000"/>
              <a:lumOff val="50000"/>
            </a:schemeClr>
          </a:solidFill>
        </a:ln>
        <a:effectLst/>
        <a:sp3d>
          <a:contourClr>
            <a:schemeClr val="tx1">
              <a:lumMod val="50000"/>
              <a:lumOff val="50000"/>
            </a:schemeClr>
          </a:contourClr>
        </a:sp3d>
      </c:spPr>
    </c:backWall>
    <c:plotArea>
      <c:layout/>
      <c:bar3DChart>
        <c:barDir val="col"/>
        <c:grouping val="clustered"/>
        <c:varyColors val="0"/>
        <c:ser>
          <c:idx val="0"/>
          <c:order val="0"/>
          <c:tx>
            <c:strRef>
              <c:f>'Pivot Table'!$B$3:$B$4</c:f>
              <c:strCache>
                <c:ptCount val="1"/>
                <c:pt idx="0">
                  <c:v>high risk</c:v>
                </c:pt>
              </c:strCache>
            </c:strRef>
          </c:tx>
          <c:spPr>
            <a:solidFill>
              <a:srgbClr val="FF8585"/>
            </a:solidFill>
            <a:ln>
              <a:solidFill>
                <a:schemeClr val="tx1">
                  <a:lumMod val="75000"/>
                  <a:lumOff val="25000"/>
                </a:schemeClr>
              </a:solidFill>
            </a:ln>
            <a:effectLst/>
            <a:sp3d>
              <a:contourClr>
                <a:schemeClr val="tx1">
                  <a:lumMod val="75000"/>
                  <a:lumOff val="25000"/>
                </a:schemeClr>
              </a:contourClr>
            </a:sp3d>
          </c:spPr>
          <c:invertIfNegative val="0"/>
          <c:cat>
            <c:strRef>
              <c:f>'Pivot Table'!$A$5:$A$12</c:f>
              <c:strCache>
                <c:ptCount val="7"/>
                <c:pt idx="0">
                  <c:v>18-24</c:v>
                </c:pt>
                <c:pt idx="1">
                  <c:v>24-34</c:v>
                </c:pt>
                <c:pt idx="2">
                  <c:v>34-44</c:v>
                </c:pt>
                <c:pt idx="3">
                  <c:v>44-54</c:v>
                </c:pt>
                <c:pt idx="4">
                  <c:v>54-64</c:v>
                </c:pt>
                <c:pt idx="5">
                  <c:v>Above 65</c:v>
                </c:pt>
                <c:pt idx="6">
                  <c:v>Under 18</c:v>
                </c:pt>
              </c:strCache>
            </c:strRef>
          </c:cat>
          <c:val>
            <c:numRef>
              <c:f>'Pivot Table'!$B$5:$B$12</c:f>
              <c:numCache>
                <c:formatCode>General</c:formatCode>
                <c:ptCount val="7"/>
                <c:pt idx="0">
                  <c:v>12</c:v>
                </c:pt>
                <c:pt idx="1">
                  <c:v>69</c:v>
                </c:pt>
                <c:pt idx="2">
                  <c:v>75</c:v>
                </c:pt>
                <c:pt idx="3">
                  <c:v>51</c:v>
                </c:pt>
                <c:pt idx="4">
                  <c:v>27</c:v>
                </c:pt>
                <c:pt idx="5">
                  <c:v>1</c:v>
                </c:pt>
                <c:pt idx="6">
                  <c:v>37</c:v>
                </c:pt>
              </c:numCache>
            </c:numRef>
          </c:val>
          <c:extLst>
            <c:ext xmlns:c16="http://schemas.microsoft.com/office/drawing/2014/chart" uri="{C3380CC4-5D6E-409C-BE32-E72D297353CC}">
              <c16:uniqueId val="{00000000-1D6B-4F46-81CE-E7CEE791C4B1}"/>
            </c:ext>
          </c:extLst>
        </c:ser>
        <c:ser>
          <c:idx val="1"/>
          <c:order val="1"/>
          <c:tx>
            <c:strRef>
              <c:f>'Pivot Table'!$C$3:$C$4</c:f>
              <c:strCache>
                <c:ptCount val="1"/>
                <c:pt idx="0">
                  <c:v>low risk</c:v>
                </c:pt>
              </c:strCache>
            </c:strRef>
          </c:tx>
          <c:spPr>
            <a:solidFill>
              <a:srgbClr val="CBE6C4"/>
            </a:solidFill>
            <a:ln>
              <a:solidFill>
                <a:schemeClr val="bg2">
                  <a:lumMod val="25000"/>
                </a:schemeClr>
              </a:solidFill>
            </a:ln>
            <a:effectLst/>
            <a:sp3d>
              <a:contourClr>
                <a:schemeClr val="bg2">
                  <a:lumMod val="25000"/>
                </a:schemeClr>
              </a:contourClr>
            </a:sp3d>
          </c:spPr>
          <c:invertIfNegative val="0"/>
          <c:cat>
            <c:strRef>
              <c:f>'Pivot Table'!$A$5:$A$12</c:f>
              <c:strCache>
                <c:ptCount val="7"/>
                <c:pt idx="0">
                  <c:v>18-24</c:v>
                </c:pt>
                <c:pt idx="1">
                  <c:v>24-34</c:v>
                </c:pt>
                <c:pt idx="2">
                  <c:v>34-44</c:v>
                </c:pt>
                <c:pt idx="3">
                  <c:v>44-54</c:v>
                </c:pt>
                <c:pt idx="4">
                  <c:v>54-64</c:v>
                </c:pt>
                <c:pt idx="5">
                  <c:v>Above 65</c:v>
                </c:pt>
                <c:pt idx="6">
                  <c:v>Under 18</c:v>
                </c:pt>
              </c:strCache>
            </c:strRef>
          </c:cat>
          <c:val>
            <c:numRef>
              <c:f>'Pivot Table'!$C$5:$C$12</c:f>
              <c:numCache>
                <c:formatCode>General</c:formatCode>
                <c:ptCount val="7"/>
                <c:pt idx="0">
                  <c:v>147</c:v>
                </c:pt>
                <c:pt idx="1">
                  <c:v>63</c:v>
                </c:pt>
                <c:pt idx="2">
                  <c:v>38</c:v>
                </c:pt>
                <c:pt idx="3">
                  <c:v>23</c:v>
                </c:pt>
                <c:pt idx="4">
                  <c:v>28</c:v>
                </c:pt>
                <c:pt idx="5">
                  <c:v>4</c:v>
                </c:pt>
                <c:pt idx="6">
                  <c:v>103</c:v>
                </c:pt>
              </c:numCache>
            </c:numRef>
          </c:val>
          <c:extLst>
            <c:ext xmlns:c16="http://schemas.microsoft.com/office/drawing/2014/chart" uri="{C3380CC4-5D6E-409C-BE32-E72D297353CC}">
              <c16:uniqueId val="{00000001-1D6B-4F46-81CE-E7CEE791C4B1}"/>
            </c:ext>
          </c:extLst>
        </c:ser>
        <c:ser>
          <c:idx val="2"/>
          <c:order val="2"/>
          <c:tx>
            <c:strRef>
              <c:f>'Pivot Table'!$D$3:$D$4</c:f>
              <c:strCache>
                <c:ptCount val="1"/>
                <c:pt idx="0">
                  <c:v>mid risk</c:v>
                </c:pt>
              </c:strCache>
            </c:strRef>
          </c:tx>
          <c:spPr>
            <a:solidFill>
              <a:srgbClr val="FFF2C9"/>
            </a:solidFill>
            <a:ln>
              <a:solidFill>
                <a:schemeClr val="bg2">
                  <a:lumMod val="10000"/>
                </a:schemeClr>
              </a:solidFill>
            </a:ln>
            <a:effectLst/>
            <a:sp3d>
              <a:contourClr>
                <a:schemeClr val="bg2">
                  <a:lumMod val="10000"/>
                </a:schemeClr>
              </a:contourClr>
            </a:sp3d>
          </c:spPr>
          <c:invertIfNegative val="0"/>
          <c:cat>
            <c:strRef>
              <c:f>'Pivot Table'!$A$5:$A$12</c:f>
              <c:strCache>
                <c:ptCount val="7"/>
                <c:pt idx="0">
                  <c:v>18-24</c:v>
                </c:pt>
                <c:pt idx="1">
                  <c:v>24-34</c:v>
                </c:pt>
                <c:pt idx="2">
                  <c:v>34-44</c:v>
                </c:pt>
                <c:pt idx="3">
                  <c:v>44-54</c:v>
                </c:pt>
                <c:pt idx="4">
                  <c:v>54-64</c:v>
                </c:pt>
                <c:pt idx="5">
                  <c:v>Above 65</c:v>
                </c:pt>
                <c:pt idx="6">
                  <c:v>Under 18</c:v>
                </c:pt>
              </c:strCache>
            </c:strRef>
          </c:cat>
          <c:val>
            <c:numRef>
              <c:f>'Pivot Table'!$D$5:$D$12</c:f>
              <c:numCache>
                <c:formatCode>General</c:formatCode>
                <c:ptCount val="7"/>
                <c:pt idx="0">
                  <c:v>106</c:v>
                </c:pt>
                <c:pt idx="1">
                  <c:v>106</c:v>
                </c:pt>
                <c:pt idx="2">
                  <c:v>22</c:v>
                </c:pt>
                <c:pt idx="3">
                  <c:v>27</c:v>
                </c:pt>
                <c:pt idx="4">
                  <c:v>22</c:v>
                </c:pt>
                <c:pt idx="6">
                  <c:v>53</c:v>
                </c:pt>
              </c:numCache>
            </c:numRef>
          </c:val>
          <c:extLst>
            <c:ext xmlns:c16="http://schemas.microsoft.com/office/drawing/2014/chart" uri="{C3380CC4-5D6E-409C-BE32-E72D297353CC}">
              <c16:uniqueId val="{00000002-1D6B-4F46-81CE-E7CEE791C4B1}"/>
            </c:ext>
          </c:extLst>
        </c:ser>
        <c:dLbls>
          <c:showLegendKey val="0"/>
          <c:showVal val="0"/>
          <c:showCatName val="0"/>
          <c:showSerName val="0"/>
          <c:showPercent val="0"/>
          <c:showBubbleSize val="0"/>
        </c:dLbls>
        <c:gapWidth val="150"/>
        <c:shape val="box"/>
        <c:axId val="598170639"/>
        <c:axId val="598169679"/>
        <c:axId val="0"/>
      </c:bar3DChart>
      <c:catAx>
        <c:axId val="59817063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8169679"/>
        <c:crosses val="autoZero"/>
        <c:auto val="1"/>
        <c:lblAlgn val="ctr"/>
        <c:lblOffset val="100"/>
        <c:noMultiLvlLbl val="0"/>
      </c:catAx>
      <c:valAx>
        <c:axId val="5981696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Case</a:t>
                </a:r>
                <a:r>
                  <a:rPr lang="en-US" baseline="0"/>
                  <a:t> count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8170639"/>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7E7E7"/>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927336137777299E-2"/>
          <c:y val="4.7591337904467367E-2"/>
          <c:w val="0.61052301498027028"/>
          <c:h val="0.93101762870192406"/>
        </c:manualLayout>
      </c:layout>
      <c:doughnutChart>
        <c:varyColors val="1"/>
        <c:ser>
          <c:idx val="0"/>
          <c:order val="0"/>
          <c:tx>
            <c:strRef>
              <c:f>Donut!$M$4</c:f>
              <c:strCache>
                <c:ptCount val="1"/>
                <c:pt idx="0">
                  <c:v>Count</c:v>
                </c:pt>
              </c:strCache>
            </c:strRef>
          </c:tx>
          <c:explosion val="10"/>
          <c:dPt>
            <c:idx val="0"/>
            <c:bubble3D val="0"/>
            <c:explosion val="11"/>
            <c:spPr>
              <a:solidFill>
                <a:srgbClr val="FB5377"/>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329-4EE0-84D1-C12B8F394B98}"/>
              </c:ext>
            </c:extLst>
          </c:dPt>
          <c:dPt>
            <c:idx val="1"/>
            <c:bubble3D val="0"/>
            <c:explosion val="11"/>
            <c:spPr>
              <a:solidFill>
                <a:schemeClr val="accent4">
                  <a:lumMod val="20000"/>
                  <a:lumOff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329-4EE0-84D1-C12B8F394B98}"/>
              </c:ext>
            </c:extLst>
          </c:dPt>
          <c:dPt>
            <c:idx val="2"/>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329-4EE0-84D1-C12B8F394B98}"/>
              </c:ext>
            </c:extLst>
          </c:dPt>
          <c:dPt>
            <c:idx val="3"/>
            <c:bubble3D val="0"/>
            <c:spPr>
              <a:solidFill>
                <a:srgbClr val="EFD6F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329-4EE0-84D1-C12B8F394B98}"/>
              </c:ext>
            </c:extLst>
          </c:dPt>
          <c:dPt>
            <c:idx val="4"/>
            <c:bubble3D val="0"/>
            <c:spPr>
              <a:solidFill>
                <a:schemeClr val="accent6">
                  <a:lumMod val="40000"/>
                  <a:lumOff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0329-4EE0-84D1-C12B8F394B98}"/>
              </c:ext>
            </c:extLst>
          </c:dPt>
          <c:dPt>
            <c:idx val="5"/>
            <c:bubble3D val="0"/>
            <c:spPr>
              <a:solidFill>
                <a:schemeClr val="accent2">
                  <a:lumMod val="60000"/>
                  <a:lumOff val="4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0329-4EE0-84D1-C12B8F394B98}"/>
              </c:ext>
            </c:extLst>
          </c:dPt>
          <c:dPt>
            <c:idx val="6"/>
            <c:bubble3D val="0"/>
            <c:spPr>
              <a:solidFill>
                <a:srgbClr val="FFFF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0329-4EE0-84D1-C12B8F394B98}"/>
              </c:ext>
            </c:extLst>
          </c:dPt>
          <c:dLbls>
            <c:dLbl>
              <c:idx val="5"/>
              <c:layout>
                <c:manualLayout>
                  <c:x val="-2.7777777777777779E-3"/>
                  <c:y val="-1.388888888888891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0329-4EE0-84D1-C12B8F394B98}"/>
                </c:ext>
              </c:extLst>
            </c:dLbl>
            <c:dLbl>
              <c:idx val="6"/>
              <c:layout>
                <c:manualLayout>
                  <c:x val="3.0555555555555555E-2"/>
                  <c:y val="-4.6296296296296294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0329-4EE0-84D1-C12B8F394B98}"/>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Donut!$L$5:$L$11</c:f>
              <c:strCache>
                <c:ptCount val="7"/>
                <c:pt idx="0">
                  <c:v>Under 18</c:v>
                </c:pt>
                <c:pt idx="1">
                  <c:v>18-24</c:v>
                </c:pt>
                <c:pt idx="2">
                  <c:v>24-34</c:v>
                </c:pt>
                <c:pt idx="3">
                  <c:v>34-44</c:v>
                </c:pt>
                <c:pt idx="4">
                  <c:v>44-54</c:v>
                </c:pt>
                <c:pt idx="5">
                  <c:v>54-64</c:v>
                </c:pt>
                <c:pt idx="6">
                  <c:v>Above 65</c:v>
                </c:pt>
              </c:strCache>
            </c:strRef>
          </c:cat>
          <c:val>
            <c:numRef>
              <c:f>Donut!$M$5:$M$11</c:f>
              <c:numCache>
                <c:formatCode>General</c:formatCode>
                <c:ptCount val="7"/>
                <c:pt idx="0">
                  <c:v>193</c:v>
                </c:pt>
                <c:pt idx="1">
                  <c:v>265</c:v>
                </c:pt>
                <c:pt idx="2">
                  <c:v>237</c:v>
                </c:pt>
                <c:pt idx="3">
                  <c:v>134</c:v>
                </c:pt>
                <c:pt idx="4">
                  <c:v>101</c:v>
                </c:pt>
                <c:pt idx="5">
                  <c:v>77</c:v>
                </c:pt>
                <c:pt idx="6">
                  <c:v>5</c:v>
                </c:pt>
              </c:numCache>
            </c:numRef>
          </c:val>
          <c:extLst>
            <c:ext xmlns:c16="http://schemas.microsoft.com/office/drawing/2014/chart" uri="{C3380CC4-5D6E-409C-BE32-E72D297353CC}">
              <c16:uniqueId val="{0000000E-0329-4EE0-84D1-C12B8F394B98}"/>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72197091434999194"/>
          <c:y val="0.22262315635742383"/>
          <c:w val="0.18021689916254924"/>
          <c:h val="0.56983032692548741"/>
        </c:manualLayout>
      </c:layout>
      <c:overlay val="0"/>
      <c:spPr>
        <a:solidFill>
          <a:schemeClr val="bg2">
            <a:lumMod val="7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7E7E7"/>
    </a:solidFill>
    <a:ln w="9525" cap="flat" cmpd="sng" algn="ctr">
      <a:noFill/>
      <a:round/>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[Report.xlsx]Trend!PivotTable3</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Trend!$B$3</c:f>
              <c:strCache>
                <c:ptCount val="1"/>
                <c:pt idx="0">
                  <c:v>Av Heart Rate</c:v>
                </c:pt>
              </c:strCache>
            </c:strRef>
          </c:tx>
          <c:spPr>
            <a:ln w="28575" cap="rnd">
              <a:solidFill>
                <a:schemeClr val="accent1"/>
              </a:solidFill>
              <a:round/>
            </a:ln>
            <a:effectLst/>
          </c:spPr>
          <c:marker>
            <c:symbol val="none"/>
          </c:marker>
          <c:cat>
            <c:strRef>
              <c:f>Trend!$A$4:$A$11</c:f>
              <c:strCache>
                <c:ptCount val="7"/>
                <c:pt idx="0">
                  <c:v>18-24</c:v>
                </c:pt>
                <c:pt idx="1">
                  <c:v>24-34</c:v>
                </c:pt>
                <c:pt idx="2">
                  <c:v>34-44</c:v>
                </c:pt>
                <c:pt idx="3">
                  <c:v>44-54</c:v>
                </c:pt>
                <c:pt idx="4">
                  <c:v>54-64</c:v>
                </c:pt>
                <c:pt idx="5">
                  <c:v>Above 65</c:v>
                </c:pt>
                <c:pt idx="6">
                  <c:v>Under 18</c:v>
                </c:pt>
              </c:strCache>
            </c:strRef>
          </c:cat>
          <c:val>
            <c:numRef>
              <c:f>Trend!$B$4:$B$11</c:f>
              <c:numCache>
                <c:formatCode>0.00</c:formatCode>
                <c:ptCount val="7"/>
                <c:pt idx="0">
                  <c:v>72.388679245283015</c:v>
                </c:pt>
                <c:pt idx="1">
                  <c:v>76.352941176470594</c:v>
                </c:pt>
                <c:pt idx="2">
                  <c:v>74.370370370370367</c:v>
                </c:pt>
                <c:pt idx="3">
                  <c:v>76.267326732673268</c:v>
                </c:pt>
                <c:pt idx="4">
                  <c:v>73.285714285714292</c:v>
                </c:pt>
                <c:pt idx="5">
                  <c:v>77.599999999999994</c:v>
                </c:pt>
                <c:pt idx="6">
                  <c:v>73.642487046632127</c:v>
                </c:pt>
              </c:numCache>
            </c:numRef>
          </c:val>
          <c:smooth val="0"/>
          <c:extLst>
            <c:ext xmlns:c16="http://schemas.microsoft.com/office/drawing/2014/chart" uri="{C3380CC4-5D6E-409C-BE32-E72D297353CC}">
              <c16:uniqueId val="{00000000-2C6F-4633-BFD9-C580811C566F}"/>
            </c:ext>
          </c:extLst>
        </c:ser>
        <c:ser>
          <c:idx val="1"/>
          <c:order val="1"/>
          <c:tx>
            <c:strRef>
              <c:f>Trend!$C$3</c:f>
              <c:strCache>
                <c:ptCount val="1"/>
                <c:pt idx="0">
                  <c:v>Av Systolic BP</c:v>
                </c:pt>
              </c:strCache>
            </c:strRef>
          </c:tx>
          <c:spPr>
            <a:ln w="28575" cap="rnd">
              <a:solidFill>
                <a:schemeClr val="accent2"/>
              </a:solidFill>
              <a:round/>
            </a:ln>
            <a:effectLst/>
          </c:spPr>
          <c:marker>
            <c:symbol val="none"/>
          </c:marker>
          <c:cat>
            <c:strRef>
              <c:f>Trend!$A$4:$A$11</c:f>
              <c:strCache>
                <c:ptCount val="7"/>
                <c:pt idx="0">
                  <c:v>18-24</c:v>
                </c:pt>
                <c:pt idx="1">
                  <c:v>24-34</c:v>
                </c:pt>
                <c:pt idx="2">
                  <c:v>34-44</c:v>
                </c:pt>
                <c:pt idx="3">
                  <c:v>44-54</c:v>
                </c:pt>
                <c:pt idx="4">
                  <c:v>54-64</c:v>
                </c:pt>
                <c:pt idx="5">
                  <c:v>Above 65</c:v>
                </c:pt>
                <c:pt idx="6">
                  <c:v>Under 18</c:v>
                </c:pt>
              </c:strCache>
            </c:strRef>
          </c:cat>
          <c:val>
            <c:numRef>
              <c:f>Trend!$C$4:$C$11</c:f>
              <c:numCache>
                <c:formatCode>0.00</c:formatCode>
                <c:ptCount val="7"/>
                <c:pt idx="0">
                  <c:v>110.0867924528302</c:v>
                </c:pt>
                <c:pt idx="1">
                  <c:v>119.24789915966386</c:v>
                </c:pt>
                <c:pt idx="2">
                  <c:v>121.74074074074075</c:v>
                </c:pt>
                <c:pt idx="3">
                  <c:v>126.98019801980197</c:v>
                </c:pt>
                <c:pt idx="4">
                  <c:v>117.51948051948052</c:v>
                </c:pt>
                <c:pt idx="5">
                  <c:v>102</c:v>
                </c:pt>
                <c:pt idx="6">
                  <c:v>95.388601036269435</c:v>
                </c:pt>
              </c:numCache>
            </c:numRef>
          </c:val>
          <c:smooth val="0"/>
          <c:extLst>
            <c:ext xmlns:c16="http://schemas.microsoft.com/office/drawing/2014/chart" uri="{C3380CC4-5D6E-409C-BE32-E72D297353CC}">
              <c16:uniqueId val="{00000001-2C6F-4633-BFD9-C580811C566F}"/>
            </c:ext>
          </c:extLst>
        </c:ser>
        <c:ser>
          <c:idx val="2"/>
          <c:order val="2"/>
          <c:tx>
            <c:strRef>
              <c:f>Trend!$D$3</c:f>
              <c:strCache>
                <c:ptCount val="1"/>
                <c:pt idx="0">
                  <c:v>Av Diastolic BP</c:v>
                </c:pt>
              </c:strCache>
            </c:strRef>
          </c:tx>
          <c:spPr>
            <a:ln w="28575" cap="rnd">
              <a:solidFill>
                <a:schemeClr val="accent3"/>
              </a:solidFill>
              <a:round/>
            </a:ln>
            <a:effectLst/>
          </c:spPr>
          <c:marker>
            <c:symbol val="none"/>
          </c:marker>
          <c:cat>
            <c:strRef>
              <c:f>Trend!$A$4:$A$11</c:f>
              <c:strCache>
                <c:ptCount val="7"/>
                <c:pt idx="0">
                  <c:v>18-24</c:v>
                </c:pt>
                <c:pt idx="1">
                  <c:v>24-34</c:v>
                </c:pt>
                <c:pt idx="2">
                  <c:v>34-44</c:v>
                </c:pt>
                <c:pt idx="3">
                  <c:v>44-54</c:v>
                </c:pt>
                <c:pt idx="4">
                  <c:v>54-64</c:v>
                </c:pt>
                <c:pt idx="5">
                  <c:v>Above 65</c:v>
                </c:pt>
                <c:pt idx="6">
                  <c:v>Under 18</c:v>
                </c:pt>
              </c:strCache>
            </c:strRef>
          </c:cat>
          <c:val>
            <c:numRef>
              <c:f>Trend!$D$4:$D$11</c:f>
              <c:numCache>
                <c:formatCode>0.00</c:formatCode>
                <c:ptCount val="7"/>
                <c:pt idx="0">
                  <c:v>74.784905660377362</c:v>
                </c:pt>
                <c:pt idx="1">
                  <c:v>78.525210084033617</c:v>
                </c:pt>
                <c:pt idx="2">
                  <c:v>83.111111111111114</c:v>
                </c:pt>
                <c:pt idx="3">
                  <c:v>86.930693069306926</c:v>
                </c:pt>
                <c:pt idx="4">
                  <c:v>80.974025974025977</c:v>
                </c:pt>
                <c:pt idx="5">
                  <c:v>70</c:v>
                </c:pt>
                <c:pt idx="6">
                  <c:v>64.450777202072544</c:v>
                </c:pt>
              </c:numCache>
            </c:numRef>
          </c:val>
          <c:smooth val="0"/>
          <c:extLst>
            <c:ext xmlns:c16="http://schemas.microsoft.com/office/drawing/2014/chart" uri="{C3380CC4-5D6E-409C-BE32-E72D297353CC}">
              <c16:uniqueId val="{00000002-2C6F-4633-BFD9-C580811C566F}"/>
            </c:ext>
          </c:extLst>
        </c:ser>
        <c:ser>
          <c:idx val="3"/>
          <c:order val="3"/>
          <c:tx>
            <c:strRef>
              <c:f>Trend!$E$3</c:f>
              <c:strCache>
                <c:ptCount val="1"/>
                <c:pt idx="0">
                  <c:v>Av BS</c:v>
                </c:pt>
              </c:strCache>
            </c:strRef>
          </c:tx>
          <c:spPr>
            <a:ln w="28575" cap="rnd">
              <a:solidFill>
                <a:schemeClr val="accent4"/>
              </a:solidFill>
              <a:round/>
            </a:ln>
            <a:effectLst/>
          </c:spPr>
          <c:marker>
            <c:symbol val="none"/>
          </c:marker>
          <c:cat>
            <c:strRef>
              <c:f>Trend!$A$4:$A$11</c:f>
              <c:strCache>
                <c:ptCount val="7"/>
                <c:pt idx="0">
                  <c:v>18-24</c:v>
                </c:pt>
                <c:pt idx="1">
                  <c:v>24-34</c:v>
                </c:pt>
                <c:pt idx="2">
                  <c:v>34-44</c:v>
                </c:pt>
                <c:pt idx="3">
                  <c:v>44-54</c:v>
                </c:pt>
                <c:pt idx="4">
                  <c:v>54-64</c:v>
                </c:pt>
                <c:pt idx="5">
                  <c:v>Above 65</c:v>
                </c:pt>
                <c:pt idx="6">
                  <c:v>Under 18</c:v>
                </c:pt>
              </c:strCache>
            </c:strRef>
          </c:cat>
          <c:val>
            <c:numRef>
              <c:f>Trend!$E$4:$E$11</c:f>
              <c:numCache>
                <c:formatCode>0.00</c:formatCode>
                <c:ptCount val="7"/>
                <c:pt idx="0">
                  <c:v>7.3</c:v>
                </c:pt>
                <c:pt idx="1">
                  <c:v>8.0715966386554552</c:v>
                </c:pt>
                <c:pt idx="2">
                  <c:v>10.983703703703702</c:v>
                </c:pt>
                <c:pt idx="3">
                  <c:v>11.808910891089109</c:v>
                </c:pt>
                <c:pt idx="4">
                  <c:v>10.783116883116879</c:v>
                </c:pt>
                <c:pt idx="5">
                  <c:v>8.52</c:v>
                </c:pt>
                <c:pt idx="6">
                  <c:v>7.4829533678756492</c:v>
                </c:pt>
              </c:numCache>
            </c:numRef>
          </c:val>
          <c:smooth val="0"/>
          <c:extLst>
            <c:ext xmlns:c16="http://schemas.microsoft.com/office/drawing/2014/chart" uri="{C3380CC4-5D6E-409C-BE32-E72D297353CC}">
              <c16:uniqueId val="{00000003-2C6F-4633-BFD9-C580811C566F}"/>
            </c:ext>
          </c:extLst>
        </c:ser>
        <c:ser>
          <c:idx val="4"/>
          <c:order val="4"/>
          <c:tx>
            <c:strRef>
              <c:f>Trend!$F$3</c:f>
              <c:strCache>
                <c:ptCount val="1"/>
                <c:pt idx="0">
                  <c:v>Av Body Temp</c:v>
                </c:pt>
              </c:strCache>
            </c:strRef>
          </c:tx>
          <c:spPr>
            <a:ln w="28575" cap="rnd">
              <a:solidFill>
                <a:schemeClr val="accent5"/>
              </a:solidFill>
              <a:round/>
            </a:ln>
            <a:effectLst/>
          </c:spPr>
          <c:marker>
            <c:symbol val="none"/>
          </c:marker>
          <c:cat>
            <c:strRef>
              <c:f>Trend!$A$4:$A$11</c:f>
              <c:strCache>
                <c:ptCount val="7"/>
                <c:pt idx="0">
                  <c:v>18-24</c:v>
                </c:pt>
                <c:pt idx="1">
                  <c:v>24-34</c:v>
                </c:pt>
                <c:pt idx="2">
                  <c:v>34-44</c:v>
                </c:pt>
                <c:pt idx="3">
                  <c:v>44-54</c:v>
                </c:pt>
                <c:pt idx="4">
                  <c:v>54-64</c:v>
                </c:pt>
                <c:pt idx="5">
                  <c:v>Above 65</c:v>
                </c:pt>
                <c:pt idx="6">
                  <c:v>Under 18</c:v>
                </c:pt>
              </c:strCache>
            </c:strRef>
          </c:cat>
          <c:val>
            <c:numRef>
              <c:f>Trend!$F$4:$F$11</c:f>
              <c:numCache>
                <c:formatCode>0.00</c:formatCode>
                <c:ptCount val="7"/>
                <c:pt idx="0">
                  <c:v>98.308679245283031</c:v>
                </c:pt>
                <c:pt idx="1">
                  <c:v>98.725210084033606</c:v>
                </c:pt>
                <c:pt idx="2">
                  <c:v>98.237037037037041</c:v>
                </c:pt>
                <c:pt idx="3">
                  <c:v>98.168316831683171</c:v>
                </c:pt>
                <c:pt idx="4">
                  <c:v>98.20779220779221</c:v>
                </c:pt>
                <c:pt idx="5">
                  <c:v>99.8</c:v>
                </c:pt>
                <c:pt idx="6">
                  <c:v>99.792746113989637</c:v>
                </c:pt>
              </c:numCache>
            </c:numRef>
          </c:val>
          <c:smooth val="0"/>
          <c:extLst>
            <c:ext xmlns:c16="http://schemas.microsoft.com/office/drawing/2014/chart" uri="{C3380CC4-5D6E-409C-BE32-E72D297353CC}">
              <c16:uniqueId val="{00000004-2C6F-4633-BFD9-C580811C566F}"/>
            </c:ext>
          </c:extLst>
        </c:ser>
        <c:dLbls>
          <c:showLegendKey val="0"/>
          <c:showVal val="0"/>
          <c:showCatName val="0"/>
          <c:showSerName val="0"/>
          <c:showPercent val="0"/>
          <c:showBubbleSize val="0"/>
        </c:dLbls>
        <c:smooth val="0"/>
        <c:axId val="1901944127"/>
        <c:axId val="1901945087"/>
      </c:lineChart>
      <c:catAx>
        <c:axId val="19019441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Group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1945087"/>
        <c:crosses val="autoZero"/>
        <c:auto val="1"/>
        <c:lblAlgn val="ctr"/>
        <c:lblOffset val="100"/>
        <c:noMultiLvlLbl val="0"/>
      </c:catAx>
      <c:valAx>
        <c:axId val="19019450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Heart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19441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7E7E7"/>
    </a:solidFill>
    <a:ln w="9525" cap="flat" cmpd="sng" algn="ctr">
      <a:solidFill>
        <a:schemeClr val="accent1">
          <a:shade val="1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0.27399</cdr:x>
      <cdr:y>0.42106</cdr:y>
    </cdr:from>
    <cdr:to>
      <cdr:x>0.46579</cdr:x>
      <cdr:y>0.72774</cdr:y>
    </cdr:to>
    <cdr:sp macro="" textlink="">
      <cdr:nvSpPr>
        <cdr:cNvPr id="2" name="TextBox 1">
          <a:extLst xmlns:a="http://schemas.openxmlformats.org/drawingml/2006/main">
            <a:ext uri="{FF2B5EF4-FFF2-40B4-BE49-F238E27FC236}">
              <a16:creationId xmlns:a16="http://schemas.microsoft.com/office/drawing/2014/main" id="{A43C3628-24A9-196D-83BA-80C564BF7295}"/>
            </a:ext>
          </a:extLst>
        </cdr:cNvPr>
        <cdr:cNvSpPr txBox="1"/>
      </cdr:nvSpPr>
      <cdr:spPr>
        <a:xfrm xmlns:a="http://schemas.openxmlformats.org/drawingml/2006/main">
          <a:off x="1219260" y="1373224"/>
          <a:ext cx="853525" cy="100019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b="1" kern="1200">
              <a:latin typeface="Bell MT" panose="02020503060305020303" pitchFamily="18" charset="0"/>
            </a:rPr>
            <a:t>1012</a:t>
          </a:r>
        </a:p>
        <a:p xmlns:a="http://schemas.openxmlformats.org/drawingml/2006/main">
          <a:r>
            <a:rPr lang="en-US" sz="1400" b="1" kern="1200">
              <a:latin typeface="Bell MT" panose="02020503060305020303" pitchFamily="18" charset="0"/>
            </a:rPr>
            <a:t>Cases</a:t>
          </a:r>
          <a:endParaRPr lang="en-US" sz="1800" b="1" kern="1200">
            <a:latin typeface="Bell MT" panose="02020503060305020303" pitchFamily="18"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D9902-FFD5-4020-B8EB-E099463577AC}" type="datetimeFigureOut">
              <a:rPr lang="en-US" smtClean="0"/>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9C033-1DB5-4A3F-B49D-F2A4B6FAEF2A}" type="slidenum">
              <a:rPr lang="en-US" smtClean="0"/>
              <a:t>‹#›</a:t>
            </a:fld>
            <a:endParaRPr lang="en-US"/>
          </a:p>
        </p:txBody>
      </p:sp>
    </p:spTree>
    <p:extLst>
      <p:ext uri="{BB962C8B-B14F-4D97-AF65-F5344CB8AC3E}">
        <p14:creationId xmlns:p14="http://schemas.microsoft.com/office/powerpoint/2010/main" val="3123460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A9C033-1DB5-4A3F-B49D-F2A4B6FAEF2A}" type="slidenum">
              <a:rPr lang="en-US" smtClean="0"/>
              <a:t>1</a:t>
            </a:fld>
            <a:endParaRPr lang="en-US"/>
          </a:p>
        </p:txBody>
      </p:sp>
    </p:spTree>
    <p:extLst>
      <p:ext uri="{BB962C8B-B14F-4D97-AF65-F5344CB8AC3E}">
        <p14:creationId xmlns:p14="http://schemas.microsoft.com/office/powerpoint/2010/main" val="401017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83A17-3F10-7D52-3218-E227DCC9EB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169ABE-5997-74E4-85E2-4A1DA5A6E4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18B427-7138-0479-0871-1A9A30E2A1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F2F8D7-79E2-222B-4282-7DC6D9CA834C}"/>
              </a:ext>
            </a:extLst>
          </p:cNvPr>
          <p:cNvSpPr>
            <a:spLocks noGrp="1"/>
          </p:cNvSpPr>
          <p:nvPr>
            <p:ph type="sldNum" sz="quarter" idx="5"/>
          </p:nvPr>
        </p:nvSpPr>
        <p:spPr/>
        <p:txBody>
          <a:bodyPr/>
          <a:lstStyle/>
          <a:p>
            <a:fld id="{76A9C033-1DB5-4A3F-B49D-F2A4B6FAEF2A}" type="slidenum">
              <a:rPr lang="en-US" smtClean="0"/>
              <a:t>2</a:t>
            </a:fld>
            <a:endParaRPr lang="en-US"/>
          </a:p>
        </p:txBody>
      </p:sp>
    </p:spTree>
    <p:extLst>
      <p:ext uri="{BB962C8B-B14F-4D97-AF65-F5344CB8AC3E}">
        <p14:creationId xmlns:p14="http://schemas.microsoft.com/office/powerpoint/2010/main" val="444544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ED0BD-079C-F2D8-C971-BBECC16E75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268BD0-7761-6C01-DCF8-AE8011EAE6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FA29F1-EF0F-FC22-CFBF-21B094C728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2D44A7-2AC8-78BE-1E6A-8CA71C9DB96C}"/>
              </a:ext>
            </a:extLst>
          </p:cNvPr>
          <p:cNvSpPr>
            <a:spLocks noGrp="1"/>
          </p:cNvSpPr>
          <p:nvPr>
            <p:ph type="sldNum" sz="quarter" idx="5"/>
          </p:nvPr>
        </p:nvSpPr>
        <p:spPr/>
        <p:txBody>
          <a:bodyPr/>
          <a:lstStyle/>
          <a:p>
            <a:fld id="{76A9C033-1DB5-4A3F-B49D-F2A4B6FAEF2A}" type="slidenum">
              <a:rPr lang="en-US" smtClean="0"/>
              <a:t>3</a:t>
            </a:fld>
            <a:endParaRPr lang="en-US"/>
          </a:p>
        </p:txBody>
      </p:sp>
    </p:spTree>
    <p:extLst>
      <p:ext uri="{BB962C8B-B14F-4D97-AF65-F5344CB8AC3E}">
        <p14:creationId xmlns:p14="http://schemas.microsoft.com/office/powerpoint/2010/main" val="3520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E930D-BDC3-007F-3806-4BDED1FA5A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8D8513-36D3-2428-CCFA-09F571B4F2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7CBE38-EAE3-AE4F-AF6D-B0EDE19B59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19DC20-E035-F163-B656-815717084DA5}"/>
              </a:ext>
            </a:extLst>
          </p:cNvPr>
          <p:cNvSpPr>
            <a:spLocks noGrp="1"/>
          </p:cNvSpPr>
          <p:nvPr>
            <p:ph type="sldNum" sz="quarter" idx="5"/>
          </p:nvPr>
        </p:nvSpPr>
        <p:spPr/>
        <p:txBody>
          <a:bodyPr/>
          <a:lstStyle/>
          <a:p>
            <a:fld id="{76A9C033-1DB5-4A3F-B49D-F2A4B6FAEF2A}" type="slidenum">
              <a:rPr lang="en-US" smtClean="0"/>
              <a:t>4</a:t>
            </a:fld>
            <a:endParaRPr lang="en-US"/>
          </a:p>
        </p:txBody>
      </p:sp>
    </p:spTree>
    <p:extLst>
      <p:ext uri="{BB962C8B-B14F-4D97-AF65-F5344CB8AC3E}">
        <p14:creationId xmlns:p14="http://schemas.microsoft.com/office/powerpoint/2010/main" val="183205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891A3-757E-6142-0C07-7CB877EE5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4DCAA3-D751-AB7C-72B5-97B661ABC6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9971C3-AAF1-0D8C-C3CC-4AD77EC51B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EE75C6-CE1C-59BC-26D0-F7F45266B61E}"/>
              </a:ext>
            </a:extLst>
          </p:cNvPr>
          <p:cNvSpPr>
            <a:spLocks noGrp="1"/>
          </p:cNvSpPr>
          <p:nvPr>
            <p:ph type="sldNum" sz="quarter" idx="5"/>
          </p:nvPr>
        </p:nvSpPr>
        <p:spPr/>
        <p:txBody>
          <a:bodyPr/>
          <a:lstStyle/>
          <a:p>
            <a:fld id="{76A9C033-1DB5-4A3F-B49D-F2A4B6FAEF2A}" type="slidenum">
              <a:rPr lang="en-US" smtClean="0"/>
              <a:t>5</a:t>
            </a:fld>
            <a:endParaRPr lang="en-US"/>
          </a:p>
        </p:txBody>
      </p:sp>
    </p:spTree>
    <p:extLst>
      <p:ext uri="{BB962C8B-B14F-4D97-AF65-F5344CB8AC3E}">
        <p14:creationId xmlns:p14="http://schemas.microsoft.com/office/powerpoint/2010/main" val="253024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E7D80-CCBD-6EA3-14BD-35DC624A88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8EF5A4-2695-044B-3F70-37B0AE0899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A85848-9AB1-91C5-AA62-826C580A07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4002B5-0922-95DC-6DEA-68E391A5061B}"/>
              </a:ext>
            </a:extLst>
          </p:cNvPr>
          <p:cNvSpPr>
            <a:spLocks noGrp="1"/>
          </p:cNvSpPr>
          <p:nvPr>
            <p:ph type="sldNum" sz="quarter" idx="5"/>
          </p:nvPr>
        </p:nvSpPr>
        <p:spPr/>
        <p:txBody>
          <a:bodyPr/>
          <a:lstStyle/>
          <a:p>
            <a:fld id="{76A9C033-1DB5-4A3F-B49D-F2A4B6FAEF2A}" type="slidenum">
              <a:rPr lang="en-US" smtClean="0"/>
              <a:t>6</a:t>
            </a:fld>
            <a:endParaRPr lang="en-US"/>
          </a:p>
        </p:txBody>
      </p:sp>
    </p:spTree>
    <p:extLst>
      <p:ext uri="{BB962C8B-B14F-4D97-AF65-F5344CB8AC3E}">
        <p14:creationId xmlns:p14="http://schemas.microsoft.com/office/powerpoint/2010/main" val="2799113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4970-D8C8-5D0D-A57D-E632D69802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BB10A6-18AE-77B5-98C7-59A60735CC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A000B9-0CEC-5748-2BF5-174407F2EE18}"/>
              </a:ext>
            </a:extLst>
          </p:cNvPr>
          <p:cNvSpPr>
            <a:spLocks noGrp="1"/>
          </p:cNvSpPr>
          <p:nvPr>
            <p:ph type="dt" sz="half" idx="10"/>
          </p:nvPr>
        </p:nvSpPr>
        <p:spPr/>
        <p:txBody>
          <a:bodyPr/>
          <a:lstStyle/>
          <a:p>
            <a:fld id="{B0F4FD5D-B552-45C1-B58E-CBA8BAD41971}" type="datetimeFigureOut">
              <a:rPr lang="en-US" smtClean="0"/>
              <a:t>11/17/2024</a:t>
            </a:fld>
            <a:endParaRPr lang="en-US"/>
          </a:p>
        </p:txBody>
      </p:sp>
      <p:sp>
        <p:nvSpPr>
          <p:cNvPr id="5" name="Footer Placeholder 4">
            <a:extLst>
              <a:ext uri="{FF2B5EF4-FFF2-40B4-BE49-F238E27FC236}">
                <a16:creationId xmlns:a16="http://schemas.microsoft.com/office/drawing/2014/main" id="{C5C6A288-3629-CA91-1545-5C74534C0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44AB6-BEC4-69B5-465E-74BE2D95274B}"/>
              </a:ext>
            </a:extLst>
          </p:cNvPr>
          <p:cNvSpPr>
            <a:spLocks noGrp="1"/>
          </p:cNvSpPr>
          <p:nvPr>
            <p:ph type="sldNum" sz="quarter" idx="12"/>
          </p:nvPr>
        </p:nvSpPr>
        <p:spPr/>
        <p:txBody>
          <a:bodyPr/>
          <a:lstStyle/>
          <a:p>
            <a:fld id="{90A0464D-DC65-42BC-849C-BF8550514C01}" type="slidenum">
              <a:rPr lang="en-US" smtClean="0"/>
              <a:t>‹#›</a:t>
            </a:fld>
            <a:endParaRPr lang="en-US"/>
          </a:p>
        </p:txBody>
      </p:sp>
    </p:spTree>
    <p:extLst>
      <p:ext uri="{BB962C8B-B14F-4D97-AF65-F5344CB8AC3E}">
        <p14:creationId xmlns:p14="http://schemas.microsoft.com/office/powerpoint/2010/main" val="57970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CFBF-3852-132D-268D-510D883337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8236D1-ED25-5999-378A-B133303790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803E1-179D-C017-FDCE-EF353F64AF00}"/>
              </a:ext>
            </a:extLst>
          </p:cNvPr>
          <p:cNvSpPr>
            <a:spLocks noGrp="1"/>
          </p:cNvSpPr>
          <p:nvPr>
            <p:ph type="dt" sz="half" idx="10"/>
          </p:nvPr>
        </p:nvSpPr>
        <p:spPr/>
        <p:txBody>
          <a:bodyPr/>
          <a:lstStyle/>
          <a:p>
            <a:fld id="{B0F4FD5D-B552-45C1-B58E-CBA8BAD41971}" type="datetimeFigureOut">
              <a:rPr lang="en-US" smtClean="0"/>
              <a:t>11/17/2024</a:t>
            </a:fld>
            <a:endParaRPr lang="en-US"/>
          </a:p>
        </p:txBody>
      </p:sp>
      <p:sp>
        <p:nvSpPr>
          <p:cNvPr id="5" name="Footer Placeholder 4">
            <a:extLst>
              <a:ext uri="{FF2B5EF4-FFF2-40B4-BE49-F238E27FC236}">
                <a16:creationId xmlns:a16="http://schemas.microsoft.com/office/drawing/2014/main" id="{923A3A4C-E39B-2C65-1028-A675CCAFC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78187E-9062-56D2-422A-4E676276FB6B}"/>
              </a:ext>
            </a:extLst>
          </p:cNvPr>
          <p:cNvSpPr>
            <a:spLocks noGrp="1"/>
          </p:cNvSpPr>
          <p:nvPr>
            <p:ph type="sldNum" sz="quarter" idx="12"/>
          </p:nvPr>
        </p:nvSpPr>
        <p:spPr/>
        <p:txBody>
          <a:bodyPr/>
          <a:lstStyle/>
          <a:p>
            <a:fld id="{90A0464D-DC65-42BC-849C-BF8550514C01}" type="slidenum">
              <a:rPr lang="en-US" smtClean="0"/>
              <a:t>‹#›</a:t>
            </a:fld>
            <a:endParaRPr lang="en-US"/>
          </a:p>
        </p:txBody>
      </p:sp>
    </p:spTree>
    <p:extLst>
      <p:ext uri="{BB962C8B-B14F-4D97-AF65-F5344CB8AC3E}">
        <p14:creationId xmlns:p14="http://schemas.microsoft.com/office/powerpoint/2010/main" val="4290765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36AB83-E058-1554-A7F2-5AB7164CF4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6CCF82-8702-5015-BD39-C511840AD3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064E4-8491-48E5-232E-1E8D1FB0F558}"/>
              </a:ext>
            </a:extLst>
          </p:cNvPr>
          <p:cNvSpPr>
            <a:spLocks noGrp="1"/>
          </p:cNvSpPr>
          <p:nvPr>
            <p:ph type="dt" sz="half" idx="10"/>
          </p:nvPr>
        </p:nvSpPr>
        <p:spPr/>
        <p:txBody>
          <a:bodyPr/>
          <a:lstStyle/>
          <a:p>
            <a:fld id="{B0F4FD5D-B552-45C1-B58E-CBA8BAD41971}" type="datetimeFigureOut">
              <a:rPr lang="en-US" smtClean="0"/>
              <a:t>11/17/2024</a:t>
            </a:fld>
            <a:endParaRPr lang="en-US"/>
          </a:p>
        </p:txBody>
      </p:sp>
      <p:sp>
        <p:nvSpPr>
          <p:cNvPr id="5" name="Footer Placeholder 4">
            <a:extLst>
              <a:ext uri="{FF2B5EF4-FFF2-40B4-BE49-F238E27FC236}">
                <a16:creationId xmlns:a16="http://schemas.microsoft.com/office/drawing/2014/main" id="{D68CF320-BB69-8946-CE19-9F4653698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BB673-3E83-5AA9-F6EB-0C8A1B60E0A4}"/>
              </a:ext>
            </a:extLst>
          </p:cNvPr>
          <p:cNvSpPr>
            <a:spLocks noGrp="1"/>
          </p:cNvSpPr>
          <p:nvPr>
            <p:ph type="sldNum" sz="quarter" idx="12"/>
          </p:nvPr>
        </p:nvSpPr>
        <p:spPr/>
        <p:txBody>
          <a:bodyPr/>
          <a:lstStyle/>
          <a:p>
            <a:fld id="{90A0464D-DC65-42BC-849C-BF8550514C01}" type="slidenum">
              <a:rPr lang="en-US" smtClean="0"/>
              <a:t>‹#›</a:t>
            </a:fld>
            <a:endParaRPr lang="en-US"/>
          </a:p>
        </p:txBody>
      </p:sp>
    </p:spTree>
    <p:extLst>
      <p:ext uri="{BB962C8B-B14F-4D97-AF65-F5344CB8AC3E}">
        <p14:creationId xmlns:p14="http://schemas.microsoft.com/office/powerpoint/2010/main" val="410519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2181-9506-DBC3-1B0C-9810C82135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2912EC-E925-57AD-DE87-5564C9D100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2D363-22F6-359E-7EC0-A14B0E965600}"/>
              </a:ext>
            </a:extLst>
          </p:cNvPr>
          <p:cNvSpPr>
            <a:spLocks noGrp="1"/>
          </p:cNvSpPr>
          <p:nvPr>
            <p:ph type="dt" sz="half" idx="10"/>
          </p:nvPr>
        </p:nvSpPr>
        <p:spPr/>
        <p:txBody>
          <a:bodyPr/>
          <a:lstStyle/>
          <a:p>
            <a:fld id="{B0F4FD5D-B552-45C1-B58E-CBA8BAD41971}" type="datetimeFigureOut">
              <a:rPr lang="en-US" smtClean="0"/>
              <a:t>11/17/2024</a:t>
            </a:fld>
            <a:endParaRPr lang="en-US"/>
          </a:p>
        </p:txBody>
      </p:sp>
      <p:sp>
        <p:nvSpPr>
          <p:cNvPr id="5" name="Footer Placeholder 4">
            <a:extLst>
              <a:ext uri="{FF2B5EF4-FFF2-40B4-BE49-F238E27FC236}">
                <a16:creationId xmlns:a16="http://schemas.microsoft.com/office/drawing/2014/main" id="{CF917532-D5BB-F009-83E9-845641669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56EB6-02A8-A996-F394-2A859FFD864F}"/>
              </a:ext>
            </a:extLst>
          </p:cNvPr>
          <p:cNvSpPr>
            <a:spLocks noGrp="1"/>
          </p:cNvSpPr>
          <p:nvPr>
            <p:ph type="sldNum" sz="quarter" idx="12"/>
          </p:nvPr>
        </p:nvSpPr>
        <p:spPr/>
        <p:txBody>
          <a:bodyPr/>
          <a:lstStyle/>
          <a:p>
            <a:fld id="{90A0464D-DC65-42BC-849C-BF8550514C01}" type="slidenum">
              <a:rPr lang="en-US" smtClean="0"/>
              <a:t>‹#›</a:t>
            </a:fld>
            <a:endParaRPr lang="en-US"/>
          </a:p>
        </p:txBody>
      </p:sp>
    </p:spTree>
    <p:extLst>
      <p:ext uri="{BB962C8B-B14F-4D97-AF65-F5344CB8AC3E}">
        <p14:creationId xmlns:p14="http://schemas.microsoft.com/office/powerpoint/2010/main" val="22886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2871-27E2-1E6B-E21E-0F1700C27E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F0C0A0-2998-19F6-9EEE-5823A86982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29CD9F-B282-1580-797A-6142DC19E000}"/>
              </a:ext>
            </a:extLst>
          </p:cNvPr>
          <p:cNvSpPr>
            <a:spLocks noGrp="1"/>
          </p:cNvSpPr>
          <p:nvPr>
            <p:ph type="dt" sz="half" idx="10"/>
          </p:nvPr>
        </p:nvSpPr>
        <p:spPr/>
        <p:txBody>
          <a:bodyPr/>
          <a:lstStyle/>
          <a:p>
            <a:fld id="{B0F4FD5D-B552-45C1-B58E-CBA8BAD41971}" type="datetimeFigureOut">
              <a:rPr lang="en-US" smtClean="0"/>
              <a:t>11/17/2024</a:t>
            </a:fld>
            <a:endParaRPr lang="en-US"/>
          </a:p>
        </p:txBody>
      </p:sp>
      <p:sp>
        <p:nvSpPr>
          <p:cNvPr id="5" name="Footer Placeholder 4">
            <a:extLst>
              <a:ext uri="{FF2B5EF4-FFF2-40B4-BE49-F238E27FC236}">
                <a16:creationId xmlns:a16="http://schemas.microsoft.com/office/drawing/2014/main" id="{C13A2852-1C4D-72C8-AD1F-979411A03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5EAE6-4D03-C581-246C-77029508DF9A}"/>
              </a:ext>
            </a:extLst>
          </p:cNvPr>
          <p:cNvSpPr>
            <a:spLocks noGrp="1"/>
          </p:cNvSpPr>
          <p:nvPr>
            <p:ph type="sldNum" sz="quarter" idx="12"/>
          </p:nvPr>
        </p:nvSpPr>
        <p:spPr/>
        <p:txBody>
          <a:bodyPr/>
          <a:lstStyle/>
          <a:p>
            <a:fld id="{90A0464D-DC65-42BC-849C-BF8550514C01}" type="slidenum">
              <a:rPr lang="en-US" smtClean="0"/>
              <a:t>‹#›</a:t>
            </a:fld>
            <a:endParaRPr lang="en-US"/>
          </a:p>
        </p:txBody>
      </p:sp>
    </p:spTree>
    <p:extLst>
      <p:ext uri="{BB962C8B-B14F-4D97-AF65-F5344CB8AC3E}">
        <p14:creationId xmlns:p14="http://schemas.microsoft.com/office/powerpoint/2010/main" val="187617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1291-BD21-9F4D-51E5-7E1A8F5C5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AF92A6-7013-3FED-899F-CB5785EF26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7CCD7B-5E9A-1C90-5ACE-45523356A1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2F4061-6CB6-77A9-F5DE-7B8991036C13}"/>
              </a:ext>
            </a:extLst>
          </p:cNvPr>
          <p:cNvSpPr>
            <a:spLocks noGrp="1"/>
          </p:cNvSpPr>
          <p:nvPr>
            <p:ph type="dt" sz="half" idx="10"/>
          </p:nvPr>
        </p:nvSpPr>
        <p:spPr/>
        <p:txBody>
          <a:bodyPr/>
          <a:lstStyle/>
          <a:p>
            <a:fld id="{B0F4FD5D-B552-45C1-B58E-CBA8BAD41971}" type="datetimeFigureOut">
              <a:rPr lang="en-US" smtClean="0"/>
              <a:t>11/17/2024</a:t>
            </a:fld>
            <a:endParaRPr lang="en-US"/>
          </a:p>
        </p:txBody>
      </p:sp>
      <p:sp>
        <p:nvSpPr>
          <p:cNvPr id="6" name="Footer Placeholder 5">
            <a:extLst>
              <a:ext uri="{FF2B5EF4-FFF2-40B4-BE49-F238E27FC236}">
                <a16:creationId xmlns:a16="http://schemas.microsoft.com/office/drawing/2014/main" id="{A598FBBF-F93B-42FD-CF16-D2E249DA0F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AB29C0-C5DB-093C-BD78-1E375C081F6A}"/>
              </a:ext>
            </a:extLst>
          </p:cNvPr>
          <p:cNvSpPr>
            <a:spLocks noGrp="1"/>
          </p:cNvSpPr>
          <p:nvPr>
            <p:ph type="sldNum" sz="quarter" idx="12"/>
          </p:nvPr>
        </p:nvSpPr>
        <p:spPr/>
        <p:txBody>
          <a:bodyPr/>
          <a:lstStyle/>
          <a:p>
            <a:fld id="{90A0464D-DC65-42BC-849C-BF8550514C01}" type="slidenum">
              <a:rPr lang="en-US" smtClean="0"/>
              <a:t>‹#›</a:t>
            </a:fld>
            <a:endParaRPr lang="en-US"/>
          </a:p>
        </p:txBody>
      </p:sp>
    </p:spTree>
    <p:extLst>
      <p:ext uri="{BB962C8B-B14F-4D97-AF65-F5344CB8AC3E}">
        <p14:creationId xmlns:p14="http://schemas.microsoft.com/office/powerpoint/2010/main" val="8670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788D-87F5-DD1C-9942-97A5091EE4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C75326-4FDC-E2C7-D17A-B085ACA73E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669A2F-A83B-15B0-58AA-6CA80B3396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EB358-0B7F-554A-B52A-E634070D7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024FE4-60D2-7C7A-663D-080E0F6593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74F35F-76FB-AB83-7343-5E456037DE0B}"/>
              </a:ext>
            </a:extLst>
          </p:cNvPr>
          <p:cNvSpPr>
            <a:spLocks noGrp="1"/>
          </p:cNvSpPr>
          <p:nvPr>
            <p:ph type="dt" sz="half" idx="10"/>
          </p:nvPr>
        </p:nvSpPr>
        <p:spPr/>
        <p:txBody>
          <a:bodyPr/>
          <a:lstStyle/>
          <a:p>
            <a:fld id="{B0F4FD5D-B552-45C1-B58E-CBA8BAD41971}" type="datetimeFigureOut">
              <a:rPr lang="en-US" smtClean="0"/>
              <a:t>11/17/2024</a:t>
            </a:fld>
            <a:endParaRPr lang="en-US"/>
          </a:p>
        </p:txBody>
      </p:sp>
      <p:sp>
        <p:nvSpPr>
          <p:cNvPr id="8" name="Footer Placeholder 7">
            <a:extLst>
              <a:ext uri="{FF2B5EF4-FFF2-40B4-BE49-F238E27FC236}">
                <a16:creationId xmlns:a16="http://schemas.microsoft.com/office/drawing/2014/main" id="{2E162E80-E006-9334-5DF1-796374E507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D44C8-755F-9FBD-7198-9B3C71368ED1}"/>
              </a:ext>
            </a:extLst>
          </p:cNvPr>
          <p:cNvSpPr>
            <a:spLocks noGrp="1"/>
          </p:cNvSpPr>
          <p:nvPr>
            <p:ph type="sldNum" sz="quarter" idx="12"/>
          </p:nvPr>
        </p:nvSpPr>
        <p:spPr/>
        <p:txBody>
          <a:bodyPr/>
          <a:lstStyle/>
          <a:p>
            <a:fld id="{90A0464D-DC65-42BC-849C-BF8550514C01}" type="slidenum">
              <a:rPr lang="en-US" smtClean="0"/>
              <a:t>‹#›</a:t>
            </a:fld>
            <a:endParaRPr lang="en-US"/>
          </a:p>
        </p:txBody>
      </p:sp>
    </p:spTree>
    <p:extLst>
      <p:ext uri="{BB962C8B-B14F-4D97-AF65-F5344CB8AC3E}">
        <p14:creationId xmlns:p14="http://schemas.microsoft.com/office/powerpoint/2010/main" val="149274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935B-EE01-E0C2-1DC0-DB7B35D419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F713B1-82A9-DE79-27E6-BEA7EBF65B1E}"/>
              </a:ext>
            </a:extLst>
          </p:cNvPr>
          <p:cNvSpPr>
            <a:spLocks noGrp="1"/>
          </p:cNvSpPr>
          <p:nvPr>
            <p:ph type="dt" sz="half" idx="10"/>
          </p:nvPr>
        </p:nvSpPr>
        <p:spPr/>
        <p:txBody>
          <a:bodyPr/>
          <a:lstStyle/>
          <a:p>
            <a:fld id="{B0F4FD5D-B552-45C1-B58E-CBA8BAD41971}" type="datetimeFigureOut">
              <a:rPr lang="en-US" smtClean="0"/>
              <a:t>11/17/2024</a:t>
            </a:fld>
            <a:endParaRPr lang="en-US"/>
          </a:p>
        </p:txBody>
      </p:sp>
      <p:sp>
        <p:nvSpPr>
          <p:cNvPr id="4" name="Footer Placeholder 3">
            <a:extLst>
              <a:ext uri="{FF2B5EF4-FFF2-40B4-BE49-F238E27FC236}">
                <a16:creationId xmlns:a16="http://schemas.microsoft.com/office/drawing/2014/main" id="{2D72F788-94E6-743C-5E34-58994082D1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3EB0CC-051E-08CC-176A-40F561242262}"/>
              </a:ext>
            </a:extLst>
          </p:cNvPr>
          <p:cNvSpPr>
            <a:spLocks noGrp="1"/>
          </p:cNvSpPr>
          <p:nvPr>
            <p:ph type="sldNum" sz="quarter" idx="12"/>
          </p:nvPr>
        </p:nvSpPr>
        <p:spPr/>
        <p:txBody>
          <a:bodyPr/>
          <a:lstStyle/>
          <a:p>
            <a:fld id="{90A0464D-DC65-42BC-849C-BF8550514C01}" type="slidenum">
              <a:rPr lang="en-US" smtClean="0"/>
              <a:t>‹#›</a:t>
            </a:fld>
            <a:endParaRPr lang="en-US"/>
          </a:p>
        </p:txBody>
      </p:sp>
    </p:spTree>
    <p:extLst>
      <p:ext uri="{BB962C8B-B14F-4D97-AF65-F5344CB8AC3E}">
        <p14:creationId xmlns:p14="http://schemas.microsoft.com/office/powerpoint/2010/main" val="263250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FA8FDF-B512-573C-14CA-6A7345AEED80}"/>
              </a:ext>
            </a:extLst>
          </p:cNvPr>
          <p:cNvSpPr>
            <a:spLocks noGrp="1"/>
          </p:cNvSpPr>
          <p:nvPr>
            <p:ph type="dt" sz="half" idx="10"/>
          </p:nvPr>
        </p:nvSpPr>
        <p:spPr/>
        <p:txBody>
          <a:bodyPr/>
          <a:lstStyle/>
          <a:p>
            <a:fld id="{B0F4FD5D-B552-45C1-B58E-CBA8BAD41971}" type="datetimeFigureOut">
              <a:rPr lang="en-US" smtClean="0"/>
              <a:t>11/17/2024</a:t>
            </a:fld>
            <a:endParaRPr lang="en-US"/>
          </a:p>
        </p:txBody>
      </p:sp>
      <p:sp>
        <p:nvSpPr>
          <p:cNvPr id="3" name="Footer Placeholder 2">
            <a:extLst>
              <a:ext uri="{FF2B5EF4-FFF2-40B4-BE49-F238E27FC236}">
                <a16:creationId xmlns:a16="http://schemas.microsoft.com/office/drawing/2014/main" id="{FED2B41B-5616-875F-E096-F4FDA3BBB5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C6E586-D4D5-9B27-F59A-3C46C82B0B1C}"/>
              </a:ext>
            </a:extLst>
          </p:cNvPr>
          <p:cNvSpPr>
            <a:spLocks noGrp="1"/>
          </p:cNvSpPr>
          <p:nvPr>
            <p:ph type="sldNum" sz="quarter" idx="12"/>
          </p:nvPr>
        </p:nvSpPr>
        <p:spPr/>
        <p:txBody>
          <a:bodyPr/>
          <a:lstStyle/>
          <a:p>
            <a:fld id="{90A0464D-DC65-42BC-849C-BF8550514C01}" type="slidenum">
              <a:rPr lang="en-US" smtClean="0"/>
              <a:t>‹#›</a:t>
            </a:fld>
            <a:endParaRPr lang="en-US"/>
          </a:p>
        </p:txBody>
      </p:sp>
    </p:spTree>
    <p:extLst>
      <p:ext uri="{BB962C8B-B14F-4D97-AF65-F5344CB8AC3E}">
        <p14:creationId xmlns:p14="http://schemas.microsoft.com/office/powerpoint/2010/main" val="62261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B4CFD-1FB9-E869-F1B4-48F6EF060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D19E54-C7EF-C49A-B496-CB45CBD9B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94525A-93F1-D1C0-3CF1-83A67BBFF8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7B328-32E7-BB54-C3F4-0AEB19F52CF2}"/>
              </a:ext>
            </a:extLst>
          </p:cNvPr>
          <p:cNvSpPr>
            <a:spLocks noGrp="1"/>
          </p:cNvSpPr>
          <p:nvPr>
            <p:ph type="dt" sz="half" idx="10"/>
          </p:nvPr>
        </p:nvSpPr>
        <p:spPr/>
        <p:txBody>
          <a:bodyPr/>
          <a:lstStyle/>
          <a:p>
            <a:fld id="{B0F4FD5D-B552-45C1-B58E-CBA8BAD41971}" type="datetimeFigureOut">
              <a:rPr lang="en-US" smtClean="0"/>
              <a:t>11/17/2024</a:t>
            </a:fld>
            <a:endParaRPr lang="en-US"/>
          </a:p>
        </p:txBody>
      </p:sp>
      <p:sp>
        <p:nvSpPr>
          <p:cNvPr id="6" name="Footer Placeholder 5">
            <a:extLst>
              <a:ext uri="{FF2B5EF4-FFF2-40B4-BE49-F238E27FC236}">
                <a16:creationId xmlns:a16="http://schemas.microsoft.com/office/drawing/2014/main" id="{BA7AAAB9-F4CE-E3FB-1255-C386A851AF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C9908-33BF-F8B7-051C-95FFB0EA7776}"/>
              </a:ext>
            </a:extLst>
          </p:cNvPr>
          <p:cNvSpPr>
            <a:spLocks noGrp="1"/>
          </p:cNvSpPr>
          <p:nvPr>
            <p:ph type="sldNum" sz="quarter" idx="12"/>
          </p:nvPr>
        </p:nvSpPr>
        <p:spPr/>
        <p:txBody>
          <a:bodyPr/>
          <a:lstStyle/>
          <a:p>
            <a:fld id="{90A0464D-DC65-42BC-849C-BF8550514C01}" type="slidenum">
              <a:rPr lang="en-US" smtClean="0"/>
              <a:t>‹#›</a:t>
            </a:fld>
            <a:endParaRPr lang="en-US"/>
          </a:p>
        </p:txBody>
      </p:sp>
    </p:spTree>
    <p:extLst>
      <p:ext uri="{BB962C8B-B14F-4D97-AF65-F5344CB8AC3E}">
        <p14:creationId xmlns:p14="http://schemas.microsoft.com/office/powerpoint/2010/main" val="1879919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319C-174F-9617-CCF3-5B891743D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BEAB46-D1FE-3998-3CB5-F4CC59C478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2A7B52-AF20-F910-29D2-402D03A0A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DAB29-445A-ECE8-613B-6D88BF54A998}"/>
              </a:ext>
            </a:extLst>
          </p:cNvPr>
          <p:cNvSpPr>
            <a:spLocks noGrp="1"/>
          </p:cNvSpPr>
          <p:nvPr>
            <p:ph type="dt" sz="half" idx="10"/>
          </p:nvPr>
        </p:nvSpPr>
        <p:spPr/>
        <p:txBody>
          <a:bodyPr/>
          <a:lstStyle/>
          <a:p>
            <a:fld id="{B0F4FD5D-B552-45C1-B58E-CBA8BAD41971}" type="datetimeFigureOut">
              <a:rPr lang="en-US" smtClean="0"/>
              <a:t>11/17/2024</a:t>
            </a:fld>
            <a:endParaRPr lang="en-US"/>
          </a:p>
        </p:txBody>
      </p:sp>
      <p:sp>
        <p:nvSpPr>
          <p:cNvPr id="6" name="Footer Placeholder 5">
            <a:extLst>
              <a:ext uri="{FF2B5EF4-FFF2-40B4-BE49-F238E27FC236}">
                <a16:creationId xmlns:a16="http://schemas.microsoft.com/office/drawing/2014/main" id="{0C35C196-F477-2E4E-51D5-A6883DBBC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3F39F6-B825-7B89-BD13-7BACE063A4DF}"/>
              </a:ext>
            </a:extLst>
          </p:cNvPr>
          <p:cNvSpPr>
            <a:spLocks noGrp="1"/>
          </p:cNvSpPr>
          <p:nvPr>
            <p:ph type="sldNum" sz="quarter" idx="12"/>
          </p:nvPr>
        </p:nvSpPr>
        <p:spPr/>
        <p:txBody>
          <a:bodyPr/>
          <a:lstStyle/>
          <a:p>
            <a:fld id="{90A0464D-DC65-42BC-849C-BF8550514C01}" type="slidenum">
              <a:rPr lang="en-US" smtClean="0"/>
              <a:t>‹#›</a:t>
            </a:fld>
            <a:endParaRPr lang="en-US"/>
          </a:p>
        </p:txBody>
      </p:sp>
    </p:spTree>
    <p:extLst>
      <p:ext uri="{BB962C8B-B14F-4D97-AF65-F5344CB8AC3E}">
        <p14:creationId xmlns:p14="http://schemas.microsoft.com/office/powerpoint/2010/main" val="35173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10A34-5549-F3F2-C275-7DD5E24D3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1388B5-BCE5-56D1-2A1A-E5EE0D209A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9C6BA-2726-3922-082A-51690596E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F4FD5D-B552-45C1-B58E-CBA8BAD41971}" type="datetimeFigureOut">
              <a:rPr lang="en-US" smtClean="0"/>
              <a:t>11/17/2024</a:t>
            </a:fld>
            <a:endParaRPr lang="en-US"/>
          </a:p>
        </p:txBody>
      </p:sp>
      <p:sp>
        <p:nvSpPr>
          <p:cNvPr id="5" name="Footer Placeholder 4">
            <a:extLst>
              <a:ext uri="{FF2B5EF4-FFF2-40B4-BE49-F238E27FC236}">
                <a16:creationId xmlns:a16="http://schemas.microsoft.com/office/drawing/2014/main" id="{3FD18467-4BA6-3BDB-CEE4-183093222F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8ED512D-D9BA-EDDA-15BF-B65204798E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A0464D-DC65-42BC-849C-BF8550514C01}" type="slidenum">
              <a:rPr lang="en-US" smtClean="0"/>
              <a:t>‹#›</a:t>
            </a:fld>
            <a:endParaRPr lang="en-US"/>
          </a:p>
        </p:txBody>
      </p:sp>
    </p:spTree>
    <p:extLst>
      <p:ext uri="{BB962C8B-B14F-4D97-AF65-F5344CB8AC3E}">
        <p14:creationId xmlns:p14="http://schemas.microsoft.com/office/powerpoint/2010/main" val="3267086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DE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BE67EC-E134-7A38-D082-BE67CB1615F6}"/>
              </a:ext>
            </a:extLst>
          </p:cNvPr>
          <p:cNvSpPr/>
          <p:nvPr/>
        </p:nvSpPr>
        <p:spPr>
          <a:xfrm>
            <a:off x="503288" y="0"/>
            <a:ext cx="10822701" cy="6858000"/>
          </a:xfrm>
          <a:prstGeom prst="rect">
            <a:avLst/>
          </a:prstGeom>
          <a:solidFill>
            <a:srgbClr val="F0D1D5"/>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Top Corners Rounded 4">
            <a:extLst>
              <a:ext uri="{FF2B5EF4-FFF2-40B4-BE49-F238E27FC236}">
                <a16:creationId xmlns:a16="http://schemas.microsoft.com/office/drawing/2014/main" id="{BD1718F4-EF62-487D-D6F2-5A7760831BC6}"/>
              </a:ext>
            </a:extLst>
          </p:cNvPr>
          <p:cNvSpPr/>
          <p:nvPr/>
        </p:nvSpPr>
        <p:spPr>
          <a:xfrm rot="5400000">
            <a:off x="11189311" y="4075368"/>
            <a:ext cx="1016543" cy="747071"/>
          </a:xfrm>
          <a:prstGeom prst="round2SameRect">
            <a:avLst/>
          </a:prstGeom>
          <a:solidFill>
            <a:srgbClr val="F0D1D5"/>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76262E1-3347-B4AA-861A-00A52E381B6C}"/>
              </a:ext>
            </a:extLst>
          </p:cNvPr>
          <p:cNvSpPr txBox="1"/>
          <p:nvPr/>
        </p:nvSpPr>
        <p:spPr>
          <a:xfrm>
            <a:off x="11433299" y="4107321"/>
            <a:ext cx="530814" cy="646331"/>
          </a:xfrm>
          <a:prstGeom prst="rect">
            <a:avLst/>
          </a:prstGeom>
          <a:noFill/>
          <a:ln>
            <a:noFill/>
          </a:ln>
        </p:spPr>
        <p:txBody>
          <a:bodyPr wrap="square" rtlCol="0">
            <a:sp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1816854B-9804-F977-94B1-71A8E6294A8F}"/>
              </a:ext>
            </a:extLst>
          </p:cNvPr>
          <p:cNvSpPr/>
          <p:nvPr/>
        </p:nvSpPr>
        <p:spPr>
          <a:xfrm>
            <a:off x="866011" y="0"/>
            <a:ext cx="9426858" cy="6858000"/>
          </a:xfrm>
          <a:prstGeom prst="rect">
            <a:avLst/>
          </a:prstGeom>
          <a:solidFill>
            <a:srgbClr val="EDBFC6"/>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2A70AA69-F373-9267-2202-8487A18D8DC8}"/>
              </a:ext>
            </a:extLst>
          </p:cNvPr>
          <p:cNvSpPr/>
          <p:nvPr/>
        </p:nvSpPr>
        <p:spPr>
          <a:xfrm rot="5400000">
            <a:off x="10128820" y="2975911"/>
            <a:ext cx="1016543" cy="747071"/>
          </a:xfrm>
          <a:prstGeom prst="round2SameRect">
            <a:avLst/>
          </a:prstGeom>
          <a:solidFill>
            <a:srgbClr val="EDBFC6"/>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13EC511-D72D-62CF-E57B-DCB4BE383EDD}"/>
              </a:ext>
            </a:extLst>
          </p:cNvPr>
          <p:cNvSpPr txBox="1"/>
          <p:nvPr/>
        </p:nvSpPr>
        <p:spPr>
          <a:xfrm>
            <a:off x="10372808" y="3026280"/>
            <a:ext cx="530814" cy="646331"/>
          </a:xfrm>
          <a:prstGeom prst="rect">
            <a:avLst/>
          </a:prstGeom>
          <a:noFill/>
          <a:ln>
            <a:noFill/>
          </a:ln>
        </p:spPr>
        <p:txBody>
          <a:bodyPr wrap="square" rtlCol="0">
            <a:sp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B</a:t>
            </a:r>
          </a:p>
        </p:txBody>
      </p:sp>
      <p:sp>
        <p:nvSpPr>
          <p:cNvPr id="10" name="Rectangle 9">
            <a:extLst>
              <a:ext uri="{FF2B5EF4-FFF2-40B4-BE49-F238E27FC236}">
                <a16:creationId xmlns:a16="http://schemas.microsoft.com/office/drawing/2014/main" id="{878EDAD5-7CFD-85F9-78A1-FD80F306D3A8}"/>
              </a:ext>
            </a:extLst>
          </p:cNvPr>
          <p:cNvSpPr/>
          <p:nvPr/>
        </p:nvSpPr>
        <p:spPr>
          <a:xfrm>
            <a:off x="1408528" y="0"/>
            <a:ext cx="7795097" cy="6858000"/>
          </a:xfrm>
          <a:prstGeom prst="rect">
            <a:avLst/>
          </a:prstGeom>
          <a:solidFill>
            <a:srgbClr val="E5A3B9"/>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D81E9F00-8DA0-911C-2155-B21609717A37}"/>
              </a:ext>
            </a:extLst>
          </p:cNvPr>
          <p:cNvSpPr/>
          <p:nvPr/>
        </p:nvSpPr>
        <p:spPr>
          <a:xfrm rot="5400000">
            <a:off x="9037526" y="1971810"/>
            <a:ext cx="1016543" cy="747071"/>
          </a:xfrm>
          <a:prstGeom prst="round2SameRect">
            <a:avLst/>
          </a:prstGeom>
          <a:solidFill>
            <a:srgbClr val="E5A3B9"/>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B19E9BB-67AD-90EF-4783-36251B4865A1}"/>
              </a:ext>
            </a:extLst>
          </p:cNvPr>
          <p:cNvSpPr txBox="1"/>
          <p:nvPr/>
        </p:nvSpPr>
        <p:spPr>
          <a:xfrm>
            <a:off x="9308993" y="2035682"/>
            <a:ext cx="530814" cy="646331"/>
          </a:xfrm>
          <a:prstGeom prst="rect">
            <a:avLst/>
          </a:prstGeom>
          <a:noFill/>
          <a:ln>
            <a:noFill/>
          </a:ln>
        </p:spPr>
        <p:txBody>
          <a:bodyPr wrap="square" rtlCol="0">
            <a:sp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C</a:t>
            </a:r>
          </a:p>
        </p:txBody>
      </p:sp>
      <p:sp>
        <p:nvSpPr>
          <p:cNvPr id="13" name="Rectangle 12">
            <a:extLst>
              <a:ext uri="{FF2B5EF4-FFF2-40B4-BE49-F238E27FC236}">
                <a16:creationId xmlns:a16="http://schemas.microsoft.com/office/drawing/2014/main" id="{98128415-85C5-3B68-F441-6D81ED4FFC7F}"/>
              </a:ext>
            </a:extLst>
          </p:cNvPr>
          <p:cNvSpPr/>
          <p:nvPr/>
        </p:nvSpPr>
        <p:spPr>
          <a:xfrm>
            <a:off x="1400783" y="0"/>
            <a:ext cx="6633194" cy="6858000"/>
          </a:xfrm>
          <a:prstGeom prst="rect">
            <a:avLst/>
          </a:prstGeom>
          <a:solidFill>
            <a:srgbClr val="FF8FAB"/>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Top Corners Rounded 13">
            <a:extLst>
              <a:ext uri="{FF2B5EF4-FFF2-40B4-BE49-F238E27FC236}">
                <a16:creationId xmlns:a16="http://schemas.microsoft.com/office/drawing/2014/main" id="{FAD51F7B-B787-B3BD-1643-DEE296996E3E}"/>
              </a:ext>
            </a:extLst>
          </p:cNvPr>
          <p:cNvSpPr/>
          <p:nvPr/>
        </p:nvSpPr>
        <p:spPr>
          <a:xfrm rot="5400000">
            <a:off x="7856619" y="1191397"/>
            <a:ext cx="1016543" cy="747071"/>
          </a:xfrm>
          <a:prstGeom prst="round2SameRect">
            <a:avLst/>
          </a:prstGeom>
          <a:solidFill>
            <a:srgbClr val="FF8FAB"/>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A5DE7CF-2E8F-53A5-4EB1-FD8BD8BB800A}"/>
              </a:ext>
            </a:extLst>
          </p:cNvPr>
          <p:cNvSpPr txBox="1"/>
          <p:nvPr/>
        </p:nvSpPr>
        <p:spPr>
          <a:xfrm>
            <a:off x="8100607" y="1190743"/>
            <a:ext cx="530814" cy="646331"/>
          </a:xfrm>
          <a:prstGeom prst="rect">
            <a:avLst/>
          </a:prstGeom>
          <a:noFill/>
          <a:ln>
            <a:noFill/>
          </a:ln>
        </p:spPr>
        <p:txBody>
          <a:bodyPr wrap="square" rtlCol="0">
            <a:sp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D</a:t>
            </a:r>
          </a:p>
        </p:txBody>
      </p:sp>
      <p:sp>
        <p:nvSpPr>
          <p:cNvPr id="26" name="Rectangle 25">
            <a:extLst>
              <a:ext uri="{FF2B5EF4-FFF2-40B4-BE49-F238E27FC236}">
                <a16:creationId xmlns:a16="http://schemas.microsoft.com/office/drawing/2014/main" id="{D6E32482-08BF-EC77-925A-064AD5E019F4}"/>
              </a:ext>
            </a:extLst>
          </p:cNvPr>
          <p:cNvSpPr/>
          <p:nvPr/>
        </p:nvSpPr>
        <p:spPr>
          <a:xfrm>
            <a:off x="0" y="0"/>
            <a:ext cx="6868213" cy="6858000"/>
          </a:xfrm>
          <a:prstGeom prst="rect">
            <a:avLst/>
          </a:prstGeom>
          <a:solidFill>
            <a:srgbClr val="E28EAD"/>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Top Corners Rounded 26">
            <a:extLst>
              <a:ext uri="{FF2B5EF4-FFF2-40B4-BE49-F238E27FC236}">
                <a16:creationId xmlns:a16="http://schemas.microsoft.com/office/drawing/2014/main" id="{4E91FCD5-29F4-4568-76EC-5789B4F3B9E5}"/>
              </a:ext>
            </a:extLst>
          </p:cNvPr>
          <p:cNvSpPr/>
          <p:nvPr/>
        </p:nvSpPr>
        <p:spPr>
          <a:xfrm rot="5400000">
            <a:off x="6722664" y="338183"/>
            <a:ext cx="1016543" cy="747070"/>
          </a:xfrm>
          <a:prstGeom prst="round2SameRect">
            <a:avLst/>
          </a:prstGeom>
          <a:solidFill>
            <a:srgbClr val="E28EAD"/>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5D61DFD9-30C6-A418-F835-6A741831B461}"/>
              </a:ext>
            </a:extLst>
          </p:cNvPr>
          <p:cNvSpPr txBox="1"/>
          <p:nvPr/>
        </p:nvSpPr>
        <p:spPr>
          <a:xfrm>
            <a:off x="7006282" y="388553"/>
            <a:ext cx="701271" cy="646331"/>
          </a:xfrm>
          <a:prstGeom prst="rect">
            <a:avLst/>
          </a:prstGeom>
          <a:noFill/>
          <a:ln>
            <a:noFill/>
          </a:ln>
        </p:spPr>
        <p:txBody>
          <a:bodyPr wrap="square" rtlCol="0">
            <a:sp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E</a:t>
            </a:r>
          </a:p>
        </p:txBody>
      </p:sp>
      <p:pic>
        <p:nvPicPr>
          <p:cNvPr id="24" name="Picture 23" descr="A screenshot of a computer screen&#10;&#10;Description automatically generated">
            <a:extLst>
              <a:ext uri="{FF2B5EF4-FFF2-40B4-BE49-F238E27FC236}">
                <a16:creationId xmlns:a16="http://schemas.microsoft.com/office/drawing/2014/main" id="{43685B0C-DF2E-C906-6E33-B6090BE9BC2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3000"/>
                    </a14:imgEffect>
                  </a14:imgLayer>
                </a14:imgProps>
              </a:ext>
            </a:extLst>
          </a:blip>
          <a:srcRect r="6375" b="-1"/>
          <a:stretch/>
        </p:blipFill>
        <p:spPr>
          <a:xfrm>
            <a:off x="264107" y="2388120"/>
            <a:ext cx="5986325" cy="3105023"/>
          </a:xfrm>
          <a:prstGeom prst="rect">
            <a:avLst/>
          </a:prstGeom>
          <a:effectLst>
            <a:softEdge rad="38100"/>
          </a:effectLst>
        </p:spPr>
      </p:pic>
      <p:sp>
        <p:nvSpPr>
          <p:cNvPr id="25" name="Title 1">
            <a:extLst>
              <a:ext uri="{FF2B5EF4-FFF2-40B4-BE49-F238E27FC236}">
                <a16:creationId xmlns:a16="http://schemas.microsoft.com/office/drawing/2014/main" id="{6257C7EF-6B46-6A42-3091-B98BAEAD6188}"/>
              </a:ext>
            </a:extLst>
          </p:cNvPr>
          <p:cNvSpPr txBox="1">
            <a:spLocks/>
          </p:cNvSpPr>
          <p:nvPr/>
        </p:nvSpPr>
        <p:spPr>
          <a:xfrm>
            <a:off x="513465" y="301418"/>
            <a:ext cx="5619233" cy="1367461"/>
          </a:xfrm>
          <a:prstGeom prst="rect">
            <a:avLst/>
          </a:prstGeom>
          <a:solidFill>
            <a:srgbClr val="E28EAD"/>
          </a:solidFill>
          <a:effectLst>
            <a:outerShdw blurRad="50800" dist="38100" dir="5400000" algn="t" rotWithShape="0">
              <a:prstClr val="black">
                <a:alpha val="40000"/>
              </a:prstClr>
            </a:outerShdw>
          </a:effectLst>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2"/>
                </a:solidFill>
                <a:latin typeface="Garamond" panose="02020404030301010803" pitchFamily="18" charset="0"/>
              </a:rPr>
              <a:t>Insights for Maternal Health Risk Assessment </a:t>
            </a:r>
            <a:endParaRPr lang="en-US" sz="4000" dirty="0">
              <a:solidFill>
                <a:schemeClr val="tx2"/>
              </a:solidFill>
              <a:latin typeface="Garamond" panose="02020404030301010803" pitchFamily="18" charset="0"/>
            </a:endParaRPr>
          </a:p>
        </p:txBody>
      </p:sp>
    </p:spTree>
    <p:extLst>
      <p:ext uri="{BB962C8B-B14F-4D97-AF65-F5344CB8AC3E}">
        <p14:creationId xmlns:p14="http://schemas.microsoft.com/office/powerpoint/2010/main" val="109515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DDE1"/>
        </a:solidFill>
        <a:effectLst/>
      </p:bgPr>
    </p:bg>
    <p:spTree>
      <p:nvGrpSpPr>
        <p:cNvPr id="1" name="">
          <a:extLst>
            <a:ext uri="{FF2B5EF4-FFF2-40B4-BE49-F238E27FC236}">
              <a16:creationId xmlns:a16="http://schemas.microsoft.com/office/drawing/2014/main" id="{069D07C6-4F92-0E73-3E2B-ADCD43A4EB8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62A3426-4A1B-6DA7-2E5B-F01082DE8000}"/>
              </a:ext>
            </a:extLst>
          </p:cNvPr>
          <p:cNvSpPr/>
          <p:nvPr/>
        </p:nvSpPr>
        <p:spPr>
          <a:xfrm>
            <a:off x="0" y="6"/>
            <a:ext cx="11863082" cy="6858000"/>
          </a:xfrm>
          <a:prstGeom prst="rect">
            <a:avLst/>
          </a:prstGeom>
          <a:solidFill>
            <a:srgbClr val="F0D1D5"/>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Top Corners Rounded 4">
            <a:extLst>
              <a:ext uri="{FF2B5EF4-FFF2-40B4-BE49-F238E27FC236}">
                <a16:creationId xmlns:a16="http://schemas.microsoft.com/office/drawing/2014/main" id="{3459B44A-D2CB-FFED-0757-10699BB0623C}"/>
              </a:ext>
            </a:extLst>
          </p:cNvPr>
          <p:cNvSpPr/>
          <p:nvPr/>
        </p:nvSpPr>
        <p:spPr>
          <a:xfrm rot="5400000">
            <a:off x="11605439" y="5813763"/>
            <a:ext cx="761997" cy="328918"/>
          </a:xfrm>
          <a:prstGeom prst="round2SameRect">
            <a:avLst/>
          </a:prstGeom>
          <a:solidFill>
            <a:srgbClr val="F0D1D5"/>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FF1621A-F91D-AC36-A5EF-5374BFB61CCF}"/>
              </a:ext>
            </a:extLst>
          </p:cNvPr>
          <p:cNvSpPr txBox="1"/>
          <p:nvPr/>
        </p:nvSpPr>
        <p:spPr>
          <a:xfrm>
            <a:off x="11783032" y="5747389"/>
            <a:ext cx="530814" cy="461665"/>
          </a:xfrm>
          <a:prstGeom prst="rect">
            <a:avLst/>
          </a:prstGeom>
          <a:noFill/>
          <a:ln>
            <a:noFill/>
          </a:ln>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A</a:t>
            </a:r>
          </a:p>
        </p:txBody>
      </p:sp>
      <p:sp>
        <p:nvSpPr>
          <p:cNvPr id="33" name="Speech Bubble: Rectangle with Corners Rounded 32">
            <a:extLst>
              <a:ext uri="{FF2B5EF4-FFF2-40B4-BE49-F238E27FC236}">
                <a16:creationId xmlns:a16="http://schemas.microsoft.com/office/drawing/2014/main" id="{155018DA-A03A-14D6-227C-2819D1786177}"/>
              </a:ext>
            </a:extLst>
          </p:cNvPr>
          <p:cNvSpPr/>
          <p:nvPr/>
        </p:nvSpPr>
        <p:spPr>
          <a:xfrm>
            <a:off x="9217828" y="413172"/>
            <a:ext cx="2193835" cy="1465944"/>
          </a:xfrm>
          <a:prstGeom prst="wedgeRoundRectCallout">
            <a:avLst>
              <a:gd name="adj1" fmla="val -29883"/>
              <a:gd name="adj2" fmla="val 65064"/>
              <a:gd name="adj3" fmla="val 16667"/>
            </a:avLst>
          </a:prstGeom>
          <a:solidFill>
            <a:srgbClr val="FFD9DA"/>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800" b="1" dirty="0">
                <a:solidFill>
                  <a:sysClr val="windowText" lastClr="000000"/>
                </a:solidFill>
                <a:latin typeface="Bradley Hand ITC" panose="03070402050302030203" pitchFamily="66" charset="0"/>
              </a:rPr>
              <a:t>“The health of a mother reflects the health of a</a:t>
            </a:r>
            <a:r>
              <a:rPr lang="en-US" sz="1800" b="1" baseline="0" dirty="0">
                <a:solidFill>
                  <a:sysClr val="windowText" lastClr="000000"/>
                </a:solidFill>
                <a:latin typeface="Bradley Hand ITC" panose="03070402050302030203" pitchFamily="66" charset="0"/>
              </a:rPr>
              <a:t> </a:t>
            </a:r>
            <a:r>
              <a:rPr lang="en-US" sz="1800" b="1" dirty="0">
                <a:solidFill>
                  <a:sysClr val="windowText" lastClr="000000"/>
                </a:solidFill>
                <a:latin typeface="Bradley Hand ITC" panose="03070402050302030203" pitchFamily="66" charset="0"/>
              </a:rPr>
              <a:t>nation.”</a:t>
            </a:r>
            <a:br>
              <a:rPr lang="en-US" sz="1800" dirty="0">
                <a:solidFill>
                  <a:sysClr val="windowText" lastClr="000000"/>
                </a:solidFill>
                <a:latin typeface="Bradley Hand ITC" panose="03070402050302030203" pitchFamily="66" charset="0"/>
              </a:rPr>
            </a:br>
            <a:r>
              <a:rPr lang="en-US" sz="1800" dirty="0">
                <a:solidFill>
                  <a:sysClr val="windowText" lastClr="000000"/>
                </a:solidFill>
                <a:latin typeface="Bradley Hand ITC" panose="03070402050302030203" pitchFamily="66" charset="0"/>
              </a:rPr>
              <a:t>— </a:t>
            </a:r>
            <a:r>
              <a:rPr lang="en-US" sz="1800" i="1" dirty="0">
                <a:solidFill>
                  <a:sysClr val="windowText" lastClr="000000"/>
                </a:solidFill>
                <a:latin typeface="Bradley Hand ITC" panose="03070402050302030203" pitchFamily="66" charset="0"/>
              </a:rPr>
              <a:t>Hillary Clinton</a:t>
            </a:r>
            <a:endParaRPr lang="en-US" sz="1800" kern="1200" dirty="0">
              <a:solidFill>
                <a:sysClr val="windowText" lastClr="000000"/>
              </a:solidFill>
              <a:latin typeface="Bradley Hand ITC" panose="03070402050302030203" pitchFamily="66" charset="0"/>
            </a:endParaRPr>
          </a:p>
        </p:txBody>
      </p:sp>
      <p:sp>
        <p:nvSpPr>
          <p:cNvPr id="34" name="TextBox 33">
            <a:extLst>
              <a:ext uri="{FF2B5EF4-FFF2-40B4-BE49-F238E27FC236}">
                <a16:creationId xmlns:a16="http://schemas.microsoft.com/office/drawing/2014/main" id="{DE828924-279A-B4D8-E7B7-8771B5B0D9FF}"/>
              </a:ext>
            </a:extLst>
          </p:cNvPr>
          <p:cNvSpPr txBox="1"/>
          <p:nvPr/>
        </p:nvSpPr>
        <p:spPr>
          <a:xfrm>
            <a:off x="499976" y="766732"/>
            <a:ext cx="6101346"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SAA and WRA NGO collaborated</a:t>
            </a:r>
            <a:r>
              <a:rPr lang="en-US" sz="2000" baseline="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 to a</a:t>
            </a: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nalyze data from five underdeveloped hospitals in Southern Asia.</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Focusing on vital health indicators</a:t>
            </a:r>
            <a:r>
              <a:rPr lang="en-US" sz="2000" baseline="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 like </a:t>
            </a: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blood pressure, blood sugar, and other key metrics</a:t>
            </a:r>
            <a:r>
              <a:rPr lang="en-US" sz="2000" baseline="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 </a:t>
            </a: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for early-stage mothers</a:t>
            </a:r>
            <a:r>
              <a:rPr lang="en-US" sz="2000" baseline="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 </a:t>
            </a: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(1–2 weeks postpartum).</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An</a:t>
            </a:r>
            <a:r>
              <a:rPr lang="en-US" sz="2000" baseline="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 </a:t>
            </a: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Excel-based dashboard was designed to suit the hospitals' limited technological infrastructure and enhance usability.</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The dashboard</a:t>
            </a:r>
            <a:r>
              <a:rPr lang="en-US" sz="2000" baseline="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 </a:t>
            </a: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facilitate the identification of mortality risk levels &amp; support proactive decision-making for timely interventions.</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KPIs such as Health Metric Averages and Risk Distribution by Age Group enable targeted maternal health interventions.</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Patient confidentiality was maintained throughout the data collection and analysis process, adhering to healthcare standards.</a:t>
            </a:r>
          </a:p>
        </p:txBody>
      </p:sp>
      <p:pic>
        <p:nvPicPr>
          <p:cNvPr id="35" name="Picture 34">
            <a:extLst>
              <a:ext uri="{FF2B5EF4-FFF2-40B4-BE49-F238E27FC236}">
                <a16:creationId xmlns:a16="http://schemas.microsoft.com/office/drawing/2014/main" id="{424796CE-37D6-CBC7-0353-4BCE8C38E0D3}"/>
              </a:ext>
            </a:extLst>
          </p:cNvPr>
          <p:cNvPicPr>
            <a:picLocks noChangeAspect="1"/>
          </p:cNvPicPr>
          <p:nvPr/>
        </p:nvPicPr>
        <p:blipFill>
          <a:blip r:embed="rId3"/>
          <a:stretch>
            <a:fillRect/>
          </a:stretch>
        </p:blipFill>
        <p:spPr>
          <a:xfrm>
            <a:off x="7765305" y="2872751"/>
            <a:ext cx="3219261" cy="2724472"/>
          </a:xfrm>
          <a:prstGeom prst="rect">
            <a:avLst/>
          </a:prstGeom>
        </p:spPr>
      </p:pic>
    </p:spTree>
    <p:extLst>
      <p:ext uri="{BB962C8B-B14F-4D97-AF65-F5344CB8AC3E}">
        <p14:creationId xmlns:p14="http://schemas.microsoft.com/office/powerpoint/2010/main" val="315636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0AD65-3DEF-9DB3-F630-71208FDB86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8CF0723-1DC2-A1D7-8EA1-3D7D3126AAF7}"/>
              </a:ext>
            </a:extLst>
          </p:cNvPr>
          <p:cNvSpPr/>
          <p:nvPr/>
        </p:nvSpPr>
        <p:spPr>
          <a:xfrm>
            <a:off x="727324" y="2526"/>
            <a:ext cx="11152966" cy="6858000"/>
          </a:xfrm>
          <a:prstGeom prst="rect">
            <a:avLst/>
          </a:prstGeom>
          <a:solidFill>
            <a:srgbClr val="F0D1D5"/>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Top Corners Rounded 4">
            <a:extLst>
              <a:ext uri="{FF2B5EF4-FFF2-40B4-BE49-F238E27FC236}">
                <a16:creationId xmlns:a16="http://schemas.microsoft.com/office/drawing/2014/main" id="{4E28493C-2A05-B163-9173-24C08DCFF203}"/>
              </a:ext>
            </a:extLst>
          </p:cNvPr>
          <p:cNvSpPr/>
          <p:nvPr/>
        </p:nvSpPr>
        <p:spPr>
          <a:xfrm rot="5400000">
            <a:off x="11605439" y="5813763"/>
            <a:ext cx="761997" cy="328918"/>
          </a:xfrm>
          <a:prstGeom prst="round2SameRect">
            <a:avLst/>
          </a:prstGeom>
          <a:solidFill>
            <a:srgbClr val="F0D1D5"/>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B731D4F-2877-3E6F-6B1D-3148BCDA43DA}"/>
              </a:ext>
            </a:extLst>
          </p:cNvPr>
          <p:cNvSpPr txBox="1"/>
          <p:nvPr/>
        </p:nvSpPr>
        <p:spPr>
          <a:xfrm>
            <a:off x="11763145" y="5747389"/>
            <a:ext cx="530814" cy="461665"/>
          </a:xfrm>
          <a:prstGeom prst="rect">
            <a:avLst/>
          </a:prstGeom>
          <a:noFill/>
          <a:ln>
            <a:noFill/>
          </a:ln>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9DC30804-0130-3622-C83A-A3913C21A5EF}"/>
              </a:ext>
            </a:extLst>
          </p:cNvPr>
          <p:cNvSpPr/>
          <p:nvPr/>
        </p:nvSpPr>
        <p:spPr>
          <a:xfrm>
            <a:off x="0" y="6"/>
            <a:ext cx="11505584" cy="6858000"/>
          </a:xfrm>
          <a:prstGeom prst="rect">
            <a:avLst/>
          </a:prstGeom>
          <a:solidFill>
            <a:srgbClr val="EDBFC6"/>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1E67419D-1B57-BAAD-0F85-A86BA281CD6C}"/>
              </a:ext>
            </a:extLst>
          </p:cNvPr>
          <p:cNvSpPr/>
          <p:nvPr/>
        </p:nvSpPr>
        <p:spPr>
          <a:xfrm rot="5400000">
            <a:off x="11321266" y="4702912"/>
            <a:ext cx="761997" cy="505230"/>
          </a:xfrm>
          <a:prstGeom prst="round2SameRect">
            <a:avLst/>
          </a:prstGeom>
          <a:solidFill>
            <a:srgbClr val="EDBFC6"/>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7BD2C21-1AC8-6791-BDFF-F3B4FD9E1367}"/>
              </a:ext>
            </a:extLst>
          </p:cNvPr>
          <p:cNvSpPr txBox="1"/>
          <p:nvPr/>
        </p:nvSpPr>
        <p:spPr>
          <a:xfrm>
            <a:off x="11556571" y="4719112"/>
            <a:ext cx="530814" cy="461665"/>
          </a:xfrm>
          <a:prstGeom prst="rect">
            <a:avLst/>
          </a:prstGeom>
          <a:noFill/>
          <a:ln>
            <a:noFill/>
          </a:ln>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B</a:t>
            </a:r>
          </a:p>
        </p:txBody>
      </p:sp>
      <p:sp>
        <p:nvSpPr>
          <p:cNvPr id="3" name="TextBox 2">
            <a:extLst>
              <a:ext uri="{FF2B5EF4-FFF2-40B4-BE49-F238E27FC236}">
                <a16:creationId xmlns:a16="http://schemas.microsoft.com/office/drawing/2014/main" id="{B31E90CA-8A75-8906-6B0E-4656FF66C176}"/>
              </a:ext>
            </a:extLst>
          </p:cNvPr>
          <p:cNvSpPr txBox="1"/>
          <p:nvPr/>
        </p:nvSpPr>
        <p:spPr>
          <a:xfrm>
            <a:off x="6124641" y="669076"/>
            <a:ext cx="4961346" cy="5632311"/>
          </a:xfrm>
          <a:prstGeom prst="rect">
            <a:avLst/>
          </a:prstGeom>
          <a:noFill/>
        </p:spPr>
        <p:txBody>
          <a:bodyPr wrap="square" rtlCol="0">
            <a:spAutoFit/>
          </a:bodyPr>
          <a:lstStyle/>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The bar chart displays the distribution of maternal health risk levels (low, medium, high) across various age groups.</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The chart includes a slicer feature that enables users to filter the data by specific age groups which will allow user to focus on age categories, making it easier to identify trends and outliers within those groups.</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The highest risk levels are found in the 34-44 age group, suggesting that individuals in this category may face more health complications during postpartum recovery.</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The 18-24 age group has the lowest risk levels, indicating that younger mothers may experience fewer health complications postpartum compared to older age groups.</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The proportion of high-risk mothers slightly decreases in the age group above 35.</a:t>
            </a:r>
          </a:p>
        </p:txBody>
      </p:sp>
      <p:sp>
        <p:nvSpPr>
          <p:cNvPr id="16" name="Rectangle: Rounded Corners 15">
            <a:extLst>
              <a:ext uri="{FF2B5EF4-FFF2-40B4-BE49-F238E27FC236}">
                <a16:creationId xmlns:a16="http://schemas.microsoft.com/office/drawing/2014/main" id="{8BC3A5AF-4591-1953-636B-EBAEE74E311C}"/>
              </a:ext>
            </a:extLst>
          </p:cNvPr>
          <p:cNvSpPr/>
          <p:nvPr/>
        </p:nvSpPr>
        <p:spPr>
          <a:xfrm>
            <a:off x="159908" y="669076"/>
            <a:ext cx="5601071" cy="5405001"/>
          </a:xfrm>
          <a:prstGeom prst="roundRect">
            <a:avLst/>
          </a:prstGeom>
          <a:solidFill>
            <a:srgbClr val="F7E7E7"/>
          </a:solidFill>
          <a:ln>
            <a:solidFill>
              <a:schemeClr val="accent1">
                <a:shade val="1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kern="1200"/>
          </a:p>
        </p:txBody>
      </p:sp>
      <p:graphicFrame>
        <p:nvGraphicFramePr>
          <p:cNvPr id="2" name="Chart 1">
            <a:extLst>
              <a:ext uri="{FF2B5EF4-FFF2-40B4-BE49-F238E27FC236}">
                <a16:creationId xmlns:a16="http://schemas.microsoft.com/office/drawing/2014/main" id="{84C25C65-E258-4517-8E1B-5201D666A87C}"/>
              </a:ext>
            </a:extLst>
          </p:cNvPr>
          <p:cNvGraphicFramePr>
            <a:graphicFrameLocks/>
          </p:cNvGraphicFramePr>
          <p:nvPr>
            <p:extLst>
              <p:ext uri="{D42A27DB-BD31-4B8C-83A1-F6EECF244321}">
                <p14:modId xmlns:p14="http://schemas.microsoft.com/office/powerpoint/2010/main" val="1347350144"/>
              </p:ext>
            </p:extLst>
          </p:nvPr>
        </p:nvGraphicFramePr>
        <p:xfrm>
          <a:off x="353036" y="1015550"/>
          <a:ext cx="5196056" cy="46311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9758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C7D97-8104-1BA1-527A-E7FC92E2EF6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57040D7-4719-5C9A-1EFB-FC98C602B7F0}"/>
              </a:ext>
            </a:extLst>
          </p:cNvPr>
          <p:cNvSpPr/>
          <p:nvPr/>
        </p:nvSpPr>
        <p:spPr>
          <a:xfrm>
            <a:off x="710116" y="6"/>
            <a:ext cx="11152966" cy="6858000"/>
          </a:xfrm>
          <a:prstGeom prst="rect">
            <a:avLst/>
          </a:prstGeom>
          <a:solidFill>
            <a:srgbClr val="F0D1D5"/>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Top Corners Rounded 4">
            <a:extLst>
              <a:ext uri="{FF2B5EF4-FFF2-40B4-BE49-F238E27FC236}">
                <a16:creationId xmlns:a16="http://schemas.microsoft.com/office/drawing/2014/main" id="{BF1DD236-267D-FDF8-231A-2A7B2C4E0EBA}"/>
              </a:ext>
            </a:extLst>
          </p:cNvPr>
          <p:cNvSpPr/>
          <p:nvPr/>
        </p:nvSpPr>
        <p:spPr>
          <a:xfrm rot="5400000">
            <a:off x="11605439" y="5813763"/>
            <a:ext cx="761997" cy="328918"/>
          </a:xfrm>
          <a:prstGeom prst="round2SameRect">
            <a:avLst/>
          </a:prstGeom>
          <a:solidFill>
            <a:srgbClr val="F0D1D5"/>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1F12634-EF1A-2AC3-1040-E23E894D93E7}"/>
              </a:ext>
            </a:extLst>
          </p:cNvPr>
          <p:cNvSpPr txBox="1"/>
          <p:nvPr/>
        </p:nvSpPr>
        <p:spPr>
          <a:xfrm>
            <a:off x="11763145" y="5747389"/>
            <a:ext cx="530814" cy="461665"/>
          </a:xfrm>
          <a:prstGeom prst="rect">
            <a:avLst/>
          </a:prstGeom>
          <a:noFill/>
          <a:ln>
            <a:noFill/>
          </a:ln>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6A451787-D4BA-2FB8-0531-B6E5257C1734}"/>
              </a:ext>
            </a:extLst>
          </p:cNvPr>
          <p:cNvSpPr/>
          <p:nvPr/>
        </p:nvSpPr>
        <p:spPr>
          <a:xfrm>
            <a:off x="2078726" y="6"/>
            <a:ext cx="9426858" cy="6858000"/>
          </a:xfrm>
          <a:prstGeom prst="rect">
            <a:avLst/>
          </a:prstGeom>
          <a:solidFill>
            <a:srgbClr val="EDBFC6"/>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44589511-E991-8E13-C282-C491D89DEAFC}"/>
              </a:ext>
            </a:extLst>
          </p:cNvPr>
          <p:cNvSpPr/>
          <p:nvPr/>
        </p:nvSpPr>
        <p:spPr>
          <a:xfrm rot="5400000">
            <a:off x="11320247" y="4695656"/>
            <a:ext cx="761997" cy="505230"/>
          </a:xfrm>
          <a:prstGeom prst="round2SameRect">
            <a:avLst/>
          </a:prstGeom>
          <a:solidFill>
            <a:srgbClr val="EDBFC6"/>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2B9FCAB-04E4-2B0A-3AF1-04A24593EBB6}"/>
              </a:ext>
            </a:extLst>
          </p:cNvPr>
          <p:cNvSpPr txBox="1"/>
          <p:nvPr/>
        </p:nvSpPr>
        <p:spPr>
          <a:xfrm>
            <a:off x="11511017" y="4717438"/>
            <a:ext cx="530814" cy="461665"/>
          </a:xfrm>
          <a:prstGeom prst="rect">
            <a:avLst/>
          </a:prstGeom>
          <a:noFill/>
          <a:ln>
            <a:noFill/>
          </a:ln>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B</a:t>
            </a:r>
          </a:p>
        </p:txBody>
      </p:sp>
      <p:sp>
        <p:nvSpPr>
          <p:cNvPr id="10" name="Rectangle 9">
            <a:extLst>
              <a:ext uri="{FF2B5EF4-FFF2-40B4-BE49-F238E27FC236}">
                <a16:creationId xmlns:a16="http://schemas.microsoft.com/office/drawing/2014/main" id="{8265EBDD-67C6-5F10-F947-D94D91C26498}"/>
              </a:ext>
            </a:extLst>
          </p:cNvPr>
          <p:cNvSpPr/>
          <p:nvPr/>
        </p:nvSpPr>
        <p:spPr>
          <a:xfrm>
            <a:off x="0" y="6"/>
            <a:ext cx="11127023" cy="6858000"/>
          </a:xfrm>
          <a:prstGeom prst="rect">
            <a:avLst/>
          </a:prstGeom>
          <a:solidFill>
            <a:srgbClr val="E5A3B9"/>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B8708290-1FD3-A9EE-BEC8-52910B3CC7DF}"/>
              </a:ext>
            </a:extLst>
          </p:cNvPr>
          <p:cNvSpPr/>
          <p:nvPr/>
        </p:nvSpPr>
        <p:spPr>
          <a:xfrm rot="5400000">
            <a:off x="10983301" y="3665705"/>
            <a:ext cx="761997" cy="505230"/>
          </a:xfrm>
          <a:prstGeom prst="round2SameRect">
            <a:avLst/>
          </a:prstGeom>
          <a:solidFill>
            <a:srgbClr val="E5A3B9"/>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FF2D1B7-8359-DD06-65F3-C6F84AF0A8CC}"/>
              </a:ext>
            </a:extLst>
          </p:cNvPr>
          <p:cNvSpPr txBox="1"/>
          <p:nvPr/>
        </p:nvSpPr>
        <p:spPr>
          <a:xfrm>
            <a:off x="11153519" y="3693368"/>
            <a:ext cx="530814" cy="461665"/>
          </a:xfrm>
          <a:prstGeom prst="rect">
            <a:avLst/>
          </a:prstGeom>
          <a:noFill/>
          <a:ln>
            <a:noFill/>
          </a:ln>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C</a:t>
            </a:r>
          </a:p>
        </p:txBody>
      </p:sp>
      <p:sp>
        <p:nvSpPr>
          <p:cNvPr id="2" name="Rectangle: Rounded Corners 1">
            <a:extLst>
              <a:ext uri="{FF2B5EF4-FFF2-40B4-BE49-F238E27FC236}">
                <a16:creationId xmlns:a16="http://schemas.microsoft.com/office/drawing/2014/main" id="{38C2509F-9B29-4990-2891-63C97D36ADA3}"/>
              </a:ext>
            </a:extLst>
          </p:cNvPr>
          <p:cNvSpPr/>
          <p:nvPr/>
        </p:nvSpPr>
        <p:spPr>
          <a:xfrm>
            <a:off x="5817376" y="612843"/>
            <a:ext cx="5182977" cy="4566259"/>
          </a:xfrm>
          <a:prstGeom prst="roundRect">
            <a:avLst/>
          </a:prstGeom>
          <a:solidFill>
            <a:srgbClr val="F7E7E7"/>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kern="1200"/>
          </a:p>
        </p:txBody>
      </p:sp>
      <p:graphicFrame>
        <p:nvGraphicFramePr>
          <p:cNvPr id="3" name="Chart 2">
            <a:extLst>
              <a:ext uri="{FF2B5EF4-FFF2-40B4-BE49-F238E27FC236}">
                <a16:creationId xmlns:a16="http://schemas.microsoft.com/office/drawing/2014/main" id="{B4307877-FA3A-4D4F-9249-D97AF7DA1080}"/>
              </a:ext>
            </a:extLst>
          </p:cNvPr>
          <p:cNvGraphicFramePr>
            <a:graphicFrameLocks/>
          </p:cNvGraphicFramePr>
          <p:nvPr>
            <p:extLst>
              <p:ext uri="{D42A27DB-BD31-4B8C-83A1-F6EECF244321}">
                <p14:modId xmlns:p14="http://schemas.microsoft.com/office/powerpoint/2010/main" val="2495439607"/>
              </p:ext>
            </p:extLst>
          </p:nvPr>
        </p:nvGraphicFramePr>
        <p:xfrm>
          <a:off x="6106936" y="1108144"/>
          <a:ext cx="4692888" cy="375777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7554DADC-831E-C648-97C5-B655B3A749B0}"/>
              </a:ext>
            </a:extLst>
          </p:cNvPr>
          <p:cNvSpPr txBox="1"/>
          <p:nvPr/>
        </p:nvSpPr>
        <p:spPr>
          <a:xfrm>
            <a:off x="240915" y="227514"/>
            <a:ext cx="5288646" cy="6247864"/>
          </a:xfrm>
          <a:prstGeom prst="rect">
            <a:avLst/>
          </a:prstGeom>
          <a:noFill/>
        </p:spPr>
        <p:txBody>
          <a:bodyPr wrap="square" rtlCol="0">
            <a:spAutoFit/>
          </a:bodyPr>
          <a:lstStyle/>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The donut chart visualizes the age group distribution of cases, providing a clear percentage breakdown of total cases across various age demographics.</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Each segment is color-coded for easy differentiation and readability.</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The total number of cases were 1012 within the span of a month.</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It reveals that most cases are concentrated in the 18-24 and 34-44 age groups, indicating these segments may require more focused healthcare interventions.</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The 24–34 age group has the highest number of cases, indicating that this demographic may need the most healthcare resources.</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The donut chart underscores a broader trend where younger individuals in underdeveloped areas face a disproportionate burden of maternal health risks, correlating with limited healthcare access and education.</a:t>
            </a:r>
          </a:p>
        </p:txBody>
      </p:sp>
    </p:spTree>
    <p:extLst>
      <p:ext uri="{BB962C8B-B14F-4D97-AF65-F5344CB8AC3E}">
        <p14:creationId xmlns:p14="http://schemas.microsoft.com/office/powerpoint/2010/main" val="64286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0A10C-43B7-9D46-4EAF-A5A2D2B7E4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90FED8C-9E16-EDCB-3682-3ACCBF380437}"/>
              </a:ext>
            </a:extLst>
          </p:cNvPr>
          <p:cNvSpPr/>
          <p:nvPr/>
        </p:nvSpPr>
        <p:spPr>
          <a:xfrm>
            <a:off x="710116" y="6"/>
            <a:ext cx="11152966" cy="6858000"/>
          </a:xfrm>
          <a:prstGeom prst="rect">
            <a:avLst/>
          </a:prstGeom>
          <a:solidFill>
            <a:srgbClr val="F0D1D5"/>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Top Corners Rounded 4">
            <a:extLst>
              <a:ext uri="{FF2B5EF4-FFF2-40B4-BE49-F238E27FC236}">
                <a16:creationId xmlns:a16="http://schemas.microsoft.com/office/drawing/2014/main" id="{2A50596D-436B-C0BD-939B-00478C674B51}"/>
              </a:ext>
            </a:extLst>
          </p:cNvPr>
          <p:cNvSpPr/>
          <p:nvPr/>
        </p:nvSpPr>
        <p:spPr>
          <a:xfrm rot="5400000">
            <a:off x="11605439" y="5813763"/>
            <a:ext cx="761997" cy="328918"/>
          </a:xfrm>
          <a:prstGeom prst="round2SameRect">
            <a:avLst/>
          </a:prstGeom>
          <a:solidFill>
            <a:srgbClr val="F0D1D5"/>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6F70158-33AE-1883-53E6-AB5255A23D4E}"/>
              </a:ext>
            </a:extLst>
          </p:cNvPr>
          <p:cNvSpPr txBox="1"/>
          <p:nvPr/>
        </p:nvSpPr>
        <p:spPr>
          <a:xfrm>
            <a:off x="11763145" y="5747389"/>
            <a:ext cx="530814" cy="461665"/>
          </a:xfrm>
          <a:prstGeom prst="rect">
            <a:avLst/>
          </a:prstGeom>
          <a:noFill/>
          <a:ln>
            <a:noFill/>
          </a:ln>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4F6B5CF0-E6FB-44DE-B18A-4EFD6053BFD8}"/>
              </a:ext>
            </a:extLst>
          </p:cNvPr>
          <p:cNvSpPr/>
          <p:nvPr/>
        </p:nvSpPr>
        <p:spPr>
          <a:xfrm>
            <a:off x="2078726" y="6"/>
            <a:ext cx="9426858" cy="6858000"/>
          </a:xfrm>
          <a:prstGeom prst="rect">
            <a:avLst/>
          </a:prstGeom>
          <a:solidFill>
            <a:srgbClr val="EDBFC6"/>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97F37DC4-2E05-B9CE-8D60-3D8593C21E13}"/>
              </a:ext>
            </a:extLst>
          </p:cNvPr>
          <p:cNvSpPr/>
          <p:nvPr/>
        </p:nvSpPr>
        <p:spPr>
          <a:xfrm rot="5400000">
            <a:off x="11320247" y="4695656"/>
            <a:ext cx="761997" cy="505230"/>
          </a:xfrm>
          <a:prstGeom prst="round2SameRect">
            <a:avLst/>
          </a:prstGeom>
          <a:solidFill>
            <a:srgbClr val="EDBFC6"/>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0397328-A471-4D18-6B48-B91BF1BFAF58}"/>
              </a:ext>
            </a:extLst>
          </p:cNvPr>
          <p:cNvSpPr txBox="1"/>
          <p:nvPr/>
        </p:nvSpPr>
        <p:spPr>
          <a:xfrm>
            <a:off x="11511017" y="4717438"/>
            <a:ext cx="530814" cy="461665"/>
          </a:xfrm>
          <a:prstGeom prst="rect">
            <a:avLst/>
          </a:prstGeom>
          <a:noFill/>
          <a:ln>
            <a:noFill/>
          </a:ln>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B</a:t>
            </a:r>
          </a:p>
        </p:txBody>
      </p:sp>
      <p:sp>
        <p:nvSpPr>
          <p:cNvPr id="10" name="Rectangle 9">
            <a:extLst>
              <a:ext uri="{FF2B5EF4-FFF2-40B4-BE49-F238E27FC236}">
                <a16:creationId xmlns:a16="http://schemas.microsoft.com/office/drawing/2014/main" id="{F4C58B2D-FCEF-E073-3215-240E672F92E5}"/>
              </a:ext>
            </a:extLst>
          </p:cNvPr>
          <p:cNvSpPr/>
          <p:nvPr/>
        </p:nvSpPr>
        <p:spPr>
          <a:xfrm>
            <a:off x="0" y="6"/>
            <a:ext cx="11127023" cy="6858000"/>
          </a:xfrm>
          <a:prstGeom prst="rect">
            <a:avLst/>
          </a:prstGeom>
          <a:solidFill>
            <a:srgbClr val="E5A3B9"/>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A6BC19FC-CE21-DDA3-C035-32FF7C69CA24}"/>
              </a:ext>
            </a:extLst>
          </p:cNvPr>
          <p:cNvSpPr/>
          <p:nvPr/>
        </p:nvSpPr>
        <p:spPr>
          <a:xfrm rot="5400000">
            <a:off x="10983301" y="3665705"/>
            <a:ext cx="761997" cy="505230"/>
          </a:xfrm>
          <a:prstGeom prst="round2SameRect">
            <a:avLst/>
          </a:prstGeom>
          <a:solidFill>
            <a:srgbClr val="E5A3B9"/>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345F26A-CA96-AF39-C0D7-EEF72E8868A9}"/>
              </a:ext>
            </a:extLst>
          </p:cNvPr>
          <p:cNvSpPr txBox="1"/>
          <p:nvPr/>
        </p:nvSpPr>
        <p:spPr>
          <a:xfrm>
            <a:off x="11153519" y="3693368"/>
            <a:ext cx="530814" cy="461665"/>
          </a:xfrm>
          <a:prstGeom prst="rect">
            <a:avLst/>
          </a:prstGeom>
          <a:noFill/>
          <a:ln>
            <a:noFill/>
          </a:ln>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C</a:t>
            </a:r>
          </a:p>
        </p:txBody>
      </p:sp>
      <p:sp>
        <p:nvSpPr>
          <p:cNvPr id="13" name="Rectangle 12">
            <a:extLst>
              <a:ext uri="{FF2B5EF4-FFF2-40B4-BE49-F238E27FC236}">
                <a16:creationId xmlns:a16="http://schemas.microsoft.com/office/drawing/2014/main" id="{B4833A50-5D51-DC67-3489-49F4054BE1B5}"/>
              </a:ext>
            </a:extLst>
          </p:cNvPr>
          <p:cNvSpPr/>
          <p:nvPr/>
        </p:nvSpPr>
        <p:spPr>
          <a:xfrm>
            <a:off x="-5433" y="0"/>
            <a:ext cx="10724131" cy="6858000"/>
          </a:xfrm>
          <a:prstGeom prst="rect">
            <a:avLst/>
          </a:prstGeom>
          <a:solidFill>
            <a:srgbClr val="FF8FAB"/>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Top Corners Rounded 13">
            <a:extLst>
              <a:ext uri="{FF2B5EF4-FFF2-40B4-BE49-F238E27FC236}">
                <a16:creationId xmlns:a16="http://schemas.microsoft.com/office/drawing/2014/main" id="{568AE102-CDF0-AE9E-6A8B-FC1169754CF8}"/>
              </a:ext>
            </a:extLst>
          </p:cNvPr>
          <p:cNvSpPr/>
          <p:nvPr/>
        </p:nvSpPr>
        <p:spPr>
          <a:xfrm rot="5400000">
            <a:off x="10526261" y="2682704"/>
            <a:ext cx="902767" cy="517896"/>
          </a:xfrm>
          <a:prstGeom prst="round2SameRect">
            <a:avLst/>
          </a:prstGeom>
          <a:solidFill>
            <a:srgbClr val="FF8FAB"/>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93A033F-AF01-3411-122B-342D4A4159EB}"/>
              </a:ext>
            </a:extLst>
          </p:cNvPr>
          <p:cNvSpPr txBox="1"/>
          <p:nvPr/>
        </p:nvSpPr>
        <p:spPr>
          <a:xfrm>
            <a:off x="10767749" y="2710847"/>
            <a:ext cx="708556" cy="461665"/>
          </a:xfrm>
          <a:prstGeom prst="rect">
            <a:avLst/>
          </a:prstGeom>
          <a:noFill/>
          <a:ln>
            <a:noFill/>
          </a:ln>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D</a:t>
            </a:r>
            <a:endParaRPr lang="en-US" sz="3600" b="1" dirty="0">
              <a:latin typeface="Calibri" panose="020F0502020204030204" pitchFamily="34" charset="0"/>
              <a:ea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BE6FAF99-F3B4-4266-8683-AC6E22D013B2}"/>
              </a:ext>
            </a:extLst>
          </p:cNvPr>
          <p:cNvPicPr>
            <a:picLocks noChangeAspect="1"/>
          </p:cNvPicPr>
          <p:nvPr/>
        </p:nvPicPr>
        <p:blipFill>
          <a:blip r:embed="rId3"/>
          <a:stretch>
            <a:fillRect/>
          </a:stretch>
        </p:blipFill>
        <p:spPr>
          <a:xfrm>
            <a:off x="5393061" y="979715"/>
            <a:ext cx="5260586" cy="2104388"/>
          </a:xfrm>
          <a:prstGeom prst="rect">
            <a:avLst/>
          </a:prstGeom>
        </p:spPr>
      </p:pic>
      <p:sp>
        <p:nvSpPr>
          <p:cNvPr id="18" name="TextBox 17">
            <a:extLst>
              <a:ext uri="{FF2B5EF4-FFF2-40B4-BE49-F238E27FC236}">
                <a16:creationId xmlns:a16="http://schemas.microsoft.com/office/drawing/2014/main" id="{19E77BB6-2DE7-CE62-DCA5-73A243958911}"/>
              </a:ext>
            </a:extLst>
          </p:cNvPr>
          <p:cNvSpPr txBox="1"/>
          <p:nvPr/>
        </p:nvSpPr>
        <p:spPr>
          <a:xfrm>
            <a:off x="6405621" y="3773898"/>
            <a:ext cx="4164854" cy="2585323"/>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A color-coded scale is included for easy interpretation:</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Strong positive correlation: Green (closer to +1)</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Strong negative correlation: Red (closer to -1)</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Weak/no correlation: Yellow (closer to 0)</a:t>
            </a:r>
          </a:p>
          <a:p>
            <a:endParaRPr lang="en-US" dirty="0"/>
          </a:p>
        </p:txBody>
      </p:sp>
      <p:sp>
        <p:nvSpPr>
          <p:cNvPr id="19" name="TextBox 18">
            <a:extLst>
              <a:ext uri="{FF2B5EF4-FFF2-40B4-BE49-F238E27FC236}">
                <a16:creationId xmlns:a16="http://schemas.microsoft.com/office/drawing/2014/main" id="{61414B52-7E18-FD3E-49EE-B9796521F818}"/>
              </a:ext>
            </a:extLst>
          </p:cNvPr>
          <p:cNvSpPr txBox="1"/>
          <p:nvPr/>
        </p:nvSpPr>
        <p:spPr>
          <a:xfrm>
            <a:off x="117953" y="269104"/>
            <a:ext cx="5301956" cy="6247864"/>
          </a:xfrm>
          <a:prstGeom prst="rect">
            <a:avLst/>
          </a:prstGeom>
          <a:noFill/>
        </p:spPr>
        <p:txBody>
          <a:bodyPr wrap="square" rtlCol="0">
            <a:spAutoFit/>
          </a:bodyPr>
          <a:lstStyle/>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The correlation matrix is created using selected health indicators to identify relationships among these variables.</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Blood Pressure and Heart Rate: A moderate positive correlation suggests that higher systolic pressure often coincides with an increased heart rate.</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Systolic vs. Diastolic Pressure: A strong positive correlation reflects their close relationship.</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Blood Sugar and Blood Pressure: A weak positive correlation indicates that elevated blood sugar slightly aligns with higher blood pressure. </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Age and Risk Levels: Older individuals tend to fall into higher-risk categories, shown by a moderate positive correlation. </a:t>
            </a:r>
          </a:p>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Heart Rate and Mortality Risk: A weak negative correlation suggests that mortality risk is influenced more by factors other than heart rate.</a:t>
            </a:r>
          </a:p>
        </p:txBody>
      </p:sp>
    </p:spTree>
    <p:extLst>
      <p:ext uri="{BB962C8B-B14F-4D97-AF65-F5344CB8AC3E}">
        <p14:creationId xmlns:p14="http://schemas.microsoft.com/office/powerpoint/2010/main" val="177503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9B092-8515-E9C5-AF9F-13C09126D04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6994DC-1814-8CF0-48DA-5B0C0177B398}"/>
              </a:ext>
            </a:extLst>
          </p:cNvPr>
          <p:cNvSpPr/>
          <p:nvPr/>
        </p:nvSpPr>
        <p:spPr>
          <a:xfrm>
            <a:off x="710116" y="6"/>
            <a:ext cx="11152966" cy="6858000"/>
          </a:xfrm>
          <a:prstGeom prst="rect">
            <a:avLst/>
          </a:prstGeom>
          <a:solidFill>
            <a:srgbClr val="F0D1D5"/>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Top Corners Rounded 4">
            <a:extLst>
              <a:ext uri="{FF2B5EF4-FFF2-40B4-BE49-F238E27FC236}">
                <a16:creationId xmlns:a16="http://schemas.microsoft.com/office/drawing/2014/main" id="{C9FD5A19-7601-1FB0-51DF-D10434FBCA99}"/>
              </a:ext>
            </a:extLst>
          </p:cNvPr>
          <p:cNvSpPr/>
          <p:nvPr/>
        </p:nvSpPr>
        <p:spPr>
          <a:xfrm rot="5400000">
            <a:off x="11605439" y="5813763"/>
            <a:ext cx="761997" cy="328918"/>
          </a:xfrm>
          <a:prstGeom prst="round2SameRect">
            <a:avLst/>
          </a:prstGeom>
          <a:solidFill>
            <a:srgbClr val="F0D1D5"/>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5B62C80-9671-035E-9859-542DE4575C41}"/>
              </a:ext>
            </a:extLst>
          </p:cNvPr>
          <p:cNvSpPr txBox="1"/>
          <p:nvPr/>
        </p:nvSpPr>
        <p:spPr>
          <a:xfrm>
            <a:off x="11763145" y="5747389"/>
            <a:ext cx="530814" cy="461665"/>
          </a:xfrm>
          <a:prstGeom prst="rect">
            <a:avLst/>
          </a:prstGeom>
          <a:noFill/>
          <a:ln>
            <a:noFill/>
          </a:ln>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D0A74FE1-360D-B714-3954-2297DCD23CA3}"/>
              </a:ext>
            </a:extLst>
          </p:cNvPr>
          <p:cNvSpPr/>
          <p:nvPr/>
        </p:nvSpPr>
        <p:spPr>
          <a:xfrm>
            <a:off x="2078726" y="6"/>
            <a:ext cx="9426858" cy="6858000"/>
          </a:xfrm>
          <a:prstGeom prst="rect">
            <a:avLst/>
          </a:prstGeom>
          <a:solidFill>
            <a:srgbClr val="EDBFC6"/>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557B1D5D-FB50-0B2C-793A-7863F9D18FD2}"/>
              </a:ext>
            </a:extLst>
          </p:cNvPr>
          <p:cNvSpPr/>
          <p:nvPr/>
        </p:nvSpPr>
        <p:spPr>
          <a:xfrm rot="5400000">
            <a:off x="11320247" y="4695656"/>
            <a:ext cx="761997" cy="505230"/>
          </a:xfrm>
          <a:prstGeom prst="round2SameRect">
            <a:avLst/>
          </a:prstGeom>
          <a:solidFill>
            <a:srgbClr val="EDBFC6"/>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78670E7-3AF7-B6C5-C43B-0BE2289DA963}"/>
              </a:ext>
            </a:extLst>
          </p:cNvPr>
          <p:cNvSpPr txBox="1"/>
          <p:nvPr/>
        </p:nvSpPr>
        <p:spPr>
          <a:xfrm>
            <a:off x="11511017" y="4717438"/>
            <a:ext cx="530814" cy="461665"/>
          </a:xfrm>
          <a:prstGeom prst="rect">
            <a:avLst/>
          </a:prstGeom>
          <a:noFill/>
          <a:ln>
            <a:noFill/>
          </a:ln>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B</a:t>
            </a:r>
          </a:p>
        </p:txBody>
      </p:sp>
      <p:sp>
        <p:nvSpPr>
          <p:cNvPr id="10" name="Rectangle 9">
            <a:extLst>
              <a:ext uri="{FF2B5EF4-FFF2-40B4-BE49-F238E27FC236}">
                <a16:creationId xmlns:a16="http://schemas.microsoft.com/office/drawing/2014/main" id="{AE9DD7B3-DCEA-944A-6ABF-D1B19F08E05C}"/>
              </a:ext>
            </a:extLst>
          </p:cNvPr>
          <p:cNvSpPr/>
          <p:nvPr/>
        </p:nvSpPr>
        <p:spPr>
          <a:xfrm>
            <a:off x="0" y="6"/>
            <a:ext cx="11127023" cy="6858000"/>
          </a:xfrm>
          <a:prstGeom prst="rect">
            <a:avLst/>
          </a:prstGeom>
          <a:solidFill>
            <a:srgbClr val="E5A3B9"/>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96F6D00B-D045-A280-4376-8CFB310D8F7A}"/>
              </a:ext>
            </a:extLst>
          </p:cNvPr>
          <p:cNvSpPr/>
          <p:nvPr/>
        </p:nvSpPr>
        <p:spPr>
          <a:xfrm rot="5400000">
            <a:off x="10983301" y="3665705"/>
            <a:ext cx="761997" cy="505230"/>
          </a:xfrm>
          <a:prstGeom prst="round2SameRect">
            <a:avLst/>
          </a:prstGeom>
          <a:solidFill>
            <a:srgbClr val="E5A3B9"/>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E145894-4D3B-7196-5AE0-35C567434C84}"/>
              </a:ext>
            </a:extLst>
          </p:cNvPr>
          <p:cNvSpPr txBox="1"/>
          <p:nvPr/>
        </p:nvSpPr>
        <p:spPr>
          <a:xfrm>
            <a:off x="11153519" y="3693368"/>
            <a:ext cx="530814" cy="461665"/>
          </a:xfrm>
          <a:prstGeom prst="rect">
            <a:avLst/>
          </a:prstGeom>
          <a:noFill/>
          <a:ln>
            <a:noFill/>
          </a:ln>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C</a:t>
            </a:r>
          </a:p>
        </p:txBody>
      </p:sp>
      <p:sp>
        <p:nvSpPr>
          <p:cNvPr id="13" name="Rectangle 12">
            <a:extLst>
              <a:ext uri="{FF2B5EF4-FFF2-40B4-BE49-F238E27FC236}">
                <a16:creationId xmlns:a16="http://schemas.microsoft.com/office/drawing/2014/main" id="{C411E42A-7299-9BB1-3284-D6548A2D2391}"/>
              </a:ext>
            </a:extLst>
          </p:cNvPr>
          <p:cNvSpPr/>
          <p:nvPr/>
        </p:nvSpPr>
        <p:spPr>
          <a:xfrm>
            <a:off x="-5433" y="0"/>
            <a:ext cx="10724131" cy="6858000"/>
          </a:xfrm>
          <a:prstGeom prst="rect">
            <a:avLst/>
          </a:prstGeom>
          <a:solidFill>
            <a:srgbClr val="FF8FAB"/>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Top Corners Rounded 13">
            <a:extLst>
              <a:ext uri="{FF2B5EF4-FFF2-40B4-BE49-F238E27FC236}">
                <a16:creationId xmlns:a16="http://schemas.microsoft.com/office/drawing/2014/main" id="{9D6713A2-AA8F-B94E-2B95-ECDE568473B8}"/>
              </a:ext>
            </a:extLst>
          </p:cNvPr>
          <p:cNvSpPr/>
          <p:nvPr/>
        </p:nvSpPr>
        <p:spPr>
          <a:xfrm rot="5400000">
            <a:off x="10526261" y="2682704"/>
            <a:ext cx="902767" cy="517896"/>
          </a:xfrm>
          <a:prstGeom prst="round2SameRect">
            <a:avLst/>
          </a:prstGeom>
          <a:solidFill>
            <a:srgbClr val="FF8FAB"/>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FA04CE8-939B-24CA-9F3F-58A9E27F38C3}"/>
              </a:ext>
            </a:extLst>
          </p:cNvPr>
          <p:cNvSpPr txBox="1"/>
          <p:nvPr/>
        </p:nvSpPr>
        <p:spPr>
          <a:xfrm>
            <a:off x="10767749" y="2710847"/>
            <a:ext cx="708556" cy="461665"/>
          </a:xfrm>
          <a:prstGeom prst="rect">
            <a:avLst/>
          </a:prstGeom>
          <a:noFill/>
          <a:ln>
            <a:noFill/>
          </a:ln>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D</a:t>
            </a:r>
            <a:endParaRPr lang="en-US" sz="36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74CF6458-9ADB-4545-8D67-BC8649BF16F9}"/>
              </a:ext>
            </a:extLst>
          </p:cNvPr>
          <p:cNvSpPr/>
          <p:nvPr/>
        </p:nvSpPr>
        <p:spPr>
          <a:xfrm>
            <a:off x="0" y="-6"/>
            <a:ext cx="10442935" cy="6858000"/>
          </a:xfrm>
          <a:prstGeom prst="rect">
            <a:avLst/>
          </a:prstGeom>
          <a:solidFill>
            <a:srgbClr val="E28EAD"/>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Top Corners Rounded 2">
            <a:extLst>
              <a:ext uri="{FF2B5EF4-FFF2-40B4-BE49-F238E27FC236}">
                <a16:creationId xmlns:a16="http://schemas.microsoft.com/office/drawing/2014/main" id="{C44C4D2C-C112-4667-7F3E-88A66B7BFEFB}"/>
              </a:ext>
            </a:extLst>
          </p:cNvPr>
          <p:cNvSpPr/>
          <p:nvPr/>
        </p:nvSpPr>
        <p:spPr>
          <a:xfrm rot="5400000">
            <a:off x="10252372" y="1576325"/>
            <a:ext cx="868946" cy="517897"/>
          </a:xfrm>
          <a:prstGeom prst="round2SameRect">
            <a:avLst/>
          </a:prstGeom>
          <a:solidFill>
            <a:srgbClr val="E28EAD"/>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CE2DEA5D-263C-6489-49B0-E0D7487B7EBA}"/>
              </a:ext>
            </a:extLst>
          </p:cNvPr>
          <p:cNvSpPr txBox="1"/>
          <p:nvPr/>
        </p:nvSpPr>
        <p:spPr>
          <a:xfrm>
            <a:off x="10461587" y="1606096"/>
            <a:ext cx="1066264" cy="461665"/>
          </a:xfrm>
          <a:prstGeom prst="rect">
            <a:avLst/>
          </a:prstGeom>
          <a:noFill/>
          <a:ln>
            <a:noFill/>
          </a:ln>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E</a:t>
            </a:r>
          </a:p>
        </p:txBody>
      </p:sp>
      <p:graphicFrame>
        <p:nvGraphicFramePr>
          <p:cNvPr id="22" name="Chart 21">
            <a:extLst>
              <a:ext uri="{FF2B5EF4-FFF2-40B4-BE49-F238E27FC236}">
                <a16:creationId xmlns:a16="http://schemas.microsoft.com/office/drawing/2014/main" id="{F6CC267E-124E-5130-3664-287204F9577C}"/>
              </a:ext>
            </a:extLst>
          </p:cNvPr>
          <p:cNvGraphicFramePr>
            <a:graphicFrameLocks/>
          </p:cNvGraphicFramePr>
          <p:nvPr>
            <p:extLst>
              <p:ext uri="{D42A27DB-BD31-4B8C-83A1-F6EECF244321}">
                <p14:modId xmlns:p14="http://schemas.microsoft.com/office/powerpoint/2010/main" val="910444424"/>
              </p:ext>
            </p:extLst>
          </p:nvPr>
        </p:nvGraphicFramePr>
        <p:xfrm>
          <a:off x="5046920" y="243166"/>
          <a:ext cx="5313558" cy="4324106"/>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a:extLst>
              <a:ext uri="{FF2B5EF4-FFF2-40B4-BE49-F238E27FC236}">
                <a16:creationId xmlns:a16="http://schemas.microsoft.com/office/drawing/2014/main" id="{C5193EB3-2FAD-28D4-7234-D1138C9C08CA}"/>
              </a:ext>
            </a:extLst>
          </p:cNvPr>
          <p:cNvSpPr txBox="1"/>
          <p:nvPr/>
        </p:nvSpPr>
        <p:spPr>
          <a:xfrm>
            <a:off x="100671" y="368650"/>
            <a:ext cx="5125516" cy="5632311"/>
          </a:xfrm>
          <a:prstGeom prst="rect">
            <a:avLst/>
          </a:prstGeom>
          <a:noFill/>
        </p:spPr>
        <p:txBody>
          <a:bodyPr wrap="square" rtlCol="0">
            <a:spAutoFit/>
          </a:bodyPr>
          <a:lstStyle/>
          <a:p>
            <a:pPr marL="285750" indent="-28575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The chart can visually analyze and compare patterns or relationships in health metrics across different age groups.</a:t>
            </a:r>
            <a:endParaRPr lang="en-US" alt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Heart rate remains stable across all age groups, showing minimal cardiovascular stress variation.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Younger groups (18–24) also show elevated blood sugar, hinting at potential gestational diabetes risks.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Stable body temperature across all groups suggests minimal prevalence of fever-related conditions.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Blood pressure increases with age, particularly after 34–44, indicating higher cardiovascular risk in older groups.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ln w="0"/>
                <a:effectLst>
                  <a:outerShdw blurRad="38100" dist="19050" dir="2700000" algn="tl" rotWithShape="0">
                    <a:schemeClr val="dk1">
                      <a:alpha val="40000"/>
                    </a:schemeClr>
                  </a:outerShdw>
                </a:effectLst>
                <a:latin typeface="Calibri Light" panose="020F0302020204030204" pitchFamily="34" charset="0"/>
                <a:ea typeface="Calibri Light" panose="020F0302020204030204" pitchFamily="34" charset="0"/>
                <a:cs typeface="Calibri Light" panose="020F0302020204030204" pitchFamily="34" charset="0"/>
              </a:rPr>
              <a:t>Blood sugar spikes in the 34–44 age group, suggesting a need for focused metabolic health interventions. </a:t>
            </a:r>
          </a:p>
        </p:txBody>
      </p:sp>
      <p:sp>
        <p:nvSpPr>
          <p:cNvPr id="24" name="Flowchart: Off-page Connector 23">
            <a:extLst>
              <a:ext uri="{FF2B5EF4-FFF2-40B4-BE49-F238E27FC236}">
                <a16:creationId xmlns:a16="http://schemas.microsoft.com/office/drawing/2014/main" id="{9295B20C-053C-1353-FCCF-EA8099D82CF1}"/>
              </a:ext>
            </a:extLst>
          </p:cNvPr>
          <p:cNvSpPr/>
          <p:nvPr/>
        </p:nvSpPr>
        <p:spPr>
          <a:xfrm>
            <a:off x="5051177" y="5612095"/>
            <a:ext cx="1592580" cy="1028700"/>
          </a:xfrm>
          <a:prstGeom prst="flowChartOffpageConnector">
            <a:avLst/>
          </a:prstGeom>
          <a:solidFill>
            <a:srgbClr val="FEC9DD"/>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200" b="1" i="0" kern="1200" dirty="0">
              <a:solidFill>
                <a:schemeClr val="tx1"/>
              </a:solidFill>
              <a:latin typeface="Ink Free" panose="03080402000500000000" pitchFamily="66" charset="0"/>
            </a:endParaRPr>
          </a:p>
          <a:p>
            <a:pPr algn="ctr"/>
            <a:r>
              <a:rPr lang="en-US" sz="1200" b="1" i="0" kern="1200" dirty="0">
                <a:solidFill>
                  <a:schemeClr val="tx1"/>
                </a:solidFill>
                <a:latin typeface="Ink Free" panose="03080402000500000000" pitchFamily="66" charset="0"/>
              </a:rPr>
              <a:t>Average Blood Sugar</a:t>
            </a:r>
            <a:br>
              <a:rPr lang="en-US" sz="1200" b="1" i="0" kern="1200" dirty="0">
                <a:solidFill>
                  <a:schemeClr val="tx1"/>
                </a:solidFill>
                <a:latin typeface="Ink Free" panose="03080402000500000000" pitchFamily="66" charset="0"/>
              </a:rPr>
            </a:br>
            <a:r>
              <a:rPr lang="en-US" sz="1800" b="1" i="0" kern="1200" dirty="0">
                <a:solidFill>
                  <a:schemeClr val="tx1"/>
                </a:solidFill>
                <a:latin typeface="Ink Free" panose="03080402000500000000" pitchFamily="66" charset="0"/>
              </a:rPr>
              <a:t>10.5</a:t>
            </a:r>
            <a:endParaRPr lang="en-US" sz="1200" b="1" i="0" kern="1200" dirty="0">
              <a:solidFill>
                <a:schemeClr val="tx1"/>
              </a:solidFill>
              <a:latin typeface="Ink Free" panose="03080402000500000000" pitchFamily="66" charset="0"/>
            </a:endParaRPr>
          </a:p>
        </p:txBody>
      </p:sp>
      <p:sp>
        <p:nvSpPr>
          <p:cNvPr id="25" name="Flowchart: Off-page Connector 24">
            <a:extLst>
              <a:ext uri="{FF2B5EF4-FFF2-40B4-BE49-F238E27FC236}">
                <a16:creationId xmlns:a16="http://schemas.microsoft.com/office/drawing/2014/main" id="{28E1766E-9088-BA8B-20E3-78D1D2F3A6CD}"/>
              </a:ext>
            </a:extLst>
          </p:cNvPr>
          <p:cNvSpPr/>
          <p:nvPr/>
        </p:nvSpPr>
        <p:spPr>
          <a:xfrm>
            <a:off x="6901318" y="5075253"/>
            <a:ext cx="1607820" cy="1043940"/>
          </a:xfrm>
          <a:prstGeom prst="flowChartOffpageConnector">
            <a:avLst/>
          </a:prstGeom>
          <a:solidFill>
            <a:srgbClr val="FEC9DD"/>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200" b="1" i="0" kern="1200" dirty="0">
              <a:solidFill>
                <a:schemeClr val="tx1"/>
              </a:solidFill>
              <a:latin typeface="Ink Free" panose="03080402000500000000" pitchFamily="66" charset="0"/>
            </a:endParaRPr>
          </a:p>
          <a:p>
            <a:pPr algn="ctr"/>
            <a:r>
              <a:rPr lang="en-US" sz="1200" b="1" i="0" kern="1200" dirty="0">
                <a:solidFill>
                  <a:schemeClr val="tx1"/>
                </a:solidFill>
                <a:latin typeface="Ink Free" panose="03080402000500000000" pitchFamily="66" charset="0"/>
              </a:rPr>
              <a:t>Average Systolic BP</a:t>
            </a:r>
            <a:br>
              <a:rPr lang="en-US" sz="1200" b="1" i="0" kern="1200" dirty="0">
                <a:solidFill>
                  <a:schemeClr val="tx1"/>
                </a:solidFill>
                <a:latin typeface="Ink Free" panose="03080402000500000000" pitchFamily="66" charset="0"/>
              </a:rPr>
            </a:br>
            <a:r>
              <a:rPr lang="en-US" sz="1800" b="1" i="0" kern="1200" dirty="0">
                <a:solidFill>
                  <a:schemeClr val="tx1"/>
                </a:solidFill>
                <a:latin typeface="Ink Free" panose="03080402000500000000" pitchFamily="66" charset="0"/>
              </a:rPr>
              <a:t>125</a:t>
            </a:r>
            <a:endParaRPr lang="en-US" sz="1200" b="1" i="0" kern="1200" dirty="0">
              <a:solidFill>
                <a:schemeClr val="tx1"/>
              </a:solidFill>
              <a:latin typeface="Ink Free" panose="03080402000500000000" pitchFamily="66" charset="0"/>
            </a:endParaRPr>
          </a:p>
        </p:txBody>
      </p:sp>
      <p:sp>
        <p:nvSpPr>
          <p:cNvPr id="26" name="Flowchart: Off-page Connector 25">
            <a:extLst>
              <a:ext uri="{FF2B5EF4-FFF2-40B4-BE49-F238E27FC236}">
                <a16:creationId xmlns:a16="http://schemas.microsoft.com/office/drawing/2014/main" id="{3DF50A04-57D0-9685-076A-4D0A6468D9B3}"/>
              </a:ext>
            </a:extLst>
          </p:cNvPr>
          <p:cNvSpPr/>
          <p:nvPr/>
        </p:nvSpPr>
        <p:spPr>
          <a:xfrm>
            <a:off x="8724403" y="5694704"/>
            <a:ext cx="1562100" cy="1028700"/>
          </a:xfrm>
          <a:prstGeom prst="flowChartOffpageConnector">
            <a:avLst/>
          </a:prstGeom>
          <a:solidFill>
            <a:srgbClr val="FEC9DD"/>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200" b="1" i="0" kern="1200" dirty="0">
              <a:solidFill>
                <a:schemeClr val="tx1"/>
              </a:solidFill>
              <a:latin typeface="Ink Free" panose="03080402000500000000" pitchFamily="66" charset="0"/>
            </a:endParaRPr>
          </a:p>
          <a:p>
            <a:pPr algn="ctr"/>
            <a:r>
              <a:rPr lang="en-US" sz="1200" b="1" i="0" kern="1200" dirty="0">
                <a:solidFill>
                  <a:schemeClr val="tx1"/>
                </a:solidFill>
                <a:latin typeface="Ink Free" panose="03080402000500000000" pitchFamily="66" charset="0"/>
              </a:rPr>
              <a:t>Average Diastolic BP</a:t>
            </a:r>
            <a:br>
              <a:rPr lang="en-US" sz="1200" b="1" i="0" kern="1200" dirty="0">
                <a:solidFill>
                  <a:schemeClr val="tx1"/>
                </a:solidFill>
                <a:latin typeface="Ink Free" panose="03080402000500000000" pitchFamily="66" charset="0"/>
              </a:rPr>
            </a:br>
            <a:r>
              <a:rPr lang="en-US" sz="1800" b="1" i="0" kern="1200" dirty="0">
                <a:solidFill>
                  <a:schemeClr val="tx1"/>
                </a:solidFill>
                <a:latin typeface="Ink Free" panose="03080402000500000000" pitchFamily="66" charset="0"/>
              </a:rPr>
              <a:t>72.5</a:t>
            </a:r>
            <a:endParaRPr lang="en-US" sz="1200" b="1" i="0" kern="1200"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008618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181</TotalTime>
  <Words>700</Words>
  <Application>Microsoft Office PowerPoint</Application>
  <PresentationFormat>Widescreen</PresentationFormat>
  <Paragraphs>74</Paragraphs>
  <Slides>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Aptos</vt:lpstr>
      <vt:lpstr>Aptos Display</vt:lpstr>
      <vt:lpstr>Arial</vt:lpstr>
      <vt:lpstr>Bell MT</vt:lpstr>
      <vt:lpstr>Bradley Hand ITC</vt:lpstr>
      <vt:lpstr>Calibri</vt:lpstr>
      <vt:lpstr>Calibri Light</vt:lpstr>
      <vt:lpstr>Garamond</vt:lpstr>
      <vt:lpstr>Ink Free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Mansi Pagare</dc:creator>
  <cp:lastModifiedBy>Mansi Pagare</cp:lastModifiedBy>
  <cp:revision>3</cp:revision>
  <dcterms:created xsi:type="dcterms:W3CDTF">2024-11-17T22:46:26Z</dcterms:created>
  <dcterms:modified xsi:type="dcterms:W3CDTF">2024-11-18T01:48:10Z</dcterms:modified>
</cp:coreProperties>
</file>