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5"/>
  </p:notesMasterIdLst>
  <p:sldIdLst>
    <p:sldId id="2146846642" r:id="rId3"/>
    <p:sldId id="2146846645" r:id="rId4"/>
    <p:sldId id="257" r:id="rId5"/>
    <p:sldId id="2146846644" r:id="rId6"/>
    <p:sldId id="258" r:id="rId7"/>
    <p:sldId id="270" r:id="rId8"/>
    <p:sldId id="2146846646" r:id="rId9"/>
    <p:sldId id="2146846647" r:id="rId10"/>
    <p:sldId id="271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92D9-F048-4E3C-84E3-231DA3AB4C70}" v="1" dt="2025-03-17T05:45:24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-9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umit" userId="1897bf9b-0dd3-4194-b659-65bd26db6033" providerId="ADAL" clId="{A75792D9-F048-4E3C-84E3-231DA3AB4C70}"/>
    <pc:docChg chg="modSld">
      <pc:chgData name="Gupta, Sumit" userId="1897bf9b-0dd3-4194-b659-65bd26db6033" providerId="ADAL" clId="{A75792D9-F048-4E3C-84E3-231DA3AB4C70}" dt="2025-03-17T05:46:17.606" v="13" actId="1076"/>
      <pc:docMkLst>
        <pc:docMk/>
      </pc:docMkLst>
      <pc:sldChg chg="addSp modSp mod">
        <pc:chgData name="Gupta, Sumit" userId="1897bf9b-0dd3-4194-b659-65bd26db6033" providerId="ADAL" clId="{A75792D9-F048-4E3C-84E3-231DA3AB4C70}" dt="2025-03-17T05:46:17.606" v="13" actId="1076"/>
        <pc:sldMkLst>
          <pc:docMk/>
          <pc:sldMk cId="1034298420" sldId="2146846645"/>
        </pc:sldMkLst>
        <pc:spChg chg="mod">
          <ac:chgData name="Gupta, Sumit" userId="1897bf9b-0dd3-4194-b659-65bd26db6033" providerId="ADAL" clId="{A75792D9-F048-4E3C-84E3-231DA3AB4C70}" dt="2025-03-17T05:46:17.606" v="13" actId="1076"/>
          <ac:spMkLst>
            <pc:docMk/>
            <pc:sldMk cId="1034298420" sldId="2146846645"/>
            <ac:spMk id="3" creationId="{B05C2CB0-0343-F5F7-DC39-4B19C208B46A}"/>
          </ac:spMkLst>
        </pc:spChg>
        <pc:spChg chg="add mod">
          <ac:chgData name="Gupta, Sumit" userId="1897bf9b-0dd3-4194-b659-65bd26db6033" providerId="ADAL" clId="{A75792D9-F048-4E3C-84E3-231DA3AB4C70}" dt="2025-03-17T05:46:13.704" v="12" actId="14100"/>
          <ac:spMkLst>
            <pc:docMk/>
            <pc:sldMk cId="1034298420" sldId="2146846645"/>
            <ac:spMk id="4" creationId="{DECEAEA0-57D2-4376-DAC1-1AEDB8E9B8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xmlns="" id="{377E5138-09A3-18C3-30F9-87EEF93D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>
            <a:extLst>
              <a:ext uri="{FF2B5EF4-FFF2-40B4-BE49-F238E27FC236}">
                <a16:creationId xmlns:a16="http://schemas.microsoft.com/office/drawing/2014/main" xmlns="" id="{7380F242-D4C9-837E-A2C7-6CF73E808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>
            <a:extLst>
              <a:ext uri="{FF2B5EF4-FFF2-40B4-BE49-F238E27FC236}">
                <a16:creationId xmlns:a16="http://schemas.microsoft.com/office/drawing/2014/main" xmlns="" id="{AEAA5733-BDFF-0500-865E-9BDB2DF84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9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7" Type="http://schemas.openxmlformats.org/officeDocument/2006/relationships/hyperlink" Target="https://platform.opena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facebookresearch/faiss" TargetMode="External"/><Relationship Id="rId5" Type="http://schemas.openxmlformats.org/officeDocument/2006/relationships/hyperlink" Target="https://www.sbert.net/" TargetMode="External"/><Relationship Id="rId4" Type="http://schemas.openxmlformats.org/officeDocument/2006/relationships/hyperlink" Target="https://huggingface.c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914" y="2317308"/>
            <a:ext cx="5108963" cy="1352986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sz="4400"/>
              <a:t>Hack the Future: A Gen AI Sprint </a:t>
            </a:r>
            <a:br>
              <a:rPr lang="en-US" sz="4400"/>
            </a:br>
            <a:r>
              <a:rPr lang="en-US" sz="440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081" y="1774209"/>
            <a:ext cx="111345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SmartHire</a:t>
            </a:r>
            <a:r>
              <a:rPr lang="en-US" sz="2400" dirty="0"/>
              <a:t> makes hiring smarter by: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Matching candidates contextually</a:t>
            </a:r>
            <a:r>
              <a:rPr lang="en-US" sz="2400" dirty="0"/>
              <a:t> with precision.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Engaging rejected candidates</a:t>
            </a:r>
            <a:r>
              <a:rPr lang="en-US" sz="2400" dirty="0"/>
              <a:t> with feedback and alternate role suggestions.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Reducing hiring time and increasing retention by matching </a:t>
            </a:r>
            <a:r>
              <a:rPr lang="en-US" sz="2400" b="1" dirty="0"/>
              <a:t>the right talent to the right role</a:t>
            </a:r>
            <a:r>
              <a:rPr lang="en-US" sz="2400" dirty="0"/>
              <a:t>.</a:t>
            </a:r>
          </a:p>
          <a:p>
            <a:r>
              <a:rPr lang="en-US" sz="2400" dirty="0"/>
              <a:t>By combining </a:t>
            </a:r>
            <a:r>
              <a:rPr lang="en-US" sz="2400" dirty="0" err="1"/>
              <a:t>GenAI</a:t>
            </a:r>
            <a:r>
              <a:rPr lang="en-US" sz="2400" dirty="0"/>
              <a:t> and </a:t>
            </a:r>
            <a:r>
              <a:rPr lang="en-US" sz="2400" dirty="0" err="1"/>
              <a:t>agentic</a:t>
            </a:r>
            <a:r>
              <a:rPr lang="en-US" sz="2400" dirty="0"/>
              <a:t> automation, </a:t>
            </a:r>
            <a:r>
              <a:rPr lang="en-US" sz="2400" dirty="0" err="1"/>
              <a:t>SmartHire</a:t>
            </a:r>
            <a:r>
              <a:rPr lang="en-US" sz="2400" dirty="0"/>
              <a:t> transforms hiring into a </a:t>
            </a:r>
            <a:r>
              <a:rPr lang="en-US" sz="2400" b="1" dirty="0"/>
              <a:t>smart, fair, and future-ready experience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867" y="1199377"/>
            <a:ext cx="112337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err="1">
                <a:hlinkClick r:id="rId3"/>
              </a:rPr>
              <a:t>spaCy</a:t>
            </a:r>
            <a:r>
              <a:rPr lang="en-IN" sz="2400" dirty="0">
                <a:hlinkClick r:id="rId3"/>
              </a:rPr>
              <a:t> NLP Library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hlinkClick r:id="rId4"/>
              </a:rPr>
              <a:t>Hugging Face Transformers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hlinkClick r:id="rId5"/>
              </a:rPr>
              <a:t>Sentence-BERT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SQLite Documentation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hlinkClick r:id="rId6"/>
              </a:rPr>
              <a:t>FAISS for Semantic Search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err="1">
                <a:hlinkClick r:id="rId7"/>
              </a:rPr>
              <a:t>OpenAI</a:t>
            </a:r>
            <a:r>
              <a:rPr lang="en-IN" sz="2400" dirty="0">
                <a:hlinkClick r:id="rId7"/>
              </a:rPr>
              <a:t> GPT APIs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Jinja2 for Email Templates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Public job board APIs like </a:t>
            </a:r>
            <a:r>
              <a:rPr lang="en-IN" sz="2400" dirty="0" err="1"/>
              <a:t>Adzuna</a:t>
            </a:r>
            <a:r>
              <a:rPr lang="en-IN" sz="2400" dirty="0"/>
              <a:t>, Indeed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246000" y="3179322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4400" b="1">
                <a:solidFill>
                  <a:schemeClr val="bg1"/>
                </a:solidFill>
                <a:latin typeface="Graphik Semibold" panose="020B0503030202060203" pitchFamily="34" charset="77"/>
                <a:sym typeface="Google Sans SemiBold"/>
              </a:rPr>
              <a:t>Thank You</a:t>
            </a:r>
            <a:endParaRPr sz="4400" b="1">
              <a:solidFill>
                <a:schemeClr val="bg1"/>
              </a:solidFill>
              <a:latin typeface="Graphik Semibold" panose="020B0503030202060203" pitchFamily="34" charset="77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xmlns="" id="{6722BA94-509B-E938-2B5C-66C08079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>
            <a:extLst>
              <a:ext uri="{FF2B5EF4-FFF2-40B4-BE49-F238E27FC236}">
                <a16:creationId xmlns:a16="http://schemas.microsoft.com/office/drawing/2014/main" xmlns="" id="{12D1A6E8-E791-64F0-F8ED-A4398B50CBB9}"/>
              </a:ext>
            </a:extLst>
          </p:cNvPr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B05C2CB0-0343-F5F7-DC39-4B19C208B46A}"/>
              </a:ext>
            </a:extLst>
          </p:cNvPr>
          <p:cNvSpPr txBox="1"/>
          <p:nvPr/>
        </p:nvSpPr>
        <p:spPr>
          <a:xfrm>
            <a:off x="402526" y="460721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GB" sz="26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Theme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CEAEA0-57D2-4376-DAC1-1AEDB8E9B817}"/>
              </a:ext>
            </a:extLst>
          </p:cNvPr>
          <p:cNvSpPr txBox="1"/>
          <p:nvPr/>
        </p:nvSpPr>
        <p:spPr>
          <a:xfrm>
            <a:off x="-152400" y="1199378"/>
            <a:ext cx="105647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"Applications of AI Agents in the Real-World”</a:t>
            </a:r>
          </a:p>
          <a:p>
            <a:pPr marL="457200" marR="0"/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marR="0"/>
            <a:r>
              <a:rPr lang="en-US" sz="1800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theme explores how advanced artificial intelligence can be seamlessly integrated into practical, real-world scenarios to drive innovation and efficiency. It highlights the potential of AI agents to transform business processes, enhance decision-making, and optimize client services. From automating routine tasks to providing deep insights through data analysis, AI agents can empower consultants to deliver more strategic, data-driven solutions to address real-world challenges, such as improving operational efficiency, enhancing customer experiences, and driving sustainable growth.</a:t>
            </a:r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xmlns="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52ED2C4-F73E-CF5A-BF7C-0A430F065734}"/>
              </a:ext>
            </a:extLst>
          </p:cNvPr>
          <p:cNvGrpSpPr/>
          <p:nvPr/>
        </p:nvGrpSpPr>
        <p:grpSpPr>
          <a:xfrm>
            <a:off x="1437210" y="1714039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9E1495F-FE75-9708-38F9-0BBC65F4D451}"/>
              </a:ext>
            </a:extLst>
          </p:cNvPr>
          <p:cNvSpPr txBox="1">
            <a:spLocks/>
          </p:cNvSpPr>
          <p:nvPr/>
        </p:nvSpPr>
        <p:spPr>
          <a:xfrm>
            <a:off x="1326460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xmlns="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Graphik"/>
              </a:rPr>
              <a:t>Aditya</a:t>
            </a:r>
            <a:r>
              <a:rPr lang="en-GB" sz="2000" dirty="0" smtClean="0">
                <a:latin typeface="Graphik"/>
              </a:rPr>
              <a:t> </a:t>
            </a:r>
            <a:r>
              <a:rPr lang="en-GB" sz="2000" dirty="0" err="1" smtClean="0">
                <a:latin typeface="Graphik"/>
              </a:rPr>
              <a:t>Gautam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(Team Leader)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>
            <a:extLst>
              <a:ext uri="{FF2B5EF4-FFF2-40B4-BE49-F238E27FC236}">
                <a16:creationId xmlns:a16="http://schemas.microsoft.com/office/drawing/2014/main" xmlns="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Graphik"/>
              </a:rPr>
              <a:t>Mansi</a:t>
            </a:r>
            <a:r>
              <a:rPr lang="en-GB" sz="2000" dirty="0" smtClean="0">
                <a:latin typeface="Graphik"/>
              </a:rPr>
              <a:t> </a:t>
            </a:r>
            <a:r>
              <a:rPr lang="en-GB" sz="2000" dirty="0" err="1" smtClean="0">
                <a:latin typeface="Graphik"/>
              </a:rPr>
              <a:t>Purwar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xmlns="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>
                <a:latin typeface="Graphik" panose="020B0503030202060203" pitchFamily="34" charset="0"/>
              </a:rPr>
              <a:t>Team details</a:t>
            </a:r>
            <a:endParaRPr lang="en-GB" b="1" kern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xmlns="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7217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xmlns="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xmlns="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</a:t>
                      </a:r>
                      <a:r>
                        <a:rPr lang="en-US" sz="1400" dirty="0" smtClean="0">
                          <a:solidFill>
                            <a:srgbClr val="A100FF"/>
                          </a:solidFill>
                        </a:rPr>
                        <a:t>: </a:t>
                      </a:r>
                      <a:r>
                        <a:rPr lang="en-US" sz="1400" dirty="0" err="1" smtClean="0">
                          <a:solidFill>
                            <a:srgbClr val="A100FF"/>
                          </a:solidFill>
                        </a:rPr>
                        <a:t>Crack_AI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3" y="4313194"/>
            <a:ext cx="1550100" cy="147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35" y="4315279"/>
            <a:ext cx="1481238" cy="1471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xmlns="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2691"/>
              </p:ext>
            </p:extLst>
          </p:nvPr>
        </p:nvGraphicFramePr>
        <p:xfrm>
          <a:off x="323868" y="775972"/>
          <a:ext cx="11389008" cy="599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868328">
                  <a:extLst>
                    <a:ext uri="{9D8B030D-6E8A-4147-A177-3AD203B41FA5}">
                      <a16:colId xmlns:a16="http://schemas.microsoft.com/office/drawing/2014/main" xmlns="" val="562209318"/>
                    </a:ext>
                  </a:extLst>
                </a:gridCol>
                <a:gridCol w="8520680">
                  <a:extLst>
                    <a:ext uri="{9D8B030D-6E8A-4147-A177-3AD203B41FA5}">
                      <a16:colId xmlns:a16="http://schemas.microsoft.com/office/drawing/2014/main" xmlns="" val="400706380"/>
                    </a:ext>
                  </a:extLst>
                </a:gridCol>
              </a:tblGrid>
              <a:tr h="5205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r>
                        <a:rPr lang="en-US" dirty="0">
                          <a:latin typeface="Graphik" panose="020B0503030202060203" pitchFamily="34" charset="0"/>
                        </a:rPr>
                        <a:t/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SmartHire</a:t>
                      </a:r>
                      <a:r>
                        <a:rPr lang="en-US" dirty="0" smtClean="0"/>
                        <a:t>: AI-Based Candidate Recommender Beyond Job Descriptions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812125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Graphik" panose="020B0503030202060203" pitchFamily="34" charset="0"/>
                        </a:rPr>
                        <a:t>Crack_AI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9433584"/>
                  </a:ext>
                </a:extLst>
              </a:tr>
              <a:tr h="248852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Recruitment remains largely inefficient and rigid: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Manual screening is time-consuming and error-prone.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Keyword-based matching overlooks strong candidates with minor JD mismatches.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Rejected candidates receive no feedback or alternative suggestions.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Recruiters struggle to keep track of multiple candidates and roles.</a:t>
                      </a:r>
                    </a:p>
                    <a:p>
                      <a:r>
                        <a:rPr lang="en-US" dirty="0" smtClean="0"/>
                        <a:t>This leads to </a:t>
                      </a:r>
                      <a:r>
                        <a:rPr lang="en-US" b="0" dirty="0" smtClean="0"/>
                        <a:t>missed hiring potential, candidate dissatisfaction, and low hiring efficiency.</a:t>
                      </a: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743077"/>
                  </a:ext>
                </a:extLst>
              </a:tr>
              <a:tr h="207235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SmartHire</a:t>
                      </a:r>
                      <a:r>
                        <a:rPr lang="en-US" b="0" dirty="0" smtClean="0"/>
                        <a:t> is an AI-powered, multi-agent recruitment assistant that: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Parses and summarizes JDs and CVs.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Uses semantic matching instead of keyword matching.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Provides reason for rejection and suggests scope for improvement.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Recommends alternate roles if the candidate isn’t a fit for the applied one.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Sends personalized interview invites or </a:t>
                      </a:r>
                      <a:r>
                        <a:rPr lang="en-US" b="0" dirty="0" err="1" smtClean="0"/>
                        <a:t>upskilling</a:t>
                      </a:r>
                      <a:r>
                        <a:rPr lang="en-US" b="0" dirty="0" smtClean="0"/>
                        <a:t> recommendations.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Uses SQLite for memory and tracking candidate history.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189117"/>
            <a:ext cx="11233753" cy="58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(in detail)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68" y="914400"/>
            <a:ext cx="115360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Recruiters waste time on manual, repetitive tasks: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Screening hundreds of profiles with inconsistent formats.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Keyword filters fail to grasp context and potential.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High-potential candidates get rejected with no clarity or next steps.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Recruiters miss reusing past data to make smarter decisions.</a:t>
            </a:r>
          </a:p>
          <a:p>
            <a:r>
              <a:rPr lang="en-US" sz="2400" dirty="0"/>
              <a:t>There’s a clear need for a </a:t>
            </a:r>
            <a:r>
              <a:rPr lang="en-US" sz="2400" b="1" dirty="0"/>
              <a:t>context-aware, intelligent, and automated hiring system</a:t>
            </a:r>
            <a:r>
              <a:rPr lang="en-US" sz="2400" dirty="0"/>
              <a:t> that: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Understands both candidates and roles deeply.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Engages candidates—even when rejected—with meaningful feedback.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Maps CVs to the wider job market</a:t>
            </a:r>
            <a:r>
              <a:rPr lang="en-US" sz="2400" dirty="0"/>
              <a:t> automatically.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GenAI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agentic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AI in the proposed solution)</a:t>
            </a:r>
            <a:endParaRPr lang="en-US"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696" y="1232222"/>
            <a:ext cx="112048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SmartHire</a:t>
            </a:r>
            <a:r>
              <a:rPr lang="en-US" sz="2400" dirty="0"/>
              <a:t> introduces a multi-</a:t>
            </a:r>
            <a:r>
              <a:rPr lang="en-US" sz="2400" dirty="0" err="1"/>
              <a:t>agentic</a:t>
            </a:r>
            <a:r>
              <a:rPr lang="en-US" sz="2400" dirty="0"/>
              <a:t> AI recruitment engine that works like a smart HR assistant.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Core Functionalities:</a:t>
            </a:r>
          </a:p>
          <a:p>
            <a:r>
              <a:rPr lang="en-US" sz="2400" b="1" dirty="0"/>
              <a:t>JD Summarizer Agent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 Extracts and structures key skills, responsibilities, qualifications.</a:t>
            </a:r>
          </a:p>
          <a:p>
            <a:r>
              <a:rPr lang="en-US" sz="2400" b="1" dirty="0"/>
              <a:t>CV Parser Agent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 Parses experience, education, and skills from CVs.</a:t>
            </a:r>
          </a:p>
          <a:p>
            <a:r>
              <a:rPr lang="en-US" sz="2400" b="1" dirty="0"/>
              <a:t>Semantic Matcher Agent</a:t>
            </a:r>
            <a:br>
              <a:rPr lang="en-US" sz="2400" b="1" dirty="0"/>
            </a:br>
            <a:r>
              <a:rPr lang="en-US" sz="2400" dirty="0"/>
              <a:t>– Uses NLP </a:t>
            </a:r>
            <a:r>
              <a:rPr lang="en-US" sz="2400" dirty="0" err="1"/>
              <a:t>embeddings</a:t>
            </a:r>
            <a:r>
              <a:rPr lang="en-US" sz="2400" dirty="0"/>
              <a:t> (e.g., SBERT) for contextual matching. – Computes a dynamic match score (0–100%).</a:t>
            </a:r>
          </a:p>
          <a:p>
            <a:r>
              <a:rPr lang="en-US" sz="2400" dirty="0"/>
              <a:t>📌 </a:t>
            </a:r>
            <a:r>
              <a:rPr lang="en-US" sz="2400" b="1" dirty="0"/>
              <a:t>Rejection Analyzer Agent </a:t>
            </a:r>
            <a:r>
              <a:rPr lang="en-US" sz="2400" dirty="0"/>
              <a:t>⭐</a:t>
            </a:r>
            <a:br>
              <a:rPr lang="en-US" sz="2400" dirty="0"/>
            </a:br>
            <a:r>
              <a:rPr lang="en-US" sz="2400" dirty="0"/>
              <a:t>– Identifies missing elements (e.g., tools, certifications). – Gives reasons for rejection and scope </a:t>
            </a:r>
            <a:r>
              <a:rPr lang="en-US" sz="2400" dirty="0" err="1" smtClean="0"/>
              <a:t>of</a:t>
            </a:r>
            <a:r>
              <a:rPr lang="en-US" sz="2400" dirty="0" err="1"/>
              <a:t>improvement</a:t>
            </a:r>
            <a:r>
              <a:rPr lang="en-US" sz="2400" dirty="0"/>
              <a:t>. – Example: “Missing team leadership experience of 1+ years.”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GenAI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agentic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AI in the proposed solution)</a:t>
            </a:r>
            <a:endParaRPr lang="en-US"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376" y="1487606"/>
            <a:ext cx="112048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🧭 </a:t>
            </a:r>
            <a:r>
              <a:rPr lang="en-US" sz="2400" b="1" dirty="0"/>
              <a:t>Recommendation Agent</a:t>
            </a:r>
            <a:r>
              <a:rPr lang="en-US" sz="2400" dirty="0"/>
              <a:t> ⭐</a:t>
            </a:r>
            <a:br>
              <a:rPr lang="en-US" sz="2400" dirty="0"/>
            </a:br>
            <a:r>
              <a:rPr lang="en-US" sz="2400" dirty="0"/>
              <a:t>– Suggests </a:t>
            </a:r>
            <a:r>
              <a:rPr lang="en-US" sz="2400" b="1" dirty="0"/>
              <a:t>better-matched roles</a:t>
            </a:r>
            <a:r>
              <a:rPr lang="en-US" sz="2400" dirty="0"/>
              <a:t> from other job listings. – Leverages JD database or job portals for alternate fits. – Example: “You’re a better match (90%) for a Data Analyst role.”</a:t>
            </a:r>
          </a:p>
          <a:p>
            <a:r>
              <a:rPr lang="en-US" sz="2400" b="1" dirty="0"/>
              <a:t>Interview Scheduler Agent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 Sends friendly, customized interview invites via email with links, times, and format.</a:t>
            </a:r>
          </a:p>
          <a:p>
            <a:r>
              <a:rPr lang="en-US" sz="2400" b="1" dirty="0"/>
              <a:t>SQLite Memory Store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 Stores parsed profiles, match scores, feedback, and JD history. – Enables long-term memory and pattern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1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GenAI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667" kern="0" dirty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agentic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AI in the proposed solution)</a:t>
            </a:r>
            <a:endParaRPr lang="en-US"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72" y="1493501"/>
            <a:ext cx="112048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 </a:t>
            </a:r>
            <a:r>
              <a:rPr lang="en-US" sz="2600" b="1" dirty="0" err="1"/>
              <a:t>GenAI</a:t>
            </a:r>
            <a:r>
              <a:rPr lang="en-US" sz="2600" b="1" dirty="0"/>
              <a:t>:</a:t>
            </a:r>
          </a:p>
          <a:p>
            <a:r>
              <a:rPr lang="en-US" sz="2600" dirty="0"/>
              <a:t>Extracts context, tone, and deeper meaning from CVs and JDs.</a:t>
            </a:r>
          </a:p>
          <a:p>
            <a:r>
              <a:rPr lang="en-US" sz="2600" dirty="0"/>
              <a:t>Summarizes job roles and drafts personalized feedback or emails.</a:t>
            </a:r>
          </a:p>
          <a:p>
            <a:r>
              <a:rPr lang="en-US" sz="2600" dirty="0"/>
              <a:t>Generates </a:t>
            </a:r>
            <a:r>
              <a:rPr lang="en-US" sz="2600" dirty="0" err="1"/>
              <a:t>upskilling</a:t>
            </a:r>
            <a:r>
              <a:rPr lang="en-US" sz="2600" dirty="0"/>
              <a:t> tips using public learning recommendations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 err="1" smtClean="0"/>
              <a:t>Agentic</a:t>
            </a:r>
            <a:r>
              <a:rPr lang="en-US" sz="2600" b="1" dirty="0" smtClean="0"/>
              <a:t> </a:t>
            </a:r>
            <a:r>
              <a:rPr lang="en-US" sz="2600" b="1" dirty="0"/>
              <a:t>AI:</a:t>
            </a:r>
          </a:p>
          <a:p>
            <a:r>
              <a:rPr lang="en-US" sz="2600" dirty="0"/>
              <a:t>Each task is modular and autonomous.</a:t>
            </a:r>
          </a:p>
          <a:p>
            <a:r>
              <a:rPr lang="en-US" sz="2600" dirty="0"/>
              <a:t>Agents can work in parallel (e.g., parsing CVs while matching others).</a:t>
            </a:r>
          </a:p>
          <a:p>
            <a:r>
              <a:rPr lang="en-US" sz="2600" dirty="0"/>
              <a:t>Feedback and recommendations ensure </a:t>
            </a:r>
            <a:r>
              <a:rPr lang="en-US" sz="2600" b="1" dirty="0"/>
              <a:t>no dead ends</a:t>
            </a:r>
            <a:r>
              <a:rPr lang="en-US" sz="2600" dirty="0"/>
              <a:t> in candidate journey.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83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Deployment readiness of the proposed solution and how well the solution is connected with the current technology)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52327"/>
              </p:ext>
            </p:extLst>
          </p:nvPr>
        </p:nvGraphicFramePr>
        <p:xfrm>
          <a:off x="415925" y="1542198"/>
          <a:ext cx="11360150" cy="4858605"/>
        </p:xfrm>
        <a:graphic>
          <a:graphicData uri="http://schemas.openxmlformats.org/drawingml/2006/table">
            <a:tbl>
              <a:tblPr/>
              <a:tblGrid>
                <a:gridCol w="5680075"/>
                <a:gridCol w="5680075"/>
              </a:tblGrid>
              <a:tr h="539845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 dirty="0"/>
                        <a:t>JD/CV 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 (spaCy, NLTK, PDFPlumber)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Semantic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Hugging Face Transformers (SBERT, GPT)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Feedback Engine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OpenAI / LLM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FAISS or Elasticsearch for JD retrieval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SQLite (can scale to PostgreSQL)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 FastAPI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/>
                        <a:t>Email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SMTP + Jinja2 Templates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45">
                <a:tc>
                  <a:txBody>
                    <a:bodyPr/>
                    <a:lstStyle/>
                    <a:p>
                      <a:r>
                        <a:rPr lang="en-IN" dirty="0"/>
                        <a:t>Optional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React.js for recruiter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691</Words>
  <Application>Microsoft Office PowerPoint</Application>
  <PresentationFormat>Custom</PresentationFormat>
  <Paragraphs>102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Tolentino, Ma. Antonette</dc:creator>
  <cp:lastModifiedBy>MANSI PURWAR</cp:lastModifiedBy>
  <cp:revision>7</cp:revision>
  <dcterms:created xsi:type="dcterms:W3CDTF">2025-02-26T01:18:59Z</dcterms:created>
  <dcterms:modified xsi:type="dcterms:W3CDTF">2025-04-11T13:51:46Z</dcterms:modified>
</cp:coreProperties>
</file>