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2TP0HEBFh0vMvRhjwaSq+fTSh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F29BF-1553-387C-460F-5F8E2F37B3E8}" v="26" dt="2022-02-25T10:35:46.748"/>
  </p1510:revLst>
</p1510:revInfo>
</file>

<file path=ppt/tableStyles.xml><?xml version="1.0" encoding="utf-8"?>
<a:tblStyleLst xmlns:a="http://schemas.openxmlformats.org/drawingml/2006/main" def="{AA5355F3-46EF-452B-8B2A-60B96EA7246A}">
  <a:tblStyle styleId="{AA5355F3-46EF-452B-8B2A-60B96EA724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7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Uniyal" userId="S::mansinumber1@iitkgp.ac.in::fbdd5864-9771-458d-b1d3-4f8669a46712" providerId="AD" clId="Web-{D9EF29BF-1553-387C-460F-5F8E2F37B3E8}"/>
    <pc:docChg chg="modSld">
      <pc:chgData name="Mansi Uniyal" userId="S::mansinumber1@iitkgp.ac.in::fbdd5864-9771-458d-b1d3-4f8669a46712" providerId="AD" clId="Web-{D9EF29BF-1553-387C-460F-5F8E2F37B3E8}" dt="2022-02-25T10:35:46.748" v="25"/>
      <pc:docMkLst>
        <pc:docMk/>
      </pc:docMkLst>
      <pc:sldChg chg="addSp delSp">
        <pc:chgData name="Mansi Uniyal" userId="S::mansinumber1@iitkgp.ac.in::fbdd5864-9771-458d-b1d3-4f8669a46712" providerId="AD" clId="Web-{D9EF29BF-1553-387C-460F-5F8E2F37B3E8}" dt="2022-02-25T10:35:46.748" v="25"/>
        <pc:sldMkLst>
          <pc:docMk/>
          <pc:sldMk cId="0" sldId="261"/>
        </pc:sldMkLst>
        <pc:spChg chg="add del">
          <ac:chgData name="Mansi Uniyal" userId="S::mansinumber1@iitkgp.ac.in::fbdd5864-9771-458d-b1d3-4f8669a46712" providerId="AD" clId="Web-{D9EF29BF-1553-387C-460F-5F8E2F37B3E8}" dt="2022-02-25T10:35:46.748" v="25"/>
          <ac:spMkLst>
            <pc:docMk/>
            <pc:sldMk cId="0" sldId="261"/>
            <ac:spMk id="12" creationId="{54DED996-9005-40EE-AC36-C6A188EE9339}"/>
          </ac:spMkLst>
        </pc:spChg>
      </pc:sldChg>
      <pc:sldChg chg="addSp delSp modSp">
        <pc:chgData name="Mansi Uniyal" userId="S::mansinumber1@iitkgp.ac.in::fbdd5864-9771-458d-b1d3-4f8669a46712" providerId="AD" clId="Web-{D9EF29BF-1553-387C-460F-5F8E2F37B3E8}" dt="2022-02-25T09:55:26.543" v="2"/>
        <pc:sldMkLst>
          <pc:docMk/>
          <pc:sldMk cId="0" sldId="263"/>
        </pc:sldMkLst>
        <pc:spChg chg="add mod">
          <ac:chgData name="Mansi Uniyal" userId="S::mansinumber1@iitkgp.ac.in::fbdd5864-9771-458d-b1d3-4f8669a46712" providerId="AD" clId="Web-{D9EF29BF-1553-387C-460F-5F8E2F37B3E8}" dt="2022-02-25T09:55:24.808" v="1"/>
          <ac:spMkLst>
            <pc:docMk/>
            <pc:sldMk cId="0" sldId="263"/>
            <ac:spMk id="3" creationId="{4A22BC7F-042D-4F20-8D4A-400A3019D89D}"/>
          </ac:spMkLst>
        </pc:spChg>
        <pc:spChg chg="add">
          <ac:chgData name="Mansi Uniyal" userId="S::mansinumber1@iitkgp.ac.in::fbdd5864-9771-458d-b1d3-4f8669a46712" providerId="AD" clId="Web-{D9EF29BF-1553-387C-460F-5F8E2F37B3E8}" dt="2022-02-25T09:55:26.543" v="2"/>
          <ac:spMkLst>
            <pc:docMk/>
            <pc:sldMk cId="0" sldId="263"/>
            <ac:spMk id="14" creationId="{F4CF1E5D-636D-4501-9A96-CC0C5E2F9149}"/>
          </ac:spMkLst>
        </pc:spChg>
        <pc:spChg chg="del">
          <ac:chgData name="Mansi Uniyal" userId="S::mansinumber1@iitkgp.ac.in::fbdd5864-9771-458d-b1d3-4f8669a46712" providerId="AD" clId="Web-{D9EF29BF-1553-387C-460F-5F8E2F37B3E8}" dt="2022-02-25T09:55:24.808" v="1"/>
          <ac:spMkLst>
            <pc:docMk/>
            <pc:sldMk cId="0" sldId="263"/>
            <ac:spMk id="166" creationId="{00000000-0000-0000-0000-000000000000}"/>
          </ac:spMkLst>
        </pc:spChg>
        <pc:cxnChg chg="add">
          <ac:chgData name="Mansi Uniyal" userId="S::mansinumber1@iitkgp.ac.in::fbdd5864-9771-458d-b1d3-4f8669a46712" providerId="AD" clId="Web-{D9EF29BF-1553-387C-460F-5F8E2F37B3E8}" dt="2022-02-25T09:55:26.543" v="2"/>
          <ac:cxnSpMkLst>
            <pc:docMk/>
            <pc:sldMk cId="0" sldId="263"/>
            <ac:cxnSpMk id="15" creationId="{3D707B94-5DB3-4F16-8019-1395FEEDCE0D}"/>
          </ac:cxnSpMkLst>
        </pc:cxnChg>
        <pc:cxnChg chg="del">
          <ac:chgData name="Mansi Uniyal" userId="S::mansinumber1@iitkgp.ac.in::fbdd5864-9771-458d-b1d3-4f8669a46712" providerId="AD" clId="Web-{D9EF29BF-1553-387C-460F-5F8E2F37B3E8}" dt="2022-02-25T09:55:24.652" v="0"/>
          <ac:cxnSpMkLst>
            <pc:docMk/>
            <pc:sldMk cId="0" sldId="263"/>
            <ac:cxnSpMk id="170" creationId="{00000000-0000-0000-0000-000000000000}"/>
          </ac:cxnSpMkLst>
        </pc:cxnChg>
      </pc:sldChg>
      <pc:sldChg chg="addSp delSp modSp">
        <pc:chgData name="Mansi Uniyal" userId="S::mansinumber1@iitkgp.ac.in::fbdd5864-9771-458d-b1d3-4f8669a46712" providerId="AD" clId="Web-{D9EF29BF-1553-387C-460F-5F8E2F37B3E8}" dt="2022-02-25T09:59:17.985" v="23"/>
        <pc:sldMkLst>
          <pc:docMk/>
          <pc:sldMk cId="0" sldId="266"/>
        </pc:sldMkLst>
        <pc:spChg chg="add del mod ord">
          <ac:chgData name="Mansi Uniyal" userId="S::mansinumber1@iitkgp.ac.in::fbdd5864-9771-458d-b1d3-4f8669a46712" providerId="AD" clId="Web-{D9EF29BF-1553-387C-460F-5F8E2F37B3E8}" dt="2022-02-25T09:59:15.938" v="22"/>
          <ac:spMkLst>
            <pc:docMk/>
            <pc:sldMk cId="0" sldId="266"/>
            <ac:spMk id="2" creationId="{00F6E6D5-3439-4276-85B2-445C083057E6}"/>
          </ac:spMkLst>
        </pc:spChg>
        <pc:spChg chg="add">
          <ac:chgData name="Mansi Uniyal" userId="S::mansinumber1@iitkgp.ac.in::fbdd5864-9771-458d-b1d3-4f8669a46712" providerId="AD" clId="Web-{D9EF29BF-1553-387C-460F-5F8E2F37B3E8}" dt="2022-02-25T09:59:17.985" v="23"/>
          <ac:spMkLst>
            <pc:docMk/>
            <pc:sldMk cId="0" sldId="266"/>
            <ac:spMk id="9" creationId="{954EA7EC-15D7-4B60-9A4F-DA529608874E}"/>
          </ac:spMkLst>
        </pc:spChg>
        <pc:spChg chg="add">
          <ac:chgData name="Mansi Uniyal" userId="S::mansinumber1@iitkgp.ac.in::fbdd5864-9771-458d-b1d3-4f8669a46712" providerId="AD" clId="Web-{D9EF29BF-1553-387C-460F-5F8E2F37B3E8}" dt="2022-02-25T09:59:17.985" v="23"/>
          <ac:spMkLst>
            <pc:docMk/>
            <pc:sldMk cId="0" sldId="266"/>
            <ac:spMk id="10" creationId="{341079F7-D2FE-4795-9C10-5C3F006DA47C}"/>
          </ac:spMkLst>
        </pc:spChg>
        <pc:spChg chg="add">
          <ac:chgData name="Mansi Uniyal" userId="S::mansinumber1@iitkgp.ac.in::fbdd5864-9771-458d-b1d3-4f8669a46712" providerId="AD" clId="Web-{D9EF29BF-1553-387C-460F-5F8E2F37B3E8}" dt="2022-02-25T09:59:17.985" v="23"/>
          <ac:spMkLst>
            <pc:docMk/>
            <pc:sldMk cId="0" sldId="266"/>
            <ac:spMk id="11" creationId="{7495580F-1984-499F-B58E-07770478CE79}"/>
          </ac:spMkLst>
        </pc:spChg>
        <pc:spChg chg="add">
          <ac:chgData name="Mansi Uniyal" userId="S::mansinumber1@iitkgp.ac.in::fbdd5864-9771-458d-b1d3-4f8669a46712" providerId="AD" clId="Web-{D9EF29BF-1553-387C-460F-5F8E2F37B3E8}" dt="2022-02-25T09:59:17.985" v="23"/>
          <ac:spMkLst>
            <pc:docMk/>
            <pc:sldMk cId="0" sldId="266"/>
            <ac:spMk id="12" creationId="{EB28907A-98FF-4ECB-9B7F-4AA26DFB09A2}"/>
          </ac:spMkLst>
        </pc:spChg>
        <pc:spChg chg="del">
          <ac:chgData name="Mansi Uniyal" userId="S::mansinumber1@iitkgp.ac.in::fbdd5864-9771-458d-b1d3-4f8669a46712" providerId="AD" clId="Web-{D9EF29BF-1553-387C-460F-5F8E2F37B3E8}" dt="2022-02-25T09:59:15.938" v="21"/>
          <ac:spMkLst>
            <pc:docMk/>
            <pc:sldMk cId="0" sldId="266"/>
            <ac:spMk id="200" creationId="{00000000-0000-0000-0000-000000000000}"/>
          </ac:spMkLst>
        </pc:spChg>
        <pc:spChg chg="del mod">
          <ac:chgData name="Mansi Uniyal" userId="S::mansinumber1@iitkgp.ac.in::fbdd5864-9771-458d-b1d3-4f8669a46712" providerId="AD" clId="Web-{D9EF29BF-1553-387C-460F-5F8E2F37B3E8}" dt="2022-02-25T09:59:15.938" v="20"/>
          <ac:spMkLst>
            <pc:docMk/>
            <pc:sldMk cId="0" sldId="266"/>
            <ac:spMk id="201" creationId="{00000000-0000-0000-0000-000000000000}"/>
          </ac:spMkLst>
        </pc:spChg>
        <pc:spChg chg="del mod">
          <ac:chgData name="Mansi Uniyal" userId="S::mansinumber1@iitkgp.ac.in::fbdd5864-9771-458d-b1d3-4f8669a46712" providerId="AD" clId="Web-{D9EF29BF-1553-387C-460F-5F8E2F37B3E8}" dt="2022-02-25T09:59:15.938" v="19"/>
          <ac:spMkLst>
            <pc:docMk/>
            <pc:sldMk cId="0" sldId="266"/>
            <ac:spMk id="202" creationId="{00000000-0000-0000-0000-000000000000}"/>
          </ac:spMkLst>
        </pc:spChg>
        <pc:picChg chg="mod">
          <ac:chgData name="Mansi Uniyal" userId="S::mansinumber1@iitkgp.ac.in::fbdd5864-9771-458d-b1d3-4f8669a46712" providerId="AD" clId="Web-{D9EF29BF-1553-387C-460F-5F8E2F37B3E8}" dt="2022-02-25T09:57:49.702" v="9" actId="14100"/>
          <ac:picMkLst>
            <pc:docMk/>
            <pc:sldMk cId="0" sldId="266"/>
            <ac:picMk id="204" creationId="{00000000-0000-0000-0000-000000000000}"/>
          </ac:picMkLst>
        </pc:picChg>
        <pc:cxnChg chg="add">
          <ac:chgData name="Mansi Uniyal" userId="S::mansinumber1@iitkgp.ac.in::fbdd5864-9771-458d-b1d3-4f8669a46712" providerId="AD" clId="Web-{D9EF29BF-1553-387C-460F-5F8E2F37B3E8}" dt="2022-02-25T09:59:17.985" v="23"/>
          <ac:cxnSpMkLst>
            <pc:docMk/>
            <pc:sldMk cId="0" sldId="266"/>
            <ac:cxnSpMk id="13" creationId="{2C12B07D-0A64-4EC4-9927-9E7E4CF09A74}"/>
          </ac:cxnSpMkLst>
        </pc:cxnChg>
        <pc:cxnChg chg="del">
          <ac:chgData name="Mansi Uniyal" userId="S::mansinumber1@iitkgp.ac.in::fbdd5864-9771-458d-b1d3-4f8669a46712" providerId="AD" clId="Web-{D9EF29BF-1553-387C-460F-5F8E2F37B3E8}" dt="2022-02-25T09:59:15.938" v="18"/>
          <ac:cxnSpMkLst>
            <pc:docMk/>
            <pc:sldMk cId="0" sldId="266"/>
            <ac:cxnSpMk id="20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30sec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739d3a7d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1739d3a7d8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45 sec (Total 8 mins)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739d3a7d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1739d3a7d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1min (Total 1.5 mins) intro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Problems 1min Total 2.5 mins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1 min (Total 3.5 mins)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1 min (Total 4.5 mins)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39d3a7d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739d3a7d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1 min (Total 5.5 mins)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39d3a7d8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739d3a7d8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30 sec Total 6 mins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39d3a7d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1739d3a7d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45 sec (6.75 min)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39d3a7d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1739d3a7d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30 sec Total 7.25 mins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17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" name="Google Shape;37;p18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500" b="1"/>
              <a:t>Server-Side Local Gradient Averaging and Learning Rate Acceleration for Scalable Split Learning</a:t>
            </a:r>
            <a:endParaRPr sz="2500" b="1"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48321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/>
              <a:t>*Shraman Pal</a:t>
            </a:r>
            <a:r>
              <a:rPr lang="en-GB" sz="1100" baseline="30000"/>
              <a:t>1</a:t>
            </a:r>
            <a:r>
              <a:rPr lang="en-GB" sz="1100"/>
              <a:t>, *Mansi Uniyal</a:t>
            </a:r>
            <a:r>
              <a:rPr lang="en-GB" sz="1100" baseline="30000"/>
              <a:t>1</a:t>
            </a:r>
            <a:r>
              <a:rPr lang="en-GB" sz="1100"/>
              <a:t>, Jihong Park</a:t>
            </a:r>
            <a:r>
              <a:rPr lang="en-GB" sz="1100" baseline="30000"/>
              <a:t>2,4</a:t>
            </a:r>
            <a:r>
              <a:rPr lang="en-GB" sz="1100"/>
              <a:t>, Praneeth Vepakomma</a:t>
            </a:r>
            <a:r>
              <a:rPr lang="en-GB" sz="1100" baseline="30000"/>
              <a:t>3</a:t>
            </a:r>
            <a:r>
              <a:rPr lang="en-GB" sz="1100"/>
              <a:t>, Ramesh Raskar</a:t>
            </a:r>
            <a:r>
              <a:rPr lang="en-GB" sz="1100" baseline="30000"/>
              <a:t>3</a:t>
            </a:r>
            <a:r>
              <a:rPr lang="en-GB" sz="1100"/>
              <a:t>, Mehdi Bennis</a:t>
            </a:r>
            <a:r>
              <a:rPr lang="en-GB" sz="1100" baseline="30000"/>
              <a:t>5</a:t>
            </a:r>
            <a:r>
              <a:rPr lang="en-GB" sz="1100"/>
              <a:t>, Moongu Jeon</a:t>
            </a:r>
            <a:r>
              <a:rPr lang="en-GB" sz="1100" baseline="30000"/>
              <a:t>4</a:t>
            </a:r>
            <a:r>
              <a:rPr lang="en-GB" sz="1100"/>
              <a:t>, Jinho Choi</a:t>
            </a:r>
            <a:r>
              <a:rPr lang="en-GB" sz="1100" baseline="30000"/>
              <a:t>2</a:t>
            </a:r>
            <a:endParaRPr sz="1100" baseline="30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100" baseline="30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 baseline="30000"/>
              <a:t>1</a:t>
            </a:r>
            <a:r>
              <a:rPr lang="en-GB" sz="1100"/>
              <a:t>IIT Kharagpur, India, </a:t>
            </a:r>
            <a:r>
              <a:rPr lang="en-GB" sz="1100" baseline="30000"/>
              <a:t>2</a:t>
            </a:r>
            <a:r>
              <a:rPr lang="en-GB" sz="1100"/>
              <a:t>Deakin University, Australia, </a:t>
            </a:r>
            <a:r>
              <a:rPr lang="en-GB" sz="1100" baseline="30000"/>
              <a:t>3</a:t>
            </a:r>
            <a:r>
              <a:rPr lang="en-GB" sz="1100"/>
              <a:t>MIT Media Lab, USA, </a:t>
            </a:r>
            <a:r>
              <a:rPr lang="en-GB" sz="1100" baseline="30000"/>
              <a:t>4</a:t>
            </a:r>
            <a:r>
              <a:rPr lang="en-GB" sz="1100"/>
              <a:t>GIST, Korea, </a:t>
            </a:r>
            <a:r>
              <a:rPr lang="en-GB" sz="1100" baseline="30000"/>
              <a:t>4</a:t>
            </a:r>
            <a:r>
              <a:rPr lang="en-GB" sz="1100"/>
              <a:t>University of Oulu, Finland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100"/>
              <a:t>*Equal contribution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39d3a7d8_0_277"/>
          <p:cNvSpPr/>
          <p:nvPr/>
        </p:nvSpPr>
        <p:spPr>
          <a:xfrm>
            <a:off x="5104273" y="0"/>
            <a:ext cx="4039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1739d3a7d8_0_277"/>
          <p:cNvSpPr txBox="1">
            <a:spLocks noGrp="1"/>
          </p:cNvSpPr>
          <p:nvPr>
            <p:ph type="title"/>
          </p:nvPr>
        </p:nvSpPr>
        <p:spPr>
          <a:xfrm>
            <a:off x="5404627" y="253926"/>
            <a:ext cx="26025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Future </a:t>
            </a:r>
            <a:br>
              <a:rPr lang="en-GB" b="1">
                <a:latin typeface="Arial"/>
                <a:ea typeface="Arial"/>
                <a:cs typeface="Arial"/>
                <a:sym typeface="Arial"/>
              </a:rPr>
            </a:br>
            <a:r>
              <a:rPr lang="en-GB" b="1">
                <a:latin typeface="Arial"/>
                <a:ea typeface="Arial"/>
                <a:cs typeface="Arial"/>
                <a:sym typeface="Arial"/>
              </a:rPr>
              <a:t>Works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1739d3a7d8_0_277"/>
          <p:cNvSpPr txBox="1">
            <a:spLocks noGrp="1"/>
          </p:cNvSpPr>
          <p:nvPr>
            <p:ph type="body" idx="1"/>
          </p:nvPr>
        </p:nvSpPr>
        <p:spPr>
          <a:xfrm>
            <a:off x="5161076" y="1523420"/>
            <a:ext cx="31182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>
                <a:latin typeface="Arial"/>
                <a:ea typeface="Arial"/>
                <a:cs typeface="Arial"/>
                <a:sym typeface="Arial"/>
              </a:rPr>
              <a:t>Extending SplitLr: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 cyclic learning rate splitting method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 b="1">
                <a:latin typeface="Arial"/>
                <a:ea typeface="Arial"/>
                <a:cs typeface="Arial"/>
                <a:sym typeface="Arial"/>
              </a:rPr>
              <a:t>Convergence Analysis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b="1">
                <a:latin typeface="Arial"/>
                <a:ea typeface="Arial"/>
                <a:cs typeface="Arial"/>
                <a:sym typeface="Arial"/>
              </a:rPr>
              <a:t>Differential Privacy Analysis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on SplitAvg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1739d3a7d8_0_277"/>
          <p:cNvSpPr/>
          <p:nvPr/>
        </p:nvSpPr>
        <p:spPr>
          <a:xfrm>
            <a:off x="0" y="0"/>
            <a:ext cx="41451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1739d3a7d8_0_277"/>
          <p:cNvSpPr txBox="1"/>
          <p:nvPr/>
        </p:nvSpPr>
        <p:spPr>
          <a:xfrm>
            <a:off x="105371" y="1436722"/>
            <a:ext cx="4835100" cy="35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scalable SL framework 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SGLR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laid by </a:t>
            </a:r>
            <a:r>
              <a:rPr lang="en-GB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SplitLr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GB" sz="1800" b="1" i="0" u="none" strike="noStrike" cap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SplitAvg 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 the </a:t>
            </a:r>
            <a:r>
              <a:rPr lang="en-GB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server-side large batch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and the </a:t>
            </a:r>
            <a:r>
              <a:rPr lang="en-GB" sz="1800" b="0" i="0" u="none" strike="noStrike" cap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backward client decoupling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problem, respectively. </a:t>
            </a:r>
            <a:endParaRPr sz="1000" b="0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information leakage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communication efficiency</a:t>
            </a: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 the standard parallel SL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1739d3a7d8_0_277"/>
          <p:cNvSpPr txBox="1">
            <a:spLocks noGrp="1"/>
          </p:cNvSpPr>
          <p:nvPr>
            <p:ph type="title"/>
          </p:nvPr>
        </p:nvSpPr>
        <p:spPr>
          <a:xfrm>
            <a:off x="105371" y="452397"/>
            <a:ext cx="4893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11739d3a7d8_0_277"/>
          <p:cNvCxnSpPr/>
          <p:nvPr/>
        </p:nvCxnSpPr>
        <p:spPr>
          <a:xfrm>
            <a:off x="5316279" y="1290088"/>
            <a:ext cx="3671700" cy="0"/>
          </a:xfrm>
          <a:prstGeom prst="straightConnector1">
            <a:avLst/>
          </a:prstGeom>
          <a:noFill/>
          <a:ln w="9525" cap="flat" cmpd="sng">
            <a:solidFill>
              <a:srgbClr val="E7DCD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739d3a7d8_0_288"/>
          <p:cNvSpPr txBox="1">
            <a:spLocks noGrp="1"/>
          </p:cNvSpPr>
          <p:nvPr>
            <p:ph type="title"/>
          </p:nvPr>
        </p:nvSpPr>
        <p:spPr>
          <a:xfrm>
            <a:off x="311725" y="100429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EA7EC-15D7-4B60-9A4F-DA529608874E}"/>
              </a:ext>
            </a:extLst>
          </p:cNvPr>
          <p:cNvSpPr/>
          <p:nvPr/>
        </p:nvSpPr>
        <p:spPr>
          <a:xfrm>
            <a:off x="-4762" y="701675"/>
            <a:ext cx="9151936" cy="1873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Google Shape;200;g11739d3a7d8_0_288">
            <a:extLst>
              <a:ext uri="{FF2B5EF4-FFF2-40B4-BE49-F238E27FC236}">
                <a16:creationId xmlns:a16="http://schemas.microsoft.com/office/drawing/2014/main" id="{341079F7-D2FE-4795-9C10-5C3F006DA47C}"/>
              </a:ext>
            </a:extLst>
          </p:cNvPr>
          <p:cNvSpPr/>
          <p:nvPr/>
        </p:nvSpPr>
        <p:spPr>
          <a:xfrm>
            <a:off x="25" y="807960"/>
            <a:ext cx="9144000" cy="69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1;g11739d3a7d8_0_288">
            <a:extLst>
              <a:ext uri="{FF2B5EF4-FFF2-40B4-BE49-F238E27FC236}">
                <a16:creationId xmlns:a16="http://schemas.microsoft.com/office/drawing/2014/main" id="{7495580F-1984-499F-B58E-07770478CE79}"/>
              </a:ext>
            </a:extLst>
          </p:cNvPr>
          <p:cNvSpPr txBox="1"/>
          <p:nvPr/>
        </p:nvSpPr>
        <p:spPr>
          <a:xfrm>
            <a:off x="0" y="624705"/>
            <a:ext cx="4572000" cy="4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Alom,  M.  Z.;  Taha,  T.  M.;  Yakopcic,  C.;  Westberg,  S.; Sidike, P.; Nasrin, M. S.; Esesn, B. C. V.; Awwal, A. A. S.; and Asari, V. K. 2018.   The History Began from AlexNet: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 Comprehensive  Survey  on  Deep  Learning  Approaches. arXiv:1803.01164.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Brown, T. B.; Mann, B.; Ryder, N.; Subbiah, M.; Kaplan, J.; Dhariwal, P.; Neelakantan, A.; Shyam, P.; Sastry, G.; Askell, A.; Agarwal, S.; Herbert-Voss, A.; Krueger, G.; Henighan, T.; Child, R.; Ramesh, A.; Ziegler, D. M.; Wu, J.; Winter, C.;  Hesse,  C.;  Chen,  M.;  Sigler,  E.;  Litwin,  M.;  Gray,  S.; Chess, B.; Clark, J.; Berner, C.; McCandlish, S.; Radford, A.; Sutskever, I.; and Amodei, D. 2020.  Language Models are Few-Shot Learners. arXiv:2005.14165.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Dario Amodei, D. H. 2018. AI and Compute. https://openai.com/blog/ai-and-compute/. Accessed: 2021-11-30.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Devlin, J.; Chang, M.-W.; Lee, K.; and Toutanova, K. 2019. BERT: Pre-training of Deep Bidirectional Transformers for Language Understanding. arXiv:1810.04805.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Falcon, W.; and Cho, K. 2020. A Framework For Contrastive Self-Supervised Learning And Designing A New Approach. arXiv preprint arXiv:2009.00104.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Geiping, J.; Bauermeister, H.; Droge, H.; and Moeller, M. 2020.  Inverting Gradients – How easy is it to break privacy in federated learning? arXiv:2003.14053.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Goyal, P.; Dollar,    P.;    Girshick,    R.;    Noordhuis,    P.; Wesolowski, L.; Kyrola, A.; Tulloch, A.; Jia, Y.; and He, K. 2018.  Accurate, Large Minibatch SGD: Training ImageNet in 1 Hour. arXiv:1706.02677.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Gupta, O.; and Raskar, R. 2018. Distributed learning of deep neural network over multiple agents. arXiv:1810.06060.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He, K.; Zhang, X.; Ren, S.; and Sun, J. 2015. Deep Residual Learning for Image Recognition. arXiv:1512.03385.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Huang,  G.;  Liu,  Z.;  van  der  Maaten,  L.;  and  Weinberger, K. Q. 2018. Densely Connected Convolutional Networks. arXiv:1608.06993.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2;g11739d3a7d8_0_288">
            <a:extLst>
              <a:ext uri="{FF2B5EF4-FFF2-40B4-BE49-F238E27FC236}">
                <a16:creationId xmlns:a16="http://schemas.microsoft.com/office/drawing/2014/main" id="{EB28907A-98FF-4ECB-9B7F-4AA26DFB09A2}"/>
              </a:ext>
            </a:extLst>
          </p:cNvPr>
          <p:cNvSpPr txBox="1"/>
          <p:nvPr/>
        </p:nvSpPr>
        <p:spPr>
          <a:xfrm>
            <a:off x="4495800" y="617168"/>
            <a:ext cx="4621800" cy="4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Kingma,  D.  P.;  and  Ba,  J.  2017. Adam:  A  Method  for Stochastic Optimization. arXiv:1412.6980.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Krizhevsky, A. 2014.  One weird trick for parallelizing convolutional neural networks. arXiv:1404.5997.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McMahan, H. B.; Moore, E.; Ramage, D.; and y Arcas, B. A. 2016.  Federated Learning of Deep Networks using Model Averaging. ArXiv, abs/1602.05629.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Park, J.; Samarakoon, S.; Bennis, M.; and Debbah, M. 2019. Wireless Network Intelligence at the Edge. Proceedings of the IEEE, 107(11): 2204–2239.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Park, J.; Samarakoon, S.; Elgabli, A.; Kim, J.; Bennis, M.; Kim, S.; and Debbah, M. 2021. Communication-Efficient and Distributed Learning Over Wireless Networks: Principles  and  Applications. Proceedings of the IEEE, 109(5): 796–819.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Simonyan, K.; and Zisserman, A. 2015. Very Deep Convolutional  Networks  for  Large-Scale  Image  Recognition. arXiv:1409.1556.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Smith,  S.  L.;  Kindermans,  P.-J.;  Ying,  C.; and Le, Q.V. 2018. Don’t Decay the Learning Rate, Increase the Batch Size. arXiv:1711.00489.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Szegedy, C.; Vanhoucke, V.; Ioffe, S.; Shlens, J.; and Wojna, Z. 2015.   Rethinking the Inception Architecture for Computer Vision. arXiv:1512.00567.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Thapa,  C.;  Chamikara,  M.  A.  P.;  Camtepe,  S.; and  Sun, L. 2021.   SplitFed: When Federated Learning Meets Split Learning. arXiv:2004.12088.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Vepakomma,  P.;  Gupta,  O.;  Swedish,  T.;  and  Raskar,  R. 2018.   Split learning for health: Distributed deep learning without sharing raw patient data. arXiv:1812.00564.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Wang, Y.; Ni, Z.; Song, S.; Yang, L.; and Huang, G. 2021. Revisiting  Locally  Supervised  Learning:  an  Alternative  to End-to-end Training. In International Conference on Learning Representations.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Xiao, H.; Rasul, K.; and Vollgraf, R. 2017. Fashion-MNIST: a Novel Image Dataset for Benchmarking Machine Learning Algorithms. arXiv:1708.07747.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9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Zhang, M.; Wei, E.; and Berry, R. 2021. Faithful Edge Federated Learning: Scalability and Privacy. arXiv:2106.15905.</a:t>
            </a:r>
            <a:endParaRPr sz="9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" name="Google Shape;203;g11739d3a7d8_0_288">
            <a:extLst>
              <a:ext uri="{FF2B5EF4-FFF2-40B4-BE49-F238E27FC236}">
                <a16:creationId xmlns:a16="http://schemas.microsoft.com/office/drawing/2014/main" id="{2C12B07D-0A64-4EC4-9927-9E7E4CF09A74}"/>
              </a:ext>
            </a:extLst>
          </p:cNvPr>
          <p:cNvCxnSpPr/>
          <p:nvPr/>
        </p:nvCxnSpPr>
        <p:spPr>
          <a:xfrm>
            <a:off x="4572025" y="776000"/>
            <a:ext cx="0" cy="42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203200" y="1608008"/>
            <a:ext cx="2491200" cy="10878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Federated Learning vs. Split Learning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7200" y="1400641"/>
            <a:ext cx="1527200" cy="17905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" name="Google Shape;74;p2"/>
          <p:cNvGraphicFramePr/>
          <p:nvPr/>
        </p:nvGraphicFramePr>
        <p:xfrm>
          <a:off x="1289192" y="3280137"/>
          <a:ext cx="7239000" cy="1584840"/>
        </p:xfrm>
        <a:graphic>
          <a:graphicData uri="http://schemas.openxmlformats.org/drawingml/2006/table">
            <a:tbl>
              <a:tblPr>
                <a:noFill/>
                <a:tableStyleId>{AA5355F3-46EF-452B-8B2A-60B96EA7246A}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FFF2CC"/>
                          </a:solidFill>
                        </a:rPr>
                        <a:t>FedAvg</a:t>
                      </a:r>
                      <a:endParaRPr sz="14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FFF2CC"/>
                          </a:solidFill>
                        </a:rPr>
                        <a:t>Sequential SL</a:t>
                      </a:r>
                      <a:endParaRPr sz="14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FFF2CC"/>
                          </a:solidFill>
                        </a:rPr>
                        <a:t>Parallel SL</a:t>
                      </a:r>
                      <a:endParaRPr sz="14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FFF2CC"/>
                          </a:solidFill>
                        </a:rPr>
                        <a:t>Large Models</a:t>
                      </a:r>
                      <a:endParaRPr sz="14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✔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✔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FFF2CC"/>
                          </a:solidFill>
                        </a:rPr>
                        <a:t>Many Clients</a:t>
                      </a:r>
                      <a:endParaRPr sz="14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✔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✔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FFF2CC"/>
                          </a:solidFill>
                        </a:rPr>
                        <a:t>Scalability</a:t>
                      </a:r>
                      <a:endParaRPr sz="14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✔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/>
                        <a:t>✔</a:t>
                      </a:r>
                      <a:endParaRPr sz="14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5600" y="1362450"/>
            <a:ext cx="3451473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263775" y="1654900"/>
            <a:ext cx="23349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systems show improved accuracy with the number of clients.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2688" y="1429500"/>
            <a:ext cx="5958676" cy="20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Towards Scalable Parallel Split Learning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2742406" y="3548176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client imbalance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742406" y="4263867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client decoupling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652270" y="1706200"/>
            <a:ext cx="310200" cy="2982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1652277" y="1656962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376225" y="2544400"/>
            <a:ext cx="310200" cy="2982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385994" y="2495162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5357425" y="1706200"/>
            <a:ext cx="310200" cy="2982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5367194" y="1656962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5367194" y="2524862"/>
            <a:ext cx="310200" cy="2982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376963" y="2475623"/>
            <a:ext cx="2247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2196100" y="3702460"/>
            <a:ext cx="378000" cy="3501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237310" y="3681776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2208003" y="4429621"/>
            <a:ext cx="378000" cy="350100"/>
          </a:xfrm>
          <a:prstGeom prst="flowChartConnector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2249213" y="4410890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67853" y="3595161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SplitLr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5767853" y="4333790"/>
            <a:ext cx="1571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SplitAvg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221548" y="3659983"/>
            <a:ext cx="378000" cy="3501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5262758" y="3631483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233450" y="4387143"/>
            <a:ext cx="378000" cy="350100"/>
          </a:xfrm>
          <a:prstGeom prst="flowChartConnector">
            <a:avLst/>
          </a:prstGeom>
          <a:solidFill>
            <a:srgbClr val="93C47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274661" y="4368413"/>
            <a:ext cx="273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3"/>
          <p:cNvSpPr/>
          <p:nvPr/>
        </p:nvSpPr>
        <p:spPr>
          <a:xfrm rot="10800000">
            <a:off x="527550" y="3702550"/>
            <a:ext cx="1265700" cy="90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64300" y="3819775"/>
            <a:ext cx="928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 scalable</a:t>
            </a:r>
            <a:endParaRPr sz="1400" b="1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3"/>
          <p:cNvSpPr/>
          <p:nvPr/>
        </p:nvSpPr>
        <p:spPr>
          <a:xfrm rot="10800000">
            <a:off x="7004550" y="3626350"/>
            <a:ext cx="1265700" cy="907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188192" y="3868621"/>
            <a:ext cx="928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Scalable</a:t>
            </a:r>
            <a:endParaRPr sz="1400" b="1" i="0" u="none" strike="noStrike" cap="non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032125" y="154730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722350" y="238060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706950" y="154165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706950" y="2379850"/>
            <a:ext cx="97200" cy="62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SplitLr: Learning Rate Splitting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044975" y="1913625"/>
            <a:ext cx="3853200" cy="204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Varying effective server batch size cause: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∴ Scaling ∝ number of clients 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rather than the client batch size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α ε [0.0, 2.0], with a step size of 0.5 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32450" y="1933825"/>
            <a:ext cx="3441300" cy="2046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Learning rate schemes were based on the batch size: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SGD</a:t>
            </a: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linear scaling rule 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lang="en-GB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 square root scaling rate 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baseline="30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>
            <a:stCxn id="119" idx="3"/>
            <a:endCxn id="118" idx="1"/>
          </p:cNvCxnSpPr>
          <p:nvPr/>
        </p:nvCxnSpPr>
        <p:spPr>
          <a:xfrm rot="10800000" flipH="1">
            <a:off x="3773750" y="2937175"/>
            <a:ext cx="1271100" cy="20100"/>
          </a:xfrm>
          <a:prstGeom prst="curvedConnector3">
            <a:avLst>
              <a:gd name="adj1" fmla="val 50005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121;p4"/>
          <p:cNvSpPr txBox="1"/>
          <p:nvPr/>
        </p:nvSpPr>
        <p:spPr>
          <a:xfrm>
            <a:off x="3821950" y="2384050"/>
            <a:ext cx="1316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724" y="3643113"/>
            <a:ext cx="1271100" cy="3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4443" y="3057670"/>
            <a:ext cx="1271100" cy="27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000" y="2492025"/>
            <a:ext cx="1149921" cy="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SplitAvg: Split-Layer Gradient Averaging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49575" y="1406350"/>
            <a:ext cx="4950900" cy="3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the local gradients of a subset of clients into a global gradient.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global gradient inplace of local gradients for the subset of clients.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Infuses information of one client to another during the backward pass.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∴ Solving backward client decoupling problem.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600" y="1406350"/>
            <a:ext cx="3731925" cy="310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316516" y="4517092"/>
            <a:ext cx="20904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SplitAvg Diagram</a:t>
            </a:r>
            <a:endParaRPr sz="1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39d3a7d8_0_237"/>
          <p:cNvSpPr txBox="1">
            <a:spLocks noGrp="1"/>
          </p:cNvSpPr>
          <p:nvPr>
            <p:ph type="title"/>
          </p:nvPr>
        </p:nvSpPr>
        <p:spPr>
          <a:xfrm>
            <a:off x="174625" y="186633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Top-1 Accuracy: Scalability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1739d3a7d8_0_237"/>
          <p:cNvSpPr txBox="1"/>
          <p:nvPr/>
        </p:nvSpPr>
        <p:spPr>
          <a:xfrm>
            <a:off x="5609134" y="3881525"/>
            <a:ext cx="31533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increase in number of clients: low value of φ, keeps number of active clients in a suitable range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11739d3a7d8_0_237"/>
          <p:cNvSpPr txBox="1"/>
          <p:nvPr/>
        </p:nvSpPr>
        <p:spPr>
          <a:xfrm>
            <a:off x="17942" y="855997"/>
            <a:ext cx="72582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Accuracy on FashionMNIST/CIFAR-10 for different settings of SGLR</a:t>
            </a:r>
            <a:endParaRPr sz="1400" b="0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g11739d3a7d8_0_237"/>
          <p:cNvGraphicFramePr/>
          <p:nvPr/>
        </p:nvGraphicFramePr>
        <p:xfrm>
          <a:off x="449473" y="3805325"/>
          <a:ext cx="4449200" cy="1221925"/>
        </p:xfrm>
        <a:graphic>
          <a:graphicData uri="http://schemas.openxmlformats.org/drawingml/2006/table">
            <a:tbl>
              <a:tblPr>
                <a:noFill/>
                <a:tableStyleId>{AA5355F3-46EF-452B-8B2A-60B96EA7246A}</a:tableStyleId>
              </a:tblPr>
              <a:tblGrid>
                <a:gridCol w="10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accent2"/>
                          </a:solidFill>
                        </a:rPr>
                        <a:t>Baseline</a:t>
                      </a:r>
                      <a:endParaRPr sz="1200" b="1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accent2"/>
                          </a:solidFill>
                        </a:rPr>
                        <a:t>SplitAvg(φ=0.5)</a:t>
                      </a:r>
                      <a:endParaRPr sz="1200" b="1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accent2"/>
                          </a:solidFill>
                        </a:rPr>
                        <a:t>SplitLr(α= 0.5)</a:t>
                      </a:r>
                      <a:endParaRPr sz="1200" b="1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FFF2CC"/>
                          </a:solidFill>
                        </a:rPr>
                        <a:t>Score</a:t>
                      </a:r>
                      <a:endParaRPr sz="12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84.88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86.59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87.48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rgbClr val="FFF2CC"/>
                          </a:solidFill>
                        </a:rPr>
                        <a:t>Increase</a:t>
                      </a:r>
                      <a:endParaRPr sz="1200" b="1" u="none" strike="noStrike" cap="none">
                        <a:solidFill>
                          <a:srgbClr val="FFF2CC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+1.71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+0.89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4" name="Google Shape;144;g11739d3a7d8_0_237"/>
          <p:cNvSpPr txBox="1"/>
          <p:nvPr/>
        </p:nvSpPr>
        <p:spPr>
          <a:xfrm>
            <a:off x="2291833" y="3498125"/>
            <a:ext cx="2354400" cy="2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20 Clients</a:t>
            </a:r>
            <a:endParaRPr sz="1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g11739d3a7d8_0_237" title="Ch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3227" y="1399633"/>
            <a:ext cx="3456697" cy="230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1739d3a7d8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150" y="1367000"/>
            <a:ext cx="3773075" cy="2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1739d3a7d8_0_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3096" y="1677008"/>
            <a:ext cx="777307" cy="45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1739d3a7d8_0_237"/>
          <p:cNvSpPr txBox="1"/>
          <p:nvPr/>
        </p:nvSpPr>
        <p:spPr>
          <a:xfrm>
            <a:off x="4211780" y="1697794"/>
            <a:ext cx="488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SL</a:t>
            </a:r>
            <a:endParaRPr sz="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SFL</a:t>
            </a:r>
            <a:endParaRPr sz="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LocSFL</a:t>
            </a:r>
            <a:endParaRPr sz="6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 i="0" u="none" strike="noStrike" cap="none">
                <a:solidFill>
                  <a:srgbClr val="000000"/>
                </a:solidFill>
              </a:rPr>
              <a:t>SGLR</a:t>
            </a:r>
            <a:endParaRPr sz="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39d3a7d8_0_248"/>
          <p:cNvSpPr txBox="1">
            <a:spLocks noGrp="1"/>
          </p:cNvSpPr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Communication Efficiency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1739d3a7d8_0_248"/>
          <p:cNvPicPr preferRelativeResize="0"/>
          <p:nvPr/>
        </p:nvPicPr>
        <p:blipFill rotWithShape="1">
          <a:blip r:embed="rId3">
            <a:alphaModFix/>
          </a:blip>
          <a:srcRect l="4001" t="10103" r="7479" b="6674"/>
          <a:stretch/>
        </p:blipFill>
        <p:spPr>
          <a:xfrm>
            <a:off x="5106625" y="1556625"/>
            <a:ext cx="3955226" cy="331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739d3a7d8_0_248"/>
          <p:cNvSpPr/>
          <p:nvPr/>
        </p:nvSpPr>
        <p:spPr>
          <a:xfrm>
            <a:off x="119675" y="1503765"/>
            <a:ext cx="4864500" cy="1943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1739d3a7d8_0_248"/>
          <p:cNvSpPr txBox="1"/>
          <p:nvPr/>
        </p:nvSpPr>
        <p:spPr>
          <a:xfrm>
            <a:off x="195875" y="3499800"/>
            <a:ext cx="4644300" cy="15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different variations of SplitAvg: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Fraction=1.0 gives highest efficiency.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Smaller fraction has higher efficiency over phased training.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{when number of clients are high}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1739d3a7d8_0_2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77" y="2009818"/>
            <a:ext cx="4644251" cy="12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1739d3a7d8_0_248"/>
          <p:cNvSpPr txBox="1"/>
          <p:nvPr/>
        </p:nvSpPr>
        <p:spPr>
          <a:xfrm>
            <a:off x="451925" y="1444942"/>
            <a:ext cx="4352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Communication overhead and training time analysis of the different methods</a:t>
            </a:r>
            <a:endParaRPr sz="1400" b="0" i="0" u="none" strike="noStrike" cap="non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739d3a7d8_0_258"/>
          <p:cNvSpPr/>
          <p:nvPr/>
        </p:nvSpPr>
        <p:spPr>
          <a:xfrm>
            <a:off x="0" y="0"/>
            <a:ext cx="4560600" cy="51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1739d3a7d8_0_258"/>
          <p:cNvSpPr/>
          <p:nvPr/>
        </p:nvSpPr>
        <p:spPr>
          <a:xfrm>
            <a:off x="4165425" y="0"/>
            <a:ext cx="49785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1739d3a7d8_0_258"/>
          <p:cNvSpPr txBox="1">
            <a:spLocks noGrp="1"/>
          </p:cNvSpPr>
          <p:nvPr>
            <p:ph type="title"/>
          </p:nvPr>
        </p:nvSpPr>
        <p:spPr>
          <a:xfrm>
            <a:off x="241625" y="-3247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Time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1739d3a7d8_0_258"/>
          <p:cNvPicPr preferRelativeResize="0"/>
          <p:nvPr/>
        </p:nvPicPr>
        <p:blipFill rotWithShape="1">
          <a:blip r:embed="rId3">
            <a:alphaModFix/>
          </a:blip>
          <a:srcRect l="2687" t="2347" r="2687" b="2223"/>
          <a:stretch/>
        </p:blipFill>
        <p:spPr>
          <a:xfrm>
            <a:off x="152793" y="500925"/>
            <a:ext cx="3882067" cy="464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g11739d3a7d8_0_258"/>
          <p:cNvGrpSpPr/>
          <p:nvPr/>
        </p:nvGrpSpPr>
        <p:grpSpPr>
          <a:xfrm>
            <a:off x="4516150" y="1613750"/>
            <a:ext cx="4277200" cy="3066626"/>
            <a:chOff x="4516150" y="1461350"/>
            <a:chExt cx="4277200" cy="3066626"/>
          </a:xfrm>
        </p:grpSpPr>
        <p:pic>
          <p:nvPicPr>
            <p:cNvPr id="172" name="Google Shape;172;g11739d3a7d8_0_258" title="Chart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16150" y="1477025"/>
              <a:ext cx="4277049" cy="3050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g11739d3a7d8_0_258"/>
            <p:cNvSpPr txBox="1"/>
            <p:nvPr/>
          </p:nvSpPr>
          <p:spPr>
            <a:xfrm>
              <a:off x="4516250" y="1461350"/>
              <a:ext cx="4277100" cy="292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>
                  <a:solidFill>
                    <a:srgbClr val="000000"/>
                  </a:solidFill>
                  <a:latin typeface="Corbel"/>
                  <a:ea typeface="Corbel"/>
                  <a:cs typeface="Corbel"/>
                  <a:sym typeface="Corbel"/>
                </a:rPr>
                <a:t>Computational Cost Per Client of Different Methods</a:t>
              </a: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A22BC7F-042D-4F20-8D4A-400A3019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Google Shape;166;g11739d3a7d8_0_258">
            <a:extLst>
              <a:ext uri="{FF2B5EF4-FFF2-40B4-BE49-F238E27FC236}">
                <a16:creationId xmlns:a16="http://schemas.microsoft.com/office/drawing/2014/main" id="{F4CF1E5D-636D-4501-9A96-CC0C5E2F9149}"/>
              </a:ext>
            </a:extLst>
          </p:cNvPr>
          <p:cNvSpPr txBox="1">
            <a:spLocks noGrp="1"/>
          </p:cNvSpPr>
          <p:nvPr/>
        </p:nvSpPr>
        <p:spPr>
          <a:xfrm>
            <a:off x="4254260" y="-99374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Computational </a:t>
            </a:r>
            <a:br>
              <a:rPr lang="en-GB" b="1">
                <a:latin typeface="Arial"/>
                <a:ea typeface="Arial"/>
                <a:cs typeface="Arial"/>
                <a:sym typeface="Arial"/>
              </a:rPr>
            </a:br>
            <a:r>
              <a:rPr lang="en-GB" b="1">
                <a:latin typeface="Arial"/>
                <a:ea typeface="Arial"/>
                <a:cs typeface="Arial"/>
                <a:sym typeface="Arial"/>
              </a:rPr>
              <a:t>Cost Per Client </a:t>
            </a:r>
            <a:r>
              <a:rPr lang="en-GB" sz="2000" b="1">
                <a:latin typeface="Arial"/>
                <a:ea typeface="Arial"/>
                <a:cs typeface="Arial"/>
                <a:sym typeface="Arial"/>
              </a:rPr>
              <a:t>(CFLOPS)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70;g11739d3a7d8_0_258">
            <a:extLst>
              <a:ext uri="{FF2B5EF4-FFF2-40B4-BE49-F238E27FC236}">
                <a16:creationId xmlns:a16="http://schemas.microsoft.com/office/drawing/2014/main" id="{3D707B94-5DB3-4F16-8019-1395FEEDCE0D}"/>
              </a:ext>
            </a:extLst>
          </p:cNvPr>
          <p:cNvCxnSpPr/>
          <p:nvPr/>
        </p:nvCxnSpPr>
        <p:spPr>
          <a:xfrm>
            <a:off x="4254260" y="1290088"/>
            <a:ext cx="4733700" cy="0"/>
          </a:xfrm>
          <a:prstGeom prst="straightConnector1">
            <a:avLst/>
          </a:prstGeom>
          <a:noFill/>
          <a:ln w="9525" cap="flat" cmpd="sng">
            <a:solidFill>
              <a:srgbClr val="E7DCD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39d3a7d8_0_26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Information Leakage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1739d3a7d8_0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4538" y="1312603"/>
            <a:ext cx="6494925" cy="148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g11739d3a7d8_0_269"/>
          <p:cNvGraphicFramePr/>
          <p:nvPr/>
        </p:nvGraphicFramePr>
        <p:xfrm>
          <a:off x="1028700" y="29527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{AA5355F3-46EF-452B-8B2A-60B96EA7246A}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accent2"/>
                          </a:solidFill>
                        </a:rPr>
                        <a:t>Fraction </a:t>
                      </a:r>
                      <a:endParaRPr sz="1400" b="1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0.50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0.75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1.00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accent2"/>
                          </a:solidFill>
                        </a:rPr>
                        <a:t>Loss</a:t>
                      </a:r>
                      <a:endParaRPr sz="1400" b="1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0.2153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0.2142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0.2166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0.2296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0.2759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" name="Google Shape;181;g11739d3a7d8_0_269"/>
          <p:cNvSpPr txBox="1"/>
          <p:nvPr/>
        </p:nvSpPr>
        <p:spPr>
          <a:xfrm>
            <a:off x="1052300" y="4002675"/>
            <a:ext cx="71400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Information Leakage is reduced by increasing number of clients whose local gradients are aggregated.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reconstruction loss has been computed as a proxy.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Microsoft Office PowerPoint</Application>
  <PresentationFormat>On-screen Show (16:9)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Corbel</vt:lpstr>
      <vt:lpstr>Arial</vt:lpstr>
      <vt:lpstr>Merriweather</vt:lpstr>
      <vt:lpstr>Paradigm</vt:lpstr>
      <vt:lpstr>Server-Side Local Gradient Averaging and Learning Rate Acceleration for Scalable Split Learning</vt:lpstr>
      <vt:lpstr>Federated Learning vs. Split Learning</vt:lpstr>
      <vt:lpstr>Towards Scalable Parallel Split Learning</vt:lpstr>
      <vt:lpstr>SplitLr: Learning Rate Splitting</vt:lpstr>
      <vt:lpstr>SplitAvg: Split-Layer Gradient Averaging </vt:lpstr>
      <vt:lpstr>Top-1 Accuracy: Scalability</vt:lpstr>
      <vt:lpstr>Communication Efficiency</vt:lpstr>
      <vt:lpstr>Training Time</vt:lpstr>
      <vt:lpstr>Information Leakage</vt:lpstr>
      <vt:lpstr>Future 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Local Gradient Averaging and Learning Rate Acceleration for Scalable Split Learning</dc:title>
  <cp:lastModifiedBy>VIVEK UNIYAL</cp:lastModifiedBy>
  <cp:revision>3</cp:revision>
  <dcterms:modified xsi:type="dcterms:W3CDTF">2023-07-17T04:55:16Z</dcterms:modified>
</cp:coreProperties>
</file>