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C170C3-11F8-433D-A564-183B82A28C03}">
  <a:tblStyle styleId="{F6C170C3-11F8-433D-A564-183B82A28C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7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30sec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3289b5f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53289b5f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 sec (Total 8 mins)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6e387b6e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6e387b6e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53289b5f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53289b5f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1min (Total 1.5 mins) intro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4b574fd78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4b574fd78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1min Total 2.5 mins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e387b6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6e387b6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min (Total 3.5 mins)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53289b5f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53289b5f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min (Total 4.5 mins)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712fddf6e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712fddf6e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min (Total 5.5 mins)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e387b6e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6e387b6e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 sec Total 6 mins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3289b5f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53289b5f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 sec (6.75 min)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3289b5f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3289b5f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 sec Total 7.25 mins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Server-Side Local Gradient Averaging and Learning Rate Acceleration for Scalable Split Learning</a:t>
            </a:r>
            <a:endParaRPr sz="2500" b="1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4832100" cy="11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*Shraman Pal</a:t>
            </a:r>
            <a:r>
              <a:rPr lang="en-GB" sz="1100" baseline="30000"/>
              <a:t>1</a:t>
            </a:r>
            <a:r>
              <a:rPr lang="en-GB" sz="1100"/>
              <a:t>, *Mansi Uniyal</a:t>
            </a:r>
            <a:r>
              <a:rPr lang="en-GB" sz="1100" baseline="30000"/>
              <a:t>1</a:t>
            </a:r>
            <a:r>
              <a:rPr lang="en-GB" sz="1100"/>
              <a:t>, Jihong Park</a:t>
            </a:r>
            <a:r>
              <a:rPr lang="en-GB" sz="1100" baseline="30000"/>
              <a:t>2,4</a:t>
            </a:r>
            <a:r>
              <a:rPr lang="en-GB" sz="1100"/>
              <a:t>, Praneeth Vepakomma</a:t>
            </a:r>
            <a:r>
              <a:rPr lang="en-GB" sz="1100" baseline="30000"/>
              <a:t>3</a:t>
            </a:r>
            <a:r>
              <a:rPr lang="en-GB" sz="1100"/>
              <a:t>, Ramesh Raskar</a:t>
            </a:r>
            <a:r>
              <a:rPr lang="en-GB" sz="1100" baseline="30000"/>
              <a:t>3</a:t>
            </a:r>
            <a:r>
              <a:rPr lang="en-GB" sz="1100"/>
              <a:t>, Mehdi Bennis</a:t>
            </a:r>
            <a:r>
              <a:rPr lang="en-GB" sz="1100" baseline="30000"/>
              <a:t>5</a:t>
            </a:r>
            <a:r>
              <a:rPr lang="en-GB" sz="1100"/>
              <a:t>, Moongu Jeon</a:t>
            </a:r>
            <a:r>
              <a:rPr lang="en-GB" sz="1100" baseline="30000"/>
              <a:t>4</a:t>
            </a:r>
            <a:r>
              <a:rPr lang="en-GB" sz="1100"/>
              <a:t>, Jinho Choi</a:t>
            </a:r>
            <a:r>
              <a:rPr lang="en-GB" sz="1100" baseline="30000"/>
              <a:t>2</a:t>
            </a:r>
            <a:endParaRPr sz="1100" baseline="30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aseline="30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aseline="30000"/>
              <a:t>1</a:t>
            </a:r>
            <a:r>
              <a:rPr lang="en-GB" sz="1100"/>
              <a:t>IIT Kharagpur, India, </a:t>
            </a:r>
            <a:r>
              <a:rPr lang="en-GB" sz="1100" baseline="30000"/>
              <a:t>2</a:t>
            </a:r>
            <a:r>
              <a:rPr lang="en-GB" sz="1100"/>
              <a:t>Deakin University, Australia, </a:t>
            </a:r>
            <a:r>
              <a:rPr lang="en-GB" sz="1100" baseline="30000"/>
              <a:t>3</a:t>
            </a:r>
            <a:r>
              <a:rPr lang="en-GB" sz="1100"/>
              <a:t>MIT Media Lab, USA, </a:t>
            </a:r>
            <a:r>
              <a:rPr lang="en-GB" sz="1100" baseline="30000"/>
              <a:t>4</a:t>
            </a:r>
            <a:r>
              <a:rPr lang="en-GB" sz="1100"/>
              <a:t>GIST, Korea, </a:t>
            </a:r>
            <a:r>
              <a:rPr lang="en-GB" sz="1100" baseline="30000"/>
              <a:t>4</a:t>
            </a:r>
            <a:r>
              <a:rPr lang="en-GB" sz="1100"/>
              <a:t>University of Oulu, Finland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*Equal contribution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/>
          <p:nvPr/>
        </p:nvSpPr>
        <p:spPr>
          <a:xfrm>
            <a:off x="5924400" y="0"/>
            <a:ext cx="32196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6333200" y="452397"/>
            <a:ext cx="26025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Future Works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6089650" y="1431275"/>
            <a:ext cx="2840700" cy="3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>
                <a:latin typeface="Arial"/>
                <a:ea typeface="Arial"/>
                <a:cs typeface="Arial"/>
                <a:sym typeface="Arial"/>
              </a:rPr>
              <a:t>Extending SplitLr: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 cyclic learning rate splitting method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 b="1">
                <a:latin typeface="Arial"/>
                <a:ea typeface="Arial"/>
                <a:cs typeface="Arial"/>
                <a:sym typeface="Arial"/>
              </a:rPr>
              <a:t>Convergence Analysis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>
                <a:latin typeface="Arial"/>
                <a:ea typeface="Arial"/>
                <a:cs typeface="Arial"/>
                <a:sym typeface="Arial"/>
              </a:rPr>
              <a:t>Differential Privacy Analysis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on SplitAvg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0" y="0"/>
            <a:ext cx="41451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238450" y="1422725"/>
            <a:ext cx="5490300" cy="359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/>
              <a:t>Proposed scalable SL framework </a:t>
            </a:r>
            <a:r>
              <a:rPr lang="en-GB" sz="1800" b="1"/>
              <a:t>SGLR </a:t>
            </a:r>
            <a:r>
              <a:rPr lang="en-GB" sz="1800"/>
              <a:t>laid by </a:t>
            </a:r>
            <a:r>
              <a:rPr lang="en-GB" sz="1800" b="1">
                <a:solidFill>
                  <a:srgbClr val="FF0000"/>
                </a:solidFill>
              </a:rPr>
              <a:t>SplitLr </a:t>
            </a:r>
            <a:r>
              <a:rPr lang="en-GB" sz="1800"/>
              <a:t>and </a:t>
            </a:r>
            <a:r>
              <a:rPr lang="en-GB" sz="1800" b="1">
                <a:solidFill>
                  <a:srgbClr val="1155CC"/>
                </a:solidFill>
              </a:rPr>
              <a:t>SplitAvg </a:t>
            </a:r>
            <a:r>
              <a:rPr lang="en-GB" sz="1800"/>
              <a:t>addresses the </a:t>
            </a:r>
            <a:r>
              <a:rPr lang="en-GB" sz="1800">
                <a:solidFill>
                  <a:srgbClr val="FF0000"/>
                </a:solidFill>
              </a:rPr>
              <a:t>server-side large batch</a:t>
            </a:r>
            <a:r>
              <a:rPr lang="en-GB" sz="1800"/>
              <a:t> problem and the </a:t>
            </a:r>
            <a:r>
              <a:rPr lang="en-GB" sz="1800">
                <a:solidFill>
                  <a:srgbClr val="1155CC"/>
                </a:solidFill>
              </a:rPr>
              <a:t>backward client decoupling</a:t>
            </a:r>
            <a:r>
              <a:rPr lang="en-GB" sz="1800"/>
              <a:t> problem, respectively. </a:t>
            </a:r>
            <a:endParaRPr sz="1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 b="1"/>
              <a:t>Less information leakage</a:t>
            </a:r>
            <a:r>
              <a:rPr lang="en-GB" sz="1800"/>
              <a:t> 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 b="1"/>
              <a:t>Higher communication efficiency</a:t>
            </a:r>
            <a:r>
              <a:rPr lang="en-GB" sz="1800"/>
              <a:t> </a:t>
            </a: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than the standard parallel SL</a:t>
            </a:r>
            <a:endParaRPr sz="1800"/>
          </a:p>
        </p:txBody>
      </p:sp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238450" y="438400"/>
            <a:ext cx="53622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311725" y="437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25" y="666200"/>
            <a:ext cx="9144000" cy="69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0" y="695000"/>
            <a:ext cx="4572000" cy="4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Alom,  M.  Z.;  Taha,  T.  M.;  Yakopcic,  C.;  Westberg,  S.; Sidike, P.; Nasrin, M. S.; Esesn, B. C. V.; Awwal, A. A. S.; and Asari, V. K. 2018.   The History Began from AlexNet: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A  Comprehensive  Survey  on  Deep  Learning  Approaches. arXiv:1803.01164.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Brown, T. B.; Mann, B.; Ryder, N.; Subbiah, M.; Kaplan, J.; Dhariwal, P.; Neelakantan, A.; Shyam, P.; Sastry, G.; Askell, A.; Agarwal, S.; Herbert-Voss, A.; Krueger, G.; Henighan, T.; Child, R.; Ramesh, A.; Ziegler, D. M.; Wu, J.; Winter, C.;  Hesse,  C.;  Chen,  M.;  Sigler,  E.;  Litwin,  M.;  Gray,  S.; Chess, B.; Clark, J.; Berner, C.; McCandlish, S.; Radford, A.; Sutskever, I.; and Amodei, D. 2020.  Language Models are Few-Shot Learners. arXiv:2005.14165.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Dario Amodei, D. H. 2018. AI and Compute. https://openai.com/blog/ai-and-compute/. Accessed: 2021-11-30.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Devlin, J.; Chang, M.-W.; Lee, K.; and Toutanova, K. 2019. BERT: Pre-training of Deep Bidirectional Transformers for Language Understanding. arXiv:1810.04805.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Falcon, W.; and Cho, K. 2020. A Framework For Contrastive Self-Supervised Learning And Designing A New Approach. arXiv preprint arXiv:2009.00104.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Geiping, J.; Bauermeister, H.; Droge, H.; and Moeller, M. 2020.  Inverting Gradients – How easy is it to break privacy in federated learning? arXiv:2003.14053.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Goyal, P.; Dollar,    P.;    Girshick,    R.;    Noordhuis,    P.; Wesolowski, L.; Kyrola, A.; Tulloch, A.; Jia, Y.; and He, K. 2018.  Accurate, Large Minibatch SGD: Training ImageNet in 1 Hour. arXiv:1706.02677.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Gupta, O.; and Raskar, R. 2018. Distributed learning of deep neural network over multiple agents. arXiv:1810.06060.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He, K.; Zhang, X.; Ren, S.; and Sun, J. 2015. Deep Residual Learning for Image Recognition. arXiv:1512.03385.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Huang,  G.;  Liu,  Z.;  van  der  Maaten,  L.;  and  Weinberger, K. Q. 2018. Densely Connected Convolutional Networks. arXiv:1608.06993.</a:t>
            </a:r>
            <a:endParaRPr sz="900">
              <a:highlight>
                <a:schemeClr val="lt1"/>
              </a:highlight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4495800" y="666200"/>
            <a:ext cx="4621800" cy="4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Kingma,  D.  P.;  and  Ba,  J.  2017. Adam:  A  Method  for Stochastic Optimization. arXiv:1412.6980.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Krizhevsky, A. 2014.  One weird trick for parallelizing convolutional neural networks. arXiv:1404.5997.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McMahan, H. B.; Moore, E.; Ramage, D.; and y Arcas, B. A. 2016.  Federated Learning of Deep Networks using Model Averaging. ArXiv, abs/1602.05629.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Park, J.; Samarakoon, S.; Bennis, M.; and Debbah, M. 2019. Wireless Network Intelligence at the Edge. Proceedings of the IEEE, 107(11): 2204–2239.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Park, J.; Samarakoon, S.; Elgabli, A.; Kim, J.; Bennis, M.; Kim, S.; and Debbah, M. 2021. Communication-Efficient and Distributed Learning Over Wireless Networks: Principles  and  Applications. Proceedings of the IEEE, 109(5): 796–819.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Simonyan, K.; and Zisserman, A. 2015. Very Deep Convolutional  Networks  for  Large-Scale  Image  Recognition. arXiv:1409.1556.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Smith,  S.  L.;  Kindermans,  P.-J.;  Ying,  C.; and Le, Q.V. 2018. Don’t Decay the Learning Rate, Increase the Batch Size. arXiv:1711.00489.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Szegedy, C.; Vanhoucke, V.; Ioffe, S.; Shlens, J.; and Wojna, Z. 2015.   Rethinking the Inception Architecture for Computer Vision. arXiv:1512.00567.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Thapa,  C.;  Chamikara,  M.  A.  P.;  Camtepe,  S.; and  Sun, L. 2021.   SplitFed: When Federated Learning Meets Split Learning. arXiv:2004.12088.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Vepakomma,  P.;  Gupta,  O.;  Swedish,  T.;  and  Raskar,  R. 2018.   Split learning for health: Distributed deep learning without sharing raw patient data. arXiv:1812.00564.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Wang, Y.; Ni, Z.; Song, S.; Yang, L.; and Huang, G. 2021. Revisiting  Locally  Supervised  Learning:  an  Alternative  to End-to-end Training. In International Conference on Learning Representations.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Xiao, H.; Rasul, K.; and Vollgraf, R. 2017. Fashion-MNIST: a Novel Image Dataset for Benchmarking Machine Learning Algorithms. arXiv:1708.07747.</a:t>
            </a:r>
            <a:endParaRPr sz="900"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highlight>
                  <a:schemeClr val="lt1"/>
                </a:highlight>
              </a:rPr>
              <a:t>Zhang, M.; Wei, E.; and Berry, R. 2021. Faithful Edge Federated Learning: Scalability and Privacy. arXiv:2106.15905.</a:t>
            </a:r>
            <a:endParaRPr sz="9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" name="Google Shape;207;p24"/>
          <p:cNvCxnSpPr/>
          <p:nvPr/>
        </p:nvCxnSpPr>
        <p:spPr>
          <a:xfrm>
            <a:off x="4572025" y="776000"/>
            <a:ext cx="0" cy="42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203200" y="1608008"/>
            <a:ext cx="2491200" cy="1087800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Federated Learning vs. Split Learning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200" y="1400641"/>
            <a:ext cx="1527200" cy="17905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" name="Google Shape;73;p14"/>
          <p:cNvGraphicFramePr/>
          <p:nvPr/>
        </p:nvGraphicFramePr>
        <p:xfrm>
          <a:off x="1289192" y="3280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{F6C170C3-11F8-433D-A564-183B82A28C03}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2CC"/>
                          </a:solidFill>
                        </a:rPr>
                        <a:t>FedAvg</a:t>
                      </a:r>
                      <a:endParaRPr b="1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2CC"/>
                          </a:solidFill>
                        </a:rPr>
                        <a:t>Sequential SL</a:t>
                      </a:r>
                      <a:endParaRPr b="1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2CC"/>
                          </a:solidFill>
                        </a:rPr>
                        <a:t>Parallel SL</a:t>
                      </a:r>
                      <a:endParaRPr b="1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2CC"/>
                          </a:solidFill>
                        </a:rPr>
                        <a:t>Large Models</a:t>
                      </a:r>
                      <a:endParaRPr b="1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0000"/>
                          </a:solidFill>
                        </a:rPr>
                        <a:t>X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✔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✔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2CC"/>
                          </a:solidFill>
                        </a:rPr>
                        <a:t>Many Clients</a:t>
                      </a:r>
                      <a:endParaRPr b="1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✔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0000"/>
                          </a:solidFill>
                        </a:rPr>
                        <a:t>X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✔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2CC"/>
                          </a:solidFill>
                        </a:rPr>
                        <a:t>Scalability</a:t>
                      </a:r>
                      <a:endParaRPr b="1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✔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✔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0000"/>
                          </a:solidFill>
                        </a:rPr>
                        <a:t>X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600" y="1362450"/>
            <a:ext cx="3451473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263775" y="1654900"/>
            <a:ext cx="23349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Scalable systems show improved accuracy with the number of clients.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688" y="1429500"/>
            <a:ext cx="5958676" cy="20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Towards Scalable Parallel Split Learning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42406" y="3548176"/>
            <a:ext cx="1571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 client imbalance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742406" y="4263867"/>
            <a:ext cx="1571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 client detachment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1652270" y="1706200"/>
            <a:ext cx="310200" cy="298200"/>
          </a:xfrm>
          <a:prstGeom prst="flowChartConnector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1652277" y="1656962"/>
            <a:ext cx="2247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376225" y="2544400"/>
            <a:ext cx="310200" cy="298200"/>
          </a:xfrm>
          <a:prstGeom prst="flowChartConnector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385994" y="2495162"/>
            <a:ext cx="2247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357425" y="1706200"/>
            <a:ext cx="310200" cy="298200"/>
          </a:xfrm>
          <a:prstGeom prst="flowChartConnector">
            <a:avLst/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5367194" y="1656962"/>
            <a:ext cx="2247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367194" y="2524862"/>
            <a:ext cx="310200" cy="298200"/>
          </a:xfrm>
          <a:prstGeom prst="flowChartConnector">
            <a:avLst/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5376963" y="2475623"/>
            <a:ext cx="2247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196100" y="3702460"/>
            <a:ext cx="378000" cy="350100"/>
          </a:xfrm>
          <a:prstGeom prst="flowChartConnector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2237310" y="3681776"/>
            <a:ext cx="273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2208003" y="4429621"/>
            <a:ext cx="378000" cy="350100"/>
          </a:xfrm>
          <a:prstGeom prst="flowChartConnector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2249213" y="4410890"/>
            <a:ext cx="273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767853" y="3595161"/>
            <a:ext cx="1571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SplitLr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5767853" y="4333790"/>
            <a:ext cx="1571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SplitAvg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221548" y="3659983"/>
            <a:ext cx="378000" cy="350100"/>
          </a:xfrm>
          <a:prstGeom prst="flowChartConnector">
            <a:avLst/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262758" y="3631483"/>
            <a:ext cx="273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233450" y="4387143"/>
            <a:ext cx="378000" cy="350100"/>
          </a:xfrm>
          <a:prstGeom prst="flowChartConnector">
            <a:avLst/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5274661" y="4368413"/>
            <a:ext cx="273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/>
          <p:nvPr/>
        </p:nvSpPr>
        <p:spPr>
          <a:xfrm rot="10800000">
            <a:off x="527550" y="3702550"/>
            <a:ext cx="1265700" cy="907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664300" y="3819775"/>
            <a:ext cx="928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Not scalable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/>
          <p:nvPr/>
        </p:nvSpPr>
        <p:spPr>
          <a:xfrm rot="10800000">
            <a:off x="7004550" y="3626350"/>
            <a:ext cx="1265700" cy="907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7188192" y="3868621"/>
            <a:ext cx="928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Scalable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032125" y="1547300"/>
            <a:ext cx="97200" cy="6273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722350" y="2380600"/>
            <a:ext cx="97200" cy="6273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5706950" y="1541650"/>
            <a:ext cx="97200" cy="6273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5706950" y="2379850"/>
            <a:ext cx="97200" cy="6273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SplitLr: Learning Rate Splitting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044975" y="1913625"/>
            <a:ext cx="3853200" cy="204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Varying effective server batch size cause:</a:t>
            </a: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∴ Scaling ∝ number of clients 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rather than the client batch size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α ε [0.0, 2.0], with a step size of 0.5 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32450" y="1933825"/>
            <a:ext cx="3441300" cy="204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Learning rate schemes were based on the batch size: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</a:rPr>
              <a:t>SGD</a:t>
            </a:r>
            <a:r>
              <a:rPr lang="en-GB">
                <a:solidFill>
                  <a:schemeClr val="accent1"/>
                </a:solidFill>
              </a:rPr>
              <a:t>- linear scaling rule 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</a:rPr>
              <a:t>Adam</a:t>
            </a:r>
            <a:r>
              <a:rPr lang="en-GB">
                <a:solidFill>
                  <a:schemeClr val="accent1"/>
                </a:solidFill>
              </a:rPr>
              <a:t>- square root scaling rate </a:t>
            </a: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chemeClr val="accent1"/>
              </a:solidFill>
            </a:endParaRPr>
          </a:p>
        </p:txBody>
      </p:sp>
      <p:cxnSp>
        <p:nvCxnSpPr>
          <p:cNvPr id="117" name="Google Shape;117;p16"/>
          <p:cNvCxnSpPr>
            <a:stCxn id="116" idx="3"/>
            <a:endCxn id="115" idx="1"/>
          </p:cNvCxnSpPr>
          <p:nvPr/>
        </p:nvCxnSpPr>
        <p:spPr>
          <a:xfrm rot="10800000" flipH="1">
            <a:off x="3773750" y="2937175"/>
            <a:ext cx="1271100" cy="20100"/>
          </a:xfrm>
          <a:prstGeom prst="curvedConnector3">
            <a:avLst>
              <a:gd name="adj1" fmla="val 50005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6"/>
          <p:cNvSpPr txBox="1"/>
          <p:nvPr/>
        </p:nvSpPr>
        <p:spPr>
          <a:xfrm>
            <a:off x="3821950" y="2384050"/>
            <a:ext cx="13167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</a:rPr>
              <a:t>Proposed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460" y="3649498"/>
            <a:ext cx="1271100" cy="3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443" y="3028615"/>
            <a:ext cx="1271100" cy="279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000" y="2492025"/>
            <a:ext cx="1149921" cy="2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SplitAvg: Split-Layer Gradient Averaging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49575" y="1406350"/>
            <a:ext cx="4950900" cy="3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Aggregate the local gradients of a subset of clients into a global gradient.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Use of global gradient inplace of local gradients for the subset of clients.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Infuses information of one client to another during the backward pass.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∴ Solving backward client decoupling problem.</a:t>
            </a:r>
            <a:endParaRPr sz="1600"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600" y="1406350"/>
            <a:ext cx="3731925" cy="310928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6316516" y="4517092"/>
            <a:ext cx="20904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Roboto"/>
                <a:ea typeface="Roboto"/>
                <a:cs typeface="Roboto"/>
                <a:sym typeface="Roboto"/>
              </a:rPr>
              <a:t>SplitAvg Diagram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100" y="1019750"/>
            <a:ext cx="9144000" cy="70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159325" y="437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Top-1 Accuracy: Scalability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16525" y="3466525"/>
            <a:ext cx="3153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With increase in number of clients: low value of φ, keeps number of active clients in a suitable range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70342" y="551197"/>
            <a:ext cx="60834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2CC"/>
                </a:solidFill>
              </a:rPr>
              <a:t>Accuracy on FashionMNIST for different settings of SGLR</a:t>
            </a:r>
            <a:endParaRPr>
              <a:solidFill>
                <a:srgbClr val="FFF2CC"/>
              </a:solidFill>
            </a:endParaRPr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4434925" y="3729125"/>
          <a:ext cx="4449200" cy="1221925"/>
        </p:xfrm>
        <a:graphic>
          <a:graphicData uri="http://schemas.openxmlformats.org/drawingml/2006/table">
            <a:tbl>
              <a:tblPr>
                <a:noFill/>
                <a:tableStyleId>{F6C170C3-11F8-433D-A564-183B82A28C03}</a:tableStyleId>
              </a:tblPr>
              <a:tblGrid>
                <a:gridCol w="102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accent2"/>
                          </a:solidFill>
                        </a:rPr>
                        <a:t>Baseline</a:t>
                      </a:r>
                      <a:endParaRPr sz="1200"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accent2"/>
                          </a:solidFill>
                        </a:rPr>
                        <a:t>SplitAvg(φ=0.5)</a:t>
                      </a:r>
                      <a:endParaRPr sz="1200"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accent2"/>
                          </a:solidFill>
                        </a:rPr>
                        <a:t>SplitLr(α= 0.5)</a:t>
                      </a:r>
                      <a:endParaRPr sz="1200"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FFF2CC"/>
                          </a:solidFill>
                        </a:rPr>
                        <a:t>Score</a:t>
                      </a:r>
                      <a:endParaRPr sz="1200" b="1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84.88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86.59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87.48</a:t>
                      </a:r>
                      <a:endParaRPr sz="12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FFF2CC"/>
                          </a:solidFill>
                        </a:rPr>
                        <a:t>% Increase</a:t>
                      </a:r>
                      <a:endParaRPr sz="1200" b="1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+1.71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+0.89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9" name="Google Shape;139;p18"/>
          <p:cNvSpPr txBox="1"/>
          <p:nvPr/>
        </p:nvSpPr>
        <p:spPr>
          <a:xfrm>
            <a:off x="6192225" y="3421925"/>
            <a:ext cx="23544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Roboto"/>
                <a:ea typeface="Roboto"/>
                <a:cs typeface="Roboto"/>
                <a:sym typeface="Roboto"/>
              </a:rPr>
              <a:t>For 20 Clients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20" y="1134877"/>
            <a:ext cx="3664350" cy="22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175" y="1134875"/>
            <a:ext cx="3664353" cy="22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311725" y="4247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Communication Efficiency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l="4001" t="10103" r="7479" b="6674"/>
          <a:stretch/>
        </p:blipFill>
        <p:spPr>
          <a:xfrm>
            <a:off x="5106625" y="1556625"/>
            <a:ext cx="3955226" cy="331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/>
          <p:nvPr/>
        </p:nvSpPr>
        <p:spPr>
          <a:xfrm>
            <a:off x="119675" y="1503765"/>
            <a:ext cx="4864500" cy="1943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95875" y="3499800"/>
            <a:ext cx="4644300" cy="15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For different variations of SplitAvg: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Fraction=1.0 gives highest efficiency.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Smaller fraction has higher efficiency over phased training.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{when number of clients are high}</a:t>
            </a:r>
            <a:endParaRPr sz="1600"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77" y="2009818"/>
            <a:ext cx="4644251" cy="12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451925" y="1444942"/>
            <a:ext cx="4352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2CC"/>
                </a:solidFill>
              </a:rPr>
              <a:t>Communication overhead and training time analysis of the different methods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0" y="0"/>
            <a:ext cx="45606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4165425" y="0"/>
            <a:ext cx="49785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4802475" y="43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Computational Cost Per Client (CFLOPS)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241625" y="-3247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Time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l="2687" t="2347" r="2687" b="2223"/>
          <a:stretch/>
        </p:blipFill>
        <p:spPr>
          <a:xfrm>
            <a:off x="152793" y="500925"/>
            <a:ext cx="3882067" cy="46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150" y="1477025"/>
            <a:ext cx="4277049" cy="305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Information Leakage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38" y="1312603"/>
            <a:ext cx="6494925" cy="148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" name="Google Shape;168;p21"/>
          <p:cNvGraphicFramePr/>
          <p:nvPr/>
        </p:nvGraphicFramePr>
        <p:xfrm>
          <a:off x="1028700" y="2952750"/>
          <a:ext cx="7239000" cy="792420"/>
        </p:xfrm>
        <a:graphic>
          <a:graphicData uri="http://schemas.openxmlformats.org/drawingml/2006/table">
            <a:tbl>
              <a:tblPr>
                <a:noFill/>
                <a:tableStyleId>{F6C170C3-11F8-433D-A564-183B82A28C03}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accent2"/>
                          </a:solidFill>
                        </a:rPr>
                        <a:t>Fraction 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0.25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0.75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accent2"/>
                          </a:solidFill>
                        </a:rPr>
                        <a:t>Loss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0.2153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0.2142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0.2166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0.2296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0.2759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9" name="Google Shape;169;p21"/>
          <p:cNvSpPr txBox="1"/>
          <p:nvPr/>
        </p:nvSpPr>
        <p:spPr>
          <a:xfrm>
            <a:off x="1052300" y="4002675"/>
            <a:ext cx="71400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Information Leakage is reduced by increasing number of clients whose local gradients are aggregated.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 reconstruction loss has been computed as a proxy.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</Words>
  <Application>Microsoft Office PowerPoint</Application>
  <PresentationFormat>On-screen Show (16:9)</PresentationFormat>
  <Paragraphs>142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Merriweather</vt:lpstr>
      <vt:lpstr>Roboto</vt:lpstr>
      <vt:lpstr>Arial</vt:lpstr>
      <vt:lpstr>Paradigm</vt:lpstr>
      <vt:lpstr>Server-Side Local Gradient Averaging and Learning Rate Acceleration for Scalable Split Learning</vt:lpstr>
      <vt:lpstr>Federated Learning vs. Split Learning</vt:lpstr>
      <vt:lpstr>Towards Scalable Parallel Split Learning</vt:lpstr>
      <vt:lpstr>SplitLr: Learning Rate Splitting</vt:lpstr>
      <vt:lpstr>SplitAvg: Split-Layer Gradient Averaging </vt:lpstr>
      <vt:lpstr>Top-1 Accuracy: Scalability</vt:lpstr>
      <vt:lpstr>Communication Efficiency</vt:lpstr>
      <vt:lpstr>Computational Cost Per Client (CFLOPS)</vt:lpstr>
      <vt:lpstr>Information Leakage</vt:lpstr>
      <vt:lpstr>Future Works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Local Gradient Averaging and Learning Rate Acceleration for Scalable Split Learning</dc:title>
  <cp:lastModifiedBy>VIVEK UNIYAL</cp:lastModifiedBy>
  <cp:revision>1</cp:revision>
  <dcterms:modified xsi:type="dcterms:W3CDTF">2023-07-16T08:50:54Z</dcterms:modified>
</cp:coreProperties>
</file>