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ppt/media/image17.jpg" ContentType="image/jpg"/>
  <Override PartName="/ppt/media/image18.jpg" ContentType="image/jpg"/>
  <Override PartName="/ppt/media/image19.jpg" ContentType="image/jpg"/>
  <Override PartName="/ppt/media/image20.jpg" ContentType="image/jpg"/>
  <Override PartName="/ppt/media/image21.jpg" ContentType="image/jpg"/>
  <Override PartName="/ppt/media/image23.jpg" ContentType="image/jpg"/>
  <Override PartName="/ppt/media/image25.jpg" ContentType="image/jpg"/>
  <Override PartName="/ppt/media/image27.jpg" ContentType="image/jpg"/>
  <Override PartName="/ppt/media/image28.jpg" ContentType="image/jpg"/>
  <Override PartName="/ppt/media/image33.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300" r:id="rId4"/>
    <p:sldId id="301" r:id="rId5"/>
    <p:sldId id="302" r:id="rId6"/>
    <p:sldId id="304" r:id="rId7"/>
    <p:sldId id="305" r:id="rId8"/>
    <p:sldId id="306" r:id="rId9"/>
    <p:sldId id="307" r:id="rId10"/>
    <p:sldId id="308" r:id="rId11"/>
    <p:sldId id="309" r:id="rId12"/>
    <p:sldId id="310" r:id="rId13"/>
    <p:sldId id="311" r:id="rId14"/>
    <p:sldId id="312" r:id="rId15"/>
    <p:sldId id="313" r:id="rId16"/>
    <p:sldId id="321" r:id="rId17"/>
    <p:sldId id="315" r:id="rId18"/>
    <p:sldId id="314" r:id="rId19"/>
    <p:sldId id="317" r:id="rId20"/>
    <p:sldId id="322" r:id="rId21"/>
    <p:sldId id="318" r:id="rId22"/>
    <p:sldId id="323" r:id="rId23"/>
    <p:sldId id="316" r:id="rId24"/>
    <p:sldId id="319" r:id="rId25"/>
    <p:sldId id="303" r:id="rId26"/>
    <p:sldId id="320" r:id="rId27"/>
    <p:sldId id="26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97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ement Francis" initials="CF" lastIdx="2" clrIdx="0">
    <p:extLst>
      <p:ext uri="{19B8F6BF-5375-455C-9EA6-DF929625EA0E}">
        <p15:presenceInfo xmlns:p15="http://schemas.microsoft.com/office/powerpoint/2012/main" userId="7e6814fb819f8c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DCD"/>
    <a:srgbClr val="94F0E9"/>
    <a:srgbClr val="1BBFB3"/>
    <a:srgbClr val="148E85"/>
    <a:srgbClr val="0D5F59"/>
    <a:srgbClr val="8CF4A0"/>
    <a:srgbClr val="5BFFA5"/>
    <a:srgbClr val="AE78D6"/>
    <a:srgbClr val="EF9FC5"/>
    <a:srgbClr val="0030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2381" autoAdjust="0"/>
  </p:normalViewPr>
  <p:slideViewPr>
    <p:cSldViewPr snapToGrid="0">
      <p:cViewPr varScale="1">
        <p:scale>
          <a:sx n="66" d="100"/>
          <a:sy n="66" d="100"/>
        </p:scale>
        <p:origin x="668" y="44"/>
      </p:cViewPr>
      <p:guideLst>
        <p:guide orient="horz" pos="2160"/>
        <p:guide pos="4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2AB6DB-8861-4110-B9AA-E93EF86BC177}" type="datetimeFigureOut">
              <a:rPr lang="en-IN" smtClean="0"/>
              <a:t>27-11-2023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E2B93D-D07F-4567-A70C-6362EC5B0460}" type="slidenum">
              <a:rPr lang="en-IN" smtClean="0"/>
              <a:t>‹#›</a:t>
            </a:fld>
            <a:endParaRPr lang="en-IN" dirty="0"/>
          </a:p>
        </p:txBody>
      </p:sp>
    </p:spTree>
    <p:extLst>
      <p:ext uri="{BB962C8B-B14F-4D97-AF65-F5344CB8AC3E}">
        <p14:creationId xmlns:p14="http://schemas.microsoft.com/office/powerpoint/2010/main" val="1097433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CC82-3719-18E0-52D0-65B56F288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855B32-DC35-F790-E428-1DB3983BE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F236BC-54C2-14D9-4616-A604C8DBD517}"/>
              </a:ext>
            </a:extLst>
          </p:cNvPr>
          <p:cNvSpPr>
            <a:spLocks noGrp="1"/>
          </p:cNvSpPr>
          <p:nvPr>
            <p:ph type="dt" sz="half" idx="10"/>
          </p:nvPr>
        </p:nvSpPr>
        <p:spPr/>
        <p:txBody>
          <a:bodyPr/>
          <a:lstStyle/>
          <a:p>
            <a:fld id="{57E9B3E5-C82C-4872-B6AB-AAFDDF50B6DE}" type="datetimeFigureOut">
              <a:rPr lang="en-IN" smtClean="0"/>
              <a:t>27-11-2023</a:t>
            </a:fld>
            <a:endParaRPr lang="en-IN" dirty="0"/>
          </a:p>
        </p:txBody>
      </p:sp>
      <p:sp>
        <p:nvSpPr>
          <p:cNvPr id="5" name="Footer Placeholder 4">
            <a:extLst>
              <a:ext uri="{FF2B5EF4-FFF2-40B4-BE49-F238E27FC236}">
                <a16:creationId xmlns:a16="http://schemas.microsoft.com/office/drawing/2014/main" id="{3C6EEE03-9EE5-B632-7AEE-8749C642EF5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A34435F-2374-BA27-1030-05253F3DA728}"/>
              </a:ext>
            </a:extLst>
          </p:cNvPr>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21356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35B4-F847-6443-4F6E-C2A8875841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01E9AC-ABBD-D7D2-7962-AF3D808C33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8AF26D-824D-B09C-DCB9-7D883105C03A}"/>
              </a:ext>
            </a:extLst>
          </p:cNvPr>
          <p:cNvSpPr>
            <a:spLocks noGrp="1"/>
          </p:cNvSpPr>
          <p:nvPr>
            <p:ph type="dt" sz="half" idx="10"/>
          </p:nvPr>
        </p:nvSpPr>
        <p:spPr/>
        <p:txBody>
          <a:bodyPr/>
          <a:lstStyle/>
          <a:p>
            <a:fld id="{57E9B3E5-C82C-4872-B6AB-AAFDDF50B6DE}" type="datetimeFigureOut">
              <a:rPr lang="en-IN" smtClean="0"/>
              <a:t>27-11-2023</a:t>
            </a:fld>
            <a:endParaRPr lang="en-IN" dirty="0"/>
          </a:p>
        </p:txBody>
      </p:sp>
      <p:sp>
        <p:nvSpPr>
          <p:cNvPr id="5" name="Footer Placeholder 4">
            <a:extLst>
              <a:ext uri="{FF2B5EF4-FFF2-40B4-BE49-F238E27FC236}">
                <a16:creationId xmlns:a16="http://schemas.microsoft.com/office/drawing/2014/main" id="{A759C059-5AC8-EE20-F845-988EA9600D2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FC147F7-916C-4AFF-096A-A41D707A96D1}"/>
              </a:ext>
            </a:extLst>
          </p:cNvPr>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35018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ACB76-0255-9850-8DCF-AC6A8563D1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ECFEB5-207C-CEE5-3865-35BF68E69E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21B90-6CC0-CCBF-5A34-393191D57D79}"/>
              </a:ext>
            </a:extLst>
          </p:cNvPr>
          <p:cNvSpPr>
            <a:spLocks noGrp="1"/>
          </p:cNvSpPr>
          <p:nvPr>
            <p:ph type="dt" sz="half" idx="10"/>
          </p:nvPr>
        </p:nvSpPr>
        <p:spPr/>
        <p:txBody>
          <a:bodyPr/>
          <a:lstStyle/>
          <a:p>
            <a:fld id="{57E9B3E5-C82C-4872-B6AB-AAFDDF50B6DE}" type="datetimeFigureOut">
              <a:rPr lang="en-IN" smtClean="0"/>
              <a:t>27-11-2023</a:t>
            </a:fld>
            <a:endParaRPr lang="en-IN" dirty="0"/>
          </a:p>
        </p:txBody>
      </p:sp>
      <p:sp>
        <p:nvSpPr>
          <p:cNvPr id="5" name="Footer Placeholder 4">
            <a:extLst>
              <a:ext uri="{FF2B5EF4-FFF2-40B4-BE49-F238E27FC236}">
                <a16:creationId xmlns:a16="http://schemas.microsoft.com/office/drawing/2014/main" id="{1886EB78-1E76-E627-2E7E-7D3D6412AA5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558772E-1DD9-A94A-610B-DA11153F8A49}"/>
              </a:ext>
            </a:extLst>
          </p:cNvPr>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3886565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3798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42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8838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2178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0375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5017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658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3633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473B-ADF2-FDBC-F9D2-B268A7C60C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AF7002-F38A-E20C-95B6-F554159FDA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8493E-6803-C6D7-2EF5-BB2D3C48247E}"/>
              </a:ext>
            </a:extLst>
          </p:cNvPr>
          <p:cNvSpPr>
            <a:spLocks noGrp="1"/>
          </p:cNvSpPr>
          <p:nvPr>
            <p:ph type="dt" sz="half" idx="10"/>
          </p:nvPr>
        </p:nvSpPr>
        <p:spPr/>
        <p:txBody>
          <a:bodyPr/>
          <a:lstStyle/>
          <a:p>
            <a:fld id="{57E9B3E5-C82C-4872-B6AB-AAFDDF50B6DE}" type="datetimeFigureOut">
              <a:rPr lang="en-IN" smtClean="0"/>
              <a:t>27-11-2023</a:t>
            </a:fld>
            <a:endParaRPr lang="en-IN" dirty="0"/>
          </a:p>
        </p:txBody>
      </p:sp>
      <p:sp>
        <p:nvSpPr>
          <p:cNvPr id="5" name="Footer Placeholder 4">
            <a:extLst>
              <a:ext uri="{FF2B5EF4-FFF2-40B4-BE49-F238E27FC236}">
                <a16:creationId xmlns:a16="http://schemas.microsoft.com/office/drawing/2014/main" id="{94EAD254-B176-E455-7195-E7355815F47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B2EA2E6-1441-2555-FD5D-E28BF0A85DF7}"/>
              </a:ext>
            </a:extLst>
          </p:cNvPr>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2216844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165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447F-E9AD-9A2D-D576-3996A89F87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6BE8F6-33E5-EBF4-66F1-11E1B32157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D3F863-5922-15FA-F93A-A8E1C6FF1AAD}"/>
              </a:ext>
            </a:extLst>
          </p:cNvPr>
          <p:cNvSpPr>
            <a:spLocks noGrp="1"/>
          </p:cNvSpPr>
          <p:nvPr>
            <p:ph type="dt" sz="half" idx="10"/>
          </p:nvPr>
        </p:nvSpPr>
        <p:spPr/>
        <p:txBody>
          <a:bodyPr/>
          <a:lstStyle/>
          <a:p>
            <a:fld id="{57E9B3E5-C82C-4872-B6AB-AAFDDF50B6DE}" type="datetimeFigureOut">
              <a:rPr lang="en-IN" smtClean="0"/>
              <a:t>27-11-2023</a:t>
            </a:fld>
            <a:endParaRPr lang="en-IN" dirty="0"/>
          </a:p>
        </p:txBody>
      </p:sp>
      <p:sp>
        <p:nvSpPr>
          <p:cNvPr id="5" name="Footer Placeholder 4">
            <a:extLst>
              <a:ext uri="{FF2B5EF4-FFF2-40B4-BE49-F238E27FC236}">
                <a16:creationId xmlns:a16="http://schemas.microsoft.com/office/drawing/2014/main" id="{0630CB35-D5C5-1F8E-B455-F4A93A33F41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8E0F957-9E52-704E-50D8-EEE820E0E376}"/>
              </a:ext>
            </a:extLst>
          </p:cNvPr>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91739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46DAB-C30D-5415-6585-858BF32DDA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F2FE96-F9BA-45D5-5CA5-1A597018AE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DFB158-22BE-2D61-FAC0-239B59F0BE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8A2A35-D8CF-40BA-CCCB-CEEF4BA19F25}"/>
              </a:ext>
            </a:extLst>
          </p:cNvPr>
          <p:cNvSpPr>
            <a:spLocks noGrp="1"/>
          </p:cNvSpPr>
          <p:nvPr>
            <p:ph type="dt" sz="half" idx="10"/>
          </p:nvPr>
        </p:nvSpPr>
        <p:spPr/>
        <p:txBody>
          <a:bodyPr/>
          <a:lstStyle/>
          <a:p>
            <a:fld id="{57E9B3E5-C82C-4872-B6AB-AAFDDF50B6DE}" type="datetimeFigureOut">
              <a:rPr lang="en-IN" smtClean="0"/>
              <a:t>27-11-2023</a:t>
            </a:fld>
            <a:endParaRPr lang="en-IN" dirty="0"/>
          </a:p>
        </p:txBody>
      </p:sp>
      <p:sp>
        <p:nvSpPr>
          <p:cNvPr id="6" name="Footer Placeholder 5">
            <a:extLst>
              <a:ext uri="{FF2B5EF4-FFF2-40B4-BE49-F238E27FC236}">
                <a16:creationId xmlns:a16="http://schemas.microsoft.com/office/drawing/2014/main" id="{B8065716-237E-2BA8-A9E9-78B11FCE2FA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02C6666-EA2A-2C82-BB3C-D81703E485EB}"/>
              </a:ext>
            </a:extLst>
          </p:cNvPr>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962985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05A0-6799-7997-F565-E4D6046E9C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655C26-8AF0-050C-F46C-B09F5B11E2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2AE6C-3CDD-D074-D1B3-EA2ED59DE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F05ADE-FD36-DC6E-063C-7878A158B0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CFFDF7-3AE1-00EC-C439-442AD5E8A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7508B7-5337-A2AA-D261-81919E957990}"/>
              </a:ext>
            </a:extLst>
          </p:cNvPr>
          <p:cNvSpPr>
            <a:spLocks noGrp="1"/>
          </p:cNvSpPr>
          <p:nvPr>
            <p:ph type="dt" sz="half" idx="10"/>
          </p:nvPr>
        </p:nvSpPr>
        <p:spPr/>
        <p:txBody>
          <a:bodyPr/>
          <a:lstStyle/>
          <a:p>
            <a:fld id="{57E9B3E5-C82C-4872-B6AB-AAFDDF50B6DE}" type="datetimeFigureOut">
              <a:rPr lang="en-IN" smtClean="0"/>
              <a:t>27-11-2023</a:t>
            </a:fld>
            <a:endParaRPr lang="en-IN" dirty="0"/>
          </a:p>
        </p:txBody>
      </p:sp>
      <p:sp>
        <p:nvSpPr>
          <p:cNvPr id="8" name="Footer Placeholder 7">
            <a:extLst>
              <a:ext uri="{FF2B5EF4-FFF2-40B4-BE49-F238E27FC236}">
                <a16:creationId xmlns:a16="http://schemas.microsoft.com/office/drawing/2014/main" id="{7B906A34-C56E-1921-83F2-03B855AE529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2F1E3CE-3AC0-9BFF-0AF0-C6E554861889}"/>
              </a:ext>
            </a:extLst>
          </p:cNvPr>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13997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D035-D6FB-0E7A-6940-C6B68B1832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057A47-8870-7BB4-CF46-5695038550A9}"/>
              </a:ext>
            </a:extLst>
          </p:cNvPr>
          <p:cNvSpPr>
            <a:spLocks noGrp="1"/>
          </p:cNvSpPr>
          <p:nvPr>
            <p:ph type="dt" sz="half" idx="10"/>
          </p:nvPr>
        </p:nvSpPr>
        <p:spPr/>
        <p:txBody>
          <a:bodyPr/>
          <a:lstStyle/>
          <a:p>
            <a:fld id="{57E9B3E5-C82C-4872-B6AB-AAFDDF50B6DE}" type="datetimeFigureOut">
              <a:rPr lang="en-IN" smtClean="0"/>
              <a:t>27-11-2023</a:t>
            </a:fld>
            <a:endParaRPr lang="en-IN" dirty="0"/>
          </a:p>
        </p:txBody>
      </p:sp>
      <p:sp>
        <p:nvSpPr>
          <p:cNvPr id="4" name="Footer Placeholder 3">
            <a:extLst>
              <a:ext uri="{FF2B5EF4-FFF2-40B4-BE49-F238E27FC236}">
                <a16:creationId xmlns:a16="http://schemas.microsoft.com/office/drawing/2014/main" id="{4316610E-A70E-B703-8BDE-0C0E5081F66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A15FF64-F7FA-C761-C050-E617E51475E7}"/>
              </a:ext>
            </a:extLst>
          </p:cNvPr>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4083720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978BC-A290-59DE-A8AF-5EBE668220C4}"/>
              </a:ext>
            </a:extLst>
          </p:cNvPr>
          <p:cNvSpPr>
            <a:spLocks noGrp="1"/>
          </p:cNvSpPr>
          <p:nvPr>
            <p:ph type="dt" sz="half" idx="10"/>
          </p:nvPr>
        </p:nvSpPr>
        <p:spPr/>
        <p:txBody>
          <a:bodyPr/>
          <a:lstStyle/>
          <a:p>
            <a:fld id="{57E9B3E5-C82C-4872-B6AB-AAFDDF50B6DE}" type="datetimeFigureOut">
              <a:rPr lang="en-IN" smtClean="0"/>
              <a:t>27-11-2023</a:t>
            </a:fld>
            <a:endParaRPr lang="en-IN" dirty="0"/>
          </a:p>
        </p:txBody>
      </p:sp>
      <p:sp>
        <p:nvSpPr>
          <p:cNvPr id="3" name="Footer Placeholder 2">
            <a:extLst>
              <a:ext uri="{FF2B5EF4-FFF2-40B4-BE49-F238E27FC236}">
                <a16:creationId xmlns:a16="http://schemas.microsoft.com/office/drawing/2014/main" id="{497AC5F5-F85E-0364-E226-B79306404AB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3712588-8538-A455-1050-533BAE9C3D9E}"/>
              </a:ext>
            </a:extLst>
          </p:cNvPr>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273761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850B-0BFA-B2CA-C809-20CE525E1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1FCDBF-AE20-2526-FED3-88E33E20E6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77A908-CAB6-00BE-CAA4-FB7EE7320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5BC6A-A577-7E70-8200-FD2911B6DE12}"/>
              </a:ext>
            </a:extLst>
          </p:cNvPr>
          <p:cNvSpPr>
            <a:spLocks noGrp="1"/>
          </p:cNvSpPr>
          <p:nvPr>
            <p:ph type="dt" sz="half" idx="10"/>
          </p:nvPr>
        </p:nvSpPr>
        <p:spPr/>
        <p:txBody>
          <a:bodyPr/>
          <a:lstStyle/>
          <a:p>
            <a:fld id="{57E9B3E5-C82C-4872-B6AB-AAFDDF50B6DE}" type="datetimeFigureOut">
              <a:rPr lang="en-IN" smtClean="0"/>
              <a:t>27-11-2023</a:t>
            </a:fld>
            <a:endParaRPr lang="en-IN" dirty="0"/>
          </a:p>
        </p:txBody>
      </p:sp>
      <p:sp>
        <p:nvSpPr>
          <p:cNvPr id="6" name="Footer Placeholder 5">
            <a:extLst>
              <a:ext uri="{FF2B5EF4-FFF2-40B4-BE49-F238E27FC236}">
                <a16:creationId xmlns:a16="http://schemas.microsoft.com/office/drawing/2014/main" id="{73BADA4E-A427-C7B1-488D-E90C5AD110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5FA915B-7250-CA00-0961-85362FB997C0}"/>
              </a:ext>
            </a:extLst>
          </p:cNvPr>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102513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88F0-6D3C-012C-9D2B-77C41B7D6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7B7695-A6B1-3EEB-674D-9795B0B481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4723EEA-2D4E-596D-8A17-A29C3A546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DA0A1-83C4-D0C3-BB02-0D9D8C4DC9E7}"/>
              </a:ext>
            </a:extLst>
          </p:cNvPr>
          <p:cNvSpPr>
            <a:spLocks noGrp="1"/>
          </p:cNvSpPr>
          <p:nvPr>
            <p:ph type="dt" sz="half" idx="10"/>
          </p:nvPr>
        </p:nvSpPr>
        <p:spPr/>
        <p:txBody>
          <a:bodyPr/>
          <a:lstStyle/>
          <a:p>
            <a:fld id="{57E9B3E5-C82C-4872-B6AB-AAFDDF50B6DE}" type="datetimeFigureOut">
              <a:rPr lang="en-IN" smtClean="0"/>
              <a:t>27-11-2023</a:t>
            </a:fld>
            <a:endParaRPr lang="en-IN" dirty="0"/>
          </a:p>
        </p:txBody>
      </p:sp>
      <p:sp>
        <p:nvSpPr>
          <p:cNvPr id="6" name="Footer Placeholder 5">
            <a:extLst>
              <a:ext uri="{FF2B5EF4-FFF2-40B4-BE49-F238E27FC236}">
                <a16:creationId xmlns:a16="http://schemas.microsoft.com/office/drawing/2014/main" id="{8C9A3570-0CBD-E42E-EFA5-C0FA809575E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B6ECC63-DDE1-D244-93E5-8C02960974A3}"/>
              </a:ext>
            </a:extLst>
          </p:cNvPr>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416517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251992-FF51-F5BF-6320-989CAA9F4D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8DD0CE-68ED-7807-350F-C4D30D6982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128BD1-CFEC-689D-3215-9DA964A9B7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9B3E5-C82C-4872-B6AB-AAFDDF50B6DE}" type="datetimeFigureOut">
              <a:rPr lang="en-IN" smtClean="0"/>
              <a:t>27-11-2023</a:t>
            </a:fld>
            <a:endParaRPr lang="en-IN" dirty="0"/>
          </a:p>
        </p:txBody>
      </p:sp>
      <p:sp>
        <p:nvSpPr>
          <p:cNvPr id="5" name="Footer Placeholder 4">
            <a:extLst>
              <a:ext uri="{FF2B5EF4-FFF2-40B4-BE49-F238E27FC236}">
                <a16:creationId xmlns:a16="http://schemas.microsoft.com/office/drawing/2014/main" id="{0047572B-A862-870B-7C77-5A9FF7EE3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392CE7C-89AE-9222-199D-F940D4B335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C3F99-2D93-4F1C-B2FE-C48553E77A8D}" type="slidenum">
              <a:rPr lang="en-IN" smtClean="0"/>
              <a:t>‹#›</a:t>
            </a:fld>
            <a:endParaRPr lang="en-IN" dirty="0"/>
          </a:p>
        </p:txBody>
      </p:sp>
    </p:spTree>
    <p:extLst>
      <p:ext uri="{BB962C8B-B14F-4D97-AF65-F5344CB8AC3E}">
        <p14:creationId xmlns:p14="http://schemas.microsoft.com/office/powerpoint/2010/main" val="266616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33035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up.com/en/the-tup-series-analytics-what-is-diagnostic-analytic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jpg"/><Relationship Id="rId7" Type="http://schemas.openxmlformats.org/officeDocument/2006/relationships/image" Target="../media/image32.png"/><Relationship Id="rId2" Type="http://schemas.openxmlformats.org/officeDocument/2006/relationships/image" Target="../media/image27.jpg"/><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3030-6D39-FB4B-E790-0AB791A8A197}"/>
              </a:ext>
            </a:extLst>
          </p:cNvPr>
          <p:cNvSpPr>
            <a:spLocks noGrp="1"/>
          </p:cNvSpPr>
          <p:nvPr>
            <p:ph type="ctrTitle"/>
          </p:nvPr>
        </p:nvSpPr>
        <p:spPr>
          <a:xfrm>
            <a:off x="671101" y="2652050"/>
            <a:ext cx="7029110" cy="1265436"/>
          </a:xfrm>
        </p:spPr>
        <p:txBody>
          <a:bodyPr>
            <a:noAutofit/>
          </a:bodyPr>
          <a:lstStyle/>
          <a:p>
            <a:pPr algn="l"/>
            <a:r>
              <a:rPr lang="en-US" sz="4800" b="1" dirty="0">
                <a:latin typeface="Arial" panose="020B0604020202020204" pitchFamily="34" charset="0"/>
                <a:cs typeface="Arial" panose="020B0604020202020204" pitchFamily="34" charset="0"/>
              </a:rPr>
              <a:t>Lead Scoring </a:t>
            </a:r>
            <a:br>
              <a:rPr lang="en-US" sz="4800" b="1" dirty="0">
                <a:latin typeface="Arial" panose="020B0604020202020204" pitchFamily="34" charset="0"/>
                <a:cs typeface="Arial" panose="020B0604020202020204" pitchFamily="34" charset="0"/>
              </a:rPr>
            </a:br>
            <a:r>
              <a:rPr lang="en-US" sz="4800" b="1" dirty="0">
                <a:latin typeface="Arial" panose="020B0604020202020204" pitchFamily="34" charset="0"/>
                <a:cs typeface="Arial" panose="020B0604020202020204" pitchFamily="34" charset="0"/>
              </a:rPr>
              <a:t>Case Study using Logistic Regression</a:t>
            </a:r>
            <a:br>
              <a:rPr lang="en-IN" sz="4800" b="1" dirty="0">
                <a:latin typeface="Arial" panose="020B0604020202020204" pitchFamily="34" charset="0"/>
                <a:cs typeface="Arial" panose="020B0604020202020204" pitchFamily="34" charset="0"/>
              </a:rPr>
            </a:br>
            <a:endParaRPr lang="en-IN" sz="4800" b="1"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692ADC46-CDC6-E92A-49BB-CD29B2E75325}"/>
              </a:ext>
            </a:extLst>
          </p:cNvPr>
          <p:cNvSpPr txBox="1">
            <a:spLocks/>
          </p:cNvSpPr>
          <p:nvPr/>
        </p:nvSpPr>
        <p:spPr>
          <a:xfrm>
            <a:off x="671100" y="2406600"/>
            <a:ext cx="11447105" cy="18748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b="1" dirty="0">
              <a:solidFill>
                <a:srgbClr val="002060"/>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F2AE2AB2-761D-7FD3-DDFD-F0F23450199C}"/>
              </a:ext>
            </a:extLst>
          </p:cNvPr>
          <p:cNvSpPr txBox="1">
            <a:spLocks/>
          </p:cNvSpPr>
          <p:nvPr/>
        </p:nvSpPr>
        <p:spPr>
          <a:xfrm>
            <a:off x="671101" y="4100362"/>
            <a:ext cx="5569814" cy="146872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1600" b="1" u="sng" dirty="0">
                <a:latin typeface="Arial" panose="020B0604020202020204" pitchFamily="34" charset="0"/>
                <a:cs typeface="Arial" panose="020B0604020202020204" pitchFamily="34" charset="0"/>
              </a:rPr>
              <a:t>Team members</a:t>
            </a:r>
            <a:r>
              <a:rPr lang="en-US" sz="1600" b="1" dirty="0">
                <a:latin typeface="Arial" panose="020B0604020202020204" pitchFamily="34" charset="0"/>
                <a:cs typeface="Arial" panose="020B0604020202020204" pitchFamily="34" charset="0"/>
              </a:rPr>
              <a:t>:</a:t>
            </a:r>
          </a:p>
          <a:p>
            <a:pPr algn="l">
              <a:spcAft>
                <a:spcPts val="600"/>
              </a:spcAft>
            </a:pPr>
            <a:r>
              <a:rPr lang="en-US" sz="1600" b="1" dirty="0">
                <a:latin typeface="Arial" panose="020B0604020202020204" pitchFamily="34" charset="0"/>
                <a:cs typeface="Arial" panose="020B0604020202020204" pitchFamily="34" charset="0"/>
              </a:rPr>
              <a:t>Mansi Singh</a:t>
            </a:r>
          </a:p>
          <a:p>
            <a:pPr algn="l">
              <a:spcAft>
                <a:spcPts val="600"/>
              </a:spcAft>
            </a:pPr>
            <a:r>
              <a:rPr lang="en-US" sz="1600" b="1" dirty="0">
                <a:latin typeface="Arial" panose="020B0604020202020204" pitchFamily="34" charset="0"/>
                <a:cs typeface="Arial" panose="020B0604020202020204" pitchFamily="34" charset="0"/>
              </a:rPr>
              <a:t>Mary Preethi</a:t>
            </a:r>
          </a:p>
          <a:p>
            <a:pPr algn="l">
              <a:spcAft>
                <a:spcPts val="600"/>
              </a:spcAft>
            </a:pPr>
            <a:r>
              <a:rPr lang="en-US" sz="1600" b="1" dirty="0">
                <a:latin typeface="Arial" panose="020B0604020202020204" pitchFamily="34" charset="0"/>
                <a:cs typeface="Arial" panose="020B0604020202020204" pitchFamily="34" charset="0"/>
              </a:rPr>
              <a:t>Lakshya Shakya</a:t>
            </a:r>
          </a:p>
          <a:p>
            <a:pPr algn="l">
              <a:spcAft>
                <a:spcPts val="600"/>
              </a:spcAft>
            </a:pPr>
            <a:endParaRPr lang="en-US" sz="1600" b="1" dirty="0">
              <a:latin typeface="Arial" panose="020B0604020202020204" pitchFamily="34" charset="0"/>
              <a:cs typeface="Arial" panose="020B0604020202020204" pitchFamily="34" charset="0"/>
            </a:endParaRPr>
          </a:p>
          <a:p>
            <a:pPr algn="l">
              <a:spcAft>
                <a:spcPts val="600"/>
              </a:spcAft>
            </a:pPr>
            <a:endParaRPr lang="en-IN" sz="1600" b="1"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4DF3041F-397D-0081-707F-E266CF1E112B}"/>
              </a:ext>
            </a:extLst>
          </p:cNvPr>
          <p:cNvSpPr txBox="1">
            <a:spLocks/>
          </p:cNvSpPr>
          <p:nvPr/>
        </p:nvSpPr>
        <p:spPr>
          <a:xfrm>
            <a:off x="671101" y="5864390"/>
            <a:ext cx="5569814" cy="4673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pPr>
            <a:r>
              <a:rPr lang="en-US" sz="1400" b="1" dirty="0">
                <a:latin typeface="Arial" panose="020B0604020202020204" pitchFamily="34" charset="0"/>
                <a:cs typeface="Arial" panose="020B0604020202020204" pitchFamily="34" charset="0"/>
              </a:rPr>
              <a:t>November, 2023</a:t>
            </a:r>
            <a:endParaRPr lang="en-IN" sz="14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5EA27118-AF1F-BEBF-4BDF-F43C248DD8DE}"/>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41442" y="1089000"/>
            <a:ext cx="4680000" cy="4680000"/>
          </a:xfrm>
          <a:prstGeom prst="ellipse">
            <a:avLst/>
          </a:prstGeom>
        </p:spPr>
      </p:pic>
    </p:spTree>
    <p:extLst>
      <p:ext uri="{BB962C8B-B14F-4D97-AF65-F5344CB8AC3E}">
        <p14:creationId xmlns:p14="http://schemas.microsoft.com/office/powerpoint/2010/main" val="3492136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 – Bivariate Analysis for Categorical Variables</a:t>
            </a:r>
            <a:endParaRPr lang="en-IN" sz="3200" b="1" dirty="0">
              <a:solidFill>
                <a:schemeClr val="bg1"/>
              </a:solidFill>
              <a:latin typeface="Arial" panose="020B0604020202020204" pitchFamily="34" charset="0"/>
              <a:cs typeface="Arial" panose="020B0604020202020204" pitchFamily="34" charset="0"/>
            </a:endParaRPr>
          </a:p>
        </p:txBody>
      </p:sp>
      <p:pic>
        <p:nvPicPr>
          <p:cNvPr id="3" name="object 2">
            <a:extLst>
              <a:ext uri="{FF2B5EF4-FFF2-40B4-BE49-F238E27FC236}">
                <a16:creationId xmlns:a16="http://schemas.microsoft.com/office/drawing/2014/main" id="{4A10EB92-7201-EBFC-21DC-309475AA78CA}"/>
              </a:ext>
            </a:extLst>
          </p:cNvPr>
          <p:cNvPicPr/>
          <p:nvPr/>
        </p:nvPicPr>
        <p:blipFill>
          <a:blip r:embed="rId2" cstate="print"/>
          <a:stretch>
            <a:fillRect/>
          </a:stretch>
        </p:blipFill>
        <p:spPr>
          <a:xfrm>
            <a:off x="617127" y="1482291"/>
            <a:ext cx="10047808" cy="3589287"/>
          </a:xfrm>
          <a:prstGeom prst="rect">
            <a:avLst/>
          </a:prstGeom>
        </p:spPr>
      </p:pic>
      <p:sp>
        <p:nvSpPr>
          <p:cNvPr id="7" name="object 5">
            <a:extLst>
              <a:ext uri="{FF2B5EF4-FFF2-40B4-BE49-F238E27FC236}">
                <a16:creationId xmlns:a16="http://schemas.microsoft.com/office/drawing/2014/main" id="{2A451A02-AC1E-9B5F-EA1A-AB3C5677C4E7}"/>
              </a:ext>
            </a:extLst>
          </p:cNvPr>
          <p:cNvSpPr txBox="1"/>
          <p:nvPr/>
        </p:nvSpPr>
        <p:spPr>
          <a:xfrm>
            <a:off x="452388" y="5133824"/>
            <a:ext cx="11122486" cy="1151597"/>
          </a:xfrm>
          <a:prstGeom prst="rect">
            <a:avLst/>
          </a:prstGeom>
        </p:spPr>
        <p:txBody>
          <a:bodyPr vert="horz" wrap="square" lIns="0" tIns="12700" rIns="0" bIns="0" rtlCol="0">
            <a:spAutoFit/>
          </a:bodyPr>
          <a:lstStyle/>
          <a:p>
            <a:pPr marL="12700">
              <a:lnSpc>
                <a:spcPct val="100000"/>
              </a:lnSpc>
              <a:spcBef>
                <a:spcPts val="100"/>
              </a:spcBef>
            </a:pPr>
            <a:r>
              <a:rPr sz="2000" b="1" spc="-35" dirty="0">
                <a:solidFill>
                  <a:srgbClr val="008000"/>
                </a:solidFill>
                <a:latin typeface="Arial"/>
                <a:cs typeface="Arial"/>
              </a:rPr>
              <a:t>Lead</a:t>
            </a:r>
            <a:r>
              <a:rPr sz="2000" b="1" spc="-100" dirty="0">
                <a:solidFill>
                  <a:srgbClr val="008000"/>
                </a:solidFill>
                <a:latin typeface="Arial"/>
                <a:cs typeface="Arial"/>
              </a:rPr>
              <a:t> </a:t>
            </a:r>
            <a:r>
              <a:rPr sz="2000" b="1" spc="-10" dirty="0">
                <a:solidFill>
                  <a:srgbClr val="008000"/>
                </a:solidFill>
                <a:latin typeface="Arial"/>
                <a:cs typeface="Arial"/>
              </a:rPr>
              <a:t>Origin:</a:t>
            </a:r>
            <a:endParaRPr sz="2000" dirty="0">
              <a:latin typeface="Arial"/>
              <a:cs typeface="Arial"/>
            </a:endParaRPr>
          </a:p>
          <a:p>
            <a:pPr marL="469265" marR="5080" indent="-367030">
              <a:lnSpc>
                <a:spcPct val="100000"/>
              </a:lnSpc>
              <a:spcBef>
                <a:spcPts val="5"/>
              </a:spcBef>
              <a:buChar char="●"/>
              <a:tabLst>
                <a:tab pos="469265" algn="l"/>
              </a:tabLst>
            </a:pPr>
            <a:r>
              <a:rPr sz="1800" dirty="0">
                <a:latin typeface="Arial"/>
                <a:cs typeface="Arial"/>
              </a:rPr>
              <a:t>Around</a:t>
            </a:r>
            <a:r>
              <a:rPr sz="1800" spc="165" dirty="0">
                <a:latin typeface="Arial"/>
                <a:cs typeface="Arial"/>
              </a:rPr>
              <a:t> </a:t>
            </a:r>
            <a:r>
              <a:rPr sz="1800" spc="70" dirty="0">
                <a:latin typeface="Arial"/>
                <a:cs typeface="Arial"/>
              </a:rPr>
              <a:t>52%</a:t>
            </a:r>
            <a:r>
              <a:rPr sz="1800" spc="170" dirty="0">
                <a:latin typeface="Arial"/>
                <a:cs typeface="Arial"/>
              </a:rPr>
              <a:t> </a:t>
            </a:r>
            <a:r>
              <a:rPr sz="1800" dirty="0">
                <a:latin typeface="Arial"/>
                <a:cs typeface="Arial"/>
              </a:rPr>
              <a:t>of</a:t>
            </a:r>
            <a:r>
              <a:rPr sz="1800" spc="170" dirty="0">
                <a:latin typeface="Arial"/>
                <a:cs typeface="Arial"/>
              </a:rPr>
              <a:t> </a:t>
            </a:r>
            <a:r>
              <a:rPr sz="1800" spc="70" dirty="0">
                <a:latin typeface="Arial"/>
                <a:cs typeface="Arial"/>
              </a:rPr>
              <a:t>all</a:t>
            </a:r>
            <a:r>
              <a:rPr sz="1800" spc="165" dirty="0">
                <a:latin typeface="Arial"/>
                <a:cs typeface="Arial"/>
              </a:rPr>
              <a:t> </a:t>
            </a:r>
            <a:r>
              <a:rPr sz="1800" dirty="0">
                <a:latin typeface="Arial"/>
                <a:cs typeface="Arial"/>
              </a:rPr>
              <a:t>leads</a:t>
            </a:r>
            <a:r>
              <a:rPr sz="1800" spc="170" dirty="0">
                <a:latin typeface="Arial"/>
                <a:cs typeface="Arial"/>
              </a:rPr>
              <a:t> </a:t>
            </a:r>
            <a:r>
              <a:rPr sz="1800" dirty="0">
                <a:latin typeface="Arial"/>
                <a:cs typeface="Arial"/>
              </a:rPr>
              <a:t>originated</a:t>
            </a:r>
            <a:r>
              <a:rPr sz="1800" spc="170" dirty="0">
                <a:latin typeface="Arial"/>
                <a:cs typeface="Arial"/>
              </a:rPr>
              <a:t> </a:t>
            </a:r>
            <a:r>
              <a:rPr sz="1800" dirty="0">
                <a:latin typeface="Arial"/>
                <a:cs typeface="Arial"/>
              </a:rPr>
              <a:t>from</a:t>
            </a:r>
            <a:r>
              <a:rPr sz="1800" spc="-10" dirty="0">
                <a:latin typeface="Arial"/>
                <a:cs typeface="Arial"/>
              </a:rPr>
              <a:t> </a:t>
            </a:r>
            <a:r>
              <a:rPr sz="1800" i="1" dirty="0">
                <a:latin typeface="Arial"/>
                <a:cs typeface="Arial"/>
              </a:rPr>
              <a:t>"Landing</a:t>
            </a:r>
            <a:r>
              <a:rPr sz="1800" i="1" spc="170" dirty="0">
                <a:latin typeface="Arial"/>
                <a:cs typeface="Arial"/>
              </a:rPr>
              <a:t> </a:t>
            </a:r>
            <a:r>
              <a:rPr sz="1800" i="1" dirty="0">
                <a:latin typeface="Arial"/>
                <a:cs typeface="Arial"/>
              </a:rPr>
              <a:t>Page</a:t>
            </a:r>
            <a:r>
              <a:rPr sz="1800" i="1" spc="170" dirty="0">
                <a:latin typeface="Arial"/>
                <a:cs typeface="Arial"/>
              </a:rPr>
              <a:t> </a:t>
            </a:r>
            <a:r>
              <a:rPr sz="1800" i="1" dirty="0">
                <a:latin typeface="Arial"/>
                <a:cs typeface="Arial"/>
              </a:rPr>
              <a:t>Submission" </a:t>
            </a:r>
            <a:r>
              <a:rPr sz="1800" spc="90" dirty="0">
                <a:latin typeface="Arial"/>
                <a:cs typeface="Arial"/>
              </a:rPr>
              <a:t>with</a:t>
            </a:r>
            <a:r>
              <a:rPr sz="1800" spc="165" dirty="0">
                <a:latin typeface="Arial"/>
                <a:cs typeface="Arial"/>
              </a:rPr>
              <a:t> </a:t>
            </a:r>
            <a:r>
              <a:rPr sz="1800" dirty="0">
                <a:latin typeface="Arial"/>
                <a:cs typeface="Arial"/>
              </a:rPr>
              <a:t>a</a:t>
            </a:r>
            <a:r>
              <a:rPr sz="1800" spc="170" dirty="0">
                <a:latin typeface="Arial"/>
                <a:cs typeface="Arial"/>
              </a:rPr>
              <a:t> </a:t>
            </a:r>
            <a:r>
              <a:rPr sz="1800" b="1" dirty="0">
                <a:latin typeface="Arial"/>
                <a:cs typeface="Arial"/>
              </a:rPr>
              <a:t>lead</a:t>
            </a:r>
            <a:r>
              <a:rPr sz="1800" b="1" spc="190" dirty="0">
                <a:latin typeface="Arial"/>
                <a:cs typeface="Arial"/>
              </a:rPr>
              <a:t> </a:t>
            </a:r>
            <a:r>
              <a:rPr sz="1800" b="1" spc="-50" dirty="0">
                <a:latin typeface="Arial"/>
                <a:cs typeface="Arial"/>
              </a:rPr>
              <a:t>conversion </a:t>
            </a:r>
            <a:r>
              <a:rPr sz="1800" b="1" dirty="0">
                <a:latin typeface="Arial"/>
                <a:cs typeface="Arial"/>
              </a:rPr>
              <a:t>rate</a:t>
            </a:r>
            <a:r>
              <a:rPr sz="1800" b="1" spc="-45" dirty="0">
                <a:latin typeface="Arial"/>
                <a:cs typeface="Arial"/>
              </a:rPr>
              <a:t> </a:t>
            </a:r>
            <a:r>
              <a:rPr sz="1800" b="1" spc="-35" dirty="0">
                <a:latin typeface="Arial"/>
                <a:cs typeface="Arial"/>
              </a:rPr>
              <a:t>(LCR)</a:t>
            </a:r>
            <a:r>
              <a:rPr sz="1800" b="1" spc="-40" dirty="0">
                <a:latin typeface="Arial"/>
                <a:cs typeface="Arial"/>
              </a:rPr>
              <a:t> </a:t>
            </a:r>
            <a:r>
              <a:rPr sz="1800" b="1" dirty="0">
                <a:latin typeface="Arial"/>
                <a:cs typeface="Arial"/>
              </a:rPr>
              <a:t>of</a:t>
            </a:r>
            <a:r>
              <a:rPr sz="1800" b="1" spc="-45" dirty="0">
                <a:latin typeface="Arial"/>
                <a:cs typeface="Arial"/>
              </a:rPr>
              <a:t> </a:t>
            </a:r>
            <a:r>
              <a:rPr sz="1800" b="1" spc="-20" dirty="0">
                <a:latin typeface="Arial"/>
                <a:cs typeface="Arial"/>
              </a:rPr>
              <a:t>36%</a:t>
            </a:r>
            <a:r>
              <a:rPr sz="1800" spc="-20" dirty="0">
                <a:latin typeface="Arial"/>
                <a:cs typeface="Arial"/>
              </a:rPr>
              <a:t>.</a:t>
            </a:r>
            <a:endParaRPr sz="1800" dirty="0">
              <a:latin typeface="Arial"/>
              <a:cs typeface="Arial"/>
            </a:endParaRPr>
          </a:p>
          <a:p>
            <a:pPr marL="469265" marR="14604" indent="-367030">
              <a:lnSpc>
                <a:spcPct val="100000"/>
              </a:lnSpc>
              <a:buChar char="●"/>
              <a:tabLst>
                <a:tab pos="469265" algn="l"/>
              </a:tabLst>
            </a:pPr>
            <a:r>
              <a:rPr sz="1800" dirty="0">
                <a:latin typeface="Arial"/>
                <a:cs typeface="Arial"/>
              </a:rPr>
              <a:t>The</a:t>
            </a:r>
            <a:r>
              <a:rPr sz="1800" spc="-20" dirty="0">
                <a:latin typeface="Arial"/>
                <a:cs typeface="Arial"/>
              </a:rPr>
              <a:t> </a:t>
            </a:r>
            <a:r>
              <a:rPr sz="1800" i="1" dirty="0">
                <a:latin typeface="Arial"/>
                <a:cs typeface="Arial"/>
              </a:rPr>
              <a:t>"API"</a:t>
            </a:r>
            <a:r>
              <a:rPr sz="1800" i="1" spc="-25" dirty="0">
                <a:latin typeface="Arial"/>
                <a:cs typeface="Arial"/>
              </a:rPr>
              <a:t> </a:t>
            </a:r>
            <a:r>
              <a:rPr sz="1800" dirty="0">
                <a:latin typeface="Arial"/>
                <a:cs typeface="Arial"/>
              </a:rPr>
              <a:t>identified</a:t>
            </a:r>
            <a:r>
              <a:rPr sz="1800" spc="215" dirty="0">
                <a:latin typeface="Arial"/>
                <a:cs typeface="Arial"/>
              </a:rPr>
              <a:t> </a:t>
            </a:r>
            <a:r>
              <a:rPr sz="1800" dirty="0">
                <a:latin typeface="Arial"/>
                <a:cs typeface="Arial"/>
              </a:rPr>
              <a:t>approximately</a:t>
            </a:r>
            <a:r>
              <a:rPr sz="1800" spc="220" dirty="0">
                <a:latin typeface="Arial"/>
                <a:cs typeface="Arial"/>
              </a:rPr>
              <a:t> </a:t>
            </a:r>
            <a:r>
              <a:rPr sz="1800" spc="70" dirty="0">
                <a:latin typeface="Arial"/>
                <a:cs typeface="Arial"/>
              </a:rPr>
              <a:t>39%</a:t>
            </a:r>
            <a:r>
              <a:rPr sz="1800" spc="215" dirty="0">
                <a:latin typeface="Arial"/>
                <a:cs typeface="Arial"/>
              </a:rPr>
              <a:t> </a:t>
            </a:r>
            <a:r>
              <a:rPr sz="1800" dirty="0">
                <a:latin typeface="Arial"/>
                <a:cs typeface="Arial"/>
              </a:rPr>
              <a:t>of</a:t>
            </a:r>
            <a:r>
              <a:rPr sz="1800" spc="220" dirty="0">
                <a:latin typeface="Arial"/>
                <a:cs typeface="Arial"/>
              </a:rPr>
              <a:t> </a:t>
            </a:r>
            <a:r>
              <a:rPr sz="1800" dirty="0">
                <a:latin typeface="Arial"/>
                <a:cs typeface="Arial"/>
              </a:rPr>
              <a:t>customers</a:t>
            </a:r>
          </a:p>
        </p:txBody>
      </p:sp>
    </p:spTree>
    <p:extLst>
      <p:ext uri="{BB962C8B-B14F-4D97-AF65-F5344CB8AC3E}">
        <p14:creationId xmlns:p14="http://schemas.microsoft.com/office/powerpoint/2010/main" val="1960597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 – Bivariate Analysis for Categorical Variables</a:t>
            </a:r>
            <a:endParaRPr lang="en-IN" sz="3200" b="1" dirty="0">
              <a:solidFill>
                <a:schemeClr val="bg1"/>
              </a:solidFill>
              <a:latin typeface="Arial" panose="020B0604020202020204" pitchFamily="34" charset="0"/>
              <a:cs typeface="Arial" panose="020B0604020202020204" pitchFamily="34" charset="0"/>
            </a:endParaRPr>
          </a:p>
        </p:txBody>
      </p:sp>
      <p:pic>
        <p:nvPicPr>
          <p:cNvPr id="2" name="object 4">
            <a:extLst>
              <a:ext uri="{FF2B5EF4-FFF2-40B4-BE49-F238E27FC236}">
                <a16:creationId xmlns:a16="http://schemas.microsoft.com/office/drawing/2014/main" id="{4ACCDE64-7335-B5F7-4076-E3108D66864C}"/>
              </a:ext>
            </a:extLst>
          </p:cNvPr>
          <p:cNvPicPr/>
          <p:nvPr/>
        </p:nvPicPr>
        <p:blipFill>
          <a:blip r:embed="rId2" cstate="print"/>
          <a:stretch>
            <a:fillRect/>
          </a:stretch>
        </p:blipFill>
        <p:spPr>
          <a:xfrm>
            <a:off x="748691" y="1501541"/>
            <a:ext cx="10047807" cy="3493972"/>
          </a:xfrm>
          <a:prstGeom prst="rect">
            <a:avLst/>
          </a:prstGeom>
        </p:spPr>
      </p:pic>
      <p:sp>
        <p:nvSpPr>
          <p:cNvPr id="4" name="object 5">
            <a:extLst>
              <a:ext uri="{FF2B5EF4-FFF2-40B4-BE49-F238E27FC236}">
                <a16:creationId xmlns:a16="http://schemas.microsoft.com/office/drawing/2014/main" id="{8BE5A261-508A-2745-84BC-F9C183C7D3E0}"/>
              </a:ext>
            </a:extLst>
          </p:cNvPr>
          <p:cNvSpPr txBox="1"/>
          <p:nvPr/>
        </p:nvSpPr>
        <p:spPr>
          <a:xfrm>
            <a:off x="748691" y="5197644"/>
            <a:ext cx="10917128" cy="1138555"/>
          </a:xfrm>
          <a:prstGeom prst="rect">
            <a:avLst/>
          </a:prstGeom>
        </p:spPr>
        <p:txBody>
          <a:bodyPr vert="horz" wrap="square" lIns="0" tIns="12700" rIns="0" bIns="0" rtlCol="0">
            <a:spAutoFit/>
          </a:bodyPr>
          <a:lstStyle/>
          <a:p>
            <a:pPr marL="12700">
              <a:lnSpc>
                <a:spcPct val="100000"/>
              </a:lnSpc>
              <a:spcBef>
                <a:spcPts val="100"/>
              </a:spcBef>
            </a:pPr>
            <a:r>
              <a:rPr sz="1900" b="1" spc="-10" dirty="0">
                <a:solidFill>
                  <a:srgbClr val="008000"/>
                </a:solidFill>
                <a:latin typeface="Arial"/>
                <a:cs typeface="Arial"/>
              </a:rPr>
              <a:t>Current_occupation:</a:t>
            </a:r>
            <a:endParaRPr sz="1900" dirty="0">
              <a:latin typeface="Arial"/>
              <a:cs typeface="Arial"/>
            </a:endParaRPr>
          </a:p>
          <a:p>
            <a:pPr marL="469265" indent="-366395">
              <a:lnSpc>
                <a:spcPct val="100000"/>
              </a:lnSpc>
              <a:buChar char="●"/>
              <a:tabLst>
                <a:tab pos="469265" algn="l"/>
              </a:tabLst>
            </a:pPr>
            <a:r>
              <a:rPr sz="1800" dirty="0">
                <a:latin typeface="Arial"/>
                <a:cs typeface="Arial"/>
              </a:rPr>
              <a:t>Around</a:t>
            </a:r>
            <a:r>
              <a:rPr sz="1800" spc="-15" dirty="0">
                <a:latin typeface="Arial"/>
                <a:cs typeface="Arial"/>
              </a:rPr>
              <a:t> </a:t>
            </a:r>
            <a:r>
              <a:rPr sz="1800" spc="70" dirty="0">
                <a:latin typeface="Arial"/>
                <a:cs typeface="Arial"/>
              </a:rPr>
              <a:t>90%</a:t>
            </a:r>
            <a:r>
              <a:rPr sz="1800" spc="-10" dirty="0">
                <a:latin typeface="Arial"/>
                <a:cs typeface="Arial"/>
              </a:rPr>
              <a:t> </a:t>
            </a:r>
            <a:r>
              <a:rPr sz="1800" dirty="0">
                <a:latin typeface="Arial"/>
                <a:cs typeface="Arial"/>
              </a:rPr>
              <a:t>of</a:t>
            </a:r>
            <a:r>
              <a:rPr sz="1800" spc="-10" dirty="0">
                <a:latin typeface="Arial"/>
                <a:cs typeface="Arial"/>
              </a:rPr>
              <a:t> </a:t>
            </a:r>
            <a:r>
              <a:rPr sz="1800" dirty="0">
                <a:latin typeface="Arial"/>
                <a:cs typeface="Arial"/>
              </a:rPr>
              <a:t>the</a:t>
            </a:r>
            <a:r>
              <a:rPr sz="1800" spc="-10" dirty="0">
                <a:latin typeface="Arial"/>
                <a:cs typeface="Arial"/>
              </a:rPr>
              <a:t> </a:t>
            </a:r>
            <a:r>
              <a:rPr sz="1800" dirty="0">
                <a:latin typeface="Arial"/>
                <a:cs typeface="Arial"/>
              </a:rPr>
              <a:t>customers</a:t>
            </a:r>
            <a:r>
              <a:rPr sz="1800" spc="-10" dirty="0">
                <a:latin typeface="Arial"/>
                <a:cs typeface="Arial"/>
              </a:rPr>
              <a:t> </a:t>
            </a:r>
            <a:r>
              <a:rPr sz="1800" dirty="0">
                <a:latin typeface="Arial"/>
                <a:cs typeface="Arial"/>
              </a:rPr>
              <a:t>are</a:t>
            </a:r>
            <a:r>
              <a:rPr sz="1800" spc="-15" dirty="0">
                <a:latin typeface="Arial"/>
                <a:cs typeface="Arial"/>
              </a:rPr>
              <a:t> </a:t>
            </a:r>
            <a:r>
              <a:rPr sz="1800" i="1" dirty="0">
                <a:latin typeface="Arial"/>
                <a:cs typeface="Arial"/>
              </a:rPr>
              <a:t>Unemployed,</a:t>
            </a:r>
            <a:r>
              <a:rPr sz="1800" i="1" spc="-15" dirty="0">
                <a:latin typeface="Arial"/>
                <a:cs typeface="Arial"/>
              </a:rPr>
              <a:t> </a:t>
            </a:r>
            <a:r>
              <a:rPr sz="1800" spc="90" dirty="0">
                <a:latin typeface="Arial"/>
                <a:cs typeface="Arial"/>
              </a:rPr>
              <a:t>with</a:t>
            </a:r>
            <a:r>
              <a:rPr sz="1800" spc="-5" dirty="0">
                <a:latin typeface="Arial"/>
                <a:cs typeface="Arial"/>
              </a:rPr>
              <a:t> </a:t>
            </a:r>
            <a:r>
              <a:rPr sz="1800" b="1" dirty="0">
                <a:latin typeface="Arial"/>
                <a:cs typeface="Arial"/>
              </a:rPr>
              <a:t>lead</a:t>
            </a:r>
            <a:r>
              <a:rPr sz="1800" b="1" spc="15" dirty="0">
                <a:latin typeface="Arial"/>
                <a:cs typeface="Arial"/>
              </a:rPr>
              <a:t> </a:t>
            </a:r>
            <a:r>
              <a:rPr sz="1800" b="1" spc="-80" dirty="0">
                <a:latin typeface="Arial"/>
                <a:cs typeface="Arial"/>
              </a:rPr>
              <a:t>conversion</a:t>
            </a:r>
            <a:r>
              <a:rPr sz="1800" b="1" spc="15" dirty="0">
                <a:latin typeface="Arial"/>
                <a:cs typeface="Arial"/>
              </a:rPr>
              <a:t> </a:t>
            </a:r>
            <a:r>
              <a:rPr sz="1800" b="1" dirty="0">
                <a:latin typeface="Arial"/>
                <a:cs typeface="Arial"/>
              </a:rPr>
              <a:t>rate</a:t>
            </a:r>
            <a:r>
              <a:rPr sz="1800" b="1" spc="15" dirty="0">
                <a:latin typeface="Arial"/>
                <a:cs typeface="Arial"/>
              </a:rPr>
              <a:t> </a:t>
            </a:r>
            <a:r>
              <a:rPr sz="1800" b="1" spc="-35" dirty="0">
                <a:latin typeface="Arial"/>
                <a:cs typeface="Arial"/>
              </a:rPr>
              <a:t>(LCR)</a:t>
            </a:r>
            <a:r>
              <a:rPr sz="1800" b="1" spc="20" dirty="0">
                <a:latin typeface="Arial"/>
                <a:cs typeface="Arial"/>
              </a:rPr>
              <a:t> </a:t>
            </a:r>
            <a:r>
              <a:rPr sz="1800" b="1" dirty="0">
                <a:latin typeface="Arial"/>
                <a:cs typeface="Arial"/>
              </a:rPr>
              <a:t>of</a:t>
            </a:r>
            <a:r>
              <a:rPr sz="1800" b="1" spc="15" dirty="0">
                <a:latin typeface="Arial"/>
                <a:cs typeface="Arial"/>
              </a:rPr>
              <a:t> </a:t>
            </a:r>
            <a:r>
              <a:rPr sz="1800" b="1" spc="-20" dirty="0">
                <a:latin typeface="Arial"/>
                <a:cs typeface="Arial"/>
              </a:rPr>
              <a:t>34%</a:t>
            </a:r>
            <a:r>
              <a:rPr sz="1800" spc="-20" dirty="0">
                <a:latin typeface="Arial"/>
                <a:cs typeface="Arial"/>
              </a:rPr>
              <a:t>.</a:t>
            </a:r>
            <a:endParaRPr sz="1800" dirty="0">
              <a:latin typeface="Arial"/>
              <a:cs typeface="Arial"/>
            </a:endParaRPr>
          </a:p>
          <a:p>
            <a:pPr marL="469265" marR="328930" indent="-367030">
              <a:lnSpc>
                <a:spcPct val="100000"/>
              </a:lnSpc>
              <a:buChar char="●"/>
              <a:tabLst>
                <a:tab pos="469265" algn="l"/>
              </a:tabLst>
            </a:pPr>
            <a:r>
              <a:rPr sz="1800" spc="80" dirty="0">
                <a:latin typeface="Arial"/>
                <a:cs typeface="Arial"/>
              </a:rPr>
              <a:t>While</a:t>
            </a:r>
            <a:r>
              <a:rPr sz="1800" spc="50" dirty="0">
                <a:latin typeface="Arial"/>
                <a:cs typeface="Arial"/>
              </a:rPr>
              <a:t> </a:t>
            </a:r>
            <a:r>
              <a:rPr sz="1800" i="1" dirty="0">
                <a:latin typeface="Arial"/>
                <a:cs typeface="Arial"/>
              </a:rPr>
              <a:t>Working</a:t>
            </a:r>
            <a:r>
              <a:rPr sz="1800" i="1" spc="55" dirty="0">
                <a:latin typeface="Arial"/>
                <a:cs typeface="Arial"/>
              </a:rPr>
              <a:t> </a:t>
            </a:r>
            <a:r>
              <a:rPr sz="1800" i="1" dirty="0">
                <a:latin typeface="Arial"/>
                <a:cs typeface="Arial"/>
              </a:rPr>
              <a:t>Professional</a:t>
            </a:r>
            <a:r>
              <a:rPr sz="1800" i="1" spc="45" dirty="0">
                <a:latin typeface="Arial"/>
                <a:cs typeface="Arial"/>
              </a:rPr>
              <a:t> </a:t>
            </a:r>
            <a:r>
              <a:rPr sz="1800" dirty="0">
                <a:latin typeface="Arial"/>
                <a:cs typeface="Arial"/>
              </a:rPr>
              <a:t>contribute</a:t>
            </a:r>
            <a:r>
              <a:rPr sz="1800" spc="50" dirty="0">
                <a:latin typeface="Arial"/>
                <a:cs typeface="Arial"/>
              </a:rPr>
              <a:t> </a:t>
            </a:r>
            <a:r>
              <a:rPr sz="1800" dirty="0">
                <a:latin typeface="Arial"/>
                <a:cs typeface="Arial"/>
              </a:rPr>
              <a:t>only</a:t>
            </a:r>
            <a:r>
              <a:rPr sz="1800" spc="55" dirty="0">
                <a:latin typeface="Arial"/>
                <a:cs typeface="Arial"/>
              </a:rPr>
              <a:t> </a:t>
            </a:r>
            <a:r>
              <a:rPr sz="1800" dirty="0">
                <a:latin typeface="Arial"/>
                <a:cs typeface="Arial"/>
              </a:rPr>
              <a:t>7.6%</a:t>
            </a:r>
            <a:r>
              <a:rPr sz="1800" spc="50" dirty="0">
                <a:latin typeface="Arial"/>
                <a:cs typeface="Arial"/>
              </a:rPr>
              <a:t> </a:t>
            </a:r>
            <a:r>
              <a:rPr sz="1800" dirty="0">
                <a:latin typeface="Arial"/>
                <a:cs typeface="Arial"/>
              </a:rPr>
              <a:t>of</a:t>
            </a:r>
            <a:r>
              <a:rPr sz="1800" spc="55" dirty="0">
                <a:latin typeface="Arial"/>
                <a:cs typeface="Arial"/>
              </a:rPr>
              <a:t> </a:t>
            </a:r>
            <a:r>
              <a:rPr sz="1800" spc="60" dirty="0">
                <a:latin typeface="Arial"/>
                <a:cs typeface="Arial"/>
              </a:rPr>
              <a:t>total</a:t>
            </a:r>
            <a:r>
              <a:rPr sz="1800" spc="50" dirty="0">
                <a:latin typeface="Arial"/>
                <a:cs typeface="Arial"/>
              </a:rPr>
              <a:t> </a:t>
            </a:r>
            <a:r>
              <a:rPr sz="1800" dirty="0">
                <a:latin typeface="Arial"/>
                <a:cs typeface="Arial"/>
              </a:rPr>
              <a:t>customers</a:t>
            </a:r>
            <a:r>
              <a:rPr sz="1800" spc="55" dirty="0">
                <a:latin typeface="Arial"/>
                <a:cs typeface="Arial"/>
              </a:rPr>
              <a:t> </a:t>
            </a:r>
            <a:r>
              <a:rPr sz="1800" spc="95" dirty="0">
                <a:latin typeface="Arial"/>
                <a:cs typeface="Arial"/>
              </a:rPr>
              <a:t>with</a:t>
            </a:r>
            <a:r>
              <a:rPr sz="1800" spc="50" dirty="0">
                <a:latin typeface="Arial"/>
                <a:cs typeface="Arial"/>
              </a:rPr>
              <a:t> </a:t>
            </a:r>
            <a:r>
              <a:rPr sz="1800" dirty="0">
                <a:latin typeface="Arial"/>
                <a:cs typeface="Arial"/>
              </a:rPr>
              <a:t>almost</a:t>
            </a:r>
            <a:r>
              <a:rPr sz="1800" spc="35" dirty="0">
                <a:latin typeface="Arial"/>
                <a:cs typeface="Arial"/>
              </a:rPr>
              <a:t> </a:t>
            </a:r>
            <a:r>
              <a:rPr sz="1800" b="1" spc="55" dirty="0">
                <a:latin typeface="Arial"/>
                <a:cs typeface="Arial"/>
              </a:rPr>
              <a:t>92% </a:t>
            </a:r>
            <a:r>
              <a:rPr sz="1800" b="1" spc="-25" dirty="0">
                <a:latin typeface="Arial"/>
                <a:cs typeface="Arial"/>
              </a:rPr>
              <a:t>Lead</a:t>
            </a:r>
            <a:r>
              <a:rPr sz="1800" b="1" spc="-15" dirty="0">
                <a:latin typeface="Arial"/>
                <a:cs typeface="Arial"/>
              </a:rPr>
              <a:t> </a:t>
            </a:r>
            <a:r>
              <a:rPr sz="1800" b="1" spc="-80" dirty="0">
                <a:latin typeface="Arial"/>
                <a:cs typeface="Arial"/>
              </a:rPr>
              <a:t>conversion</a:t>
            </a:r>
            <a:r>
              <a:rPr sz="1800" b="1" spc="-15" dirty="0">
                <a:latin typeface="Arial"/>
                <a:cs typeface="Arial"/>
              </a:rPr>
              <a:t> </a:t>
            </a:r>
            <a:r>
              <a:rPr sz="1800" b="1" dirty="0">
                <a:latin typeface="Arial"/>
                <a:cs typeface="Arial"/>
              </a:rPr>
              <a:t>rate</a:t>
            </a:r>
            <a:r>
              <a:rPr sz="1800" b="1" spc="-15" dirty="0">
                <a:latin typeface="Arial"/>
                <a:cs typeface="Arial"/>
              </a:rPr>
              <a:t> </a:t>
            </a:r>
            <a:r>
              <a:rPr sz="1800" b="1" spc="-10" dirty="0">
                <a:latin typeface="Arial"/>
                <a:cs typeface="Arial"/>
              </a:rPr>
              <a:t>(LCR)</a:t>
            </a:r>
            <a:r>
              <a:rPr sz="1800" spc="-10" dirty="0">
                <a:latin typeface="Arial"/>
                <a:cs typeface="Arial"/>
              </a:rPr>
              <a:t>.</a:t>
            </a:r>
            <a:endParaRPr sz="1800" dirty="0">
              <a:latin typeface="Arial"/>
              <a:cs typeface="Arial"/>
            </a:endParaRPr>
          </a:p>
        </p:txBody>
      </p:sp>
    </p:spTree>
    <p:extLst>
      <p:ext uri="{BB962C8B-B14F-4D97-AF65-F5344CB8AC3E}">
        <p14:creationId xmlns:p14="http://schemas.microsoft.com/office/powerpoint/2010/main" val="206054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 – Bivariate Analysis for Categorical Variables</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4">
            <a:extLst>
              <a:ext uri="{FF2B5EF4-FFF2-40B4-BE49-F238E27FC236}">
                <a16:creationId xmlns:a16="http://schemas.microsoft.com/office/drawing/2014/main" id="{F7AA8729-1004-F543-E72F-66A77DE06A44}"/>
              </a:ext>
            </a:extLst>
          </p:cNvPr>
          <p:cNvSpPr txBox="1"/>
          <p:nvPr/>
        </p:nvSpPr>
        <p:spPr>
          <a:xfrm>
            <a:off x="472324" y="5308258"/>
            <a:ext cx="10812780" cy="84836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8000"/>
                </a:solidFill>
                <a:latin typeface="Arial"/>
                <a:cs typeface="Arial"/>
              </a:rPr>
              <a:t>Do</a:t>
            </a:r>
            <a:r>
              <a:rPr sz="1800" b="1" spc="-35" dirty="0">
                <a:solidFill>
                  <a:srgbClr val="008000"/>
                </a:solidFill>
                <a:latin typeface="Arial"/>
                <a:cs typeface="Arial"/>
              </a:rPr>
              <a:t> </a:t>
            </a:r>
            <a:r>
              <a:rPr sz="1800" b="1" dirty="0">
                <a:solidFill>
                  <a:srgbClr val="008000"/>
                </a:solidFill>
                <a:latin typeface="Arial"/>
                <a:cs typeface="Arial"/>
              </a:rPr>
              <a:t>Not</a:t>
            </a:r>
            <a:r>
              <a:rPr sz="1800" b="1" spc="-35" dirty="0">
                <a:solidFill>
                  <a:srgbClr val="008000"/>
                </a:solidFill>
                <a:latin typeface="Arial"/>
                <a:cs typeface="Arial"/>
              </a:rPr>
              <a:t> </a:t>
            </a:r>
            <a:r>
              <a:rPr sz="1800" b="1" spc="-10" dirty="0">
                <a:solidFill>
                  <a:srgbClr val="008000"/>
                </a:solidFill>
                <a:latin typeface="Arial"/>
                <a:cs typeface="Arial"/>
              </a:rPr>
              <a:t>Email:</a:t>
            </a:r>
            <a:endParaRPr sz="1800" dirty="0">
              <a:latin typeface="Arial"/>
              <a:cs typeface="Arial"/>
            </a:endParaRPr>
          </a:p>
          <a:p>
            <a:pPr marL="469265" marR="5080" indent="-367030">
              <a:lnSpc>
                <a:spcPct val="100000"/>
              </a:lnSpc>
              <a:buChar char="●"/>
              <a:tabLst>
                <a:tab pos="469265" algn="l"/>
              </a:tabLst>
            </a:pPr>
            <a:r>
              <a:rPr sz="1800" spc="70" dirty="0">
                <a:latin typeface="Arial"/>
                <a:cs typeface="Arial"/>
              </a:rPr>
              <a:t>92%</a:t>
            </a:r>
            <a:r>
              <a:rPr sz="1800" spc="25"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the</a:t>
            </a:r>
            <a:r>
              <a:rPr sz="1800" spc="25" dirty="0">
                <a:latin typeface="Arial"/>
                <a:cs typeface="Arial"/>
              </a:rPr>
              <a:t> </a:t>
            </a:r>
            <a:r>
              <a:rPr sz="1800" dirty="0">
                <a:latin typeface="Arial"/>
                <a:cs typeface="Arial"/>
              </a:rPr>
              <a:t>people</a:t>
            </a:r>
            <a:r>
              <a:rPr sz="1800" spc="30" dirty="0">
                <a:latin typeface="Arial"/>
                <a:cs typeface="Arial"/>
              </a:rPr>
              <a:t> </a:t>
            </a:r>
            <a:r>
              <a:rPr sz="1800" dirty="0">
                <a:latin typeface="Arial"/>
                <a:cs typeface="Arial"/>
              </a:rPr>
              <a:t>has</a:t>
            </a:r>
            <a:r>
              <a:rPr sz="1800" spc="25" dirty="0">
                <a:latin typeface="Arial"/>
                <a:cs typeface="Arial"/>
              </a:rPr>
              <a:t> </a:t>
            </a:r>
            <a:r>
              <a:rPr sz="1800" dirty="0">
                <a:latin typeface="Arial"/>
                <a:cs typeface="Arial"/>
              </a:rPr>
              <a:t>opted</a:t>
            </a:r>
            <a:r>
              <a:rPr sz="1800" spc="30" dirty="0">
                <a:latin typeface="Arial"/>
                <a:cs typeface="Arial"/>
              </a:rPr>
              <a:t> </a:t>
            </a:r>
            <a:r>
              <a:rPr sz="1800" spc="55" dirty="0">
                <a:latin typeface="Arial"/>
                <a:cs typeface="Arial"/>
              </a:rPr>
              <a:t>that</a:t>
            </a:r>
            <a:r>
              <a:rPr sz="1800" spc="25" dirty="0">
                <a:latin typeface="Arial"/>
                <a:cs typeface="Arial"/>
              </a:rPr>
              <a:t> </a:t>
            </a:r>
            <a:r>
              <a:rPr sz="1800" dirty="0">
                <a:latin typeface="Arial"/>
                <a:cs typeface="Arial"/>
              </a:rPr>
              <a:t>they</a:t>
            </a:r>
            <a:r>
              <a:rPr sz="1800" spc="30" dirty="0">
                <a:latin typeface="Arial"/>
                <a:cs typeface="Arial"/>
              </a:rPr>
              <a:t> </a:t>
            </a:r>
            <a:r>
              <a:rPr sz="1800" dirty="0">
                <a:latin typeface="Arial"/>
                <a:cs typeface="Arial"/>
              </a:rPr>
              <a:t>don't</a:t>
            </a:r>
            <a:r>
              <a:rPr sz="1800" spc="25" dirty="0">
                <a:latin typeface="Arial"/>
                <a:cs typeface="Arial"/>
              </a:rPr>
              <a:t> </a:t>
            </a:r>
            <a:r>
              <a:rPr sz="1800" spc="70" dirty="0">
                <a:latin typeface="Arial"/>
                <a:cs typeface="Arial"/>
              </a:rPr>
              <a:t>want</a:t>
            </a:r>
            <a:r>
              <a:rPr sz="1800" spc="30" dirty="0">
                <a:latin typeface="Arial"/>
                <a:cs typeface="Arial"/>
              </a:rPr>
              <a:t> </a:t>
            </a:r>
            <a:r>
              <a:rPr sz="1800" spc="60" dirty="0">
                <a:latin typeface="Arial"/>
                <a:cs typeface="Arial"/>
              </a:rPr>
              <a:t>to</a:t>
            </a:r>
            <a:r>
              <a:rPr sz="1800" spc="25" dirty="0">
                <a:latin typeface="Arial"/>
                <a:cs typeface="Arial"/>
              </a:rPr>
              <a:t> </a:t>
            </a:r>
            <a:r>
              <a:rPr sz="1800" dirty="0">
                <a:latin typeface="Arial"/>
                <a:cs typeface="Arial"/>
              </a:rPr>
              <a:t>be</a:t>
            </a:r>
            <a:r>
              <a:rPr sz="1800" spc="30" dirty="0">
                <a:latin typeface="Arial"/>
                <a:cs typeface="Arial"/>
              </a:rPr>
              <a:t> </a:t>
            </a:r>
            <a:r>
              <a:rPr sz="1800" dirty="0">
                <a:latin typeface="Arial"/>
                <a:cs typeface="Arial"/>
              </a:rPr>
              <a:t>emailed</a:t>
            </a:r>
            <a:r>
              <a:rPr sz="1800" spc="25" dirty="0">
                <a:latin typeface="Arial"/>
                <a:cs typeface="Arial"/>
              </a:rPr>
              <a:t> </a:t>
            </a:r>
            <a:r>
              <a:rPr sz="1800" dirty="0">
                <a:latin typeface="Arial"/>
                <a:cs typeface="Arial"/>
              </a:rPr>
              <a:t>about</a:t>
            </a:r>
            <a:r>
              <a:rPr sz="1800" spc="30" dirty="0">
                <a:latin typeface="Arial"/>
                <a:cs typeface="Arial"/>
              </a:rPr>
              <a:t> </a:t>
            </a:r>
            <a:r>
              <a:rPr sz="1800" dirty="0">
                <a:latin typeface="Arial"/>
                <a:cs typeface="Arial"/>
              </a:rPr>
              <a:t>the</a:t>
            </a:r>
            <a:r>
              <a:rPr sz="1800" spc="25" dirty="0">
                <a:latin typeface="Arial"/>
                <a:cs typeface="Arial"/>
              </a:rPr>
              <a:t> </a:t>
            </a:r>
            <a:r>
              <a:rPr sz="1800" spc="-20" dirty="0">
                <a:latin typeface="Arial"/>
                <a:cs typeface="Arial"/>
              </a:rPr>
              <a:t>course</a:t>
            </a:r>
            <a:r>
              <a:rPr sz="1800" spc="30" dirty="0">
                <a:latin typeface="Arial"/>
                <a:cs typeface="Arial"/>
              </a:rPr>
              <a:t> </a:t>
            </a:r>
            <a:r>
              <a:rPr sz="1800" dirty="0">
                <a:latin typeface="Arial"/>
                <a:cs typeface="Arial"/>
              </a:rPr>
              <a:t>&amp;</a:t>
            </a:r>
            <a:r>
              <a:rPr sz="1800" spc="30" dirty="0">
                <a:latin typeface="Arial"/>
                <a:cs typeface="Arial"/>
              </a:rPr>
              <a:t> </a:t>
            </a:r>
            <a:r>
              <a:rPr sz="1800" spc="70" dirty="0">
                <a:latin typeface="Arial"/>
                <a:cs typeface="Arial"/>
              </a:rPr>
              <a:t>40%</a:t>
            </a:r>
            <a:r>
              <a:rPr sz="1800" spc="25"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them</a:t>
            </a:r>
            <a:r>
              <a:rPr sz="1800" spc="25" dirty="0">
                <a:latin typeface="Arial"/>
                <a:cs typeface="Arial"/>
              </a:rPr>
              <a:t> </a:t>
            </a:r>
            <a:r>
              <a:rPr sz="1800" spc="-25" dirty="0">
                <a:latin typeface="Arial"/>
                <a:cs typeface="Arial"/>
              </a:rPr>
              <a:t>are </a:t>
            </a:r>
            <a:r>
              <a:rPr sz="1800" dirty="0">
                <a:latin typeface="Arial"/>
                <a:cs typeface="Arial"/>
              </a:rPr>
              <a:t>converted</a:t>
            </a:r>
            <a:r>
              <a:rPr sz="1800" spc="5" dirty="0">
                <a:latin typeface="Arial"/>
                <a:cs typeface="Arial"/>
              </a:rPr>
              <a:t> </a:t>
            </a:r>
            <a:r>
              <a:rPr sz="1800" spc="60" dirty="0">
                <a:latin typeface="Arial"/>
                <a:cs typeface="Arial"/>
              </a:rPr>
              <a:t>to</a:t>
            </a:r>
            <a:r>
              <a:rPr sz="1800" spc="10" dirty="0">
                <a:latin typeface="Arial"/>
                <a:cs typeface="Arial"/>
              </a:rPr>
              <a:t> </a:t>
            </a:r>
            <a:r>
              <a:rPr sz="1800" spc="-10" dirty="0">
                <a:latin typeface="Arial"/>
                <a:cs typeface="Arial"/>
              </a:rPr>
              <a:t>leads.</a:t>
            </a:r>
            <a:endParaRPr sz="1800" dirty="0">
              <a:latin typeface="Arial"/>
              <a:cs typeface="Arial"/>
            </a:endParaRPr>
          </a:p>
        </p:txBody>
      </p:sp>
      <p:pic>
        <p:nvPicPr>
          <p:cNvPr id="3" name="object 5">
            <a:extLst>
              <a:ext uri="{FF2B5EF4-FFF2-40B4-BE49-F238E27FC236}">
                <a16:creationId xmlns:a16="http://schemas.microsoft.com/office/drawing/2014/main" id="{AB606D58-004A-0970-F24E-3A1E1CEC1ADD}"/>
              </a:ext>
            </a:extLst>
          </p:cNvPr>
          <p:cNvPicPr/>
          <p:nvPr/>
        </p:nvPicPr>
        <p:blipFill>
          <a:blip r:embed="rId2" cstate="print"/>
          <a:stretch>
            <a:fillRect/>
          </a:stretch>
        </p:blipFill>
        <p:spPr>
          <a:xfrm>
            <a:off x="706636" y="1681751"/>
            <a:ext cx="10047792" cy="3499794"/>
          </a:xfrm>
          <a:prstGeom prst="rect">
            <a:avLst/>
          </a:prstGeom>
        </p:spPr>
      </p:pic>
    </p:spTree>
    <p:extLst>
      <p:ext uri="{BB962C8B-B14F-4D97-AF65-F5344CB8AC3E}">
        <p14:creationId xmlns:p14="http://schemas.microsoft.com/office/powerpoint/2010/main" val="3908628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 – Bivariate Analysis for Categorical Variables</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4">
            <a:extLst>
              <a:ext uri="{FF2B5EF4-FFF2-40B4-BE49-F238E27FC236}">
                <a16:creationId xmlns:a16="http://schemas.microsoft.com/office/drawing/2014/main" id="{32D9E6DD-2EA6-D862-5399-9C4EA36586E9}"/>
              </a:ext>
            </a:extLst>
          </p:cNvPr>
          <p:cNvSpPr txBox="1"/>
          <p:nvPr/>
        </p:nvSpPr>
        <p:spPr>
          <a:xfrm>
            <a:off x="438624" y="4741181"/>
            <a:ext cx="147320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8000"/>
                </a:solidFill>
                <a:latin typeface="Arial"/>
                <a:cs typeface="Arial"/>
              </a:rPr>
              <a:t>Lead</a:t>
            </a:r>
            <a:r>
              <a:rPr sz="1800" b="1" spc="-20" dirty="0">
                <a:solidFill>
                  <a:srgbClr val="008000"/>
                </a:solidFill>
                <a:latin typeface="Arial"/>
                <a:cs typeface="Arial"/>
              </a:rPr>
              <a:t> </a:t>
            </a:r>
            <a:r>
              <a:rPr sz="1800" b="1" spc="-10" dirty="0">
                <a:solidFill>
                  <a:srgbClr val="008000"/>
                </a:solidFill>
                <a:latin typeface="Arial"/>
                <a:cs typeface="Arial"/>
              </a:rPr>
              <a:t>Source:</a:t>
            </a:r>
            <a:endParaRPr sz="1800" dirty="0">
              <a:latin typeface="Arial"/>
              <a:cs typeface="Arial"/>
            </a:endParaRPr>
          </a:p>
        </p:txBody>
      </p:sp>
      <p:sp>
        <p:nvSpPr>
          <p:cNvPr id="3" name="object 5">
            <a:extLst>
              <a:ext uri="{FF2B5EF4-FFF2-40B4-BE49-F238E27FC236}">
                <a16:creationId xmlns:a16="http://schemas.microsoft.com/office/drawing/2014/main" id="{89AA75E9-45E3-ED7D-7169-36D4A4E13293}"/>
              </a:ext>
            </a:extLst>
          </p:cNvPr>
          <p:cNvSpPr txBox="1"/>
          <p:nvPr/>
        </p:nvSpPr>
        <p:spPr>
          <a:xfrm>
            <a:off x="908523" y="5037345"/>
            <a:ext cx="755015" cy="274320"/>
          </a:xfrm>
          <a:prstGeom prst="rect">
            <a:avLst/>
          </a:prstGeom>
          <a:solidFill>
            <a:srgbClr val="FBE4CD"/>
          </a:solidFill>
        </p:spPr>
        <p:txBody>
          <a:bodyPr vert="horz" wrap="square" lIns="0" tIns="0" rIns="0" bIns="0" rtlCol="0">
            <a:spAutoFit/>
          </a:bodyPr>
          <a:lstStyle/>
          <a:p>
            <a:pPr>
              <a:lnSpc>
                <a:spcPts val="2090"/>
              </a:lnSpc>
            </a:pPr>
            <a:r>
              <a:rPr sz="1800" i="1" spc="-10" dirty="0">
                <a:solidFill>
                  <a:srgbClr val="424242"/>
                </a:solidFill>
                <a:latin typeface="Arial"/>
                <a:cs typeface="Arial"/>
              </a:rPr>
              <a:t>Google</a:t>
            </a:r>
            <a:endParaRPr sz="1800">
              <a:latin typeface="Arial"/>
              <a:cs typeface="Arial"/>
            </a:endParaRPr>
          </a:p>
        </p:txBody>
      </p:sp>
      <p:sp>
        <p:nvSpPr>
          <p:cNvPr id="4" name="object 6">
            <a:extLst>
              <a:ext uri="{FF2B5EF4-FFF2-40B4-BE49-F238E27FC236}">
                <a16:creationId xmlns:a16="http://schemas.microsoft.com/office/drawing/2014/main" id="{76FA5A9E-1627-5B8A-3822-296AE03A4080}"/>
              </a:ext>
            </a:extLst>
          </p:cNvPr>
          <p:cNvSpPr txBox="1"/>
          <p:nvPr/>
        </p:nvSpPr>
        <p:spPr>
          <a:xfrm>
            <a:off x="1697064" y="5015501"/>
            <a:ext cx="40747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has</a:t>
            </a:r>
            <a:r>
              <a:rPr sz="1800" spc="-20" dirty="0">
                <a:latin typeface="Arial"/>
                <a:cs typeface="Arial"/>
              </a:rPr>
              <a:t> </a:t>
            </a:r>
            <a:r>
              <a:rPr sz="1800" b="1" spc="-114" dirty="0">
                <a:latin typeface="Arial"/>
                <a:cs typeface="Arial"/>
              </a:rPr>
              <a:t>LCR</a:t>
            </a:r>
            <a:r>
              <a:rPr sz="1800" b="1" spc="10" dirty="0">
                <a:latin typeface="Arial"/>
                <a:cs typeface="Arial"/>
              </a:rPr>
              <a:t> </a:t>
            </a:r>
            <a:r>
              <a:rPr sz="1800" b="1" dirty="0">
                <a:latin typeface="Arial"/>
                <a:cs typeface="Arial"/>
              </a:rPr>
              <a:t>of</a:t>
            </a:r>
            <a:r>
              <a:rPr sz="1800" b="1" spc="10" dirty="0">
                <a:latin typeface="Arial"/>
                <a:cs typeface="Arial"/>
              </a:rPr>
              <a:t> </a:t>
            </a:r>
            <a:r>
              <a:rPr sz="1800" b="1" spc="80" dirty="0">
                <a:latin typeface="Arial"/>
                <a:cs typeface="Arial"/>
              </a:rPr>
              <a:t>40%</a:t>
            </a:r>
            <a:r>
              <a:rPr sz="1800" b="1" spc="-15" dirty="0">
                <a:latin typeface="Arial"/>
                <a:cs typeface="Arial"/>
              </a:rPr>
              <a:t> </a:t>
            </a:r>
            <a:r>
              <a:rPr sz="1800" dirty="0">
                <a:latin typeface="Arial"/>
                <a:cs typeface="Arial"/>
              </a:rPr>
              <a:t>out</a:t>
            </a:r>
            <a:r>
              <a:rPr sz="1800" spc="-15" dirty="0">
                <a:latin typeface="Arial"/>
                <a:cs typeface="Arial"/>
              </a:rPr>
              <a:t> </a:t>
            </a:r>
            <a:r>
              <a:rPr sz="1800" dirty="0">
                <a:latin typeface="Arial"/>
                <a:cs typeface="Arial"/>
              </a:rPr>
              <a:t>of</a:t>
            </a:r>
            <a:r>
              <a:rPr sz="1800" spc="-20" dirty="0">
                <a:latin typeface="Arial"/>
                <a:cs typeface="Arial"/>
              </a:rPr>
              <a:t> </a:t>
            </a:r>
            <a:r>
              <a:rPr sz="1800" spc="70" dirty="0">
                <a:latin typeface="Arial"/>
                <a:cs typeface="Arial"/>
              </a:rPr>
              <a:t>31%</a:t>
            </a:r>
            <a:r>
              <a:rPr sz="1800" spc="-15" dirty="0">
                <a:latin typeface="Arial"/>
                <a:cs typeface="Arial"/>
              </a:rPr>
              <a:t> </a:t>
            </a:r>
            <a:r>
              <a:rPr sz="1800" spc="-10" dirty="0">
                <a:latin typeface="Arial"/>
                <a:cs typeface="Arial"/>
              </a:rPr>
              <a:t>customers,</a:t>
            </a:r>
            <a:endParaRPr sz="1800" dirty="0">
              <a:latin typeface="Arial"/>
              <a:cs typeface="Arial"/>
            </a:endParaRPr>
          </a:p>
        </p:txBody>
      </p:sp>
      <p:sp>
        <p:nvSpPr>
          <p:cNvPr id="5" name="object 7">
            <a:extLst>
              <a:ext uri="{FF2B5EF4-FFF2-40B4-BE49-F238E27FC236}">
                <a16:creationId xmlns:a16="http://schemas.microsoft.com/office/drawing/2014/main" id="{D5564671-DD7D-440E-AABB-97D97C24AF47}"/>
              </a:ext>
            </a:extLst>
          </p:cNvPr>
          <p:cNvSpPr txBox="1"/>
          <p:nvPr/>
        </p:nvSpPr>
        <p:spPr>
          <a:xfrm>
            <a:off x="908523" y="5311664"/>
            <a:ext cx="1310640" cy="274320"/>
          </a:xfrm>
          <a:prstGeom prst="rect">
            <a:avLst/>
          </a:prstGeom>
          <a:solidFill>
            <a:srgbClr val="FBE4CD"/>
          </a:solidFill>
        </p:spPr>
        <p:txBody>
          <a:bodyPr vert="horz" wrap="square" lIns="0" tIns="0" rIns="0" bIns="0" rtlCol="0">
            <a:spAutoFit/>
          </a:bodyPr>
          <a:lstStyle/>
          <a:p>
            <a:pPr>
              <a:lnSpc>
                <a:spcPts val="2090"/>
              </a:lnSpc>
            </a:pPr>
            <a:r>
              <a:rPr sz="1800" i="1" dirty="0">
                <a:solidFill>
                  <a:srgbClr val="424242"/>
                </a:solidFill>
                <a:latin typeface="Arial"/>
                <a:cs typeface="Arial"/>
              </a:rPr>
              <a:t>Direct</a:t>
            </a:r>
            <a:r>
              <a:rPr sz="1800" i="1" spc="40" dirty="0">
                <a:solidFill>
                  <a:srgbClr val="424242"/>
                </a:solidFill>
                <a:latin typeface="Arial"/>
                <a:cs typeface="Arial"/>
              </a:rPr>
              <a:t> </a:t>
            </a:r>
            <a:r>
              <a:rPr sz="1800" i="1" spc="-10" dirty="0">
                <a:solidFill>
                  <a:srgbClr val="424242"/>
                </a:solidFill>
                <a:latin typeface="Arial"/>
                <a:cs typeface="Arial"/>
              </a:rPr>
              <a:t>Traffic</a:t>
            </a:r>
            <a:endParaRPr sz="1800">
              <a:latin typeface="Arial"/>
              <a:cs typeface="Arial"/>
            </a:endParaRPr>
          </a:p>
        </p:txBody>
      </p:sp>
      <p:sp>
        <p:nvSpPr>
          <p:cNvPr id="7" name="object 8">
            <a:extLst>
              <a:ext uri="{FF2B5EF4-FFF2-40B4-BE49-F238E27FC236}">
                <a16:creationId xmlns:a16="http://schemas.microsoft.com/office/drawing/2014/main" id="{5D7D52EC-6B9E-D847-C965-0B89E59DED89}"/>
              </a:ext>
            </a:extLst>
          </p:cNvPr>
          <p:cNvSpPr txBox="1"/>
          <p:nvPr/>
        </p:nvSpPr>
        <p:spPr>
          <a:xfrm>
            <a:off x="2252561" y="5289820"/>
            <a:ext cx="7357109"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contributes</a:t>
            </a:r>
            <a:r>
              <a:rPr sz="1800" spc="5" dirty="0">
                <a:latin typeface="Arial"/>
                <a:cs typeface="Arial"/>
              </a:rPr>
              <a:t> </a:t>
            </a:r>
            <a:r>
              <a:rPr sz="1800" b="1" spc="80" dirty="0">
                <a:latin typeface="Arial"/>
                <a:cs typeface="Arial"/>
              </a:rPr>
              <a:t>32%</a:t>
            </a:r>
            <a:r>
              <a:rPr sz="1800" b="1" spc="35" dirty="0">
                <a:latin typeface="Arial"/>
                <a:cs typeface="Arial"/>
              </a:rPr>
              <a:t> </a:t>
            </a:r>
            <a:r>
              <a:rPr sz="1800" b="1" spc="-114" dirty="0">
                <a:latin typeface="Arial"/>
                <a:cs typeface="Arial"/>
              </a:rPr>
              <a:t>LCR</a:t>
            </a:r>
            <a:r>
              <a:rPr sz="1800" b="1" spc="5" dirty="0">
                <a:latin typeface="Arial"/>
                <a:cs typeface="Arial"/>
              </a:rPr>
              <a:t> </a:t>
            </a:r>
            <a:r>
              <a:rPr sz="1800" spc="90" dirty="0">
                <a:latin typeface="Arial"/>
                <a:cs typeface="Arial"/>
              </a:rPr>
              <a:t>with</a:t>
            </a:r>
            <a:r>
              <a:rPr sz="1800" spc="10" dirty="0">
                <a:latin typeface="Arial"/>
                <a:cs typeface="Arial"/>
              </a:rPr>
              <a:t> </a:t>
            </a:r>
            <a:r>
              <a:rPr sz="1800" spc="70" dirty="0">
                <a:latin typeface="Arial"/>
                <a:cs typeface="Arial"/>
              </a:rPr>
              <a:t>27%</a:t>
            </a:r>
            <a:r>
              <a:rPr sz="1800" spc="5" dirty="0">
                <a:latin typeface="Arial"/>
                <a:cs typeface="Arial"/>
              </a:rPr>
              <a:t> </a:t>
            </a:r>
            <a:r>
              <a:rPr sz="1800" spc="-10" dirty="0">
                <a:latin typeface="Arial"/>
                <a:cs typeface="Arial"/>
              </a:rPr>
              <a:t>customers,</a:t>
            </a:r>
            <a:r>
              <a:rPr sz="1800" spc="10" dirty="0">
                <a:latin typeface="Arial"/>
                <a:cs typeface="Arial"/>
              </a:rPr>
              <a:t> </a:t>
            </a:r>
            <a:r>
              <a:rPr sz="1800" dirty="0">
                <a:latin typeface="Arial"/>
                <a:cs typeface="Arial"/>
              </a:rPr>
              <a:t>which</a:t>
            </a:r>
            <a:r>
              <a:rPr sz="1800" spc="5" dirty="0">
                <a:latin typeface="Arial"/>
                <a:cs typeface="Arial"/>
              </a:rPr>
              <a:t> </a:t>
            </a:r>
            <a:r>
              <a:rPr sz="1800" dirty="0">
                <a:latin typeface="Arial"/>
                <a:cs typeface="Arial"/>
              </a:rPr>
              <a:t>is</a:t>
            </a:r>
            <a:r>
              <a:rPr sz="1800" spc="5" dirty="0">
                <a:latin typeface="Arial"/>
                <a:cs typeface="Arial"/>
              </a:rPr>
              <a:t> </a:t>
            </a:r>
            <a:r>
              <a:rPr sz="1800" spc="60" dirty="0">
                <a:latin typeface="Arial"/>
                <a:cs typeface="Arial"/>
              </a:rPr>
              <a:t>lower</a:t>
            </a:r>
            <a:r>
              <a:rPr sz="1800" spc="10" dirty="0">
                <a:latin typeface="Arial"/>
                <a:cs typeface="Arial"/>
              </a:rPr>
              <a:t> </a:t>
            </a:r>
            <a:r>
              <a:rPr sz="1800" dirty="0">
                <a:latin typeface="Arial"/>
                <a:cs typeface="Arial"/>
              </a:rPr>
              <a:t>than</a:t>
            </a:r>
            <a:r>
              <a:rPr sz="1800" spc="5" dirty="0">
                <a:latin typeface="Arial"/>
                <a:cs typeface="Arial"/>
              </a:rPr>
              <a:t> </a:t>
            </a:r>
            <a:r>
              <a:rPr sz="1800" spc="-10" dirty="0">
                <a:latin typeface="Arial"/>
                <a:cs typeface="Arial"/>
              </a:rPr>
              <a:t>Google,</a:t>
            </a:r>
            <a:endParaRPr sz="1800" dirty="0">
              <a:latin typeface="Arial"/>
              <a:cs typeface="Arial"/>
            </a:endParaRPr>
          </a:p>
        </p:txBody>
      </p:sp>
      <p:sp>
        <p:nvSpPr>
          <p:cNvPr id="8" name="object 9">
            <a:extLst>
              <a:ext uri="{FF2B5EF4-FFF2-40B4-BE49-F238E27FC236}">
                <a16:creationId xmlns:a16="http://schemas.microsoft.com/office/drawing/2014/main" id="{1E573D2A-429B-4A0A-CF96-4DD5A0E43230}"/>
              </a:ext>
            </a:extLst>
          </p:cNvPr>
          <p:cNvSpPr txBox="1"/>
          <p:nvPr/>
        </p:nvSpPr>
        <p:spPr>
          <a:xfrm>
            <a:off x="908523" y="5585984"/>
            <a:ext cx="1570990" cy="274320"/>
          </a:xfrm>
          <a:prstGeom prst="rect">
            <a:avLst/>
          </a:prstGeom>
          <a:solidFill>
            <a:srgbClr val="FBE4CD"/>
          </a:solidFill>
        </p:spPr>
        <p:txBody>
          <a:bodyPr vert="horz" wrap="square" lIns="0" tIns="0" rIns="0" bIns="0" rtlCol="0">
            <a:spAutoFit/>
          </a:bodyPr>
          <a:lstStyle/>
          <a:p>
            <a:pPr>
              <a:lnSpc>
                <a:spcPts val="2090"/>
              </a:lnSpc>
            </a:pPr>
            <a:r>
              <a:rPr sz="1800" i="1" dirty="0">
                <a:solidFill>
                  <a:srgbClr val="424242"/>
                </a:solidFill>
                <a:latin typeface="Arial"/>
                <a:cs typeface="Arial"/>
              </a:rPr>
              <a:t>Organic</a:t>
            </a:r>
            <a:r>
              <a:rPr sz="1800" i="1" spc="-75" dirty="0">
                <a:solidFill>
                  <a:srgbClr val="424242"/>
                </a:solidFill>
                <a:latin typeface="Arial"/>
                <a:cs typeface="Arial"/>
              </a:rPr>
              <a:t> </a:t>
            </a:r>
            <a:r>
              <a:rPr sz="1800" i="1" spc="-30" dirty="0">
                <a:solidFill>
                  <a:srgbClr val="424242"/>
                </a:solidFill>
                <a:latin typeface="Arial"/>
                <a:cs typeface="Arial"/>
              </a:rPr>
              <a:t>Search</a:t>
            </a:r>
            <a:endParaRPr sz="1800">
              <a:latin typeface="Arial"/>
              <a:cs typeface="Arial"/>
            </a:endParaRPr>
          </a:p>
        </p:txBody>
      </p:sp>
      <p:sp>
        <p:nvSpPr>
          <p:cNvPr id="9" name="object 10">
            <a:extLst>
              <a:ext uri="{FF2B5EF4-FFF2-40B4-BE49-F238E27FC236}">
                <a16:creationId xmlns:a16="http://schemas.microsoft.com/office/drawing/2014/main" id="{3BBAC2AB-0572-68B0-892D-D8F2E4F9C21A}"/>
              </a:ext>
            </a:extLst>
          </p:cNvPr>
          <p:cNvSpPr txBox="1"/>
          <p:nvPr/>
        </p:nvSpPr>
        <p:spPr>
          <a:xfrm>
            <a:off x="2512936" y="5564140"/>
            <a:ext cx="7880984"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also</a:t>
            </a:r>
            <a:r>
              <a:rPr sz="1800" spc="25" dirty="0">
                <a:latin typeface="Arial"/>
                <a:cs typeface="Arial"/>
              </a:rPr>
              <a:t> </a:t>
            </a:r>
            <a:r>
              <a:rPr sz="1800" dirty="0">
                <a:latin typeface="Arial"/>
                <a:cs typeface="Arial"/>
              </a:rPr>
              <a:t>gives</a:t>
            </a:r>
            <a:r>
              <a:rPr sz="1800" spc="30" dirty="0">
                <a:latin typeface="Arial"/>
                <a:cs typeface="Arial"/>
              </a:rPr>
              <a:t> </a:t>
            </a:r>
            <a:r>
              <a:rPr sz="1800" b="1" spc="50" dirty="0">
                <a:latin typeface="Arial"/>
                <a:cs typeface="Arial"/>
              </a:rPr>
              <a:t>37.8%</a:t>
            </a:r>
            <a:r>
              <a:rPr sz="1800" b="1" spc="55" dirty="0">
                <a:latin typeface="Arial"/>
                <a:cs typeface="Arial"/>
              </a:rPr>
              <a:t> </a:t>
            </a:r>
            <a:r>
              <a:rPr sz="1800" b="1" dirty="0">
                <a:latin typeface="Arial"/>
                <a:cs typeface="Arial"/>
              </a:rPr>
              <a:t>of</a:t>
            </a:r>
            <a:r>
              <a:rPr sz="1800" b="1" spc="55" dirty="0">
                <a:latin typeface="Arial"/>
                <a:cs typeface="Arial"/>
              </a:rPr>
              <a:t> </a:t>
            </a:r>
            <a:r>
              <a:rPr sz="1800" b="1" spc="-110" dirty="0">
                <a:latin typeface="Arial"/>
                <a:cs typeface="Arial"/>
              </a:rPr>
              <a:t>LCR</a:t>
            </a:r>
            <a:r>
              <a:rPr sz="1800" spc="-110" dirty="0">
                <a:latin typeface="Arial"/>
                <a:cs typeface="Arial"/>
              </a:rPr>
              <a:t>,</a:t>
            </a:r>
            <a:r>
              <a:rPr sz="1800" spc="30" dirty="0">
                <a:latin typeface="Arial"/>
                <a:cs typeface="Arial"/>
              </a:rPr>
              <a:t> </a:t>
            </a:r>
            <a:r>
              <a:rPr sz="1800" spc="55" dirty="0">
                <a:latin typeface="Arial"/>
                <a:cs typeface="Arial"/>
              </a:rPr>
              <a:t>but</a:t>
            </a:r>
            <a:r>
              <a:rPr sz="1800" spc="30" dirty="0">
                <a:latin typeface="Arial"/>
                <a:cs typeface="Arial"/>
              </a:rPr>
              <a:t> </a:t>
            </a:r>
            <a:r>
              <a:rPr sz="1800" dirty="0">
                <a:latin typeface="Arial"/>
                <a:cs typeface="Arial"/>
              </a:rPr>
              <a:t>the</a:t>
            </a:r>
            <a:r>
              <a:rPr sz="1800" spc="25" dirty="0">
                <a:latin typeface="Arial"/>
                <a:cs typeface="Arial"/>
              </a:rPr>
              <a:t> </a:t>
            </a:r>
            <a:r>
              <a:rPr sz="1800" dirty="0">
                <a:latin typeface="Arial"/>
                <a:cs typeface="Arial"/>
              </a:rPr>
              <a:t>contribution</a:t>
            </a:r>
            <a:r>
              <a:rPr sz="1800" spc="30" dirty="0">
                <a:latin typeface="Arial"/>
                <a:cs typeface="Arial"/>
              </a:rPr>
              <a:t> </a:t>
            </a:r>
            <a:r>
              <a:rPr sz="1800" dirty="0">
                <a:latin typeface="Arial"/>
                <a:cs typeface="Arial"/>
              </a:rPr>
              <a:t>is</a:t>
            </a:r>
            <a:r>
              <a:rPr sz="1800" spc="25" dirty="0">
                <a:latin typeface="Arial"/>
                <a:cs typeface="Arial"/>
              </a:rPr>
              <a:t> </a:t>
            </a:r>
            <a:r>
              <a:rPr sz="1800" dirty="0">
                <a:latin typeface="Arial"/>
                <a:cs typeface="Arial"/>
              </a:rPr>
              <a:t>by</a:t>
            </a:r>
            <a:r>
              <a:rPr sz="1800" spc="30" dirty="0">
                <a:latin typeface="Arial"/>
                <a:cs typeface="Arial"/>
              </a:rPr>
              <a:t> </a:t>
            </a:r>
            <a:r>
              <a:rPr sz="1800" dirty="0">
                <a:latin typeface="Arial"/>
                <a:cs typeface="Arial"/>
              </a:rPr>
              <a:t>only</a:t>
            </a:r>
            <a:r>
              <a:rPr sz="1800" spc="30" dirty="0">
                <a:latin typeface="Arial"/>
                <a:cs typeface="Arial"/>
              </a:rPr>
              <a:t> </a:t>
            </a:r>
            <a:r>
              <a:rPr sz="1800" dirty="0">
                <a:latin typeface="Arial"/>
                <a:cs typeface="Arial"/>
              </a:rPr>
              <a:t>12.5%</a:t>
            </a:r>
            <a:r>
              <a:rPr sz="1800" spc="25" dirty="0">
                <a:latin typeface="Arial"/>
                <a:cs typeface="Arial"/>
              </a:rPr>
              <a:t> </a:t>
            </a:r>
            <a:r>
              <a:rPr sz="1800" dirty="0">
                <a:latin typeface="Arial"/>
                <a:cs typeface="Arial"/>
              </a:rPr>
              <a:t>of</a:t>
            </a:r>
            <a:r>
              <a:rPr sz="1800" spc="30" dirty="0">
                <a:latin typeface="Arial"/>
                <a:cs typeface="Arial"/>
              </a:rPr>
              <a:t> </a:t>
            </a:r>
            <a:r>
              <a:rPr sz="1800" spc="-10" dirty="0">
                <a:latin typeface="Arial"/>
                <a:cs typeface="Arial"/>
              </a:rPr>
              <a:t>customers,</a:t>
            </a:r>
            <a:endParaRPr sz="1800" dirty="0">
              <a:latin typeface="Arial"/>
              <a:cs typeface="Arial"/>
            </a:endParaRPr>
          </a:p>
        </p:txBody>
      </p:sp>
      <p:sp>
        <p:nvSpPr>
          <p:cNvPr id="10" name="object 11">
            <a:extLst>
              <a:ext uri="{FF2B5EF4-FFF2-40B4-BE49-F238E27FC236}">
                <a16:creationId xmlns:a16="http://schemas.microsoft.com/office/drawing/2014/main" id="{B1AA5835-38B1-F522-9D3E-D191329FBAE1}"/>
              </a:ext>
            </a:extLst>
          </p:cNvPr>
          <p:cNvSpPr txBox="1"/>
          <p:nvPr/>
        </p:nvSpPr>
        <p:spPr>
          <a:xfrm>
            <a:off x="529148" y="5015501"/>
            <a:ext cx="163830" cy="1122680"/>
          </a:xfrm>
          <a:prstGeom prst="rect">
            <a:avLst/>
          </a:prstGeom>
        </p:spPr>
        <p:txBody>
          <a:bodyPr vert="horz" wrap="square" lIns="0" tIns="12700" rIns="0" bIns="0" rtlCol="0">
            <a:spAutoFit/>
          </a:bodyPr>
          <a:lstStyle/>
          <a:p>
            <a:pPr marL="12700">
              <a:lnSpc>
                <a:spcPct val="100000"/>
              </a:lnSpc>
              <a:spcBef>
                <a:spcPts val="100"/>
              </a:spcBef>
            </a:pPr>
            <a:r>
              <a:rPr sz="1800" i="1" spc="-50" dirty="0">
                <a:solidFill>
                  <a:srgbClr val="424242"/>
                </a:solidFill>
                <a:latin typeface="Arial"/>
                <a:cs typeface="Arial"/>
              </a:rPr>
              <a:t>●</a:t>
            </a:r>
            <a:endParaRPr sz="1800">
              <a:latin typeface="Arial"/>
              <a:cs typeface="Arial"/>
            </a:endParaRPr>
          </a:p>
          <a:p>
            <a:pPr marL="12700">
              <a:lnSpc>
                <a:spcPct val="100000"/>
              </a:lnSpc>
            </a:pPr>
            <a:r>
              <a:rPr sz="1800" i="1" spc="-50" dirty="0">
                <a:solidFill>
                  <a:srgbClr val="424242"/>
                </a:solidFill>
                <a:latin typeface="Arial"/>
                <a:cs typeface="Arial"/>
              </a:rPr>
              <a:t>●</a:t>
            </a:r>
            <a:endParaRPr sz="1800">
              <a:latin typeface="Arial"/>
              <a:cs typeface="Arial"/>
            </a:endParaRPr>
          </a:p>
          <a:p>
            <a:pPr marL="12700">
              <a:lnSpc>
                <a:spcPct val="100000"/>
              </a:lnSpc>
            </a:pPr>
            <a:r>
              <a:rPr sz="1800" i="1" spc="-50" dirty="0">
                <a:solidFill>
                  <a:srgbClr val="424242"/>
                </a:solidFill>
                <a:latin typeface="Arial"/>
                <a:cs typeface="Arial"/>
              </a:rPr>
              <a:t>●</a:t>
            </a:r>
            <a:endParaRPr sz="1800">
              <a:latin typeface="Arial"/>
              <a:cs typeface="Arial"/>
            </a:endParaRPr>
          </a:p>
          <a:p>
            <a:pPr marL="12700">
              <a:lnSpc>
                <a:spcPct val="100000"/>
              </a:lnSpc>
            </a:pPr>
            <a:r>
              <a:rPr sz="1800" i="1" spc="-50" dirty="0">
                <a:solidFill>
                  <a:srgbClr val="424242"/>
                </a:solidFill>
                <a:latin typeface="Arial"/>
                <a:cs typeface="Arial"/>
              </a:rPr>
              <a:t>●</a:t>
            </a:r>
            <a:endParaRPr sz="1800">
              <a:latin typeface="Arial"/>
              <a:cs typeface="Arial"/>
            </a:endParaRPr>
          </a:p>
        </p:txBody>
      </p:sp>
      <p:sp>
        <p:nvSpPr>
          <p:cNvPr id="12" name="object 12">
            <a:extLst>
              <a:ext uri="{FF2B5EF4-FFF2-40B4-BE49-F238E27FC236}">
                <a16:creationId xmlns:a16="http://schemas.microsoft.com/office/drawing/2014/main" id="{E9867B6C-11F0-BBC0-273B-4CCC595ADE38}"/>
              </a:ext>
            </a:extLst>
          </p:cNvPr>
          <p:cNvSpPr txBox="1"/>
          <p:nvPr/>
        </p:nvSpPr>
        <p:spPr>
          <a:xfrm>
            <a:off x="908523" y="5860303"/>
            <a:ext cx="1036955" cy="274320"/>
          </a:xfrm>
          <a:prstGeom prst="rect">
            <a:avLst/>
          </a:prstGeom>
          <a:solidFill>
            <a:srgbClr val="FBE4CD"/>
          </a:solidFill>
        </p:spPr>
        <p:txBody>
          <a:bodyPr vert="horz" wrap="square" lIns="0" tIns="0" rIns="0" bIns="0" rtlCol="0">
            <a:spAutoFit/>
          </a:bodyPr>
          <a:lstStyle/>
          <a:p>
            <a:pPr>
              <a:lnSpc>
                <a:spcPts val="2090"/>
              </a:lnSpc>
            </a:pPr>
            <a:r>
              <a:rPr sz="1800" i="1" spc="-30" dirty="0">
                <a:solidFill>
                  <a:srgbClr val="424242"/>
                </a:solidFill>
                <a:latin typeface="Arial"/>
                <a:cs typeface="Arial"/>
              </a:rPr>
              <a:t>Reference</a:t>
            </a:r>
            <a:endParaRPr sz="1800">
              <a:latin typeface="Arial"/>
              <a:cs typeface="Arial"/>
            </a:endParaRPr>
          </a:p>
        </p:txBody>
      </p:sp>
      <p:sp>
        <p:nvSpPr>
          <p:cNvPr id="13" name="object 13">
            <a:extLst>
              <a:ext uri="{FF2B5EF4-FFF2-40B4-BE49-F238E27FC236}">
                <a16:creationId xmlns:a16="http://schemas.microsoft.com/office/drawing/2014/main" id="{EE4F0393-C2E8-31C7-E416-743B0369A43E}"/>
              </a:ext>
            </a:extLst>
          </p:cNvPr>
          <p:cNvSpPr txBox="1"/>
          <p:nvPr/>
        </p:nvSpPr>
        <p:spPr>
          <a:xfrm>
            <a:off x="1978469" y="5838459"/>
            <a:ext cx="9446717"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has </a:t>
            </a:r>
            <a:r>
              <a:rPr sz="1800" b="1" spc="-114" dirty="0">
                <a:latin typeface="Arial"/>
                <a:cs typeface="Arial"/>
              </a:rPr>
              <a:t>LCR</a:t>
            </a:r>
            <a:r>
              <a:rPr sz="1800" b="1" spc="25" dirty="0">
                <a:latin typeface="Arial"/>
                <a:cs typeface="Arial"/>
              </a:rPr>
              <a:t> </a:t>
            </a:r>
            <a:r>
              <a:rPr sz="1800" b="1" dirty="0">
                <a:latin typeface="Arial"/>
                <a:cs typeface="Arial"/>
              </a:rPr>
              <a:t>of</a:t>
            </a:r>
            <a:r>
              <a:rPr sz="1800" b="1" spc="30" dirty="0">
                <a:latin typeface="Arial"/>
                <a:cs typeface="Arial"/>
              </a:rPr>
              <a:t> </a:t>
            </a:r>
            <a:r>
              <a:rPr sz="1800" b="1" dirty="0">
                <a:latin typeface="Arial"/>
                <a:cs typeface="Arial"/>
              </a:rPr>
              <a:t>9</a:t>
            </a:r>
            <a:r>
              <a:rPr lang="en-IN" sz="1800" b="1" dirty="0">
                <a:latin typeface="Arial"/>
                <a:cs typeface="Arial"/>
              </a:rPr>
              <a:t>1.8</a:t>
            </a:r>
            <a:r>
              <a:rPr sz="1800" b="1" dirty="0">
                <a:latin typeface="Arial"/>
                <a:cs typeface="Arial"/>
              </a:rPr>
              <a:t>%</a:t>
            </a:r>
            <a:r>
              <a:rPr sz="1800" dirty="0">
                <a:latin typeface="Arial"/>
                <a:cs typeface="Arial"/>
              </a:rPr>
              <a:t>, </a:t>
            </a:r>
            <a:r>
              <a:rPr sz="1800" spc="55" dirty="0">
                <a:latin typeface="Arial"/>
                <a:cs typeface="Arial"/>
              </a:rPr>
              <a:t>but</a:t>
            </a:r>
            <a:r>
              <a:rPr sz="1800" dirty="0">
                <a:latin typeface="Arial"/>
                <a:cs typeface="Arial"/>
              </a:rPr>
              <a:t> there</a:t>
            </a:r>
            <a:r>
              <a:rPr sz="1800" spc="5" dirty="0">
                <a:latin typeface="Arial"/>
                <a:cs typeface="Arial"/>
              </a:rPr>
              <a:t> </a:t>
            </a:r>
            <a:r>
              <a:rPr sz="1800" dirty="0">
                <a:latin typeface="Arial"/>
                <a:cs typeface="Arial"/>
              </a:rPr>
              <a:t>are only around </a:t>
            </a:r>
            <a:r>
              <a:rPr sz="1800" spc="65" dirty="0">
                <a:latin typeface="Arial"/>
                <a:cs typeface="Arial"/>
              </a:rPr>
              <a:t>6%</a:t>
            </a:r>
            <a:r>
              <a:rPr sz="1800" dirty="0">
                <a:latin typeface="Arial"/>
                <a:cs typeface="Arial"/>
              </a:rPr>
              <a:t> of</a:t>
            </a:r>
            <a:r>
              <a:rPr sz="1800" spc="5" dirty="0">
                <a:latin typeface="Arial"/>
                <a:cs typeface="Arial"/>
              </a:rPr>
              <a:t> </a:t>
            </a:r>
            <a:r>
              <a:rPr sz="1800" dirty="0">
                <a:latin typeface="Arial"/>
                <a:cs typeface="Arial"/>
              </a:rPr>
              <a:t>customers through this </a:t>
            </a:r>
            <a:r>
              <a:rPr sz="1800" spc="-10" dirty="0">
                <a:latin typeface="Arial"/>
                <a:cs typeface="Arial"/>
              </a:rPr>
              <a:t>Lead</a:t>
            </a:r>
            <a:r>
              <a:rPr sz="1800" spc="5" dirty="0">
                <a:latin typeface="Arial"/>
                <a:cs typeface="Arial"/>
              </a:rPr>
              <a:t> </a:t>
            </a:r>
            <a:r>
              <a:rPr sz="1800" spc="-10" dirty="0">
                <a:latin typeface="Arial"/>
                <a:cs typeface="Arial"/>
              </a:rPr>
              <a:t>Sour</a:t>
            </a:r>
            <a:r>
              <a:rPr lang="en-IN" sz="1800" spc="-10" dirty="0" err="1">
                <a:latin typeface="Arial"/>
                <a:cs typeface="Arial"/>
              </a:rPr>
              <a:t>ce</a:t>
            </a:r>
            <a:endParaRPr sz="1800" dirty="0">
              <a:latin typeface="Arial"/>
              <a:cs typeface="Arial"/>
            </a:endParaRPr>
          </a:p>
        </p:txBody>
      </p:sp>
      <p:pic>
        <p:nvPicPr>
          <p:cNvPr id="14" name="object 14">
            <a:extLst>
              <a:ext uri="{FF2B5EF4-FFF2-40B4-BE49-F238E27FC236}">
                <a16:creationId xmlns:a16="http://schemas.microsoft.com/office/drawing/2014/main" id="{5971B7BB-CA45-2755-3CBF-342C38F9253E}"/>
              </a:ext>
            </a:extLst>
          </p:cNvPr>
          <p:cNvPicPr/>
          <p:nvPr/>
        </p:nvPicPr>
        <p:blipFill>
          <a:blip r:embed="rId2" cstate="print"/>
          <a:stretch>
            <a:fillRect/>
          </a:stretch>
        </p:blipFill>
        <p:spPr>
          <a:xfrm>
            <a:off x="641948" y="1548329"/>
            <a:ext cx="10097204" cy="3062172"/>
          </a:xfrm>
          <a:prstGeom prst="rect">
            <a:avLst/>
          </a:prstGeom>
        </p:spPr>
      </p:pic>
    </p:spTree>
    <p:extLst>
      <p:ext uri="{BB962C8B-B14F-4D97-AF65-F5344CB8AC3E}">
        <p14:creationId xmlns:p14="http://schemas.microsoft.com/office/powerpoint/2010/main" val="338265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 – Bivariate Analysis for Categorical Variables</a:t>
            </a:r>
            <a:endParaRPr lang="en-IN" sz="3200" b="1" dirty="0">
              <a:solidFill>
                <a:schemeClr val="bg1"/>
              </a:solidFill>
              <a:latin typeface="Arial" panose="020B0604020202020204" pitchFamily="34" charset="0"/>
              <a:cs typeface="Arial" panose="020B0604020202020204" pitchFamily="34" charset="0"/>
            </a:endParaRPr>
          </a:p>
        </p:txBody>
      </p:sp>
      <p:pic>
        <p:nvPicPr>
          <p:cNvPr id="4" name="object 11">
            <a:extLst>
              <a:ext uri="{FF2B5EF4-FFF2-40B4-BE49-F238E27FC236}">
                <a16:creationId xmlns:a16="http://schemas.microsoft.com/office/drawing/2014/main" id="{7364E8C2-60D9-027C-38C5-09EAB46911BE}"/>
              </a:ext>
            </a:extLst>
          </p:cNvPr>
          <p:cNvPicPr/>
          <p:nvPr/>
        </p:nvPicPr>
        <p:blipFill>
          <a:blip r:embed="rId2" cstate="print"/>
          <a:stretch>
            <a:fillRect/>
          </a:stretch>
        </p:blipFill>
        <p:spPr>
          <a:xfrm>
            <a:off x="571263" y="1414915"/>
            <a:ext cx="10104239" cy="3911174"/>
          </a:xfrm>
          <a:prstGeom prst="rect">
            <a:avLst/>
          </a:prstGeom>
        </p:spPr>
      </p:pic>
      <p:sp>
        <p:nvSpPr>
          <p:cNvPr id="5" name="object 4">
            <a:extLst>
              <a:ext uri="{FF2B5EF4-FFF2-40B4-BE49-F238E27FC236}">
                <a16:creationId xmlns:a16="http://schemas.microsoft.com/office/drawing/2014/main" id="{1DB629D7-899F-C84F-2058-3D7D2FD94A42}"/>
              </a:ext>
            </a:extLst>
          </p:cNvPr>
          <p:cNvSpPr txBox="1"/>
          <p:nvPr/>
        </p:nvSpPr>
        <p:spPr>
          <a:xfrm>
            <a:off x="438624" y="5369084"/>
            <a:ext cx="145224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8000"/>
                </a:solidFill>
                <a:latin typeface="Arial"/>
                <a:cs typeface="Arial"/>
              </a:rPr>
              <a:t>Last</a:t>
            </a:r>
            <a:r>
              <a:rPr sz="1800" b="1" spc="-70" dirty="0">
                <a:solidFill>
                  <a:srgbClr val="008000"/>
                </a:solidFill>
                <a:latin typeface="Arial"/>
                <a:cs typeface="Arial"/>
              </a:rPr>
              <a:t> </a:t>
            </a:r>
            <a:r>
              <a:rPr sz="1800" b="1" spc="-10" dirty="0">
                <a:solidFill>
                  <a:srgbClr val="008000"/>
                </a:solidFill>
                <a:latin typeface="Arial"/>
                <a:cs typeface="Arial"/>
              </a:rPr>
              <a:t>Activity:</a:t>
            </a:r>
            <a:endParaRPr sz="1800" dirty="0">
              <a:latin typeface="Arial"/>
              <a:cs typeface="Arial"/>
            </a:endParaRPr>
          </a:p>
        </p:txBody>
      </p:sp>
      <p:sp>
        <p:nvSpPr>
          <p:cNvPr id="7" name="object 6">
            <a:extLst>
              <a:ext uri="{FF2B5EF4-FFF2-40B4-BE49-F238E27FC236}">
                <a16:creationId xmlns:a16="http://schemas.microsoft.com/office/drawing/2014/main" id="{4DBD2566-7F3F-8DA3-6F06-5246E200D652}"/>
              </a:ext>
            </a:extLst>
          </p:cNvPr>
          <p:cNvSpPr txBox="1"/>
          <p:nvPr/>
        </p:nvSpPr>
        <p:spPr>
          <a:xfrm>
            <a:off x="959043" y="5665247"/>
            <a:ext cx="1071245" cy="274320"/>
          </a:xfrm>
          <a:prstGeom prst="rect">
            <a:avLst/>
          </a:prstGeom>
          <a:solidFill>
            <a:srgbClr val="FBE4CD"/>
          </a:solidFill>
        </p:spPr>
        <p:txBody>
          <a:bodyPr vert="horz" wrap="square" lIns="0" tIns="0" rIns="0" bIns="0" rtlCol="0">
            <a:spAutoFit/>
          </a:bodyPr>
          <a:lstStyle/>
          <a:p>
            <a:pPr>
              <a:lnSpc>
                <a:spcPts val="2090"/>
              </a:lnSpc>
            </a:pPr>
            <a:r>
              <a:rPr sz="1800" i="1" spc="-40" dirty="0">
                <a:solidFill>
                  <a:srgbClr val="424242"/>
                </a:solidFill>
                <a:latin typeface="Arial"/>
                <a:cs typeface="Arial"/>
              </a:rPr>
              <a:t>SMS</a:t>
            </a:r>
            <a:r>
              <a:rPr sz="1800" i="1" spc="-80" dirty="0">
                <a:solidFill>
                  <a:srgbClr val="424242"/>
                </a:solidFill>
                <a:latin typeface="Arial"/>
                <a:cs typeface="Arial"/>
              </a:rPr>
              <a:t> </a:t>
            </a:r>
            <a:r>
              <a:rPr sz="1800" i="1" spc="-10" dirty="0">
                <a:solidFill>
                  <a:srgbClr val="424242"/>
                </a:solidFill>
                <a:latin typeface="Arial"/>
                <a:cs typeface="Arial"/>
              </a:rPr>
              <a:t>Sent'</a:t>
            </a:r>
            <a:endParaRPr sz="1800">
              <a:latin typeface="Arial"/>
              <a:cs typeface="Arial"/>
            </a:endParaRPr>
          </a:p>
        </p:txBody>
      </p:sp>
      <p:sp>
        <p:nvSpPr>
          <p:cNvPr id="8" name="object 7">
            <a:extLst>
              <a:ext uri="{FF2B5EF4-FFF2-40B4-BE49-F238E27FC236}">
                <a16:creationId xmlns:a16="http://schemas.microsoft.com/office/drawing/2014/main" id="{05CE131F-32F9-40EE-2C5A-8DB1DB03FEB3}"/>
              </a:ext>
            </a:extLst>
          </p:cNvPr>
          <p:cNvSpPr txBox="1"/>
          <p:nvPr/>
        </p:nvSpPr>
        <p:spPr>
          <a:xfrm>
            <a:off x="2063738" y="5643403"/>
            <a:ext cx="82721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has</a:t>
            </a:r>
            <a:r>
              <a:rPr sz="1800" spc="5" dirty="0">
                <a:latin typeface="Arial"/>
                <a:cs typeface="Arial"/>
              </a:rPr>
              <a:t> </a:t>
            </a:r>
            <a:r>
              <a:rPr sz="1800" b="1" spc="-20" dirty="0">
                <a:latin typeface="Arial"/>
                <a:cs typeface="Arial"/>
              </a:rPr>
              <a:t>high</a:t>
            </a:r>
            <a:r>
              <a:rPr sz="1800" b="1" spc="35" dirty="0">
                <a:latin typeface="Arial"/>
                <a:cs typeface="Arial"/>
              </a:rPr>
              <a:t> </a:t>
            </a:r>
            <a:r>
              <a:rPr sz="1800" b="1" dirty="0">
                <a:latin typeface="Arial"/>
                <a:cs typeface="Arial"/>
              </a:rPr>
              <a:t>lead</a:t>
            </a:r>
            <a:r>
              <a:rPr sz="1800" b="1" spc="30" dirty="0">
                <a:latin typeface="Arial"/>
                <a:cs typeface="Arial"/>
              </a:rPr>
              <a:t> </a:t>
            </a:r>
            <a:r>
              <a:rPr sz="1800" b="1" spc="-80" dirty="0">
                <a:latin typeface="Arial"/>
                <a:cs typeface="Arial"/>
              </a:rPr>
              <a:t>conversion</a:t>
            </a:r>
            <a:r>
              <a:rPr sz="1800" b="1" spc="35" dirty="0">
                <a:latin typeface="Arial"/>
                <a:cs typeface="Arial"/>
              </a:rPr>
              <a:t> </a:t>
            </a:r>
            <a:r>
              <a:rPr sz="1800" b="1" dirty="0">
                <a:latin typeface="Arial"/>
                <a:cs typeface="Arial"/>
              </a:rPr>
              <a:t>rate</a:t>
            </a:r>
            <a:r>
              <a:rPr sz="1800" b="1" spc="35" dirty="0">
                <a:latin typeface="Arial"/>
                <a:cs typeface="Arial"/>
              </a:rPr>
              <a:t> </a:t>
            </a:r>
            <a:r>
              <a:rPr sz="1800" b="1" dirty="0">
                <a:latin typeface="Arial"/>
                <a:cs typeface="Arial"/>
              </a:rPr>
              <a:t>of</a:t>
            </a:r>
            <a:r>
              <a:rPr sz="1800" b="1" spc="35" dirty="0">
                <a:latin typeface="Arial"/>
                <a:cs typeface="Arial"/>
              </a:rPr>
              <a:t> </a:t>
            </a:r>
            <a:r>
              <a:rPr sz="1800" b="1" spc="80" dirty="0">
                <a:latin typeface="Arial"/>
                <a:cs typeface="Arial"/>
              </a:rPr>
              <a:t>63%</a:t>
            </a:r>
            <a:r>
              <a:rPr sz="1800" b="1" spc="-5" dirty="0">
                <a:latin typeface="Arial"/>
                <a:cs typeface="Arial"/>
              </a:rPr>
              <a:t> </a:t>
            </a:r>
            <a:r>
              <a:rPr sz="1800" spc="90" dirty="0">
                <a:latin typeface="Arial"/>
                <a:cs typeface="Arial"/>
              </a:rPr>
              <a:t>with</a:t>
            </a:r>
            <a:r>
              <a:rPr sz="1800" spc="5" dirty="0">
                <a:latin typeface="Arial"/>
                <a:cs typeface="Arial"/>
              </a:rPr>
              <a:t> </a:t>
            </a:r>
            <a:r>
              <a:rPr sz="1800" spc="70" dirty="0">
                <a:latin typeface="Arial"/>
                <a:cs typeface="Arial"/>
              </a:rPr>
              <a:t>30%</a:t>
            </a:r>
            <a:r>
              <a:rPr sz="1800" spc="5" dirty="0">
                <a:latin typeface="Arial"/>
                <a:cs typeface="Arial"/>
              </a:rPr>
              <a:t> </a:t>
            </a:r>
            <a:r>
              <a:rPr sz="1800" dirty="0">
                <a:latin typeface="Arial"/>
                <a:cs typeface="Arial"/>
              </a:rPr>
              <a:t>contribution</a:t>
            </a:r>
            <a:r>
              <a:rPr sz="1800" spc="10" dirty="0">
                <a:latin typeface="Arial"/>
                <a:cs typeface="Arial"/>
              </a:rPr>
              <a:t> </a:t>
            </a:r>
            <a:r>
              <a:rPr sz="1800" dirty="0">
                <a:latin typeface="Arial"/>
                <a:cs typeface="Arial"/>
              </a:rPr>
              <a:t>from</a:t>
            </a:r>
            <a:r>
              <a:rPr sz="1800" spc="5" dirty="0">
                <a:latin typeface="Arial"/>
                <a:cs typeface="Arial"/>
              </a:rPr>
              <a:t> </a:t>
            </a:r>
            <a:r>
              <a:rPr sz="1800" dirty="0">
                <a:latin typeface="Arial"/>
                <a:cs typeface="Arial"/>
              </a:rPr>
              <a:t>last</a:t>
            </a:r>
            <a:r>
              <a:rPr sz="1800" spc="5" dirty="0">
                <a:latin typeface="Arial"/>
                <a:cs typeface="Arial"/>
              </a:rPr>
              <a:t> </a:t>
            </a:r>
            <a:r>
              <a:rPr sz="1800" spc="-10" dirty="0">
                <a:latin typeface="Arial"/>
                <a:cs typeface="Arial"/>
              </a:rPr>
              <a:t>activities,</a:t>
            </a:r>
            <a:endParaRPr sz="1800" dirty="0">
              <a:latin typeface="Arial"/>
              <a:cs typeface="Arial"/>
            </a:endParaRPr>
          </a:p>
        </p:txBody>
      </p:sp>
      <p:sp>
        <p:nvSpPr>
          <p:cNvPr id="9" name="object 9">
            <a:extLst>
              <a:ext uri="{FF2B5EF4-FFF2-40B4-BE49-F238E27FC236}">
                <a16:creationId xmlns:a16="http://schemas.microsoft.com/office/drawing/2014/main" id="{448034C9-9654-5ABF-FED5-B39876093C6A}"/>
              </a:ext>
            </a:extLst>
          </p:cNvPr>
          <p:cNvSpPr txBox="1"/>
          <p:nvPr/>
        </p:nvSpPr>
        <p:spPr>
          <a:xfrm>
            <a:off x="529148" y="5917723"/>
            <a:ext cx="10864850" cy="299720"/>
          </a:xfrm>
          <a:prstGeom prst="rect">
            <a:avLst/>
          </a:prstGeom>
        </p:spPr>
        <p:txBody>
          <a:bodyPr vert="horz" wrap="square" lIns="0" tIns="12700" rIns="0" bIns="0" rtlCol="0">
            <a:spAutoFit/>
          </a:bodyPr>
          <a:lstStyle/>
          <a:p>
            <a:pPr marL="379095" indent="-366395">
              <a:lnSpc>
                <a:spcPct val="100000"/>
              </a:lnSpc>
              <a:spcBef>
                <a:spcPts val="100"/>
              </a:spcBef>
              <a:buChar char="●"/>
              <a:tabLst>
                <a:tab pos="379095" algn="l"/>
                <a:tab pos="1993264" algn="l"/>
              </a:tabLst>
            </a:pPr>
            <a:r>
              <a:rPr sz="1800" i="1" spc="5" dirty="0">
                <a:latin typeface="Arial"/>
                <a:cs typeface="Arial"/>
              </a:rPr>
              <a:t>'</a:t>
            </a:r>
            <a:r>
              <a:rPr sz="1800" i="1" dirty="0">
                <a:latin typeface="Arial"/>
                <a:cs typeface="Arial"/>
              </a:rPr>
              <a:t>	</a:t>
            </a:r>
            <a:r>
              <a:rPr sz="1800" dirty="0">
                <a:latin typeface="Arial"/>
                <a:cs typeface="Arial"/>
              </a:rPr>
              <a:t>activity</a:t>
            </a:r>
            <a:r>
              <a:rPr sz="1800" spc="125" dirty="0">
                <a:latin typeface="Arial"/>
                <a:cs typeface="Arial"/>
              </a:rPr>
              <a:t> </a:t>
            </a:r>
            <a:r>
              <a:rPr sz="1800" dirty="0">
                <a:latin typeface="Arial"/>
                <a:cs typeface="Arial"/>
              </a:rPr>
              <a:t>contributed</a:t>
            </a:r>
            <a:r>
              <a:rPr sz="1800" spc="125" dirty="0">
                <a:latin typeface="Arial"/>
                <a:cs typeface="Arial"/>
              </a:rPr>
              <a:t> </a:t>
            </a:r>
            <a:r>
              <a:rPr sz="1800" spc="70" dirty="0">
                <a:latin typeface="Arial"/>
                <a:cs typeface="Arial"/>
              </a:rPr>
              <a:t>38%</a:t>
            </a:r>
            <a:r>
              <a:rPr sz="1800" spc="130" dirty="0">
                <a:latin typeface="Arial"/>
                <a:cs typeface="Arial"/>
              </a:rPr>
              <a:t> </a:t>
            </a:r>
            <a:r>
              <a:rPr sz="1800" dirty="0">
                <a:latin typeface="Arial"/>
                <a:cs typeface="Arial"/>
              </a:rPr>
              <a:t>of</a:t>
            </a:r>
            <a:r>
              <a:rPr sz="1800" spc="125" dirty="0">
                <a:latin typeface="Arial"/>
                <a:cs typeface="Arial"/>
              </a:rPr>
              <a:t> </a:t>
            </a:r>
            <a:r>
              <a:rPr sz="1800" dirty="0">
                <a:latin typeface="Arial"/>
                <a:cs typeface="Arial"/>
              </a:rPr>
              <a:t>last</a:t>
            </a:r>
            <a:r>
              <a:rPr sz="1800" spc="130" dirty="0">
                <a:latin typeface="Arial"/>
                <a:cs typeface="Arial"/>
              </a:rPr>
              <a:t> </a:t>
            </a:r>
            <a:r>
              <a:rPr sz="1800" dirty="0">
                <a:latin typeface="Arial"/>
                <a:cs typeface="Arial"/>
              </a:rPr>
              <a:t>activities</a:t>
            </a:r>
            <a:r>
              <a:rPr sz="1800" spc="125" dirty="0">
                <a:latin typeface="Arial"/>
                <a:cs typeface="Arial"/>
              </a:rPr>
              <a:t> </a:t>
            </a:r>
            <a:r>
              <a:rPr sz="1800" dirty="0">
                <a:latin typeface="Arial"/>
                <a:cs typeface="Arial"/>
              </a:rPr>
              <a:t>performed</a:t>
            </a:r>
            <a:r>
              <a:rPr sz="1800" spc="130" dirty="0">
                <a:latin typeface="Arial"/>
                <a:cs typeface="Arial"/>
              </a:rPr>
              <a:t> </a:t>
            </a:r>
            <a:r>
              <a:rPr sz="1800" dirty="0">
                <a:latin typeface="Arial"/>
                <a:cs typeface="Arial"/>
              </a:rPr>
              <a:t>by</a:t>
            </a:r>
            <a:r>
              <a:rPr sz="1800" spc="125" dirty="0">
                <a:latin typeface="Arial"/>
                <a:cs typeface="Arial"/>
              </a:rPr>
              <a:t> </a:t>
            </a:r>
            <a:r>
              <a:rPr sz="1800" dirty="0">
                <a:latin typeface="Arial"/>
                <a:cs typeface="Arial"/>
              </a:rPr>
              <a:t>the</a:t>
            </a:r>
            <a:r>
              <a:rPr sz="1800" spc="130" dirty="0">
                <a:latin typeface="Arial"/>
                <a:cs typeface="Arial"/>
              </a:rPr>
              <a:t> </a:t>
            </a:r>
            <a:r>
              <a:rPr sz="1800" dirty="0">
                <a:latin typeface="Arial"/>
                <a:cs typeface="Arial"/>
              </a:rPr>
              <a:t>customers,</a:t>
            </a:r>
            <a:r>
              <a:rPr sz="1800" spc="125" dirty="0">
                <a:latin typeface="Arial"/>
                <a:cs typeface="Arial"/>
              </a:rPr>
              <a:t> </a:t>
            </a:r>
            <a:r>
              <a:rPr sz="1800" spc="90" dirty="0">
                <a:latin typeface="Arial"/>
                <a:cs typeface="Arial"/>
              </a:rPr>
              <a:t>with</a:t>
            </a:r>
            <a:r>
              <a:rPr sz="1800" spc="135" dirty="0">
                <a:latin typeface="Arial"/>
                <a:cs typeface="Arial"/>
              </a:rPr>
              <a:t> </a:t>
            </a:r>
            <a:r>
              <a:rPr sz="1800" b="1" spc="80" dirty="0">
                <a:latin typeface="Arial"/>
                <a:cs typeface="Arial"/>
              </a:rPr>
              <a:t>37%</a:t>
            </a:r>
            <a:r>
              <a:rPr sz="1800" b="1" spc="150" dirty="0">
                <a:latin typeface="Arial"/>
                <a:cs typeface="Arial"/>
              </a:rPr>
              <a:t> </a:t>
            </a:r>
            <a:r>
              <a:rPr sz="1800" b="1" spc="-20" dirty="0">
                <a:latin typeface="Arial"/>
                <a:cs typeface="Arial"/>
              </a:rPr>
              <a:t>lead</a:t>
            </a:r>
            <a:endParaRPr sz="1800" dirty="0">
              <a:latin typeface="Arial"/>
              <a:cs typeface="Arial"/>
            </a:endParaRPr>
          </a:p>
        </p:txBody>
      </p:sp>
      <p:sp>
        <p:nvSpPr>
          <p:cNvPr id="12" name="object 8">
            <a:extLst>
              <a:ext uri="{FF2B5EF4-FFF2-40B4-BE49-F238E27FC236}">
                <a16:creationId xmlns:a16="http://schemas.microsoft.com/office/drawing/2014/main" id="{AF999611-2B81-5C08-5098-1FF975359C47}"/>
              </a:ext>
            </a:extLst>
          </p:cNvPr>
          <p:cNvSpPr txBox="1"/>
          <p:nvPr/>
        </p:nvSpPr>
        <p:spPr>
          <a:xfrm>
            <a:off x="959043" y="5929942"/>
            <a:ext cx="1504950" cy="274320"/>
          </a:xfrm>
          <a:prstGeom prst="rect">
            <a:avLst/>
          </a:prstGeom>
          <a:solidFill>
            <a:srgbClr val="FBE4CD"/>
          </a:solidFill>
        </p:spPr>
        <p:txBody>
          <a:bodyPr vert="horz" wrap="square" lIns="0" tIns="0" rIns="0" bIns="0" rtlCol="0">
            <a:spAutoFit/>
          </a:bodyPr>
          <a:lstStyle/>
          <a:p>
            <a:pPr>
              <a:lnSpc>
                <a:spcPts val="2090"/>
              </a:lnSpc>
            </a:pPr>
            <a:r>
              <a:rPr sz="1800" i="1" dirty="0">
                <a:solidFill>
                  <a:srgbClr val="424242"/>
                </a:solidFill>
                <a:latin typeface="Arial"/>
                <a:cs typeface="Arial"/>
              </a:rPr>
              <a:t>Email</a:t>
            </a:r>
            <a:r>
              <a:rPr sz="1800" i="1" spc="-10" dirty="0">
                <a:solidFill>
                  <a:srgbClr val="424242"/>
                </a:solidFill>
                <a:latin typeface="Arial"/>
                <a:cs typeface="Arial"/>
              </a:rPr>
              <a:t> Opened'</a:t>
            </a:r>
            <a:endParaRPr sz="1800" dirty="0">
              <a:latin typeface="Arial"/>
              <a:cs typeface="Arial"/>
            </a:endParaRPr>
          </a:p>
        </p:txBody>
      </p:sp>
      <p:sp>
        <p:nvSpPr>
          <p:cNvPr id="16" name="TextBox 15">
            <a:extLst>
              <a:ext uri="{FF2B5EF4-FFF2-40B4-BE49-F238E27FC236}">
                <a16:creationId xmlns:a16="http://schemas.microsoft.com/office/drawing/2014/main" id="{B28E52AC-917D-4A1C-135C-8B60B907D8DC}"/>
              </a:ext>
            </a:extLst>
          </p:cNvPr>
          <p:cNvSpPr txBox="1"/>
          <p:nvPr/>
        </p:nvSpPr>
        <p:spPr>
          <a:xfrm>
            <a:off x="438624" y="5591598"/>
            <a:ext cx="6107228" cy="369332"/>
          </a:xfrm>
          <a:prstGeom prst="rect">
            <a:avLst/>
          </a:prstGeom>
          <a:noFill/>
        </p:spPr>
        <p:txBody>
          <a:bodyPr wrap="square">
            <a:spAutoFit/>
          </a:bodyPr>
          <a:lstStyle/>
          <a:p>
            <a:pPr marL="379095" indent="-366395">
              <a:lnSpc>
                <a:spcPct val="100000"/>
              </a:lnSpc>
              <a:spcBef>
                <a:spcPts val="100"/>
              </a:spcBef>
              <a:buChar char="●"/>
              <a:tabLst>
                <a:tab pos="379095" algn="l"/>
              </a:tabLst>
            </a:pPr>
            <a:r>
              <a:rPr lang="en-IN" sz="1800" i="1" spc="5" dirty="0">
                <a:solidFill>
                  <a:srgbClr val="424242"/>
                </a:solidFill>
                <a:latin typeface="Arial"/>
                <a:cs typeface="Arial"/>
              </a:rPr>
              <a:t>'</a:t>
            </a:r>
            <a:endParaRPr lang="en-IN" sz="1800" dirty="0">
              <a:latin typeface="Arial"/>
              <a:cs typeface="Arial"/>
            </a:endParaRPr>
          </a:p>
        </p:txBody>
      </p:sp>
    </p:spTree>
    <p:extLst>
      <p:ext uri="{BB962C8B-B14F-4D97-AF65-F5344CB8AC3E}">
        <p14:creationId xmlns:p14="http://schemas.microsoft.com/office/powerpoint/2010/main" val="2111717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 – Bivariate Analysis for Categorical Variables</a:t>
            </a:r>
            <a:endParaRPr lang="en-IN" sz="3200" b="1" dirty="0">
              <a:solidFill>
                <a:schemeClr val="bg1"/>
              </a:solidFill>
              <a:latin typeface="Arial" panose="020B0604020202020204" pitchFamily="34" charset="0"/>
              <a:cs typeface="Arial" panose="020B0604020202020204" pitchFamily="34" charset="0"/>
            </a:endParaRPr>
          </a:p>
        </p:txBody>
      </p:sp>
      <p:pic>
        <p:nvPicPr>
          <p:cNvPr id="2" name="object 4">
            <a:extLst>
              <a:ext uri="{FF2B5EF4-FFF2-40B4-BE49-F238E27FC236}">
                <a16:creationId xmlns:a16="http://schemas.microsoft.com/office/drawing/2014/main" id="{645910D5-1E79-994F-1272-57C872E42AF4}"/>
              </a:ext>
            </a:extLst>
          </p:cNvPr>
          <p:cNvPicPr/>
          <p:nvPr/>
        </p:nvPicPr>
        <p:blipFill>
          <a:blip r:embed="rId2" cstate="print"/>
          <a:stretch>
            <a:fillRect/>
          </a:stretch>
        </p:blipFill>
        <p:spPr>
          <a:xfrm>
            <a:off x="773093" y="1597796"/>
            <a:ext cx="10047792" cy="3253339"/>
          </a:xfrm>
          <a:prstGeom prst="rect">
            <a:avLst/>
          </a:prstGeom>
        </p:spPr>
      </p:pic>
      <p:sp>
        <p:nvSpPr>
          <p:cNvPr id="3" name="object 5">
            <a:extLst>
              <a:ext uri="{FF2B5EF4-FFF2-40B4-BE49-F238E27FC236}">
                <a16:creationId xmlns:a16="http://schemas.microsoft.com/office/drawing/2014/main" id="{D52B8F14-56DC-6F09-DF1F-A2B052959DC0}"/>
              </a:ext>
            </a:extLst>
          </p:cNvPr>
          <p:cNvSpPr txBox="1"/>
          <p:nvPr/>
        </p:nvSpPr>
        <p:spPr>
          <a:xfrm>
            <a:off x="684398" y="5230897"/>
            <a:ext cx="10370820" cy="84836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008000"/>
                </a:solidFill>
                <a:latin typeface="Arial"/>
                <a:cs typeface="Arial"/>
              </a:rPr>
              <a:t>Specialization:</a:t>
            </a:r>
            <a:endParaRPr sz="1800" dirty="0">
              <a:latin typeface="Arial"/>
              <a:cs typeface="Arial"/>
            </a:endParaRPr>
          </a:p>
          <a:p>
            <a:pPr marL="469265" marR="5080" indent="-367030">
              <a:lnSpc>
                <a:spcPct val="100000"/>
              </a:lnSpc>
              <a:buChar char="●"/>
              <a:tabLst>
                <a:tab pos="469265" algn="l"/>
              </a:tabLst>
            </a:pPr>
            <a:r>
              <a:rPr sz="1800" dirty="0">
                <a:latin typeface="Arial"/>
                <a:cs typeface="Arial"/>
              </a:rPr>
              <a:t>Marketing</a:t>
            </a:r>
            <a:r>
              <a:rPr sz="1800" spc="415" dirty="0">
                <a:latin typeface="Arial"/>
                <a:cs typeface="Arial"/>
              </a:rPr>
              <a:t> </a:t>
            </a:r>
            <a:r>
              <a:rPr sz="1800" dirty="0">
                <a:latin typeface="Arial"/>
                <a:cs typeface="Arial"/>
              </a:rPr>
              <a:t>Management,</a:t>
            </a:r>
            <a:r>
              <a:rPr sz="1800" spc="415" dirty="0">
                <a:latin typeface="Arial"/>
                <a:cs typeface="Arial"/>
              </a:rPr>
              <a:t> </a:t>
            </a:r>
            <a:r>
              <a:rPr sz="1800" dirty="0">
                <a:latin typeface="Arial"/>
                <a:cs typeface="Arial"/>
              </a:rPr>
              <a:t>HR</a:t>
            </a:r>
            <a:r>
              <a:rPr sz="1800" spc="420" dirty="0">
                <a:latin typeface="Arial"/>
                <a:cs typeface="Arial"/>
              </a:rPr>
              <a:t> </a:t>
            </a:r>
            <a:r>
              <a:rPr sz="1800" dirty="0">
                <a:latin typeface="Arial"/>
                <a:cs typeface="Arial"/>
              </a:rPr>
              <a:t>Management,</a:t>
            </a:r>
            <a:r>
              <a:rPr sz="1800" spc="415" dirty="0">
                <a:latin typeface="Arial"/>
                <a:cs typeface="Arial"/>
              </a:rPr>
              <a:t> </a:t>
            </a:r>
            <a:r>
              <a:rPr sz="1800" dirty="0">
                <a:latin typeface="Arial"/>
                <a:cs typeface="Arial"/>
              </a:rPr>
              <a:t>Finance</a:t>
            </a:r>
            <a:r>
              <a:rPr sz="1800" spc="420" dirty="0">
                <a:latin typeface="Arial"/>
                <a:cs typeface="Arial"/>
              </a:rPr>
              <a:t> </a:t>
            </a:r>
            <a:r>
              <a:rPr sz="1800" dirty="0">
                <a:latin typeface="Arial"/>
                <a:cs typeface="Arial"/>
              </a:rPr>
              <a:t>Management</a:t>
            </a:r>
            <a:r>
              <a:rPr sz="1800" spc="415" dirty="0">
                <a:latin typeface="Arial"/>
                <a:cs typeface="Arial"/>
              </a:rPr>
              <a:t> </a:t>
            </a:r>
            <a:r>
              <a:rPr sz="1800" dirty="0">
                <a:latin typeface="Arial"/>
                <a:cs typeface="Arial"/>
              </a:rPr>
              <a:t>shows</a:t>
            </a:r>
            <a:r>
              <a:rPr sz="1800" spc="415" dirty="0">
                <a:latin typeface="Arial"/>
                <a:cs typeface="Arial"/>
              </a:rPr>
              <a:t> </a:t>
            </a:r>
            <a:r>
              <a:rPr sz="1800" dirty="0">
                <a:latin typeface="Arial"/>
                <a:cs typeface="Arial"/>
              </a:rPr>
              <a:t>good</a:t>
            </a:r>
            <a:r>
              <a:rPr sz="1800" spc="420" dirty="0">
                <a:latin typeface="Arial"/>
                <a:cs typeface="Arial"/>
              </a:rPr>
              <a:t> </a:t>
            </a:r>
            <a:r>
              <a:rPr sz="1800" dirty="0">
                <a:latin typeface="Arial"/>
                <a:cs typeface="Arial"/>
              </a:rPr>
              <a:t>contribution</a:t>
            </a:r>
            <a:r>
              <a:rPr sz="1800" spc="415" dirty="0">
                <a:latin typeface="Arial"/>
                <a:cs typeface="Arial"/>
              </a:rPr>
              <a:t> </a:t>
            </a:r>
            <a:r>
              <a:rPr sz="1800" spc="-25" dirty="0">
                <a:latin typeface="Arial"/>
                <a:cs typeface="Arial"/>
              </a:rPr>
              <a:t>in </a:t>
            </a:r>
            <a:r>
              <a:rPr sz="1800" spc="-10" dirty="0">
                <a:latin typeface="Arial"/>
                <a:cs typeface="Arial"/>
              </a:rPr>
              <a:t>Leads</a:t>
            </a:r>
            <a:r>
              <a:rPr sz="1800" spc="-20" dirty="0">
                <a:latin typeface="Arial"/>
                <a:cs typeface="Arial"/>
              </a:rPr>
              <a:t> </a:t>
            </a:r>
            <a:r>
              <a:rPr sz="1800" dirty="0">
                <a:latin typeface="Arial"/>
                <a:cs typeface="Arial"/>
              </a:rPr>
              <a:t>conversion</a:t>
            </a:r>
            <a:r>
              <a:rPr sz="1800" spc="-20" dirty="0">
                <a:latin typeface="Arial"/>
                <a:cs typeface="Arial"/>
              </a:rPr>
              <a:t> </a:t>
            </a:r>
            <a:r>
              <a:rPr sz="1800" dirty="0">
                <a:latin typeface="Arial"/>
                <a:cs typeface="Arial"/>
              </a:rPr>
              <a:t>than</a:t>
            </a:r>
            <a:r>
              <a:rPr sz="1800" spc="-15" dirty="0">
                <a:latin typeface="Arial"/>
                <a:cs typeface="Arial"/>
              </a:rPr>
              <a:t> </a:t>
            </a:r>
            <a:r>
              <a:rPr sz="1800" dirty="0">
                <a:latin typeface="Arial"/>
                <a:cs typeface="Arial"/>
              </a:rPr>
              <a:t>other</a:t>
            </a:r>
            <a:r>
              <a:rPr sz="1800" spc="-20" dirty="0">
                <a:latin typeface="Arial"/>
                <a:cs typeface="Arial"/>
              </a:rPr>
              <a:t> </a:t>
            </a:r>
            <a:r>
              <a:rPr sz="1800" spc="-10" dirty="0">
                <a:latin typeface="Arial"/>
                <a:cs typeface="Arial"/>
              </a:rPr>
              <a:t>specialization.</a:t>
            </a:r>
            <a:endParaRPr sz="1800" dirty="0">
              <a:latin typeface="Arial"/>
              <a:cs typeface="Arial"/>
            </a:endParaRPr>
          </a:p>
        </p:txBody>
      </p:sp>
    </p:spTree>
    <p:extLst>
      <p:ext uri="{BB962C8B-B14F-4D97-AF65-F5344CB8AC3E}">
        <p14:creationId xmlns:p14="http://schemas.microsoft.com/office/powerpoint/2010/main" val="265592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 – Bivariate Analysis for Numerical Variables</a:t>
            </a:r>
            <a:endParaRPr lang="en-IN" sz="3200" b="1" dirty="0">
              <a:solidFill>
                <a:schemeClr val="bg1"/>
              </a:solidFill>
              <a:latin typeface="Arial" panose="020B0604020202020204" pitchFamily="34" charset="0"/>
              <a:cs typeface="Arial" panose="020B0604020202020204" pitchFamily="34" charset="0"/>
            </a:endParaRPr>
          </a:p>
        </p:txBody>
      </p:sp>
      <p:pic>
        <p:nvPicPr>
          <p:cNvPr id="2" name="object 3">
            <a:extLst>
              <a:ext uri="{FF2B5EF4-FFF2-40B4-BE49-F238E27FC236}">
                <a16:creationId xmlns:a16="http://schemas.microsoft.com/office/drawing/2014/main" id="{60BE5712-99D2-B16A-E70E-687F4E2719BE}"/>
              </a:ext>
            </a:extLst>
          </p:cNvPr>
          <p:cNvPicPr/>
          <p:nvPr/>
        </p:nvPicPr>
        <p:blipFill>
          <a:blip r:embed="rId2" cstate="print"/>
          <a:stretch>
            <a:fillRect/>
          </a:stretch>
        </p:blipFill>
        <p:spPr>
          <a:xfrm>
            <a:off x="7929533" y="1795937"/>
            <a:ext cx="3764599" cy="3283074"/>
          </a:xfrm>
          <a:prstGeom prst="rect">
            <a:avLst/>
          </a:prstGeom>
        </p:spPr>
      </p:pic>
      <p:pic>
        <p:nvPicPr>
          <p:cNvPr id="3" name="object 4">
            <a:extLst>
              <a:ext uri="{FF2B5EF4-FFF2-40B4-BE49-F238E27FC236}">
                <a16:creationId xmlns:a16="http://schemas.microsoft.com/office/drawing/2014/main" id="{0D5AE0A1-230F-06EA-83FA-18520D72F594}"/>
              </a:ext>
            </a:extLst>
          </p:cNvPr>
          <p:cNvPicPr/>
          <p:nvPr/>
        </p:nvPicPr>
        <p:blipFill>
          <a:blip r:embed="rId3" cstate="print"/>
          <a:stretch>
            <a:fillRect/>
          </a:stretch>
        </p:blipFill>
        <p:spPr>
          <a:xfrm>
            <a:off x="600062" y="1843648"/>
            <a:ext cx="7255861" cy="2577747"/>
          </a:xfrm>
          <a:prstGeom prst="rect">
            <a:avLst/>
          </a:prstGeom>
        </p:spPr>
      </p:pic>
      <p:sp>
        <p:nvSpPr>
          <p:cNvPr id="4" name="object 5">
            <a:extLst>
              <a:ext uri="{FF2B5EF4-FFF2-40B4-BE49-F238E27FC236}">
                <a16:creationId xmlns:a16="http://schemas.microsoft.com/office/drawing/2014/main" id="{53B99BCC-A7C8-8555-6E64-2A54226CBAFA}"/>
              </a:ext>
            </a:extLst>
          </p:cNvPr>
          <p:cNvSpPr txBox="1"/>
          <p:nvPr/>
        </p:nvSpPr>
        <p:spPr>
          <a:xfrm>
            <a:off x="922273" y="5188812"/>
            <a:ext cx="6393180" cy="848360"/>
          </a:xfrm>
          <a:prstGeom prst="rect">
            <a:avLst/>
          </a:prstGeom>
        </p:spPr>
        <p:txBody>
          <a:bodyPr vert="horz" wrap="square" lIns="0" tIns="12700" rIns="0" bIns="0" rtlCol="0">
            <a:spAutoFit/>
          </a:bodyPr>
          <a:lstStyle/>
          <a:p>
            <a:pPr marL="377825" marR="5080" indent="-365760" algn="just">
              <a:lnSpc>
                <a:spcPct val="100000"/>
              </a:lnSpc>
              <a:spcBef>
                <a:spcPts val="100"/>
              </a:spcBef>
              <a:buChar char="●"/>
              <a:tabLst>
                <a:tab pos="379095" algn="l"/>
              </a:tabLst>
            </a:pPr>
            <a:r>
              <a:rPr sz="1800" spc="-10" dirty="0">
                <a:solidFill>
                  <a:srgbClr val="424242"/>
                </a:solidFill>
                <a:latin typeface="Arial"/>
                <a:cs typeface="Arial"/>
              </a:rPr>
              <a:t>Past</a:t>
            </a:r>
            <a:r>
              <a:rPr sz="1800" spc="-70" dirty="0">
                <a:solidFill>
                  <a:srgbClr val="424242"/>
                </a:solidFill>
                <a:latin typeface="Arial"/>
                <a:cs typeface="Arial"/>
              </a:rPr>
              <a:t> </a:t>
            </a:r>
            <a:r>
              <a:rPr sz="1800" spc="-10" dirty="0">
                <a:solidFill>
                  <a:srgbClr val="424242"/>
                </a:solidFill>
                <a:latin typeface="Arial"/>
                <a:cs typeface="Arial"/>
              </a:rPr>
              <a:t>Leads</a:t>
            </a:r>
            <a:r>
              <a:rPr sz="1800" spc="-65" dirty="0">
                <a:solidFill>
                  <a:srgbClr val="424242"/>
                </a:solidFill>
                <a:latin typeface="Arial"/>
                <a:cs typeface="Arial"/>
              </a:rPr>
              <a:t> </a:t>
            </a:r>
            <a:r>
              <a:rPr sz="1800" spc="75" dirty="0">
                <a:solidFill>
                  <a:srgbClr val="424242"/>
                </a:solidFill>
                <a:latin typeface="Arial"/>
                <a:cs typeface="Arial"/>
              </a:rPr>
              <a:t>who</a:t>
            </a:r>
            <a:r>
              <a:rPr sz="1800" spc="-65" dirty="0">
                <a:solidFill>
                  <a:srgbClr val="424242"/>
                </a:solidFill>
                <a:latin typeface="Arial"/>
                <a:cs typeface="Arial"/>
              </a:rPr>
              <a:t> </a:t>
            </a:r>
            <a:r>
              <a:rPr sz="1800" b="1" spc="-60" dirty="0">
                <a:solidFill>
                  <a:srgbClr val="424242"/>
                </a:solidFill>
                <a:latin typeface="Arial"/>
                <a:cs typeface="Arial"/>
              </a:rPr>
              <a:t>spends</a:t>
            </a:r>
            <a:r>
              <a:rPr sz="1800" b="1" spc="-45" dirty="0">
                <a:solidFill>
                  <a:srgbClr val="424242"/>
                </a:solidFill>
                <a:latin typeface="Arial"/>
                <a:cs typeface="Arial"/>
              </a:rPr>
              <a:t> </a:t>
            </a:r>
            <a:r>
              <a:rPr sz="1800" b="1" spc="-20" dirty="0">
                <a:solidFill>
                  <a:srgbClr val="424242"/>
                </a:solidFill>
                <a:latin typeface="Arial"/>
                <a:cs typeface="Arial"/>
              </a:rPr>
              <a:t>more</a:t>
            </a:r>
            <a:r>
              <a:rPr sz="1800" b="1" spc="-40" dirty="0">
                <a:solidFill>
                  <a:srgbClr val="424242"/>
                </a:solidFill>
                <a:latin typeface="Arial"/>
                <a:cs typeface="Arial"/>
              </a:rPr>
              <a:t> </a:t>
            </a:r>
            <a:r>
              <a:rPr sz="1800" b="1" dirty="0">
                <a:solidFill>
                  <a:srgbClr val="424242"/>
                </a:solidFill>
                <a:latin typeface="Arial"/>
                <a:cs typeface="Arial"/>
              </a:rPr>
              <a:t>time</a:t>
            </a:r>
            <a:r>
              <a:rPr sz="1800" b="1" spc="-45" dirty="0">
                <a:solidFill>
                  <a:srgbClr val="424242"/>
                </a:solidFill>
                <a:latin typeface="Arial"/>
                <a:cs typeface="Arial"/>
              </a:rPr>
              <a:t> </a:t>
            </a:r>
            <a:r>
              <a:rPr sz="1800" b="1" spc="-30" dirty="0">
                <a:solidFill>
                  <a:srgbClr val="424242"/>
                </a:solidFill>
                <a:latin typeface="Arial"/>
                <a:cs typeface="Arial"/>
              </a:rPr>
              <a:t>on</a:t>
            </a:r>
            <a:r>
              <a:rPr sz="1800" b="1" spc="-40" dirty="0">
                <a:solidFill>
                  <a:srgbClr val="424242"/>
                </a:solidFill>
                <a:latin typeface="Arial"/>
                <a:cs typeface="Arial"/>
              </a:rPr>
              <a:t> </a:t>
            </a:r>
            <a:r>
              <a:rPr sz="1800" b="1" dirty="0">
                <a:solidFill>
                  <a:srgbClr val="424242"/>
                </a:solidFill>
                <a:latin typeface="Arial"/>
                <a:cs typeface="Arial"/>
              </a:rPr>
              <a:t>the</a:t>
            </a:r>
            <a:r>
              <a:rPr sz="1800" b="1" spc="-45" dirty="0">
                <a:solidFill>
                  <a:srgbClr val="424242"/>
                </a:solidFill>
                <a:latin typeface="Arial"/>
                <a:cs typeface="Arial"/>
              </a:rPr>
              <a:t> </a:t>
            </a:r>
            <a:r>
              <a:rPr sz="1800" b="1" dirty="0">
                <a:solidFill>
                  <a:srgbClr val="424242"/>
                </a:solidFill>
                <a:latin typeface="Arial"/>
                <a:cs typeface="Arial"/>
              </a:rPr>
              <a:t>Website</a:t>
            </a:r>
            <a:r>
              <a:rPr sz="1800" b="1" spc="-65" dirty="0">
                <a:solidFill>
                  <a:srgbClr val="424242"/>
                </a:solidFill>
                <a:latin typeface="Arial"/>
                <a:cs typeface="Arial"/>
              </a:rPr>
              <a:t> </a:t>
            </a:r>
            <a:r>
              <a:rPr sz="1800" spc="-10" dirty="0">
                <a:solidFill>
                  <a:srgbClr val="424242"/>
                </a:solidFill>
                <a:latin typeface="Arial"/>
                <a:cs typeface="Arial"/>
              </a:rPr>
              <a:t>have</a:t>
            </a:r>
            <a:r>
              <a:rPr sz="1800" spc="-65" dirty="0">
                <a:solidFill>
                  <a:srgbClr val="424242"/>
                </a:solidFill>
                <a:latin typeface="Arial"/>
                <a:cs typeface="Arial"/>
              </a:rPr>
              <a:t> </a:t>
            </a:r>
            <a:r>
              <a:rPr sz="1800" spc="-50" dirty="0">
                <a:solidFill>
                  <a:srgbClr val="424242"/>
                </a:solidFill>
                <a:latin typeface="Arial"/>
                <a:cs typeface="Arial"/>
              </a:rPr>
              <a:t>a 	</a:t>
            </a:r>
            <a:r>
              <a:rPr sz="1800" dirty="0">
                <a:solidFill>
                  <a:srgbClr val="424242"/>
                </a:solidFill>
                <a:latin typeface="Arial"/>
                <a:cs typeface="Arial"/>
              </a:rPr>
              <a:t>higher</a:t>
            </a:r>
            <a:r>
              <a:rPr sz="1800" spc="55" dirty="0">
                <a:solidFill>
                  <a:srgbClr val="424242"/>
                </a:solidFill>
                <a:latin typeface="Arial"/>
                <a:cs typeface="Arial"/>
              </a:rPr>
              <a:t> </a:t>
            </a:r>
            <a:r>
              <a:rPr sz="1800" spc="-30" dirty="0">
                <a:solidFill>
                  <a:srgbClr val="424242"/>
                </a:solidFill>
                <a:latin typeface="Arial"/>
                <a:cs typeface="Arial"/>
              </a:rPr>
              <a:t>chance</a:t>
            </a:r>
            <a:r>
              <a:rPr sz="1800" spc="60" dirty="0">
                <a:solidFill>
                  <a:srgbClr val="424242"/>
                </a:solidFill>
                <a:latin typeface="Arial"/>
                <a:cs typeface="Arial"/>
              </a:rPr>
              <a:t> </a:t>
            </a:r>
            <a:r>
              <a:rPr sz="1800" dirty="0">
                <a:solidFill>
                  <a:srgbClr val="424242"/>
                </a:solidFill>
                <a:latin typeface="Arial"/>
                <a:cs typeface="Arial"/>
              </a:rPr>
              <a:t>of</a:t>
            </a:r>
            <a:r>
              <a:rPr sz="1800" spc="55" dirty="0">
                <a:solidFill>
                  <a:srgbClr val="424242"/>
                </a:solidFill>
                <a:latin typeface="Arial"/>
                <a:cs typeface="Arial"/>
              </a:rPr>
              <a:t> </a:t>
            </a:r>
            <a:r>
              <a:rPr sz="1800" dirty="0">
                <a:solidFill>
                  <a:srgbClr val="424242"/>
                </a:solidFill>
                <a:latin typeface="Arial"/>
                <a:cs typeface="Arial"/>
              </a:rPr>
              <a:t>getting</a:t>
            </a:r>
            <a:r>
              <a:rPr sz="1800" spc="60" dirty="0">
                <a:solidFill>
                  <a:srgbClr val="424242"/>
                </a:solidFill>
                <a:latin typeface="Arial"/>
                <a:cs typeface="Arial"/>
              </a:rPr>
              <a:t> </a:t>
            </a:r>
            <a:r>
              <a:rPr sz="1800" dirty="0">
                <a:solidFill>
                  <a:srgbClr val="424242"/>
                </a:solidFill>
                <a:latin typeface="Arial"/>
                <a:cs typeface="Arial"/>
              </a:rPr>
              <a:t>successfully</a:t>
            </a:r>
            <a:r>
              <a:rPr sz="1800" spc="60" dirty="0">
                <a:solidFill>
                  <a:srgbClr val="424242"/>
                </a:solidFill>
                <a:latin typeface="Arial"/>
                <a:cs typeface="Arial"/>
              </a:rPr>
              <a:t> </a:t>
            </a:r>
            <a:r>
              <a:rPr sz="1800" dirty="0">
                <a:solidFill>
                  <a:srgbClr val="424242"/>
                </a:solidFill>
                <a:latin typeface="Arial"/>
                <a:cs typeface="Arial"/>
              </a:rPr>
              <a:t>converted</a:t>
            </a:r>
            <a:r>
              <a:rPr sz="1800" spc="55" dirty="0">
                <a:solidFill>
                  <a:srgbClr val="424242"/>
                </a:solidFill>
                <a:latin typeface="Arial"/>
                <a:cs typeface="Arial"/>
              </a:rPr>
              <a:t> </a:t>
            </a:r>
            <a:r>
              <a:rPr sz="1800" dirty="0">
                <a:solidFill>
                  <a:srgbClr val="424242"/>
                </a:solidFill>
                <a:latin typeface="Arial"/>
                <a:cs typeface="Arial"/>
              </a:rPr>
              <a:t>than</a:t>
            </a:r>
            <a:r>
              <a:rPr sz="1800" spc="60" dirty="0">
                <a:solidFill>
                  <a:srgbClr val="424242"/>
                </a:solidFill>
                <a:latin typeface="Arial"/>
                <a:cs typeface="Arial"/>
              </a:rPr>
              <a:t> </a:t>
            </a:r>
            <a:r>
              <a:rPr sz="1800" spc="-10" dirty="0">
                <a:solidFill>
                  <a:srgbClr val="424242"/>
                </a:solidFill>
                <a:latin typeface="Arial"/>
                <a:cs typeface="Arial"/>
              </a:rPr>
              <a:t>those 	</a:t>
            </a:r>
            <a:r>
              <a:rPr sz="1800" spc="75" dirty="0">
                <a:solidFill>
                  <a:srgbClr val="424242"/>
                </a:solidFill>
                <a:latin typeface="Arial"/>
                <a:cs typeface="Arial"/>
              </a:rPr>
              <a:t>who</a:t>
            </a:r>
            <a:r>
              <a:rPr sz="1800" spc="-15" dirty="0">
                <a:solidFill>
                  <a:srgbClr val="424242"/>
                </a:solidFill>
                <a:latin typeface="Arial"/>
                <a:cs typeface="Arial"/>
              </a:rPr>
              <a:t> </a:t>
            </a:r>
            <a:r>
              <a:rPr sz="1800" dirty="0">
                <a:solidFill>
                  <a:srgbClr val="424242"/>
                </a:solidFill>
                <a:latin typeface="Arial"/>
                <a:cs typeface="Arial"/>
              </a:rPr>
              <a:t>spends</a:t>
            </a:r>
            <a:r>
              <a:rPr sz="1800" spc="-15" dirty="0">
                <a:solidFill>
                  <a:srgbClr val="424242"/>
                </a:solidFill>
                <a:latin typeface="Arial"/>
                <a:cs typeface="Arial"/>
              </a:rPr>
              <a:t> </a:t>
            </a:r>
            <a:r>
              <a:rPr sz="1800" dirty="0">
                <a:solidFill>
                  <a:srgbClr val="424242"/>
                </a:solidFill>
                <a:latin typeface="Arial"/>
                <a:cs typeface="Arial"/>
              </a:rPr>
              <a:t>less</a:t>
            </a:r>
            <a:r>
              <a:rPr sz="1800" spc="-15" dirty="0">
                <a:solidFill>
                  <a:srgbClr val="424242"/>
                </a:solidFill>
                <a:latin typeface="Arial"/>
                <a:cs typeface="Arial"/>
              </a:rPr>
              <a:t> </a:t>
            </a:r>
            <a:r>
              <a:rPr sz="1800" dirty="0">
                <a:solidFill>
                  <a:srgbClr val="424242"/>
                </a:solidFill>
                <a:latin typeface="Arial"/>
                <a:cs typeface="Arial"/>
              </a:rPr>
              <a:t>time</a:t>
            </a:r>
            <a:r>
              <a:rPr sz="1800" spc="-15" dirty="0">
                <a:solidFill>
                  <a:srgbClr val="424242"/>
                </a:solidFill>
                <a:latin typeface="Arial"/>
                <a:cs typeface="Arial"/>
              </a:rPr>
              <a:t> </a:t>
            </a:r>
            <a:r>
              <a:rPr sz="1800" spc="-10" dirty="0">
                <a:solidFill>
                  <a:srgbClr val="424242"/>
                </a:solidFill>
                <a:latin typeface="Arial"/>
                <a:cs typeface="Arial"/>
              </a:rPr>
              <a:t>as</a:t>
            </a:r>
            <a:r>
              <a:rPr sz="1800" spc="-15" dirty="0">
                <a:solidFill>
                  <a:srgbClr val="424242"/>
                </a:solidFill>
                <a:latin typeface="Arial"/>
                <a:cs typeface="Arial"/>
              </a:rPr>
              <a:t> </a:t>
            </a:r>
            <a:r>
              <a:rPr sz="1800" spc="-20" dirty="0">
                <a:solidFill>
                  <a:srgbClr val="424242"/>
                </a:solidFill>
                <a:latin typeface="Arial"/>
                <a:cs typeface="Arial"/>
              </a:rPr>
              <a:t>seen</a:t>
            </a:r>
            <a:r>
              <a:rPr sz="1800" spc="-15" dirty="0">
                <a:solidFill>
                  <a:srgbClr val="424242"/>
                </a:solidFill>
                <a:latin typeface="Arial"/>
                <a:cs typeface="Arial"/>
              </a:rPr>
              <a:t> </a:t>
            </a:r>
            <a:r>
              <a:rPr sz="1800" dirty="0">
                <a:solidFill>
                  <a:srgbClr val="424242"/>
                </a:solidFill>
                <a:latin typeface="Arial"/>
                <a:cs typeface="Arial"/>
              </a:rPr>
              <a:t>in</a:t>
            </a:r>
            <a:r>
              <a:rPr sz="1800" spc="-15" dirty="0">
                <a:solidFill>
                  <a:srgbClr val="424242"/>
                </a:solidFill>
                <a:latin typeface="Arial"/>
                <a:cs typeface="Arial"/>
              </a:rPr>
              <a:t> </a:t>
            </a:r>
            <a:r>
              <a:rPr sz="1800" dirty="0">
                <a:solidFill>
                  <a:srgbClr val="424242"/>
                </a:solidFill>
                <a:latin typeface="Arial"/>
                <a:cs typeface="Arial"/>
              </a:rPr>
              <a:t>the</a:t>
            </a:r>
            <a:r>
              <a:rPr sz="1800" spc="-10" dirty="0">
                <a:solidFill>
                  <a:srgbClr val="424242"/>
                </a:solidFill>
                <a:latin typeface="Arial"/>
                <a:cs typeface="Arial"/>
              </a:rPr>
              <a:t> </a:t>
            </a:r>
            <a:r>
              <a:rPr sz="1800" b="1" spc="-35" dirty="0">
                <a:solidFill>
                  <a:srgbClr val="424242"/>
                </a:solidFill>
                <a:latin typeface="Arial"/>
                <a:cs typeface="Arial"/>
              </a:rPr>
              <a:t>box-</a:t>
            </a:r>
            <a:r>
              <a:rPr sz="1800" b="1" spc="-20" dirty="0">
                <a:solidFill>
                  <a:srgbClr val="424242"/>
                </a:solidFill>
                <a:latin typeface="Arial"/>
                <a:cs typeface="Arial"/>
              </a:rPr>
              <a:t>plot</a:t>
            </a:r>
            <a:endParaRPr sz="1800">
              <a:latin typeface="Arial"/>
              <a:cs typeface="Arial"/>
            </a:endParaRPr>
          </a:p>
        </p:txBody>
      </p:sp>
    </p:spTree>
    <p:extLst>
      <p:ext uri="{BB962C8B-B14F-4D97-AF65-F5344CB8AC3E}">
        <p14:creationId xmlns:p14="http://schemas.microsoft.com/office/powerpoint/2010/main" val="1593407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Data Preparation before Model building</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3">
            <a:extLst>
              <a:ext uri="{FF2B5EF4-FFF2-40B4-BE49-F238E27FC236}">
                <a16:creationId xmlns:a16="http://schemas.microsoft.com/office/drawing/2014/main" id="{D68D03E9-1B1C-9BC5-8D56-191528F2CFBA}"/>
              </a:ext>
            </a:extLst>
          </p:cNvPr>
          <p:cNvSpPr txBox="1"/>
          <p:nvPr/>
        </p:nvSpPr>
        <p:spPr>
          <a:xfrm>
            <a:off x="452937" y="1500587"/>
            <a:ext cx="10060940" cy="3837940"/>
          </a:xfrm>
          <a:prstGeom prst="rect">
            <a:avLst/>
          </a:prstGeom>
        </p:spPr>
        <p:txBody>
          <a:bodyPr vert="horz" wrap="square" lIns="0" tIns="12700" rIns="0" bIns="0" rtlCol="0">
            <a:spAutoFit/>
          </a:bodyPr>
          <a:lstStyle/>
          <a:p>
            <a:pPr marL="226060" indent="-213360">
              <a:lnSpc>
                <a:spcPct val="100000"/>
              </a:lnSpc>
              <a:spcBef>
                <a:spcPts val="100"/>
              </a:spcBef>
              <a:buClr>
                <a:srgbClr val="BF791A"/>
              </a:buClr>
              <a:buChar char="●"/>
              <a:tabLst>
                <a:tab pos="226060" algn="l"/>
              </a:tabLst>
            </a:pPr>
            <a:r>
              <a:rPr sz="1800" dirty="0">
                <a:latin typeface="Arial"/>
                <a:cs typeface="Arial"/>
              </a:rPr>
              <a:t>Binary</a:t>
            </a:r>
            <a:r>
              <a:rPr sz="1800" spc="10" dirty="0">
                <a:latin typeface="Arial"/>
                <a:cs typeface="Arial"/>
              </a:rPr>
              <a:t> </a:t>
            </a:r>
            <a:r>
              <a:rPr sz="1800" dirty="0">
                <a:latin typeface="Arial"/>
                <a:cs typeface="Arial"/>
              </a:rPr>
              <a:t>level</a:t>
            </a:r>
            <a:r>
              <a:rPr sz="1800" spc="10" dirty="0">
                <a:latin typeface="Arial"/>
                <a:cs typeface="Arial"/>
              </a:rPr>
              <a:t> </a:t>
            </a:r>
            <a:r>
              <a:rPr sz="1800" dirty="0">
                <a:latin typeface="Arial"/>
                <a:cs typeface="Arial"/>
              </a:rPr>
              <a:t>categorical</a:t>
            </a:r>
            <a:r>
              <a:rPr sz="1800" spc="10" dirty="0">
                <a:latin typeface="Arial"/>
                <a:cs typeface="Arial"/>
              </a:rPr>
              <a:t> </a:t>
            </a:r>
            <a:r>
              <a:rPr sz="1800" dirty="0">
                <a:latin typeface="Arial"/>
                <a:cs typeface="Arial"/>
              </a:rPr>
              <a:t>columns</a:t>
            </a:r>
            <a:r>
              <a:rPr sz="1800" spc="10" dirty="0">
                <a:latin typeface="Arial"/>
                <a:cs typeface="Arial"/>
              </a:rPr>
              <a:t> </a:t>
            </a:r>
            <a:r>
              <a:rPr sz="1800" dirty="0">
                <a:latin typeface="Arial"/>
                <a:cs typeface="Arial"/>
              </a:rPr>
              <a:t>were</a:t>
            </a:r>
            <a:r>
              <a:rPr sz="1800" spc="10" dirty="0">
                <a:latin typeface="Arial"/>
                <a:cs typeface="Arial"/>
              </a:rPr>
              <a:t> </a:t>
            </a:r>
            <a:r>
              <a:rPr sz="1800" dirty="0">
                <a:latin typeface="Arial"/>
                <a:cs typeface="Arial"/>
              </a:rPr>
              <a:t>already</a:t>
            </a:r>
            <a:r>
              <a:rPr sz="1800" spc="10" dirty="0">
                <a:latin typeface="Arial"/>
                <a:cs typeface="Arial"/>
              </a:rPr>
              <a:t> </a:t>
            </a:r>
            <a:r>
              <a:rPr sz="1800" dirty="0">
                <a:latin typeface="Arial"/>
                <a:cs typeface="Arial"/>
              </a:rPr>
              <a:t>mapped</a:t>
            </a:r>
            <a:r>
              <a:rPr sz="1800" spc="10" dirty="0">
                <a:latin typeface="Arial"/>
                <a:cs typeface="Arial"/>
              </a:rPr>
              <a:t> </a:t>
            </a:r>
            <a:r>
              <a:rPr sz="1800" spc="60" dirty="0">
                <a:latin typeface="Arial"/>
                <a:cs typeface="Arial"/>
              </a:rPr>
              <a:t>to</a:t>
            </a:r>
            <a:r>
              <a:rPr sz="1800" spc="10" dirty="0">
                <a:latin typeface="Arial"/>
                <a:cs typeface="Arial"/>
              </a:rPr>
              <a:t> </a:t>
            </a:r>
            <a:r>
              <a:rPr sz="1800" spc="80" dirty="0">
                <a:latin typeface="Arial"/>
                <a:cs typeface="Arial"/>
              </a:rPr>
              <a:t>1</a:t>
            </a:r>
            <a:r>
              <a:rPr sz="1800" spc="10" dirty="0">
                <a:latin typeface="Arial"/>
                <a:cs typeface="Arial"/>
              </a:rPr>
              <a:t> </a:t>
            </a:r>
            <a:r>
              <a:rPr sz="1800" dirty="0">
                <a:latin typeface="Arial"/>
                <a:cs typeface="Arial"/>
              </a:rPr>
              <a:t>/</a:t>
            </a:r>
            <a:r>
              <a:rPr sz="1800" spc="10" dirty="0">
                <a:latin typeface="Arial"/>
                <a:cs typeface="Arial"/>
              </a:rPr>
              <a:t> </a:t>
            </a:r>
            <a:r>
              <a:rPr sz="1800" spc="80" dirty="0">
                <a:latin typeface="Arial"/>
                <a:cs typeface="Arial"/>
              </a:rPr>
              <a:t>0</a:t>
            </a:r>
            <a:r>
              <a:rPr sz="1800" spc="15" dirty="0">
                <a:latin typeface="Arial"/>
                <a:cs typeface="Arial"/>
              </a:rPr>
              <a:t> </a:t>
            </a:r>
            <a:r>
              <a:rPr sz="1800" dirty="0">
                <a:latin typeface="Arial"/>
                <a:cs typeface="Arial"/>
              </a:rPr>
              <a:t>in</a:t>
            </a:r>
            <a:r>
              <a:rPr sz="1800" spc="10" dirty="0">
                <a:latin typeface="Arial"/>
                <a:cs typeface="Arial"/>
              </a:rPr>
              <a:t> </a:t>
            </a:r>
            <a:r>
              <a:rPr sz="1800" dirty="0">
                <a:latin typeface="Arial"/>
                <a:cs typeface="Arial"/>
              </a:rPr>
              <a:t>previous</a:t>
            </a:r>
            <a:r>
              <a:rPr sz="1800" spc="10" dirty="0">
                <a:latin typeface="Arial"/>
                <a:cs typeface="Arial"/>
              </a:rPr>
              <a:t> </a:t>
            </a:r>
            <a:r>
              <a:rPr sz="1800" spc="-10" dirty="0">
                <a:latin typeface="Arial"/>
                <a:cs typeface="Arial"/>
              </a:rPr>
              <a:t>steps</a:t>
            </a:r>
            <a:endParaRPr sz="1800" dirty="0">
              <a:latin typeface="Arial"/>
              <a:cs typeface="Arial"/>
            </a:endParaRPr>
          </a:p>
          <a:p>
            <a:pPr marL="225425" marR="5080" indent="-213360">
              <a:lnSpc>
                <a:spcPct val="114999"/>
              </a:lnSpc>
              <a:spcBef>
                <a:spcPts val="1000"/>
              </a:spcBef>
              <a:buClr>
                <a:srgbClr val="BF791A"/>
              </a:buClr>
              <a:buChar char="●"/>
              <a:tabLst>
                <a:tab pos="226695" algn="l"/>
              </a:tabLst>
            </a:pPr>
            <a:r>
              <a:rPr sz="1800" dirty="0">
                <a:latin typeface="Arial"/>
                <a:cs typeface="Arial"/>
              </a:rPr>
              <a:t>Created</a:t>
            </a:r>
            <a:r>
              <a:rPr sz="1800" spc="-25" dirty="0">
                <a:latin typeface="Arial"/>
                <a:cs typeface="Arial"/>
              </a:rPr>
              <a:t> </a:t>
            </a:r>
            <a:r>
              <a:rPr sz="1800" dirty="0">
                <a:latin typeface="Arial"/>
                <a:cs typeface="Arial"/>
              </a:rPr>
              <a:t>dummy</a:t>
            </a:r>
            <a:r>
              <a:rPr sz="1800" spc="-25" dirty="0">
                <a:latin typeface="Arial"/>
                <a:cs typeface="Arial"/>
              </a:rPr>
              <a:t> </a:t>
            </a:r>
            <a:r>
              <a:rPr sz="1800" dirty="0">
                <a:latin typeface="Arial"/>
                <a:cs typeface="Arial"/>
              </a:rPr>
              <a:t>features</a:t>
            </a:r>
            <a:r>
              <a:rPr sz="1800" spc="-25" dirty="0">
                <a:latin typeface="Arial"/>
                <a:cs typeface="Arial"/>
              </a:rPr>
              <a:t> </a:t>
            </a:r>
            <a:r>
              <a:rPr sz="1800" spc="-10" dirty="0">
                <a:latin typeface="Arial"/>
                <a:cs typeface="Arial"/>
              </a:rPr>
              <a:t>(one-</a:t>
            </a:r>
            <a:r>
              <a:rPr sz="1800" spc="85" dirty="0">
                <a:latin typeface="Arial"/>
                <a:cs typeface="Arial"/>
              </a:rPr>
              <a:t>hot</a:t>
            </a:r>
            <a:r>
              <a:rPr sz="1800" spc="-25" dirty="0">
                <a:latin typeface="Arial"/>
                <a:cs typeface="Arial"/>
              </a:rPr>
              <a:t> </a:t>
            </a:r>
            <a:r>
              <a:rPr sz="1800" spc="-10" dirty="0">
                <a:latin typeface="Arial"/>
                <a:cs typeface="Arial"/>
              </a:rPr>
              <a:t>encoded)</a:t>
            </a:r>
            <a:r>
              <a:rPr sz="1800" spc="-25" dirty="0">
                <a:latin typeface="Arial"/>
                <a:cs typeface="Arial"/>
              </a:rPr>
              <a:t> </a:t>
            </a:r>
            <a:r>
              <a:rPr sz="1800" dirty="0">
                <a:latin typeface="Arial"/>
                <a:cs typeface="Arial"/>
              </a:rPr>
              <a:t>for</a:t>
            </a:r>
            <a:r>
              <a:rPr sz="1800" spc="-25" dirty="0">
                <a:latin typeface="Arial"/>
                <a:cs typeface="Arial"/>
              </a:rPr>
              <a:t> </a:t>
            </a:r>
            <a:r>
              <a:rPr sz="1800" dirty="0">
                <a:latin typeface="Arial"/>
                <a:cs typeface="Arial"/>
              </a:rPr>
              <a:t>categorical</a:t>
            </a:r>
            <a:r>
              <a:rPr sz="1800" spc="-25" dirty="0">
                <a:latin typeface="Arial"/>
                <a:cs typeface="Arial"/>
              </a:rPr>
              <a:t> </a:t>
            </a:r>
            <a:r>
              <a:rPr sz="1800" dirty="0">
                <a:latin typeface="Arial"/>
                <a:cs typeface="Arial"/>
              </a:rPr>
              <a:t>variables</a:t>
            </a:r>
            <a:r>
              <a:rPr sz="1800" spc="-25" dirty="0">
                <a:latin typeface="Arial"/>
                <a:cs typeface="Arial"/>
              </a:rPr>
              <a:t> </a:t>
            </a:r>
            <a:r>
              <a:rPr sz="1800" spc="-100" dirty="0">
                <a:latin typeface="Arial"/>
                <a:cs typeface="Arial"/>
              </a:rPr>
              <a:t>–</a:t>
            </a:r>
            <a:r>
              <a:rPr sz="1800" spc="-25" dirty="0">
                <a:latin typeface="Arial"/>
                <a:cs typeface="Arial"/>
              </a:rPr>
              <a:t> </a:t>
            </a:r>
            <a:r>
              <a:rPr sz="1800" spc="-10" dirty="0">
                <a:latin typeface="Arial"/>
                <a:cs typeface="Arial"/>
              </a:rPr>
              <a:t>Lead</a:t>
            </a:r>
            <a:r>
              <a:rPr sz="1800" spc="-25" dirty="0">
                <a:latin typeface="Arial"/>
                <a:cs typeface="Arial"/>
              </a:rPr>
              <a:t> </a:t>
            </a:r>
            <a:r>
              <a:rPr sz="1800" dirty="0">
                <a:latin typeface="Arial"/>
                <a:cs typeface="Arial"/>
              </a:rPr>
              <a:t>Origin,</a:t>
            </a:r>
            <a:r>
              <a:rPr sz="1800" spc="-25" dirty="0">
                <a:latin typeface="Arial"/>
                <a:cs typeface="Arial"/>
              </a:rPr>
              <a:t> </a:t>
            </a:r>
            <a:r>
              <a:rPr sz="1800" spc="-10" dirty="0">
                <a:latin typeface="Arial"/>
                <a:cs typeface="Arial"/>
              </a:rPr>
              <a:t>Lead</a:t>
            </a:r>
            <a:r>
              <a:rPr sz="1800" spc="-25" dirty="0">
                <a:latin typeface="Arial"/>
                <a:cs typeface="Arial"/>
              </a:rPr>
              <a:t> </a:t>
            </a:r>
            <a:r>
              <a:rPr sz="1800" spc="-10" dirty="0">
                <a:latin typeface="Arial"/>
                <a:cs typeface="Arial"/>
              </a:rPr>
              <a:t>Source, 	</a:t>
            </a:r>
            <a:r>
              <a:rPr sz="1800" dirty="0">
                <a:latin typeface="Arial"/>
                <a:cs typeface="Arial"/>
              </a:rPr>
              <a:t>Last</a:t>
            </a:r>
            <a:r>
              <a:rPr sz="1800" spc="15" dirty="0">
                <a:latin typeface="Arial"/>
                <a:cs typeface="Arial"/>
              </a:rPr>
              <a:t> </a:t>
            </a:r>
            <a:r>
              <a:rPr sz="1800" dirty="0">
                <a:latin typeface="Arial"/>
                <a:cs typeface="Arial"/>
              </a:rPr>
              <a:t>Activity,</a:t>
            </a:r>
            <a:r>
              <a:rPr sz="1800" spc="25" dirty="0">
                <a:latin typeface="Arial"/>
                <a:cs typeface="Arial"/>
              </a:rPr>
              <a:t> </a:t>
            </a:r>
            <a:r>
              <a:rPr sz="1800" spc="-10" dirty="0">
                <a:latin typeface="Arial"/>
                <a:cs typeface="Arial"/>
              </a:rPr>
              <a:t>Specialization,</a:t>
            </a:r>
            <a:r>
              <a:rPr sz="1800" spc="30" dirty="0">
                <a:latin typeface="Arial"/>
                <a:cs typeface="Arial"/>
              </a:rPr>
              <a:t> </a:t>
            </a:r>
            <a:r>
              <a:rPr sz="1800" spc="-10" dirty="0">
                <a:latin typeface="Arial"/>
                <a:cs typeface="Arial"/>
              </a:rPr>
              <a:t>Current_occupation</a:t>
            </a:r>
            <a:endParaRPr sz="1800" dirty="0">
              <a:latin typeface="Arial"/>
              <a:cs typeface="Arial"/>
            </a:endParaRPr>
          </a:p>
          <a:p>
            <a:pPr marL="226060" indent="-213360">
              <a:lnSpc>
                <a:spcPct val="100000"/>
              </a:lnSpc>
              <a:spcBef>
                <a:spcPts val="1325"/>
              </a:spcBef>
              <a:buClr>
                <a:srgbClr val="BF791A"/>
              </a:buClr>
              <a:buChar char="●"/>
              <a:tabLst>
                <a:tab pos="226060" algn="l"/>
              </a:tabLst>
            </a:pPr>
            <a:r>
              <a:rPr sz="1800" dirty="0">
                <a:latin typeface="Arial"/>
                <a:cs typeface="Arial"/>
              </a:rPr>
              <a:t>Splitting</a:t>
            </a:r>
            <a:r>
              <a:rPr sz="1800" spc="35" dirty="0">
                <a:latin typeface="Arial"/>
                <a:cs typeface="Arial"/>
              </a:rPr>
              <a:t> </a:t>
            </a:r>
            <a:r>
              <a:rPr sz="1800" spc="-20" dirty="0">
                <a:latin typeface="Arial"/>
                <a:cs typeface="Arial"/>
              </a:rPr>
              <a:t>Train</a:t>
            </a:r>
            <a:r>
              <a:rPr sz="1800" spc="40" dirty="0">
                <a:latin typeface="Arial"/>
                <a:cs typeface="Arial"/>
              </a:rPr>
              <a:t> </a:t>
            </a:r>
            <a:r>
              <a:rPr sz="1800" dirty="0">
                <a:latin typeface="Arial"/>
                <a:cs typeface="Arial"/>
              </a:rPr>
              <a:t>&amp;</a:t>
            </a:r>
            <a:r>
              <a:rPr sz="1800" spc="40" dirty="0">
                <a:latin typeface="Arial"/>
                <a:cs typeface="Arial"/>
              </a:rPr>
              <a:t> </a:t>
            </a:r>
            <a:r>
              <a:rPr sz="1800" spc="-20" dirty="0">
                <a:latin typeface="Arial"/>
                <a:cs typeface="Arial"/>
              </a:rPr>
              <a:t>Test</a:t>
            </a:r>
            <a:r>
              <a:rPr sz="1800" spc="40" dirty="0">
                <a:latin typeface="Arial"/>
                <a:cs typeface="Arial"/>
              </a:rPr>
              <a:t> </a:t>
            </a:r>
            <a:r>
              <a:rPr sz="1800" spc="-20" dirty="0">
                <a:latin typeface="Arial"/>
                <a:cs typeface="Arial"/>
              </a:rPr>
              <a:t>Sets</a:t>
            </a:r>
            <a:endParaRPr sz="1800" dirty="0">
              <a:latin typeface="Arial"/>
              <a:cs typeface="Arial"/>
            </a:endParaRPr>
          </a:p>
          <a:p>
            <a:pPr marL="682625" lvl="1" indent="-238760">
              <a:lnSpc>
                <a:spcPct val="100000"/>
              </a:lnSpc>
              <a:spcBef>
                <a:spcPts val="819"/>
              </a:spcBef>
              <a:buClr>
                <a:srgbClr val="BF791A"/>
              </a:buClr>
              <a:buChar char="○"/>
              <a:tabLst>
                <a:tab pos="682625" algn="l"/>
              </a:tabLst>
            </a:pPr>
            <a:r>
              <a:rPr sz="1800" dirty="0">
                <a:latin typeface="Arial"/>
                <a:cs typeface="Arial"/>
              </a:rPr>
              <a:t>70:30</a:t>
            </a:r>
            <a:r>
              <a:rPr sz="1800" spc="45" dirty="0">
                <a:latin typeface="Arial"/>
                <a:cs typeface="Arial"/>
              </a:rPr>
              <a:t> </a:t>
            </a:r>
            <a:r>
              <a:rPr sz="1800" spc="60" dirty="0">
                <a:latin typeface="Arial"/>
                <a:cs typeface="Arial"/>
              </a:rPr>
              <a:t>%</a:t>
            </a:r>
            <a:r>
              <a:rPr sz="1800" spc="50" dirty="0">
                <a:latin typeface="Arial"/>
                <a:cs typeface="Arial"/>
              </a:rPr>
              <a:t> </a:t>
            </a:r>
            <a:r>
              <a:rPr sz="1800" dirty="0">
                <a:latin typeface="Arial"/>
                <a:cs typeface="Arial"/>
              </a:rPr>
              <a:t>ratio</a:t>
            </a:r>
            <a:r>
              <a:rPr sz="1800" spc="45" dirty="0">
                <a:latin typeface="Arial"/>
                <a:cs typeface="Arial"/>
              </a:rPr>
              <a:t> </a:t>
            </a:r>
            <a:r>
              <a:rPr sz="1800" dirty="0">
                <a:latin typeface="Arial"/>
                <a:cs typeface="Arial"/>
              </a:rPr>
              <a:t>was</a:t>
            </a:r>
            <a:r>
              <a:rPr sz="1800" spc="50" dirty="0">
                <a:latin typeface="Arial"/>
                <a:cs typeface="Arial"/>
              </a:rPr>
              <a:t> </a:t>
            </a:r>
            <a:r>
              <a:rPr sz="1800" spc="-10" dirty="0">
                <a:latin typeface="Arial"/>
                <a:cs typeface="Arial"/>
              </a:rPr>
              <a:t>chosen</a:t>
            </a:r>
            <a:r>
              <a:rPr sz="1800" spc="45" dirty="0">
                <a:latin typeface="Arial"/>
                <a:cs typeface="Arial"/>
              </a:rPr>
              <a:t> </a:t>
            </a:r>
            <a:r>
              <a:rPr sz="1800" dirty="0">
                <a:latin typeface="Arial"/>
                <a:cs typeface="Arial"/>
              </a:rPr>
              <a:t>for</a:t>
            </a:r>
            <a:r>
              <a:rPr sz="1800" spc="50" dirty="0">
                <a:latin typeface="Arial"/>
                <a:cs typeface="Arial"/>
              </a:rPr>
              <a:t> </a:t>
            </a:r>
            <a:r>
              <a:rPr sz="1800" dirty="0">
                <a:latin typeface="Arial"/>
                <a:cs typeface="Arial"/>
              </a:rPr>
              <a:t>the</a:t>
            </a:r>
            <a:r>
              <a:rPr sz="1800" spc="45" dirty="0">
                <a:latin typeface="Arial"/>
                <a:cs typeface="Arial"/>
              </a:rPr>
              <a:t> split</a:t>
            </a:r>
            <a:endParaRPr sz="1800" dirty="0">
              <a:latin typeface="Arial"/>
              <a:cs typeface="Arial"/>
            </a:endParaRPr>
          </a:p>
          <a:p>
            <a:pPr marL="226060" indent="-213360">
              <a:lnSpc>
                <a:spcPct val="100000"/>
              </a:lnSpc>
              <a:spcBef>
                <a:spcPts val="1325"/>
              </a:spcBef>
              <a:buClr>
                <a:srgbClr val="BF791A"/>
              </a:buClr>
              <a:buChar char="●"/>
              <a:tabLst>
                <a:tab pos="226060" algn="l"/>
              </a:tabLst>
            </a:pPr>
            <a:r>
              <a:rPr sz="1800" spc="-10" dirty="0">
                <a:latin typeface="Arial"/>
                <a:cs typeface="Arial"/>
              </a:rPr>
              <a:t>Feature</a:t>
            </a:r>
            <a:r>
              <a:rPr sz="1800" spc="-105" dirty="0">
                <a:latin typeface="Arial"/>
                <a:cs typeface="Arial"/>
              </a:rPr>
              <a:t> </a:t>
            </a:r>
            <a:r>
              <a:rPr sz="1800" spc="-10" dirty="0">
                <a:latin typeface="Arial"/>
                <a:cs typeface="Arial"/>
              </a:rPr>
              <a:t>scaling</a:t>
            </a:r>
            <a:endParaRPr sz="1800" dirty="0">
              <a:latin typeface="Arial"/>
              <a:cs typeface="Arial"/>
            </a:endParaRPr>
          </a:p>
          <a:p>
            <a:pPr marL="682625" lvl="1" indent="-238760">
              <a:lnSpc>
                <a:spcPct val="100000"/>
              </a:lnSpc>
              <a:spcBef>
                <a:spcPts val="825"/>
              </a:spcBef>
              <a:buClr>
                <a:srgbClr val="BF791A"/>
              </a:buClr>
              <a:buChar char="○"/>
              <a:tabLst>
                <a:tab pos="682625" algn="l"/>
              </a:tabLst>
            </a:pPr>
            <a:r>
              <a:rPr sz="1800" dirty="0">
                <a:latin typeface="Arial"/>
                <a:cs typeface="Arial"/>
              </a:rPr>
              <a:t>Standardization</a:t>
            </a:r>
            <a:r>
              <a:rPr sz="1800" spc="20" dirty="0">
                <a:latin typeface="Arial"/>
                <a:cs typeface="Arial"/>
              </a:rPr>
              <a:t> </a:t>
            </a:r>
            <a:r>
              <a:rPr sz="1800" dirty="0">
                <a:latin typeface="Arial"/>
                <a:cs typeface="Arial"/>
              </a:rPr>
              <a:t>method</a:t>
            </a:r>
            <a:r>
              <a:rPr sz="1800" spc="25" dirty="0">
                <a:latin typeface="Arial"/>
                <a:cs typeface="Arial"/>
              </a:rPr>
              <a:t> </a:t>
            </a:r>
            <a:r>
              <a:rPr sz="1800" dirty="0">
                <a:latin typeface="Arial"/>
                <a:cs typeface="Arial"/>
              </a:rPr>
              <a:t>was</a:t>
            </a:r>
            <a:r>
              <a:rPr sz="1800" spc="25" dirty="0">
                <a:latin typeface="Arial"/>
                <a:cs typeface="Arial"/>
              </a:rPr>
              <a:t> </a:t>
            </a:r>
            <a:r>
              <a:rPr sz="1800" dirty="0">
                <a:latin typeface="Arial"/>
                <a:cs typeface="Arial"/>
              </a:rPr>
              <a:t>used</a:t>
            </a:r>
            <a:r>
              <a:rPr sz="1800" spc="20" dirty="0">
                <a:latin typeface="Arial"/>
                <a:cs typeface="Arial"/>
              </a:rPr>
              <a:t> </a:t>
            </a:r>
            <a:r>
              <a:rPr sz="1800" spc="60" dirty="0">
                <a:latin typeface="Arial"/>
                <a:cs typeface="Arial"/>
              </a:rPr>
              <a:t>to</a:t>
            </a:r>
            <a:r>
              <a:rPr sz="1800" spc="25" dirty="0">
                <a:latin typeface="Arial"/>
                <a:cs typeface="Arial"/>
              </a:rPr>
              <a:t> </a:t>
            </a:r>
            <a:r>
              <a:rPr sz="1800" spc="-10" dirty="0">
                <a:latin typeface="Arial"/>
                <a:cs typeface="Arial"/>
              </a:rPr>
              <a:t>scale</a:t>
            </a:r>
            <a:r>
              <a:rPr sz="1800" spc="25" dirty="0">
                <a:latin typeface="Arial"/>
                <a:cs typeface="Arial"/>
              </a:rPr>
              <a:t> </a:t>
            </a:r>
            <a:r>
              <a:rPr sz="1800" dirty="0">
                <a:latin typeface="Arial"/>
                <a:cs typeface="Arial"/>
              </a:rPr>
              <a:t>the</a:t>
            </a:r>
            <a:r>
              <a:rPr sz="1800" spc="25" dirty="0">
                <a:latin typeface="Arial"/>
                <a:cs typeface="Arial"/>
              </a:rPr>
              <a:t> </a:t>
            </a:r>
            <a:r>
              <a:rPr sz="1800" spc="-10" dirty="0">
                <a:latin typeface="Arial"/>
                <a:cs typeface="Arial"/>
              </a:rPr>
              <a:t>features</a:t>
            </a:r>
            <a:endParaRPr sz="1800" dirty="0">
              <a:latin typeface="Arial"/>
              <a:cs typeface="Arial"/>
            </a:endParaRPr>
          </a:p>
          <a:p>
            <a:pPr marL="226060" indent="-213360">
              <a:lnSpc>
                <a:spcPct val="100000"/>
              </a:lnSpc>
              <a:spcBef>
                <a:spcPts val="1325"/>
              </a:spcBef>
              <a:buClr>
                <a:srgbClr val="BF791A"/>
              </a:buClr>
              <a:buChar char="●"/>
              <a:tabLst>
                <a:tab pos="226060" algn="l"/>
              </a:tabLst>
            </a:pPr>
            <a:r>
              <a:rPr sz="1800" spc="-10" dirty="0">
                <a:latin typeface="Arial"/>
                <a:cs typeface="Arial"/>
              </a:rPr>
              <a:t>Checking</a:t>
            </a:r>
            <a:r>
              <a:rPr sz="1800" spc="-20" dirty="0">
                <a:latin typeface="Arial"/>
                <a:cs typeface="Arial"/>
              </a:rPr>
              <a:t> </a:t>
            </a:r>
            <a:r>
              <a:rPr sz="1800" dirty="0">
                <a:latin typeface="Arial"/>
                <a:cs typeface="Arial"/>
              </a:rPr>
              <a:t>the</a:t>
            </a:r>
            <a:r>
              <a:rPr sz="1800" spc="-15" dirty="0">
                <a:latin typeface="Arial"/>
                <a:cs typeface="Arial"/>
              </a:rPr>
              <a:t> </a:t>
            </a:r>
            <a:r>
              <a:rPr sz="1800" spc="-10" dirty="0">
                <a:latin typeface="Arial"/>
                <a:cs typeface="Arial"/>
              </a:rPr>
              <a:t>correlations</a:t>
            </a:r>
            <a:endParaRPr sz="1800" dirty="0">
              <a:latin typeface="Arial"/>
              <a:cs typeface="Arial"/>
            </a:endParaRPr>
          </a:p>
          <a:p>
            <a:pPr marL="682625" marR="654050" lvl="1" indent="-251460">
              <a:lnSpc>
                <a:spcPct val="114999"/>
              </a:lnSpc>
              <a:spcBef>
                <a:spcPts val="500"/>
              </a:spcBef>
              <a:buClr>
                <a:srgbClr val="BF791A"/>
              </a:buClr>
              <a:buChar char="○"/>
              <a:tabLst>
                <a:tab pos="683895" algn="l"/>
              </a:tabLst>
            </a:pPr>
            <a:r>
              <a:rPr sz="1800" dirty="0">
                <a:latin typeface="Arial"/>
                <a:cs typeface="Arial"/>
              </a:rPr>
              <a:t>Predictor</a:t>
            </a:r>
            <a:r>
              <a:rPr sz="1800" spc="60" dirty="0">
                <a:latin typeface="Arial"/>
                <a:cs typeface="Arial"/>
              </a:rPr>
              <a:t> </a:t>
            </a:r>
            <a:r>
              <a:rPr sz="1800" dirty="0">
                <a:latin typeface="Arial"/>
                <a:cs typeface="Arial"/>
              </a:rPr>
              <a:t>variables</a:t>
            </a:r>
            <a:r>
              <a:rPr sz="1800" spc="65" dirty="0">
                <a:latin typeface="Arial"/>
                <a:cs typeface="Arial"/>
              </a:rPr>
              <a:t> </a:t>
            </a:r>
            <a:r>
              <a:rPr sz="1800" dirty="0">
                <a:latin typeface="Arial"/>
                <a:cs typeface="Arial"/>
              </a:rPr>
              <a:t>which</a:t>
            </a:r>
            <a:r>
              <a:rPr sz="1800" spc="65" dirty="0">
                <a:latin typeface="Arial"/>
                <a:cs typeface="Arial"/>
              </a:rPr>
              <a:t> </a:t>
            </a:r>
            <a:r>
              <a:rPr sz="1800" dirty="0">
                <a:latin typeface="Arial"/>
                <a:cs typeface="Arial"/>
              </a:rPr>
              <a:t>were</a:t>
            </a:r>
            <a:r>
              <a:rPr sz="1800" spc="65" dirty="0">
                <a:latin typeface="Arial"/>
                <a:cs typeface="Arial"/>
              </a:rPr>
              <a:t> </a:t>
            </a:r>
            <a:r>
              <a:rPr sz="1800" dirty="0">
                <a:latin typeface="Arial"/>
                <a:cs typeface="Arial"/>
              </a:rPr>
              <a:t>highly</a:t>
            </a:r>
            <a:r>
              <a:rPr sz="1800" spc="65" dirty="0">
                <a:latin typeface="Arial"/>
                <a:cs typeface="Arial"/>
              </a:rPr>
              <a:t> </a:t>
            </a:r>
            <a:r>
              <a:rPr sz="1800" dirty="0">
                <a:latin typeface="Arial"/>
                <a:cs typeface="Arial"/>
              </a:rPr>
              <a:t>correlated</a:t>
            </a:r>
            <a:r>
              <a:rPr sz="1800" spc="65" dirty="0">
                <a:latin typeface="Arial"/>
                <a:cs typeface="Arial"/>
              </a:rPr>
              <a:t> </a:t>
            </a:r>
            <a:r>
              <a:rPr sz="1800" spc="90" dirty="0">
                <a:latin typeface="Arial"/>
                <a:cs typeface="Arial"/>
              </a:rPr>
              <a:t>with</a:t>
            </a:r>
            <a:r>
              <a:rPr sz="1800" spc="65" dirty="0">
                <a:latin typeface="Arial"/>
                <a:cs typeface="Arial"/>
              </a:rPr>
              <a:t> </a:t>
            </a:r>
            <a:r>
              <a:rPr sz="1800" spc="-25" dirty="0">
                <a:latin typeface="Arial"/>
                <a:cs typeface="Arial"/>
              </a:rPr>
              <a:t>each</a:t>
            </a:r>
            <a:r>
              <a:rPr sz="1800" spc="65" dirty="0">
                <a:latin typeface="Arial"/>
                <a:cs typeface="Arial"/>
              </a:rPr>
              <a:t> </a:t>
            </a:r>
            <a:r>
              <a:rPr sz="1800" dirty="0">
                <a:latin typeface="Arial"/>
                <a:cs typeface="Arial"/>
              </a:rPr>
              <a:t>other</a:t>
            </a:r>
            <a:r>
              <a:rPr sz="1800" spc="65" dirty="0">
                <a:latin typeface="Arial"/>
                <a:cs typeface="Arial"/>
              </a:rPr>
              <a:t> </a:t>
            </a:r>
            <a:r>
              <a:rPr sz="1800" dirty="0">
                <a:latin typeface="Arial"/>
                <a:cs typeface="Arial"/>
              </a:rPr>
              <a:t>were</a:t>
            </a:r>
            <a:r>
              <a:rPr sz="1800" spc="60" dirty="0">
                <a:latin typeface="Arial"/>
                <a:cs typeface="Arial"/>
              </a:rPr>
              <a:t> </a:t>
            </a:r>
            <a:r>
              <a:rPr sz="1800" dirty="0">
                <a:latin typeface="Arial"/>
                <a:cs typeface="Arial"/>
              </a:rPr>
              <a:t>dropped</a:t>
            </a:r>
            <a:r>
              <a:rPr sz="1800" spc="65" dirty="0">
                <a:latin typeface="Arial"/>
                <a:cs typeface="Arial"/>
              </a:rPr>
              <a:t> </a:t>
            </a:r>
            <a:r>
              <a:rPr sz="1800" spc="-10" dirty="0">
                <a:latin typeface="Arial"/>
                <a:cs typeface="Arial"/>
              </a:rPr>
              <a:t>(Lead 	</a:t>
            </a:r>
            <a:r>
              <a:rPr sz="1800" dirty="0">
                <a:latin typeface="Arial"/>
                <a:cs typeface="Arial"/>
              </a:rPr>
              <a:t>Origin_Lead</a:t>
            </a:r>
            <a:r>
              <a:rPr sz="1800" spc="-30" dirty="0">
                <a:latin typeface="Arial"/>
                <a:cs typeface="Arial"/>
              </a:rPr>
              <a:t> </a:t>
            </a:r>
            <a:r>
              <a:rPr sz="1800" dirty="0">
                <a:latin typeface="Arial"/>
                <a:cs typeface="Arial"/>
              </a:rPr>
              <a:t>Import</a:t>
            </a:r>
            <a:r>
              <a:rPr sz="1800" spc="-25" dirty="0">
                <a:latin typeface="Arial"/>
                <a:cs typeface="Arial"/>
              </a:rPr>
              <a:t> </a:t>
            </a:r>
            <a:r>
              <a:rPr sz="1800" dirty="0">
                <a:latin typeface="Arial"/>
                <a:cs typeface="Arial"/>
              </a:rPr>
              <a:t>and</a:t>
            </a:r>
            <a:r>
              <a:rPr sz="1800" spc="-25" dirty="0">
                <a:latin typeface="Arial"/>
                <a:cs typeface="Arial"/>
              </a:rPr>
              <a:t> </a:t>
            </a:r>
            <a:r>
              <a:rPr sz="1800" spc="-10" dirty="0">
                <a:latin typeface="Arial"/>
                <a:cs typeface="Arial"/>
              </a:rPr>
              <a:t>Lead</a:t>
            </a:r>
            <a:r>
              <a:rPr sz="1800" spc="-30" dirty="0">
                <a:latin typeface="Arial"/>
                <a:cs typeface="Arial"/>
              </a:rPr>
              <a:t> </a:t>
            </a:r>
            <a:r>
              <a:rPr sz="1800" dirty="0">
                <a:latin typeface="Arial"/>
                <a:cs typeface="Arial"/>
              </a:rPr>
              <a:t>Origin_Lead</a:t>
            </a:r>
            <a:r>
              <a:rPr sz="1800" spc="-25" dirty="0">
                <a:latin typeface="Arial"/>
                <a:cs typeface="Arial"/>
              </a:rPr>
              <a:t> </a:t>
            </a:r>
            <a:r>
              <a:rPr sz="1800" spc="55" dirty="0">
                <a:latin typeface="Arial"/>
                <a:cs typeface="Arial"/>
              </a:rPr>
              <a:t>Add</a:t>
            </a:r>
            <a:r>
              <a:rPr sz="1800" spc="-25" dirty="0">
                <a:latin typeface="Arial"/>
                <a:cs typeface="Arial"/>
              </a:rPr>
              <a:t> </a:t>
            </a:r>
            <a:r>
              <a:rPr sz="1800" spc="-10" dirty="0">
                <a:latin typeface="Arial"/>
                <a:cs typeface="Arial"/>
              </a:rPr>
              <a:t>Form).</a:t>
            </a:r>
            <a:endParaRPr sz="1800" dirty="0">
              <a:latin typeface="Arial"/>
              <a:cs typeface="Arial"/>
            </a:endParaRPr>
          </a:p>
        </p:txBody>
      </p:sp>
    </p:spTree>
    <p:extLst>
      <p:ext uri="{BB962C8B-B14F-4D97-AF65-F5344CB8AC3E}">
        <p14:creationId xmlns:p14="http://schemas.microsoft.com/office/powerpoint/2010/main" val="2889645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Model Building</a:t>
            </a:r>
            <a:endParaRPr lang="en-IN" sz="3200" b="1" dirty="0">
              <a:solidFill>
                <a:schemeClr val="bg1"/>
              </a:solidFill>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1A66EA6C-3299-135F-63B0-B23820DF4EE4}"/>
              </a:ext>
            </a:extLst>
          </p:cNvPr>
          <p:cNvSpPr txBox="1"/>
          <p:nvPr/>
        </p:nvSpPr>
        <p:spPr>
          <a:xfrm>
            <a:off x="465648" y="1767689"/>
            <a:ext cx="10225405" cy="3286760"/>
          </a:xfrm>
          <a:prstGeom prst="rect">
            <a:avLst/>
          </a:prstGeom>
        </p:spPr>
        <p:txBody>
          <a:bodyPr vert="horz" wrap="square" lIns="0" tIns="12700" rIns="0" bIns="0" rtlCol="0">
            <a:spAutoFit/>
          </a:bodyPr>
          <a:lstStyle/>
          <a:p>
            <a:pPr marL="25400">
              <a:lnSpc>
                <a:spcPct val="100000"/>
              </a:lnSpc>
              <a:spcBef>
                <a:spcPts val="1275"/>
              </a:spcBef>
            </a:pPr>
            <a:r>
              <a:rPr lang="en-US" sz="2200" b="1" spc="-25" dirty="0">
                <a:solidFill>
                  <a:srgbClr val="008000"/>
                </a:solidFill>
                <a:latin typeface="Arial"/>
                <a:cs typeface="Arial"/>
              </a:rPr>
              <a:t>Feature</a:t>
            </a:r>
            <a:r>
              <a:rPr lang="en-US" sz="2200" b="1" spc="-114" dirty="0">
                <a:solidFill>
                  <a:srgbClr val="008000"/>
                </a:solidFill>
                <a:latin typeface="Arial"/>
                <a:cs typeface="Arial"/>
              </a:rPr>
              <a:t> </a:t>
            </a:r>
            <a:r>
              <a:rPr lang="en-US" sz="2200" b="1" spc="-10" dirty="0">
                <a:solidFill>
                  <a:srgbClr val="008000"/>
                </a:solidFill>
                <a:latin typeface="Arial"/>
                <a:cs typeface="Arial"/>
              </a:rPr>
              <a:t>Selection</a:t>
            </a:r>
            <a:endParaRPr lang="en-US" sz="2200" dirty="0">
              <a:latin typeface="Arial"/>
              <a:cs typeface="Arial"/>
            </a:endParaRPr>
          </a:p>
          <a:p>
            <a:pPr marL="252729" indent="-213360">
              <a:lnSpc>
                <a:spcPct val="100000"/>
              </a:lnSpc>
              <a:spcBef>
                <a:spcPts val="965"/>
              </a:spcBef>
              <a:buClr>
                <a:srgbClr val="BF791A"/>
              </a:buClr>
              <a:buChar char="●"/>
              <a:tabLst>
                <a:tab pos="252729" algn="l"/>
              </a:tabLst>
            </a:pPr>
            <a:r>
              <a:rPr lang="en-US" sz="1800" dirty="0">
                <a:latin typeface="Arial"/>
                <a:cs typeface="Arial"/>
              </a:rPr>
              <a:t>The</a:t>
            </a:r>
            <a:r>
              <a:rPr lang="en-US" sz="1800" spc="25" dirty="0">
                <a:latin typeface="Arial"/>
                <a:cs typeface="Arial"/>
              </a:rPr>
              <a:t> </a:t>
            </a:r>
            <a:r>
              <a:rPr lang="en-US" sz="1800" dirty="0">
                <a:latin typeface="Arial"/>
                <a:cs typeface="Arial"/>
              </a:rPr>
              <a:t>data</a:t>
            </a:r>
            <a:r>
              <a:rPr lang="en-US" sz="1800" spc="30" dirty="0">
                <a:latin typeface="Arial"/>
                <a:cs typeface="Arial"/>
              </a:rPr>
              <a:t> </a:t>
            </a:r>
            <a:r>
              <a:rPr lang="en-US" sz="1800" dirty="0">
                <a:latin typeface="Arial"/>
                <a:cs typeface="Arial"/>
              </a:rPr>
              <a:t>set</a:t>
            </a:r>
            <a:r>
              <a:rPr lang="en-US" sz="1800" spc="25" dirty="0">
                <a:latin typeface="Arial"/>
                <a:cs typeface="Arial"/>
              </a:rPr>
              <a:t> </a:t>
            </a:r>
            <a:r>
              <a:rPr lang="en-US" sz="1800" dirty="0">
                <a:latin typeface="Arial"/>
                <a:cs typeface="Arial"/>
              </a:rPr>
              <a:t>has</a:t>
            </a:r>
            <a:r>
              <a:rPr lang="en-US" sz="1800" spc="30" dirty="0">
                <a:latin typeface="Arial"/>
                <a:cs typeface="Arial"/>
              </a:rPr>
              <a:t> </a:t>
            </a:r>
            <a:r>
              <a:rPr lang="en-US" sz="1800" dirty="0">
                <a:latin typeface="Arial"/>
                <a:cs typeface="Arial"/>
              </a:rPr>
              <a:t>lots</a:t>
            </a:r>
            <a:r>
              <a:rPr lang="en-US" sz="1800" spc="25" dirty="0">
                <a:latin typeface="Arial"/>
                <a:cs typeface="Arial"/>
              </a:rPr>
              <a:t> </a:t>
            </a:r>
            <a:r>
              <a:rPr lang="en-US" sz="1800" dirty="0">
                <a:latin typeface="Arial"/>
                <a:cs typeface="Arial"/>
              </a:rPr>
              <a:t>of</a:t>
            </a:r>
            <a:r>
              <a:rPr lang="en-US" sz="1800" spc="30" dirty="0">
                <a:latin typeface="Arial"/>
                <a:cs typeface="Arial"/>
              </a:rPr>
              <a:t> </a:t>
            </a:r>
            <a:r>
              <a:rPr lang="en-US" sz="1800" dirty="0">
                <a:latin typeface="Arial"/>
                <a:cs typeface="Arial"/>
              </a:rPr>
              <a:t>dimension</a:t>
            </a:r>
            <a:r>
              <a:rPr lang="en-US" sz="1800" spc="25" dirty="0">
                <a:latin typeface="Arial"/>
                <a:cs typeface="Arial"/>
              </a:rPr>
              <a:t> </a:t>
            </a:r>
            <a:r>
              <a:rPr lang="en-US" sz="1800" dirty="0">
                <a:latin typeface="Arial"/>
                <a:cs typeface="Arial"/>
              </a:rPr>
              <a:t>and</a:t>
            </a:r>
            <a:r>
              <a:rPr lang="en-US" sz="1800" spc="30" dirty="0">
                <a:latin typeface="Arial"/>
                <a:cs typeface="Arial"/>
              </a:rPr>
              <a:t> </a:t>
            </a:r>
            <a:r>
              <a:rPr lang="en-US" sz="1800" dirty="0">
                <a:latin typeface="Arial"/>
                <a:cs typeface="Arial"/>
              </a:rPr>
              <a:t>large</a:t>
            </a:r>
            <a:r>
              <a:rPr lang="en-US" sz="1800" spc="25" dirty="0">
                <a:latin typeface="Arial"/>
                <a:cs typeface="Arial"/>
              </a:rPr>
              <a:t> </a:t>
            </a:r>
            <a:r>
              <a:rPr lang="en-US" sz="1800" dirty="0">
                <a:latin typeface="Arial"/>
                <a:cs typeface="Arial"/>
              </a:rPr>
              <a:t>number</a:t>
            </a:r>
            <a:r>
              <a:rPr lang="en-US" sz="1800" spc="30" dirty="0">
                <a:latin typeface="Arial"/>
                <a:cs typeface="Arial"/>
              </a:rPr>
              <a:t> </a:t>
            </a:r>
            <a:r>
              <a:rPr lang="en-US" sz="1800" dirty="0">
                <a:latin typeface="Arial"/>
                <a:cs typeface="Arial"/>
              </a:rPr>
              <a:t>of</a:t>
            </a:r>
            <a:r>
              <a:rPr lang="en-US" sz="1800" spc="25" dirty="0">
                <a:latin typeface="Arial"/>
                <a:cs typeface="Arial"/>
              </a:rPr>
              <a:t> </a:t>
            </a:r>
            <a:r>
              <a:rPr lang="en-US" sz="1800" spc="-10" dirty="0">
                <a:latin typeface="Arial"/>
                <a:cs typeface="Arial"/>
              </a:rPr>
              <a:t>features.</a:t>
            </a:r>
            <a:endParaRPr lang="en-US" sz="1800" dirty="0">
              <a:latin typeface="Arial"/>
              <a:cs typeface="Arial"/>
            </a:endParaRPr>
          </a:p>
          <a:p>
            <a:pPr marL="252729" indent="-213360">
              <a:lnSpc>
                <a:spcPct val="100000"/>
              </a:lnSpc>
              <a:spcBef>
                <a:spcPts val="1325"/>
              </a:spcBef>
              <a:buClr>
                <a:srgbClr val="BF791A"/>
              </a:buClr>
              <a:buChar char="●"/>
              <a:tabLst>
                <a:tab pos="252729" algn="l"/>
              </a:tabLst>
            </a:pPr>
            <a:r>
              <a:rPr lang="en-US" sz="1800" dirty="0">
                <a:latin typeface="Arial"/>
                <a:cs typeface="Arial"/>
              </a:rPr>
              <a:t>This</a:t>
            </a:r>
            <a:r>
              <a:rPr lang="en-US" sz="1800" spc="-5" dirty="0">
                <a:latin typeface="Arial"/>
                <a:cs typeface="Arial"/>
              </a:rPr>
              <a:t> </a:t>
            </a:r>
            <a:r>
              <a:rPr lang="en-US" sz="1800" spc="114" dirty="0">
                <a:latin typeface="Arial"/>
                <a:cs typeface="Arial"/>
              </a:rPr>
              <a:t>will</a:t>
            </a:r>
            <a:r>
              <a:rPr lang="en-US" sz="1800" spc="5" dirty="0">
                <a:latin typeface="Arial"/>
                <a:cs typeface="Arial"/>
              </a:rPr>
              <a:t> </a:t>
            </a:r>
            <a:r>
              <a:rPr lang="en-US" sz="1800" spc="-10" dirty="0">
                <a:latin typeface="Arial"/>
                <a:cs typeface="Arial"/>
              </a:rPr>
              <a:t>reduce</a:t>
            </a:r>
            <a:r>
              <a:rPr lang="en-US" sz="1800" spc="5" dirty="0">
                <a:latin typeface="Arial"/>
                <a:cs typeface="Arial"/>
              </a:rPr>
              <a:t> </a:t>
            </a:r>
            <a:r>
              <a:rPr lang="en-US" sz="1800" dirty="0">
                <a:latin typeface="Arial"/>
                <a:cs typeface="Arial"/>
              </a:rPr>
              <a:t>model</a:t>
            </a:r>
            <a:r>
              <a:rPr lang="en-US" sz="1800" spc="5" dirty="0">
                <a:latin typeface="Arial"/>
                <a:cs typeface="Arial"/>
              </a:rPr>
              <a:t> </a:t>
            </a:r>
            <a:r>
              <a:rPr lang="en-US" sz="1800" dirty="0">
                <a:latin typeface="Arial"/>
                <a:cs typeface="Arial"/>
              </a:rPr>
              <a:t>performance</a:t>
            </a:r>
            <a:r>
              <a:rPr lang="en-US" sz="1800" spc="5" dirty="0">
                <a:latin typeface="Arial"/>
                <a:cs typeface="Arial"/>
              </a:rPr>
              <a:t> </a:t>
            </a:r>
            <a:r>
              <a:rPr lang="en-US" sz="1800" dirty="0">
                <a:latin typeface="Arial"/>
                <a:cs typeface="Arial"/>
              </a:rPr>
              <a:t>and</a:t>
            </a:r>
            <a:r>
              <a:rPr lang="en-US" sz="1800" spc="5" dirty="0">
                <a:latin typeface="Arial"/>
                <a:cs typeface="Arial"/>
              </a:rPr>
              <a:t> </a:t>
            </a:r>
            <a:r>
              <a:rPr lang="en-US" sz="1800" spc="50" dirty="0">
                <a:latin typeface="Arial"/>
                <a:cs typeface="Arial"/>
              </a:rPr>
              <a:t>might</a:t>
            </a:r>
            <a:r>
              <a:rPr lang="en-US" sz="1800" spc="5" dirty="0">
                <a:latin typeface="Arial"/>
                <a:cs typeface="Arial"/>
              </a:rPr>
              <a:t> </a:t>
            </a:r>
            <a:r>
              <a:rPr lang="en-US" sz="1800" dirty="0">
                <a:latin typeface="Arial"/>
                <a:cs typeface="Arial"/>
              </a:rPr>
              <a:t>take</a:t>
            </a:r>
            <a:r>
              <a:rPr lang="en-US" sz="1800" spc="5" dirty="0">
                <a:latin typeface="Arial"/>
                <a:cs typeface="Arial"/>
              </a:rPr>
              <a:t> </a:t>
            </a:r>
            <a:r>
              <a:rPr lang="en-US" sz="1800" dirty="0">
                <a:latin typeface="Arial"/>
                <a:cs typeface="Arial"/>
              </a:rPr>
              <a:t>high</a:t>
            </a:r>
            <a:r>
              <a:rPr lang="en-US" sz="1800" spc="5" dirty="0">
                <a:latin typeface="Arial"/>
                <a:cs typeface="Arial"/>
              </a:rPr>
              <a:t> </a:t>
            </a:r>
            <a:r>
              <a:rPr lang="en-US" sz="1800" dirty="0">
                <a:latin typeface="Arial"/>
                <a:cs typeface="Arial"/>
              </a:rPr>
              <a:t>computation</a:t>
            </a:r>
            <a:r>
              <a:rPr lang="en-US" sz="1800" spc="10" dirty="0">
                <a:latin typeface="Arial"/>
                <a:cs typeface="Arial"/>
              </a:rPr>
              <a:t> </a:t>
            </a:r>
            <a:r>
              <a:rPr lang="en-US" sz="1800" spc="-10" dirty="0">
                <a:latin typeface="Arial"/>
                <a:cs typeface="Arial"/>
              </a:rPr>
              <a:t>time.</a:t>
            </a:r>
            <a:endParaRPr lang="en-US" sz="1800" dirty="0">
              <a:latin typeface="Arial"/>
              <a:cs typeface="Arial"/>
            </a:endParaRPr>
          </a:p>
          <a:p>
            <a:pPr marL="252095" marR="17780" indent="-213360">
              <a:lnSpc>
                <a:spcPct val="114999"/>
              </a:lnSpc>
              <a:spcBef>
                <a:spcPts val="1000"/>
              </a:spcBef>
              <a:buClr>
                <a:srgbClr val="BF791A"/>
              </a:buClr>
              <a:buChar char="●"/>
              <a:tabLst>
                <a:tab pos="253365" algn="l"/>
              </a:tabLst>
            </a:pPr>
            <a:r>
              <a:rPr lang="en-US" sz="1800" spc="-10" dirty="0">
                <a:latin typeface="Arial"/>
                <a:cs typeface="Arial"/>
              </a:rPr>
              <a:t>Hence</a:t>
            </a:r>
            <a:r>
              <a:rPr lang="en-US" sz="1800" dirty="0">
                <a:latin typeface="Arial"/>
                <a:cs typeface="Arial"/>
              </a:rPr>
              <a:t> </a:t>
            </a:r>
            <a:r>
              <a:rPr lang="en-US" sz="1800" spc="70" dirty="0">
                <a:latin typeface="Arial"/>
                <a:cs typeface="Arial"/>
              </a:rPr>
              <a:t>it</a:t>
            </a:r>
            <a:r>
              <a:rPr lang="en-US" sz="1800" spc="5" dirty="0">
                <a:latin typeface="Arial"/>
                <a:cs typeface="Arial"/>
              </a:rPr>
              <a:t> </a:t>
            </a:r>
            <a:r>
              <a:rPr lang="en-US" sz="1800" dirty="0">
                <a:latin typeface="Arial"/>
                <a:cs typeface="Arial"/>
              </a:rPr>
              <a:t>is</a:t>
            </a:r>
            <a:r>
              <a:rPr lang="en-US" sz="1800" spc="5" dirty="0">
                <a:latin typeface="Arial"/>
                <a:cs typeface="Arial"/>
              </a:rPr>
              <a:t> </a:t>
            </a:r>
            <a:r>
              <a:rPr lang="en-US" sz="1800" dirty="0">
                <a:latin typeface="Arial"/>
                <a:cs typeface="Arial"/>
              </a:rPr>
              <a:t>important</a:t>
            </a:r>
            <a:r>
              <a:rPr lang="en-US" sz="1800" spc="5" dirty="0">
                <a:latin typeface="Arial"/>
                <a:cs typeface="Arial"/>
              </a:rPr>
              <a:t> </a:t>
            </a:r>
            <a:r>
              <a:rPr lang="en-US" sz="1800" spc="60" dirty="0">
                <a:latin typeface="Arial"/>
                <a:cs typeface="Arial"/>
              </a:rPr>
              <a:t>to</a:t>
            </a:r>
            <a:r>
              <a:rPr lang="en-US" sz="1800" spc="5" dirty="0">
                <a:latin typeface="Arial"/>
                <a:cs typeface="Arial"/>
              </a:rPr>
              <a:t> </a:t>
            </a:r>
            <a:r>
              <a:rPr lang="en-US" sz="1800" dirty="0">
                <a:latin typeface="Arial"/>
                <a:cs typeface="Arial"/>
              </a:rPr>
              <a:t>perform</a:t>
            </a:r>
            <a:r>
              <a:rPr lang="en-US" sz="1800" spc="5" dirty="0">
                <a:latin typeface="Arial"/>
                <a:cs typeface="Arial"/>
              </a:rPr>
              <a:t> </a:t>
            </a:r>
            <a:r>
              <a:rPr lang="en-US" sz="1800" b="1" spc="-65" dirty="0">
                <a:latin typeface="Arial"/>
                <a:cs typeface="Arial"/>
              </a:rPr>
              <a:t>Recursive</a:t>
            </a:r>
            <a:r>
              <a:rPr lang="en-US" sz="1800" b="1" spc="30" dirty="0">
                <a:latin typeface="Arial"/>
                <a:cs typeface="Arial"/>
              </a:rPr>
              <a:t> </a:t>
            </a:r>
            <a:r>
              <a:rPr lang="en-US" sz="1800" b="1" spc="-25" dirty="0">
                <a:latin typeface="Arial"/>
                <a:cs typeface="Arial"/>
              </a:rPr>
              <a:t>Feature</a:t>
            </a:r>
            <a:r>
              <a:rPr lang="en-US" sz="1800" b="1" spc="30" dirty="0">
                <a:latin typeface="Arial"/>
                <a:cs typeface="Arial"/>
              </a:rPr>
              <a:t> </a:t>
            </a:r>
            <a:r>
              <a:rPr lang="en-US" sz="1800" b="1" spc="-25" dirty="0">
                <a:latin typeface="Arial"/>
                <a:cs typeface="Arial"/>
              </a:rPr>
              <a:t>Elimination</a:t>
            </a:r>
            <a:r>
              <a:rPr lang="en-US" sz="1800" b="1" spc="5" dirty="0">
                <a:latin typeface="Arial"/>
                <a:cs typeface="Arial"/>
              </a:rPr>
              <a:t> </a:t>
            </a:r>
            <a:r>
              <a:rPr lang="en-US" sz="1800" spc="-95" dirty="0">
                <a:latin typeface="Arial"/>
                <a:cs typeface="Arial"/>
              </a:rPr>
              <a:t>(RFE)</a:t>
            </a:r>
            <a:r>
              <a:rPr lang="en-US" sz="1800" spc="5" dirty="0">
                <a:latin typeface="Arial"/>
                <a:cs typeface="Arial"/>
              </a:rPr>
              <a:t> </a:t>
            </a:r>
            <a:r>
              <a:rPr lang="en-US" sz="1800" dirty="0">
                <a:latin typeface="Arial"/>
                <a:cs typeface="Arial"/>
              </a:rPr>
              <a:t>and</a:t>
            </a:r>
            <a:r>
              <a:rPr lang="en-US" sz="1800" spc="5" dirty="0">
                <a:latin typeface="Arial"/>
                <a:cs typeface="Arial"/>
              </a:rPr>
              <a:t> </a:t>
            </a:r>
            <a:r>
              <a:rPr lang="en-US" sz="1800" spc="60" dirty="0">
                <a:latin typeface="Arial"/>
                <a:cs typeface="Arial"/>
              </a:rPr>
              <a:t>to</a:t>
            </a:r>
            <a:r>
              <a:rPr lang="en-US" sz="1800" spc="5" dirty="0">
                <a:latin typeface="Arial"/>
                <a:cs typeface="Arial"/>
              </a:rPr>
              <a:t> </a:t>
            </a:r>
            <a:r>
              <a:rPr lang="en-US" sz="1800" dirty="0">
                <a:latin typeface="Arial"/>
                <a:cs typeface="Arial"/>
              </a:rPr>
              <a:t>select</a:t>
            </a:r>
            <a:r>
              <a:rPr lang="en-US" sz="1800" spc="5" dirty="0">
                <a:latin typeface="Arial"/>
                <a:cs typeface="Arial"/>
              </a:rPr>
              <a:t> </a:t>
            </a:r>
            <a:r>
              <a:rPr lang="en-US" sz="1800" dirty="0">
                <a:latin typeface="Arial"/>
                <a:cs typeface="Arial"/>
              </a:rPr>
              <a:t>only</a:t>
            </a:r>
            <a:r>
              <a:rPr lang="en-US" sz="1800" spc="5" dirty="0">
                <a:latin typeface="Arial"/>
                <a:cs typeface="Arial"/>
              </a:rPr>
              <a:t> </a:t>
            </a:r>
            <a:r>
              <a:rPr lang="en-US" sz="1800" spc="-25" dirty="0">
                <a:latin typeface="Arial"/>
                <a:cs typeface="Arial"/>
              </a:rPr>
              <a:t>the 	</a:t>
            </a:r>
            <a:r>
              <a:rPr lang="en-US" sz="1800" dirty="0">
                <a:latin typeface="Arial"/>
                <a:cs typeface="Arial"/>
              </a:rPr>
              <a:t>important</a:t>
            </a:r>
            <a:r>
              <a:rPr lang="en-US" sz="1800" spc="350" dirty="0">
                <a:latin typeface="Arial"/>
                <a:cs typeface="Arial"/>
              </a:rPr>
              <a:t> </a:t>
            </a:r>
            <a:r>
              <a:rPr lang="en-US" sz="1800" spc="-10" dirty="0">
                <a:latin typeface="Arial"/>
                <a:cs typeface="Arial"/>
              </a:rPr>
              <a:t>columns.</a:t>
            </a:r>
            <a:endParaRPr lang="en-US" sz="1800" dirty="0">
              <a:latin typeface="Arial"/>
              <a:cs typeface="Arial"/>
            </a:endParaRPr>
          </a:p>
          <a:p>
            <a:pPr marL="252729" indent="-213360">
              <a:lnSpc>
                <a:spcPct val="100000"/>
              </a:lnSpc>
              <a:spcBef>
                <a:spcPts val="1320"/>
              </a:spcBef>
              <a:buClr>
                <a:srgbClr val="BF791A"/>
              </a:buClr>
              <a:buChar char="●"/>
              <a:tabLst>
                <a:tab pos="252729" algn="l"/>
              </a:tabLst>
            </a:pPr>
            <a:r>
              <a:rPr lang="en-US" sz="1800" dirty="0">
                <a:latin typeface="Arial"/>
                <a:cs typeface="Arial"/>
              </a:rPr>
              <a:t>Then</a:t>
            </a:r>
            <a:r>
              <a:rPr lang="en-US" sz="1800" spc="20" dirty="0">
                <a:latin typeface="Arial"/>
                <a:cs typeface="Arial"/>
              </a:rPr>
              <a:t> </a:t>
            </a:r>
            <a:r>
              <a:rPr lang="en-US" sz="1800" spc="70" dirty="0">
                <a:latin typeface="Arial"/>
                <a:cs typeface="Arial"/>
              </a:rPr>
              <a:t>we</a:t>
            </a:r>
            <a:r>
              <a:rPr lang="en-US" sz="1800" spc="20" dirty="0">
                <a:latin typeface="Arial"/>
                <a:cs typeface="Arial"/>
              </a:rPr>
              <a:t> </a:t>
            </a:r>
            <a:r>
              <a:rPr lang="en-US" sz="1800" spc="-20" dirty="0">
                <a:latin typeface="Arial"/>
                <a:cs typeface="Arial"/>
              </a:rPr>
              <a:t>can</a:t>
            </a:r>
            <a:r>
              <a:rPr lang="en-US" sz="1800" spc="20" dirty="0">
                <a:latin typeface="Arial"/>
                <a:cs typeface="Arial"/>
              </a:rPr>
              <a:t> </a:t>
            </a:r>
            <a:r>
              <a:rPr lang="en-US" sz="1800" dirty="0">
                <a:latin typeface="Arial"/>
                <a:cs typeface="Arial"/>
              </a:rPr>
              <a:t>manually</a:t>
            </a:r>
            <a:r>
              <a:rPr lang="en-US" sz="1800" spc="25" dirty="0">
                <a:latin typeface="Arial"/>
                <a:cs typeface="Arial"/>
              </a:rPr>
              <a:t> </a:t>
            </a:r>
            <a:r>
              <a:rPr lang="en-US" sz="1800" dirty="0">
                <a:latin typeface="Arial"/>
                <a:cs typeface="Arial"/>
              </a:rPr>
              <a:t>fine</a:t>
            </a:r>
            <a:r>
              <a:rPr lang="en-US" sz="1800" spc="20" dirty="0">
                <a:latin typeface="Arial"/>
                <a:cs typeface="Arial"/>
              </a:rPr>
              <a:t> </a:t>
            </a:r>
            <a:r>
              <a:rPr lang="en-US" sz="1800" dirty="0">
                <a:latin typeface="Arial"/>
                <a:cs typeface="Arial"/>
              </a:rPr>
              <a:t>tune</a:t>
            </a:r>
            <a:r>
              <a:rPr lang="en-US" sz="1800" spc="20" dirty="0">
                <a:latin typeface="Arial"/>
                <a:cs typeface="Arial"/>
              </a:rPr>
              <a:t> </a:t>
            </a:r>
            <a:r>
              <a:rPr lang="en-US" sz="1800" dirty="0">
                <a:latin typeface="Arial"/>
                <a:cs typeface="Arial"/>
              </a:rPr>
              <a:t>the</a:t>
            </a:r>
            <a:r>
              <a:rPr lang="en-US" sz="1800" spc="20" dirty="0">
                <a:latin typeface="Arial"/>
                <a:cs typeface="Arial"/>
              </a:rPr>
              <a:t> </a:t>
            </a:r>
            <a:r>
              <a:rPr lang="en-US" sz="1800" spc="-10" dirty="0">
                <a:latin typeface="Arial"/>
                <a:cs typeface="Arial"/>
              </a:rPr>
              <a:t>model.</a:t>
            </a:r>
            <a:endParaRPr lang="en-US" sz="1800" dirty="0">
              <a:latin typeface="Arial"/>
              <a:cs typeface="Arial"/>
            </a:endParaRPr>
          </a:p>
          <a:p>
            <a:pPr marL="252729" indent="-213360">
              <a:lnSpc>
                <a:spcPct val="100000"/>
              </a:lnSpc>
              <a:spcBef>
                <a:spcPts val="1325"/>
              </a:spcBef>
              <a:buClr>
                <a:srgbClr val="BF791A"/>
              </a:buClr>
              <a:buChar char="●"/>
              <a:tabLst>
                <a:tab pos="252729" algn="l"/>
              </a:tabLst>
            </a:pPr>
            <a:r>
              <a:rPr lang="en-US" sz="1800" spc="-120" dirty="0">
                <a:latin typeface="Arial"/>
                <a:cs typeface="Arial"/>
              </a:rPr>
              <a:t>RFE</a:t>
            </a:r>
            <a:r>
              <a:rPr lang="en-US" sz="1800" spc="-40" dirty="0">
                <a:latin typeface="Arial"/>
                <a:cs typeface="Arial"/>
              </a:rPr>
              <a:t> </a:t>
            </a:r>
            <a:r>
              <a:rPr lang="en-US" sz="1800" spc="-10" dirty="0">
                <a:latin typeface="Arial"/>
                <a:cs typeface="Arial"/>
              </a:rPr>
              <a:t>outcome</a:t>
            </a:r>
            <a:endParaRPr lang="en-US" sz="1800" dirty="0">
              <a:latin typeface="Arial"/>
              <a:cs typeface="Arial"/>
            </a:endParaRPr>
          </a:p>
          <a:p>
            <a:pPr marL="716280" lvl="1" indent="-245110">
              <a:lnSpc>
                <a:spcPct val="100000"/>
              </a:lnSpc>
              <a:spcBef>
                <a:spcPts val="1050"/>
              </a:spcBef>
              <a:buClr>
                <a:srgbClr val="BF791A"/>
              </a:buClr>
              <a:buChar char="○"/>
              <a:tabLst>
                <a:tab pos="716280" algn="l"/>
              </a:tabLst>
            </a:pPr>
            <a:r>
              <a:rPr lang="en-US" sz="1800" spc="-55" dirty="0">
                <a:latin typeface="Arial"/>
                <a:cs typeface="Arial"/>
              </a:rPr>
              <a:t>Pre</a:t>
            </a:r>
            <a:r>
              <a:rPr lang="en-US" sz="1800" spc="-145" dirty="0">
                <a:latin typeface="Arial"/>
                <a:cs typeface="Arial"/>
              </a:rPr>
              <a:t> </a:t>
            </a:r>
            <a:r>
              <a:rPr lang="en-US" sz="1800" spc="-165" dirty="0">
                <a:latin typeface="Arial"/>
                <a:cs typeface="Arial"/>
              </a:rPr>
              <a:t>RFE</a:t>
            </a:r>
            <a:r>
              <a:rPr lang="en-US" sz="1800" spc="-55" dirty="0">
                <a:latin typeface="Arial"/>
                <a:cs typeface="Arial"/>
              </a:rPr>
              <a:t> </a:t>
            </a:r>
            <a:r>
              <a:rPr lang="en-US" sz="1800" spc="-100" dirty="0">
                <a:latin typeface="Arial"/>
                <a:cs typeface="Arial"/>
              </a:rPr>
              <a:t>–</a:t>
            </a:r>
            <a:r>
              <a:rPr lang="en-US" sz="1800" spc="-30" dirty="0">
                <a:latin typeface="Arial"/>
                <a:cs typeface="Arial"/>
              </a:rPr>
              <a:t> </a:t>
            </a:r>
            <a:r>
              <a:rPr lang="en-US" sz="1800" dirty="0">
                <a:latin typeface="Arial"/>
                <a:cs typeface="Arial"/>
              </a:rPr>
              <a:t>48</a:t>
            </a:r>
            <a:r>
              <a:rPr lang="en-US" sz="1800" spc="-155" dirty="0">
                <a:latin typeface="Arial"/>
                <a:cs typeface="Arial"/>
              </a:rPr>
              <a:t> </a:t>
            </a:r>
            <a:r>
              <a:rPr lang="en-US" sz="1800" spc="-20" dirty="0">
                <a:latin typeface="Arial"/>
                <a:cs typeface="Arial"/>
              </a:rPr>
              <a:t>columns</a:t>
            </a:r>
            <a:r>
              <a:rPr lang="en-US" sz="1800" spc="-145" dirty="0">
                <a:latin typeface="Arial"/>
                <a:cs typeface="Arial"/>
              </a:rPr>
              <a:t> </a:t>
            </a:r>
            <a:r>
              <a:rPr lang="en-US" sz="1800" dirty="0">
                <a:latin typeface="Arial"/>
                <a:cs typeface="Arial"/>
              </a:rPr>
              <a:t>&amp;</a:t>
            </a:r>
            <a:r>
              <a:rPr lang="en-US" sz="1800" spc="-120" dirty="0">
                <a:latin typeface="Arial"/>
                <a:cs typeface="Arial"/>
              </a:rPr>
              <a:t> </a:t>
            </a:r>
            <a:r>
              <a:rPr lang="en-US" sz="1800" spc="-30" dirty="0">
                <a:latin typeface="Arial"/>
                <a:cs typeface="Arial"/>
              </a:rPr>
              <a:t>Post</a:t>
            </a:r>
            <a:r>
              <a:rPr lang="en-US" sz="1800" spc="-105" dirty="0">
                <a:latin typeface="Arial"/>
                <a:cs typeface="Arial"/>
              </a:rPr>
              <a:t> </a:t>
            </a:r>
            <a:r>
              <a:rPr lang="en-US" sz="1800" spc="-165" dirty="0">
                <a:latin typeface="Arial"/>
                <a:cs typeface="Arial"/>
              </a:rPr>
              <a:t>RFE</a:t>
            </a:r>
            <a:r>
              <a:rPr lang="en-US" sz="1800" spc="-55" dirty="0">
                <a:latin typeface="Arial"/>
                <a:cs typeface="Arial"/>
              </a:rPr>
              <a:t> </a:t>
            </a:r>
            <a:r>
              <a:rPr lang="en-US" sz="1800" spc="-100" dirty="0">
                <a:latin typeface="Arial"/>
                <a:cs typeface="Arial"/>
              </a:rPr>
              <a:t>–</a:t>
            </a:r>
            <a:r>
              <a:rPr lang="en-US" sz="1800" spc="-25" dirty="0">
                <a:latin typeface="Arial"/>
                <a:cs typeface="Arial"/>
              </a:rPr>
              <a:t> </a:t>
            </a:r>
            <a:r>
              <a:rPr lang="en-US" sz="1800" dirty="0">
                <a:latin typeface="Arial"/>
                <a:cs typeface="Arial"/>
              </a:rPr>
              <a:t>20</a:t>
            </a:r>
            <a:r>
              <a:rPr lang="en-US" sz="1800" spc="-50" dirty="0">
                <a:latin typeface="Arial"/>
                <a:cs typeface="Arial"/>
              </a:rPr>
              <a:t> </a:t>
            </a:r>
            <a:r>
              <a:rPr lang="en-US" sz="1800" spc="-10" dirty="0">
                <a:latin typeface="Arial"/>
                <a:cs typeface="Arial"/>
              </a:rPr>
              <a:t>columns</a:t>
            </a:r>
            <a:endParaRPr lang="en-US" sz="1800" dirty="0">
              <a:latin typeface="Arial"/>
              <a:cs typeface="Arial"/>
            </a:endParaRPr>
          </a:p>
        </p:txBody>
      </p:sp>
    </p:spTree>
    <p:extLst>
      <p:ext uri="{BB962C8B-B14F-4D97-AF65-F5344CB8AC3E}">
        <p14:creationId xmlns:p14="http://schemas.microsoft.com/office/powerpoint/2010/main" val="915374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Model Building</a:t>
            </a:r>
            <a:endParaRPr lang="en-IN" sz="3200" b="1" dirty="0">
              <a:solidFill>
                <a:schemeClr val="bg1"/>
              </a:solidFill>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1A66EA6C-3299-135F-63B0-B23820DF4EE4}"/>
              </a:ext>
            </a:extLst>
          </p:cNvPr>
          <p:cNvSpPr txBox="1"/>
          <p:nvPr/>
        </p:nvSpPr>
        <p:spPr>
          <a:xfrm>
            <a:off x="465648" y="1767689"/>
            <a:ext cx="10225405" cy="3286760"/>
          </a:xfrm>
          <a:prstGeom prst="rect">
            <a:avLst/>
          </a:prstGeom>
        </p:spPr>
        <p:txBody>
          <a:bodyPr vert="horz" wrap="square" lIns="0" tIns="12700" rIns="0" bIns="0" rtlCol="0">
            <a:spAutoFit/>
          </a:bodyPr>
          <a:lstStyle/>
          <a:p>
            <a:pPr marL="212725" marR="17780" indent="-187960">
              <a:lnSpc>
                <a:spcPct val="150000"/>
              </a:lnSpc>
              <a:spcBef>
                <a:spcPts val="100"/>
              </a:spcBef>
              <a:buClr>
                <a:srgbClr val="BF791A"/>
              </a:buClr>
              <a:buChar char="●"/>
              <a:tabLst>
                <a:tab pos="213995" algn="l"/>
              </a:tabLst>
            </a:pPr>
            <a:r>
              <a:rPr sz="1800" dirty="0">
                <a:latin typeface="Arial"/>
                <a:cs typeface="Arial"/>
              </a:rPr>
              <a:t>Manual </a:t>
            </a:r>
            <a:r>
              <a:rPr sz="1800" spc="-10" dirty="0">
                <a:latin typeface="Arial"/>
                <a:cs typeface="Arial"/>
              </a:rPr>
              <a:t>Feature</a:t>
            </a:r>
            <a:r>
              <a:rPr sz="1800" dirty="0">
                <a:latin typeface="Arial"/>
                <a:cs typeface="Arial"/>
              </a:rPr>
              <a:t> Reduction </a:t>
            </a:r>
            <a:r>
              <a:rPr sz="1800" spc="-10" dirty="0">
                <a:latin typeface="Arial"/>
                <a:cs typeface="Arial"/>
              </a:rPr>
              <a:t>process</a:t>
            </a:r>
            <a:r>
              <a:rPr sz="1800" spc="5" dirty="0">
                <a:latin typeface="Arial"/>
                <a:cs typeface="Arial"/>
              </a:rPr>
              <a:t> </a:t>
            </a:r>
            <a:r>
              <a:rPr sz="1800" dirty="0">
                <a:latin typeface="Arial"/>
                <a:cs typeface="Arial"/>
              </a:rPr>
              <a:t>was used </a:t>
            </a:r>
            <a:r>
              <a:rPr sz="1800" spc="60" dirty="0">
                <a:latin typeface="Arial"/>
                <a:cs typeface="Arial"/>
              </a:rPr>
              <a:t>to</a:t>
            </a:r>
            <a:r>
              <a:rPr sz="1800" spc="5" dirty="0">
                <a:latin typeface="Arial"/>
                <a:cs typeface="Arial"/>
              </a:rPr>
              <a:t> </a:t>
            </a:r>
            <a:r>
              <a:rPr sz="1800" dirty="0">
                <a:latin typeface="Arial"/>
                <a:cs typeface="Arial"/>
              </a:rPr>
              <a:t>build models by</a:t>
            </a:r>
            <a:r>
              <a:rPr sz="1800" spc="5" dirty="0">
                <a:latin typeface="Arial"/>
                <a:cs typeface="Arial"/>
              </a:rPr>
              <a:t> </a:t>
            </a:r>
            <a:r>
              <a:rPr sz="1800" dirty="0">
                <a:latin typeface="Arial"/>
                <a:cs typeface="Arial"/>
              </a:rPr>
              <a:t>dropping variables </a:t>
            </a:r>
            <a:r>
              <a:rPr sz="1800" spc="90" dirty="0">
                <a:latin typeface="Arial"/>
                <a:cs typeface="Arial"/>
              </a:rPr>
              <a:t>with</a:t>
            </a:r>
            <a:r>
              <a:rPr sz="1800" dirty="0">
                <a:latin typeface="Arial"/>
                <a:cs typeface="Arial"/>
              </a:rPr>
              <a:t> p</a:t>
            </a:r>
            <a:r>
              <a:rPr sz="1800" spc="5" dirty="0">
                <a:latin typeface="Arial"/>
                <a:cs typeface="Arial"/>
              </a:rPr>
              <a:t> </a:t>
            </a:r>
            <a:r>
              <a:rPr sz="1800" spc="-100" dirty="0">
                <a:latin typeface="Arial"/>
                <a:cs typeface="Arial"/>
              </a:rPr>
              <a:t>–</a:t>
            </a:r>
            <a:r>
              <a:rPr sz="1800" dirty="0">
                <a:latin typeface="Arial"/>
                <a:cs typeface="Arial"/>
              </a:rPr>
              <a:t> </a:t>
            </a:r>
            <a:r>
              <a:rPr sz="1800" spc="-10" dirty="0">
                <a:latin typeface="Arial"/>
                <a:cs typeface="Arial"/>
              </a:rPr>
              <a:t>value 	</a:t>
            </a:r>
            <a:r>
              <a:rPr sz="1800" dirty="0">
                <a:latin typeface="Arial"/>
                <a:cs typeface="Arial"/>
              </a:rPr>
              <a:t>greater</a:t>
            </a:r>
            <a:r>
              <a:rPr sz="1800" spc="60" dirty="0">
                <a:latin typeface="Arial"/>
                <a:cs typeface="Arial"/>
              </a:rPr>
              <a:t> </a:t>
            </a:r>
            <a:r>
              <a:rPr sz="1800" dirty="0">
                <a:latin typeface="Arial"/>
                <a:cs typeface="Arial"/>
              </a:rPr>
              <a:t>than</a:t>
            </a:r>
            <a:r>
              <a:rPr sz="1800" spc="65" dirty="0">
                <a:latin typeface="Arial"/>
                <a:cs typeface="Arial"/>
              </a:rPr>
              <a:t> </a:t>
            </a:r>
            <a:r>
              <a:rPr sz="1800" spc="-10" dirty="0">
                <a:latin typeface="Arial"/>
                <a:cs typeface="Arial"/>
              </a:rPr>
              <a:t>0.05.</a:t>
            </a:r>
            <a:endParaRPr sz="1800" dirty="0">
              <a:latin typeface="Arial"/>
              <a:cs typeface="Arial"/>
            </a:endParaRPr>
          </a:p>
          <a:p>
            <a:pPr marL="219710" indent="-194310">
              <a:lnSpc>
                <a:spcPct val="100000"/>
              </a:lnSpc>
              <a:spcBef>
                <a:spcPts val="1800"/>
              </a:spcBef>
              <a:buClr>
                <a:srgbClr val="BF791A"/>
              </a:buClr>
              <a:buChar char="●"/>
              <a:tabLst>
                <a:tab pos="219710" algn="l"/>
              </a:tabLst>
            </a:pPr>
            <a:r>
              <a:rPr sz="1800" spc="-10" dirty="0">
                <a:latin typeface="Arial"/>
                <a:cs typeface="Arial"/>
              </a:rPr>
              <a:t>Model</a:t>
            </a:r>
            <a:r>
              <a:rPr sz="1800" spc="-90" dirty="0">
                <a:latin typeface="Arial"/>
                <a:cs typeface="Arial"/>
              </a:rPr>
              <a:t> </a:t>
            </a:r>
            <a:r>
              <a:rPr sz="1800" spc="80" dirty="0">
                <a:latin typeface="Arial"/>
                <a:cs typeface="Arial"/>
              </a:rPr>
              <a:t>7</a:t>
            </a:r>
            <a:r>
              <a:rPr sz="1800" spc="-145" dirty="0">
                <a:latin typeface="Arial"/>
                <a:cs typeface="Arial"/>
              </a:rPr>
              <a:t> </a:t>
            </a:r>
            <a:r>
              <a:rPr sz="1800" dirty="0">
                <a:latin typeface="Arial"/>
                <a:cs typeface="Arial"/>
              </a:rPr>
              <a:t>looks</a:t>
            </a:r>
            <a:r>
              <a:rPr sz="1800" spc="-130" dirty="0">
                <a:latin typeface="Arial"/>
                <a:cs typeface="Arial"/>
              </a:rPr>
              <a:t> </a:t>
            </a:r>
            <a:r>
              <a:rPr sz="1800" spc="-20" dirty="0">
                <a:latin typeface="Arial"/>
                <a:cs typeface="Arial"/>
              </a:rPr>
              <a:t>stable</a:t>
            </a:r>
            <a:r>
              <a:rPr sz="1800" spc="-114" dirty="0">
                <a:latin typeface="Arial"/>
                <a:cs typeface="Arial"/>
              </a:rPr>
              <a:t> </a:t>
            </a:r>
            <a:r>
              <a:rPr sz="1800" spc="-25" dirty="0">
                <a:latin typeface="Arial"/>
                <a:cs typeface="Arial"/>
              </a:rPr>
              <a:t>after</a:t>
            </a:r>
            <a:r>
              <a:rPr sz="1800" spc="-100" dirty="0">
                <a:latin typeface="Arial"/>
                <a:cs typeface="Arial"/>
              </a:rPr>
              <a:t> </a:t>
            </a:r>
            <a:r>
              <a:rPr sz="1800" spc="-70" dirty="0">
                <a:latin typeface="Arial"/>
                <a:cs typeface="Arial"/>
              </a:rPr>
              <a:t>seven</a:t>
            </a:r>
            <a:r>
              <a:rPr sz="1800" spc="-80" dirty="0">
                <a:latin typeface="Arial"/>
                <a:cs typeface="Arial"/>
              </a:rPr>
              <a:t> </a:t>
            </a:r>
            <a:r>
              <a:rPr sz="1800" spc="-10" dirty="0">
                <a:latin typeface="Arial"/>
                <a:cs typeface="Arial"/>
              </a:rPr>
              <a:t>iteration</a:t>
            </a:r>
            <a:r>
              <a:rPr sz="1800" spc="-75" dirty="0">
                <a:latin typeface="Arial"/>
                <a:cs typeface="Arial"/>
              </a:rPr>
              <a:t> </a:t>
            </a:r>
            <a:r>
              <a:rPr sz="1800" spc="-10" dirty="0">
                <a:latin typeface="Arial"/>
                <a:cs typeface="Arial"/>
              </a:rPr>
              <a:t>with:</a:t>
            </a:r>
            <a:endParaRPr sz="1800" dirty="0">
              <a:latin typeface="Arial"/>
              <a:cs typeface="Arial"/>
            </a:endParaRPr>
          </a:p>
          <a:p>
            <a:pPr marL="669925" lvl="1" indent="-213360">
              <a:lnSpc>
                <a:spcPct val="100000"/>
              </a:lnSpc>
              <a:spcBef>
                <a:spcPts val="1860"/>
              </a:spcBef>
              <a:buClr>
                <a:srgbClr val="BF791A"/>
              </a:buClr>
              <a:buChar char="○"/>
              <a:tabLst>
                <a:tab pos="669925" algn="l"/>
              </a:tabLst>
            </a:pPr>
            <a:r>
              <a:rPr sz="1800" dirty="0">
                <a:latin typeface="Arial"/>
                <a:cs typeface="Arial"/>
              </a:rPr>
              <a:t>significant</a:t>
            </a:r>
            <a:r>
              <a:rPr sz="1800" spc="45" dirty="0">
                <a:latin typeface="Arial"/>
                <a:cs typeface="Arial"/>
              </a:rPr>
              <a:t> </a:t>
            </a:r>
            <a:r>
              <a:rPr sz="1800" spc="95" dirty="0">
                <a:latin typeface="Arial"/>
                <a:cs typeface="Arial"/>
              </a:rPr>
              <a:t>p-</a:t>
            </a:r>
            <a:r>
              <a:rPr sz="1800" dirty="0">
                <a:latin typeface="Arial"/>
                <a:cs typeface="Arial"/>
              </a:rPr>
              <a:t>values</a:t>
            </a:r>
            <a:r>
              <a:rPr sz="1800" spc="50" dirty="0">
                <a:latin typeface="Arial"/>
                <a:cs typeface="Arial"/>
              </a:rPr>
              <a:t> </a:t>
            </a:r>
            <a:r>
              <a:rPr sz="1800" spc="65" dirty="0">
                <a:latin typeface="Arial"/>
                <a:cs typeface="Arial"/>
              </a:rPr>
              <a:t>within</a:t>
            </a:r>
            <a:r>
              <a:rPr sz="1800" spc="50" dirty="0">
                <a:latin typeface="Arial"/>
                <a:cs typeface="Arial"/>
              </a:rPr>
              <a:t> </a:t>
            </a:r>
            <a:r>
              <a:rPr sz="1800" dirty="0">
                <a:latin typeface="Arial"/>
                <a:cs typeface="Arial"/>
              </a:rPr>
              <a:t>the</a:t>
            </a:r>
            <a:r>
              <a:rPr sz="1800" spc="50" dirty="0">
                <a:latin typeface="Arial"/>
                <a:cs typeface="Arial"/>
              </a:rPr>
              <a:t> </a:t>
            </a:r>
            <a:r>
              <a:rPr sz="1800" dirty="0">
                <a:latin typeface="Arial"/>
                <a:cs typeface="Arial"/>
              </a:rPr>
              <a:t>threshold</a:t>
            </a:r>
            <a:r>
              <a:rPr sz="1800" spc="50" dirty="0">
                <a:latin typeface="Arial"/>
                <a:cs typeface="Arial"/>
              </a:rPr>
              <a:t> </a:t>
            </a:r>
            <a:r>
              <a:rPr sz="1800" spc="55" dirty="0">
                <a:latin typeface="Arial"/>
                <a:cs typeface="Arial"/>
              </a:rPr>
              <a:t>(p-</a:t>
            </a:r>
            <a:r>
              <a:rPr sz="1800" dirty="0">
                <a:latin typeface="Arial"/>
                <a:cs typeface="Arial"/>
              </a:rPr>
              <a:t>values</a:t>
            </a:r>
            <a:r>
              <a:rPr sz="1800" spc="50" dirty="0">
                <a:latin typeface="Arial"/>
                <a:cs typeface="Arial"/>
              </a:rPr>
              <a:t> </a:t>
            </a:r>
            <a:r>
              <a:rPr sz="1800" dirty="0">
                <a:latin typeface="Arial"/>
                <a:cs typeface="Arial"/>
              </a:rPr>
              <a:t>&lt;</a:t>
            </a:r>
            <a:r>
              <a:rPr sz="1800" spc="45" dirty="0">
                <a:latin typeface="Arial"/>
                <a:cs typeface="Arial"/>
              </a:rPr>
              <a:t> </a:t>
            </a:r>
            <a:r>
              <a:rPr sz="1800" dirty="0">
                <a:latin typeface="Arial"/>
                <a:cs typeface="Arial"/>
              </a:rPr>
              <a:t>0.05)</a:t>
            </a:r>
            <a:r>
              <a:rPr sz="1800" spc="50" dirty="0">
                <a:latin typeface="Arial"/>
                <a:cs typeface="Arial"/>
              </a:rPr>
              <a:t> </a:t>
            </a:r>
            <a:r>
              <a:rPr sz="1800" spc="-25" dirty="0">
                <a:latin typeface="Arial"/>
                <a:cs typeface="Arial"/>
              </a:rPr>
              <a:t>and</a:t>
            </a:r>
            <a:endParaRPr sz="1800" dirty="0">
              <a:latin typeface="Arial"/>
              <a:cs typeface="Arial"/>
            </a:endParaRPr>
          </a:p>
          <a:p>
            <a:pPr marL="669925" lvl="1" indent="-213360">
              <a:lnSpc>
                <a:spcPct val="100000"/>
              </a:lnSpc>
              <a:spcBef>
                <a:spcPts val="1580"/>
              </a:spcBef>
              <a:buClr>
                <a:srgbClr val="BF791A"/>
              </a:buClr>
              <a:buChar char="○"/>
              <a:tabLst>
                <a:tab pos="669925" algn="l"/>
              </a:tabLst>
            </a:pPr>
            <a:r>
              <a:rPr sz="1800" dirty="0">
                <a:latin typeface="Arial"/>
                <a:cs typeface="Arial"/>
              </a:rPr>
              <a:t>No</a:t>
            </a:r>
            <a:r>
              <a:rPr sz="1800" spc="70" dirty="0">
                <a:latin typeface="Arial"/>
                <a:cs typeface="Arial"/>
              </a:rPr>
              <a:t> </a:t>
            </a:r>
            <a:r>
              <a:rPr sz="1800" dirty="0">
                <a:latin typeface="Arial"/>
                <a:cs typeface="Arial"/>
              </a:rPr>
              <a:t>sign</a:t>
            </a:r>
            <a:r>
              <a:rPr sz="1800" spc="70" dirty="0">
                <a:latin typeface="Arial"/>
                <a:cs typeface="Arial"/>
              </a:rPr>
              <a:t> </a:t>
            </a:r>
            <a:r>
              <a:rPr sz="1800" dirty="0">
                <a:latin typeface="Arial"/>
                <a:cs typeface="Arial"/>
              </a:rPr>
              <a:t>of</a:t>
            </a:r>
            <a:r>
              <a:rPr sz="1800" spc="70" dirty="0">
                <a:latin typeface="Arial"/>
                <a:cs typeface="Arial"/>
              </a:rPr>
              <a:t> </a:t>
            </a:r>
            <a:r>
              <a:rPr sz="1800" dirty="0">
                <a:latin typeface="Arial"/>
                <a:cs typeface="Arial"/>
              </a:rPr>
              <a:t>multicollinearity</a:t>
            </a:r>
            <a:r>
              <a:rPr sz="1800" spc="70" dirty="0">
                <a:latin typeface="Arial"/>
                <a:cs typeface="Arial"/>
              </a:rPr>
              <a:t> </a:t>
            </a:r>
            <a:r>
              <a:rPr sz="1800" spc="95" dirty="0">
                <a:latin typeface="Arial"/>
                <a:cs typeface="Arial"/>
              </a:rPr>
              <a:t>with</a:t>
            </a:r>
            <a:r>
              <a:rPr sz="1800" spc="70" dirty="0">
                <a:latin typeface="Arial"/>
                <a:cs typeface="Arial"/>
              </a:rPr>
              <a:t> </a:t>
            </a:r>
            <a:r>
              <a:rPr sz="1800" spc="-40" dirty="0">
                <a:latin typeface="Arial"/>
                <a:cs typeface="Arial"/>
              </a:rPr>
              <a:t>VIFs</a:t>
            </a:r>
            <a:r>
              <a:rPr sz="1800" spc="70" dirty="0">
                <a:latin typeface="Arial"/>
                <a:cs typeface="Arial"/>
              </a:rPr>
              <a:t> </a:t>
            </a:r>
            <a:r>
              <a:rPr sz="1800" dirty="0">
                <a:latin typeface="Arial"/>
                <a:cs typeface="Arial"/>
              </a:rPr>
              <a:t>less</a:t>
            </a:r>
            <a:r>
              <a:rPr sz="1800" spc="70" dirty="0">
                <a:latin typeface="Arial"/>
                <a:cs typeface="Arial"/>
              </a:rPr>
              <a:t> </a:t>
            </a:r>
            <a:r>
              <a:rPr sz="1800" dirty="0">
                <a:latin typeface="Arial"/>
                <a:cs typeface="Arial"/>
              </a:rPr>
              <a:t>than</a:t>
            </a:r>
            <a:r>
              <a:rPr sz="1800" spc="70" dirty="0">
                <a:latin typeface="Arial"/>
                <a:cs typeface="Arial"/>
              </a:rPr>
              <a:t> </a:t>
            </a:r>
            <a:r>
              <a:rPr sz="1800" spc="30" dirty="0">
                <a:latin typeface="Arial"/>
                <a:cs typeface="Arial"/>
              </a:rPr>
              <a:t>5</a:t>
            </a:r>
            <a:endParaRPr sz="1800" dirty="0">
              <a:latin typeface="Arial"/>
              <a:cs typeface="Arial"/>
            </a:endParaRPr>
          </a:p>
          <a:p>
            <a:pPr marL="212725" marR="169545" indent="-187960">
              <a:lnSpc>
                <a:spcPct val="150000"/>
              </a:lnSpc>
              <a:spcBef>
                <a:spcPts val="1000"/>
              </a:spcBef>
              <a:buClr>
                <a:srgbClr val="BF791A"/>
              </a:buClr>
              <a:buChar char="●"/>
              <a:tabLst>
                <a:tab pos="213995" algn="l"/>
                <a:tab pos="1032510" algn="l"/>
              </a:tabLst>
            </a:pPr>
            <a:r>
              <a:rPr sz="1800" spc="-20" dirty="0">
                <a:latin typeface="Arial"/>
                <a:cs typeface="Arial"/>
              </a:rPr>
              <a:t>Hence</a:t>
            </a:r>
            <a:r>
              <a:rPr lang="en-IN" spc="-20" dirty="0">
                <a:latin typeface="Arial"/>
                <a:cs typeface="Arial"/>
              </a:rPr>
              <a:t> </a:t>
            </a:r>
            <a:r>
              <a:rPr sz="2700" b="1" baseline="6172" dirty="0">
                <a:latin typeface="Arial"/>
                <a:cs typeface="Arial"/>
              </a:rPr>
              <a:t>logm7</a:t>
            </a:r>
            <a:r>
              <a:rPr sz="2700" b="1" spc="434" baseline="6172" dirty="0">
                <a:latin typeface="Arial"/>
                <a:cs typeface="Arial"/>
              </a:rPr>
              <a:t> </a:t>
            </a:r>
            <a:r>
              <a:rPr sz="1800" spc="114" dirty="0">
                <a:latin typeface="Arial"/>
                <a:cs typeface="Arial"/>
              </a:rPr>
              <a:t>will</a:t>
            </a:r>
            <a:r>
              <a:rPr sz="1800" spc="-5" dirty="0">
                <a:latin typeface="Arial"/>
                <a:cs typeface="Arial"/>
              </a:rPr>
              <a:t> </a:t>
            </a:r>
            <a:r>
              <a:rPr sz="1800" dirty="0">
                <a:latin typeface="Arial"/>
                <a:cs typeface="Arial"/>
              </a:rPr>
              <a:t>be</a:t>
            </a:r>
            <a:r>
              <a:rPr sz="1800" spc="-10" dirty="0">
                <a:latin typeface="Arial"/>
                <a:cs typeface="Arial"/>
              </a:rPr>
              <a:t> </a:t>
            </a:r>
            <a:r>
              <a:rPr sz="1800" dirty="0">
                <a:latin typeface="Arial"/>
                <a:cs typeface="Arial"/>
              </a:rPr>
              <a:t>our</a:t>
            </a:r>
            <a:r>
              <a:rPr sz="1800" spc="-10" dirty="0">
                <a:latin typeface="Arial"/>
                <a:cs typeface="Arial"/>
              </a:rPr>
              <a:t> </a:t>
            </a:r>
            <a:r>
              <a:rPr sz="1800" dirty="0">
                <a:latin typeface="Arial"/>
                <a:cs typeface="Arial"/>
              </a:rPr>
              <a:t>final</a:t>
            </a:r>
            <a:r>
              <a:rPr sz="1800" spc="-10" dirty="0">
                <a:latin typeface="Arial"/>
                <a:cs typeface="Arial"/>
              </a:rPr>
              <a:t> </a:t>
            </a:r>
            <a:r>
              <a:rPr sz="1800" dirty="0">
                <a:latin typeface="Arial"/>
                <a:cs typeface="Arial"/>
              </a:rPr>
              <a:t>model,</a:t>
            </a:r>
            <a:r>
              <a:rPr sz="1800" spc="-10" dirty="0">
                <a:latin typeface="Arial"/>
                <a:cs typeface="Arial"/>
              </a:rPr>
              <a:t> </a:t>
            </a:r>
            <a:r>
              <a:rPr sz="1800" dirty="0">
                <a:latin typeface="Arial"/>
                <a:cs typeface="Arial"/>
              </a:rPr>
              <a:t>and</a:t>
            </a:r>
            <a:r>
              <a:rPr sz="1800" spc="-10" dirty="0">
                <a:latin typeface="Arial"/>
                <a:cs typeface="Arial"/>
              </a:rPr>
              <a:t> </a:t>
            </a:r>
            <a:r>
              <a:rPr sz="1800" spc="70" dirty="0">
                <a:latin typeface="Arial"/>
                <a:cs typeface="Arial"/>
              </a:rPr>
              <a:t>we</a:t>
            </a:r>
            <a:r>
              <a:rPr sz="1800" spc="-10" dirty="0">
                <a:latin typeface="Arial"/>
                <a:cs typeface="Arial"/>
              </a:rPr>
              <a:t> </a:t>
            </a:r>
            <a:r>
              <a:rPr sz="1800" spc="114" dirty="0">
                <a:latin typeface="Arial"/>
                <a:cs typeface="Arial"/>
              </a:rPr>
              <a:t>will</a:t>
            </a:r>
            <a:r>
              <a:rPr sz="1800" spc="-10" dirty="0">
                <a:latin typeface="Arial"/>
                <a:cs typeface="Arial"/>
              </a:rPr>
              <a:t> use </a:t>
            </a:r>
            <a:r>
              <a:rPr sz="1800" spc="70" dirty="0">
                <a:latin typeface="Arial"/>
                <a:cs typeface="Arial"/>
              </a:rPr>
              <a:t>it</a:t>
            </a:r>
            <a:r>
              <a:rPr sz="1800" spc="-5" dirty="0">
                <a:latin typeface="Arial"/>
                <a:cs typeface="Arial"/>
              </a:rPr>
              <a:t> </a:t>
            </a:r>
            <a:r>
              <a:rPr sz="1800" dirty="0">
                <a:latin typeface="Arial"/>
                <a:cs typeface="Arial"/>
              </a:rPr>
              <a:t>for</a:t>
            </a:r>
            <a:r>
              <a:rPr sz="1800" spc="-10" dirty="0">
                <a:latin typeface="Arial"/>
                <a:cs typeface="Arial"/>
              </a:rPr>
              <a:t> </a:t>
            </a:r>
            <a:r>
              <a:rPr sz="1800" dirty="0">
                <a:latin typeface="Arial"/>
                <a:cs typeface="Arial"/>
              </a:rPr>
              <a:t>Model</a:t>
            </a:r>
            <a:r>
              <a:rPr sz="1800" spc="-10" dirty="0">
                <a:latin typeface="Arial"/>
                <a:cs typeface="Arial"/>
              </a:rPr>
              <a:t> </a:t>
            </a:r>
            <a:r>
              <a:rPr sz="1800" dirty="0">
                <a:latin typeface="Arial"/>
                <a:cs typeface="Arial"/>
              </a:rPr>
              <a:t>Evaluation</a:t>
            </a:r>
            <a:r>
              <a:rPr sz="1800" spc="-10" dirty="0">
                <a:latin typeface="Arial"/>
                <a:cs typeface="Arial"/>
              </a:rPr>
              <a:t> </a:t>
            </a:r>
            <a:r>
              <a:rPr sz="1800" dirty="0">
                <a:latin typeface="Arial"/>
                <a:cs typeface="Arial"/>
              </a:rPr>
              <a:t>which</a:t>
            </a:r>
            <a:r>
              <a:rPr sz="1800" spc="-10" dirty="0">
                <a:latin typeface="Arial"/>
                <a:cs typeface="Arial"/>
              </a:rPr>
              <a:t> </a:t>
            </a:r>
            <a:r>
              <a:rPr sz="1800" spc="45" dirty="0">
                <a:latin typeface="Arial"/>
                <a:cs typeface="Arial"/>
              </a:rPr>
              <a:t>further</a:t>
            </a:r>
            <a:r>
              <a:rPr sz="1800" spc="-10" dirty="0">
                <a:latin typeface="Arial"/>
                <a:cs typeface="Arial"/>
              </a:rPr>
              <a:t> </a:t>
            </a:r>
            <a:r>
              <a:rPr sz="1800" spc="95" dirty="0">
                <a:latin typeface="Arial"/>
                <a:cs typeface="Arial"/>
              </a:rPr>
              <a:t>will 	</a:t>
            </a:r>
            <a:r>
              <a:rPr sz="1800" dirty="0">
                <a:latin typeface="Arial"/>
                <a:cs typeface="Arial"/>
              </a:rPr>
              <a:t>be</a:t>
            </a:r>
            <a:r>
              <a:rPr sz="1800" spc="-70" dirty="0">
                <a:latin typeface="Arial"/>
                <a:cs typeface="Arial"/>
              </a:rPr>
              <a:t> </a:t>
            </a:r>
            <a:r>
              <a:rPr sz="1800" dirty="0">
                <a:latin typeface="Arial"/>
                <a:cs typeface="Arial"/>
              </a:rPr>
              <a:t>used</a:t>
            </a:r>
            <a:r>
              <a:rPr sz="1800" spc="-65" dirty="0">
                <a:latin typeface="Arial"/>
                <a:cs typeface="Arial"/>
              </a:rPr>
              <a:t> </a:t>
            </a:r>
            <a:r>
              <a:rPr sz="1800" spc="60" dirty="0">
                <a:latin typeface="Arial"/>
                <a:cs typeface="Arial"/>
              </a:rPr>
              <a:t>to</a:t>
            </a:r>
            <a:r>
              <a:rPr sz="1800" spc="-70" dirty="0">
                <a:latin typeface="Arial"/>
                <a:cs typeface="Arial"/>
              </a:rPr>
              <a:t> </a:t>
            </a:r>
            <a:r>
              <a:rPr sz="1800" spc="-10" dirty="0">
                <a:latin typeface="Arial"/>
                <a:cs typeface="Arial"/>
              </a:rPr>
              <a:t>make</a:t>
            </a:r>
            <a:r>
              <a:rPr sz="1800" spc="-65" dirty="0">
                <a:latin typeface="Arial"/>
                <a:cs typeface="Arial"/>
              </a:rPr>
              <a:t> </a:t>
            </a:r>
            <a:r>
              <a:rPr sz="1800" spc="-10" dirty="0">
                <a:latin typeface="Arial"/>
                <a:cs typeface="Arial"/>
              </a:rPr>
              <a:t>predictions.</a:t>
            </a:r>
            <a:r>
              <a:rPr lang="en-IN" sz="1800" spc="-10" dirty="0">
                <a:latin typeface="Arial"/>
                <a:cs typeface="Arial"/>
              </a:rPr>
              <a:t>c</a:t>
            </a:r>
            <a:endParaRPr sz="1800" dirty="0">
              <a:latin typeface="Arial"/>
              <a:cs typeface="Arial"/>
            </a:endParaRPr>
          </a:p>
        </p:txBody>
      </p:sp>
    </p:spTree>
    <p:extLst>
      <p:ext uri="{BB962C8B-B14F-4D97-AF65-F5344CB8AC3E}">
        <p14:creationId xmlns:p14="http://schemas.microsoft.com/office/powerpoint/2010/main" val="120918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Problem Statement</a:t>
            </a:r>
            <a:endParaRPr lang="en-IN" sz="3200" b="1"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5E8A940-954A-46CE-EFFD-266182F424EE}"/>
              </a:ext>
            </a:extLst>
          </p:cNvPr>
          <p:cNvSpPr txBox="1"/>
          <p:nvPr/>
        </p:nvSpPr>
        <p:spPr>
          <a:xfrm>
            <a:off x="635267" y="1434163"/>
            <a:ext cx="10712917"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F0F0F"/>
                </a:solidFill>
                <a:effectLst/>
                <a:latin typeface="Arial" panose="020B0604020202020204" pitchFamily="34" charset="0"/>
                <a:cs typeface="Arial" panose="020B0604020202020204" pitchFamily="34" charset="0"/>
              </a:rPr>
              <a:t>X Education, an educational company, offers online courses tailored for industry professionals. Daily, a multitude of professionals visit their website, exploring the various courses available</a:t>
            </a:r>
          </a:p>
          <a:p>
            <a:pPr marL="285750" indent="-285750">
              <a:buFont typeface="Arial" panose="020B0604020202020204" pitchFamily="34" charset="0"/>
              <a:buChar char="•"/>
            </a:pPr>
            <a:endParaRPr lang="en-US" dirty="0">
              <a:solidFill>
                <a:srgbClr val="0F0F0F"/>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0F0F0F"/>
                </a:solidFill>
                <a:effectLst/>
                <a:latin typeface="Arial" panose="020B0604020202020204" pitchFamily="34" charset="0"/>
                <a:cs typeface="Arial" panose="020B0604020202020204" pitchFamily="34" charset="0"/>
              </a:rPr>
              <a:t>Upon completing the form-filling process on their website, individuals are identified as leads by the company. Subsequently, the sales team initiates communication through calls, emails, and other methods. Although this outreach results in the conversion of some leads, a majority remain unconverted</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0F0F0F"/>
                </a:solidFill>
                <a:effectLst/>
                <a:latin typeface="Arial" panose="020B0604020202020204" pitchFamily="34" charset="0"/>
                <a:cs typeface="Arial" panose="020B0604020202020204" pitchFamily="34" charset="0"/>
              </a:rPr>
              <a:t>X Education experiences a standard lead conversion rate of approximately 30%. This implies that out of, for instance, 100 acquired leads in a day, approximately 30 are successfully converted. To enhance the efficiency of this process, the company aims to pinpoint the most promising leads, commonly referred to as Hot Leads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0F0F0F"/>
                </a:solidFill>
                <a:effectLst/>
                <a:latin typeface="Arial" panose="020B0604020202020204" pitchFamily="34" charset="0"/>
                <a:cs typeface="Arial" panose="020B0604020202020204" pitchFamily="34" charset="0"/>
              </a:rPr>
              <a:t>Successfully identifying this subset of leads should result in an increase in the lead conversion rate. This is because the sales team will now concentrate their efforts on communicating with the potential leads, rather than making calls to the entire pool of leads indiscriminately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Model Evaluation</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15">
            <a:extLst>
              <a:ext uri="{FF2B5EF4-FFF2-40B4-BE49-F238E27FC236}">
                <a16:creationId xmlns:a16="http://schemas.microsoft.com/office/drawing/2014/main" id="{0EE95D64-889B-B12D-7B4E-CF57BE868B9C}"/>
              </a:ext>
            </a:extLst>
          </p:cNvPr>
          <p:cNvSpPr txBox="1"/>
          <p:nvPr/>
        </p:nvSpPr>
        <p:spPr>
          <a:xfrm>
            <a:off x="533400" y="2127184"/>
            <a:ext cx="2786380" cy="981807"/>
          </a:xfrm>
          <a:prstGeom prst="rect">
            <a:avLst/>
          </a:prstGeom>
        </p:spPr>
        <p:txBody>
          <a:bodyPr vert="horz" wrap="square" lIns="0" tIns="16510" rIns="0" bIns="0" rtlCol="0">
            <a:spAutoFit/>
          </a:bodyPr>
          <a:lstStyle/>
          <a:p>
            <a:pPr marL="25400" marR="5080" indent="-12700">
              <a:lnSpc>
                <a:spcPct val="98200"/>
              </a:lnSpc>
              <a:spcBef>
                <a:spcPts val="130"/>
              </a:spcBef>
            </a:pPr>
            <a:r>
              <a:rPr sz="1600" dirty="0">
                <a:latin typeface="Arial"/>
                <a:cs typeface="Arial"/>
              </a:rPr>
              <a:t>It</a:t>
            </a:r>
            <a:r>
              <a:rPr sz="1600" spc="5" dirty="0">
                <a:latin typeface="Arial"/>
                <a:cs typeface="Arial"/>
              </a:rPr>
              <a:t> </a:t>
            </a:r>
            <a:r>
              <a:rPr sz="1600" spc="-10" dirty="0">
                <a:latin typeface="Arial"/>
                <a:cs typeface="Arial"/>
              </a:rPr>
              <a:t>was</a:t>
            </a:r>
            <a:r>
              <a:rPr sz="1600" spc="-130" dirty="0">
                <a:latin typeface="Arial"/>
                <a:cs typeface="Arial"/>
              </a:rPr>
              <a:t> </a:t>
            </a:r>
            <a:r>
              <a:rPr sz="1600" spc="-30" dirty="0">
                <a:latin typeface="Arial"/>
                <a:cs typeface="Arial"/>
              </a:rPr>
              <a:t>decided</a:t>
            </a:r>
            <a:r>
              <a:rPr sz="1600" spc="5" dirty="0">
                <a:latin typeface="Arial"/>
                <a:cs typeface="Arial"/>
              </a:rPr>
              <a:t> </a:t>
            </a:r>
            <a:r>
              <a:rPr sz="1600" dirty="0">
                <a:latin typeface="Arial"/>
                <a:cs typeface="Arial"/>
              </a:rPr>
              <a:t>to</a:t>
            </a:r>
            <a:r>
              <a:rPr sz="1600" spc="-140" dirty="0">
                <a:latin typeface="Arial"/>
                <a:cs typeface="Arial"/>
              </a:rPr>
              <a:t> </a:t>
            </a:r>
            <a:r>
              <a:rPr sz="1600" dirty="0">
                <a:latin typeface="Arial"/>
                <a:cs typeface="Arial"/>
              </a:rPr>
              <a:t>go</a:t>
            </a:r>
            <a:r>
              <a:rPr sz="1600" spc="-140" dirty="0">
                <a:latin typeface="Arial"/>
                <a:cs typeface="Arial"/>
              </a:rPr>
              <a:t> </a:t>
            </a:r>
            <a:r>
              <a:rPr sz="1600" spc="-65" dirty="0">
                <a:latin typeface="Arial"/>
                <a:cs typeface="Arial"/>
              </a:rPr>
              <a:t>ahead</a:t>
            </a:r>
            <a:r>
              <a:rPr sz="1600" spc="-70" dirty="0">
                <a:latin typeface="Arial"/>
                <a:cs typeface="Arial"/>
              </a:rPr>
              <a:t> </a:t>
            </a:r>
            <a:r>
              <a:rPr sz="1600" dirty="0">
                <a:latin typeface="Arial"/>
                <a:cs typeface="Arial"/>
              </a:rPr>
              <a:t>with</a:t>
            </a:r>
            <a:r>
              <a:rPr sz="1600" spc="-85" dirty="0">
                <a:latin typeface="Arial"/>
                <a:cs typeface="Arial"/>
              </a:rPr>
              <a:t> </a:t>
            </a:r>
            <a:r>
              <a:rPr sz="1600" spc="-20" dirty="0">
                <a:latin typeface="Arial"/>
                <a:cs typeface="Arial"/>
              </a:rPr>
              <a:t>0.35 </a:t>
            </a:r>
            <a:r>
              <a:rPr sz="1600" spc="-65" dirty="0">
                <a:latin typeface="Arial"/>
                <a:cs typeface="Arial"/>
              </a:rPr>
              <a:t>as</a:t>
            </a:r>
            <a:r>
              <a:rPr sz="1600" spc="-135" dirty="0">
                <a:latin typeface="Arial"/>
                <a:cs typeface="Arial"/>
              </a:rPr>
              <a:t> </a:t>
            </a:r>
            <a:r>
              <a:rPr sz="1600" spc="-35" dirty="0">
                <a:latin typeface="Arial"/>
                <a:cs typeface="Arial"/>
              </a:rPr>
              <a:t>cutoff</a:t>
            </a:r>
            <a:r>
              <a:rPr sz="1600" spc="-125" dirty="0">
                <a:latin typeface="Arial"/>
                <a:cs typeface="Arial"/>
              </a:rPr>
              <a:t> </a:t>
            </a:r>
            <a:r>
              <a:rPr sz="1600" spc="-30" dirty="0">
                <a:latin typeface="Arial"/>
                <a:cs typeface="Arial"/>
              </a:rPr>
              <a:t>after</a:t>
            </a:r>
            <a:r>
              <a:rPr sz="1600" spc="-55" dirty="0">
                <a:latin typeface="Arial"/>
                <a:cs typeface="Arial"/>
              </a:rPr>
              <a:t> </a:t>
            </a:r>
            <a:r>
              <a:rPr sz="1600" spc="-60" dirty="0">
                <a:latin typeface="Arial"/>
                <a:cs typeface="Arial"/>
              </a:rPr>
              <a:t>checking</a:t>
            </a:r>
            <a:r>
              <a:rPr sz="1600" spc="-70" dirty="0">
                <a:latin typeface="Arial"/>
                <a:cs typeface="Arial"/>
              </a:rPr>
              <a:t> </a:t>
            </a:r>
            <a:r>
              <a:rPr sz="1600" spc="-10" dirty="0">
                <a:latin typeface="Arial"/>
                <a:cs typeface="Arial"/>
              </a:rPr>
              <a:t>evaluation </a:t>
            </a:r>
            <a:r>
              <a:rPr sz="1600" spc="-45" dirty="0">
                <a:latin typeface="Arial"/>
                <a:cs typeface="Arial"/>
              </a:rPr>
              <a:t>metrics</a:t>
            </a:r>
            <a:r>
              <a:rPr sz="1600" spc="-130" dirty="0">
                <a:latin typeface="Arial"/>
                <a:cs typeface="Arial"/>
              </a:rPr>
              <a:t> </a:t>
            </a:r>
            <a:r>
              <a:rPr sz="1600" spc="-60" dirty="0">
                <a:latin typeface="Arial"/>
                <a:cs typeface="Arial"/>
              </a:rPr>
              <a:t>coming </a:t>
            </a:r>
            <a:r>
              <a:rPr sz="1600" spc="-10" dirty="0">
                <a:latin typeface="Arial"/>
                <a:cs typeface="Arial"/>
              </a:rPr>
              <a:t>from</a:t>
            </a:r>
            <a:r>
              <a:rPr sz="1600" spc="-160" dirty="0">
                <a:latin typeface="Arial"/>
                <a:cs typeface="Arial"/>
              </a:rPr>
              <a:t> </a:t>
            </a:r>
            <a:r>
              <a:rPr sz="1600" spc="-10" dirty="0">
                <a:latin typeface="Arial"/>
                <a:cs typeface="Arial"/>
              </a:rPr>
              <a:t>both</a:t>
            </a:r>
            <a:r>
              <a:rPr sz="1600" spc="-150" dirty="0">
                <a:latin typeface="Arial"/>
                <a:cs typeface="Arial"/>
              </a:rPr>
              <a:t> </a:t>
            </a:r>
            <a:r>
              <a:rPr sz="1600" spc="-20" dirty="0">
                <a:latin typeface="Arial"/>
                <a:cs typeface="Arial"/>
              </a:rPr>
              <a:t>plots</a:t>
            </a:r>
            <a:endParaRPr sz="1600" dirty="0">
              <a:latin typeface="Arial"/>
              <a:cs typeface="Arial"/>
            </a:endParaRPr>
          </a:p>
        </p:txBody>
      </p:sp>
      <p:sp>
        <p:nvSpPr>
          <p:cNvPr id="3" name="object 16">
            <a:extLst>
              <a:ext uri="{FF2B5EF4-FFF2-40B4-BE49-F238E27FC236}">
                <a16:creationId xmlns:a16="http://schemas.microsoft.com/office/drawing/2014/main" id="{09693264-84CD-FCA3-6005-5A41E4B70E26}"/>
              </a:ext>
            </a:extLst>
          </p:cNvPr>
          <p:cNvSpPr txBox="1"/>
          <p:nvPr/>
        </p:nvSpPr>
        <p:spPr>
          <a:xfrm>
            <a:off x="533400" y="1361791"/>
            <a:ext cx="2232660" cy="452120"/>
          </a:xfrm>
          <a:prstGeom prst="rect">
            <a:avLst/>
          </a:prstGeom>
        </p:spPr>
        <p:txBody>
          <a:bodyPr vert="horz" wrap="square" lIns="0" tIns="12700" rIns="0" bIns="0" rtlCol="0">
            <a:spAutoFit/>
          </a:bodyPr>
          <a:lstStyle/>
          <a:p>
            <a:pPr marL="12700">
              <a:lnSpc>
                <a:spcPct val="100000"/>
              </a:lnSpc>
              <a:spcBef>
                <a:spcPts val="100"/>
              </a:spcBef>
            </a:pPr>
            <a:r>
              <a:rPr sz="2800" spc="-45" dirty="0">
                <a:solidFill>
                  <a:srgbClr val="BF791A"/>
                </a:solidFill>
                <a:latin typeface="Arial"/>
                <a:cs typeface="Arial"/>
              </a:rPr>
              <a:t>Train</a:t>
            </a:r>
            <a:r>
              <a:rPr sz="2800" spc="-120" dirty="0">
                <a:solidFill>
                  <a:srgbClr val="BF791A"/>
                </a:solidFill>
                <a:latin typeface="Arial"/>
                <a:cs typeface="Arial"/>
              </a:rPr>
              <a:t> </a:t>
            </a:r>
            <a:r>
              <a:rPr sz="2800" spc="-60" dirty="0">
                <a:solidFill>
                  <a:srgbClr val="BF791A"/>
                </a:solidFill>
                <a:latin typeface="Arial"/>
                <a:cs typeface="Arial"/>
              </a:rPr>
              <a:t>Data</a:t>
            </a:r>
            <a:r>
              <a:rPr sz="2800" spc="-114" dirty="0">
                <a:solidFill>
                  <a:srgbClr val="BF791A"/>
                </a:solidFill>
                <a:latin typeface="Arial"/>
                <a:cs typeface="Arial"/>
              </a:rPr>
              <a:t> </a:t>
            </a:r>
            <a:r>
              <a:rPr sz="2800" spc="-25" dirty="0">
                <a:solidFill>
                  <a:srgbClr val="BF791A"/>
                </a:solidFill>
                <a:latin typeface="Arial"/>
                <a:cs typeface="Arial"/>
              </a:rPr>
              <a:t>Set</a:t>
            </a:r>
            <a:endParaRPr sz="2800" dirty="0">
              <a:latin typeface="Arial"/>
              <a:cs typeface="Arial"/>
            </a:endParaRPr>
          </a:p>
        </p:txBody>
      </p:sp>
      <p:pic>
        <p:nvPicPr>
          <p:cNvPr id="7" name="object 12">
            <a:extLst>
              <a:ext uri="{FF2B5EF4-FFF2-40B4-BE49-F238E27FC236}">
                <a16:creationId xmlns:a16="http://schemas.microsoft.com/office/drawing/2014/main" id="{5F6DE21C-EB3A-F10B-0F4F-CE73A9E04B88}"/>
              </a:ext>
            </a:extLst>
          </p:cNvPr>
          <p:cNvPicPr/>
          <p:nvPr/>
        </p:nvPicPr>
        <p:blipFill>
          <a:blip r:embed="rId2" cstate="print"/>
          <a:stretch>
            <a:fillRect/>
          </a:stretch>
        </p:blipFill>
        <p:spPr>
          <a:xfrm>
            <a:off x="3662948" y="1515953"/>
            <a:ext cx="4321048" cy="4653864"/>
          </a:xfrm>
          <a:prstGeom prst="rect">
            <a:avLst/>
          </a:prstGeom>
        </p:spPr>
      </p:pic>
      <p:sp>
        <p:nvSpPr>
          <p:cNvPr id="8" name="object 14">
            <a:extLst>
              <a:ext uri="{FF2B5EF4-FFF2-40B4-BE49-F238E27FC236}">
                <a16:creationId xmlns:a16="http://schemas.microsoft.com/office/drawing/2014/main" id="{EFCA3E77-A5BA-C980-5578-36D17E08DEBE}"/>
              </a:ext>
            </a:extLst>
          </p:cNvPr>
          <p:cNvSpPr txBox="1"/>
          <p:nvPr/>
        </p:nvSpPr>
        <p:spPr>
          <a:xfrm>
            <a:off x="533400" y="3201670"/>
            <a:ext cx="2614930" cy="492122"/>
          </a:xfrm>
          <a:prstGeom prst="rect">
            <a:avLst/>
          </a:prstGeom>
        </p:spPr>
        <p:txBody>
          <a:bodyPr vert="horz" wrap="square" lIns="0" tIns="10160" rIns="0" bIns="0" rtlCol="0">
            <a:spAutoFit/>
          </a:bodyPr>
          <a:lstStyle/>
          <a:p>
            <a:pPr marL="12700" marR="5080" indent="12700">
              <a:lnSpc>
                <a:spcPct val="101200"/>
              </a:lnSpc>
              <a:spcBef>
                <a:spcPts val="80"/>
              </a:spcBef>
            </a:pPr>
            <a:r>
              <a:rPr sz="1600" spc="-65" dirty="0">
                <a:latin typeface="Arial"/>
                <a:cs typeface="Arial"/>
              </a:rPr>
              <a:t>Confusion</a:t>
            </a:r>
            <a:r>
              <a:rPr sz="1600" spc="-145" dirty="0">
                <a:latin typeface="Arial"/>
                <a:cs typeface="Arial"/>
              </a:rPr>
              <a:t> </a:t>
            </a:r>
            <a:r>
              <a:rPr sz="1600" spc="-25" dirty="0">
                <a:latin typeface="Arial"/>
                <a:cs typeface="Arial"/>
              </a:rPr>
              <a:t>Matrix</a:t>
            </a:r>
            <a:r>
              <a:rPr sz="1600" spc="-65" dirty="0">
                <a:latin typeface="Arial"/>
                <a:cs typeface="Arial"/>
              </a:rPr>
              <a:t> </a:t>
            </a:r>
            <a:r>
              <a:rPr sz="1600" dirty="0">
                <a:latin typeface="Arial"/>
                <a:cs typeface="Arial"/>
              </a:rPr>
              <a:t>&amp;</a:t>
            </a:r>
            <a:r>
              <a:rPr sz="1600" spc="-110" dirty="0">
                <a:latin typeface="Arial"/>
                <a:cs typeface="Arial"/>
              </a:rPr>
              <a:t> </a:t>
            </a:r>
            <a:r>
              <a:rPr sz="1600" spc="-45" dirty="0">
                <a:latin typeface="Arial"/>
                <a:cs typeface="Arial"/>
              </a:rPr>
              <a:t>Evaluation</a:t>
            </a:r>
            <a:r>
              <a:rPr sz="1600" spc="-140" dirty="0">
                <a:latin typeface="Arial"/>
                <a:cs typeface="Arial"/>
              </a:rPr>
              <a:t> </a:t>
            </a:r>
            <a:r>
              <a:rPr sz="1600" spc="-25" dirty="0">
                <a:latin typeface="Arial"/>
                <a:cs typeface="Arial"/>
              </a:rPr>
              <a:t>Metrics </a:t>
            </a:r>
            <a:r>
              <a:rPr sz="1600" dirty="0">
                <a:latin typeface="Arial"/>
                <a:cs typeface="Arial"/>
              </a:rPr>
              <a:t>with</a:t>
            </a:r>
            <a:r>
              <a:rPr sz="1600" spc="-70" dirty="0">
                <a:latin typeface="Arial"/>
                <a:cs typeface="Arial"/>
              </a:rPr>
              <a:t> </a:t>
            </a:r>
            <a:r>
              <a:rPr sz="1600" dirty="0">
                <a:latin typeface="Arial"/>
                <a:cs typeface="Arial"/>
              </a:rPr>
              <a:t>0.35</a:t>
            </a:r>
            <a:r>
              <a:rPr sz="1600" spc="-75" dirty="0">
                <a:latin typeface="Arial"/>
                <a:cs typeface="Arial"/>
              </a:rPr>
              <a:t> </a:t>
            </a:r>
            <a:r>
              <a:rPr sz="1600" spc="-65" dirty="0">
                <a:latin typeface="Arial"/>
                <a:cs typeface="Arial"/>
              </a:rPr>
              <a:t>as</a:t>
            </a:r>
            <a:r>
              <a:rPr sz="1600" spc="-114" dirty="0">
                <a:latin typeface="Arial"/>
                <a:cs typeface="Arial"/>
              </a:rPr>
              <a:t> </a:t>
            </a:r>
            <a:r>
              <a:rPr sz="1600" spc="-10" dirty="0">
                <a:latin typeface="Arial"/>
                <a:cs typeface="Arial"/>
              </a:rPr>
              <a:t>cutoff</a:t>
            </a:r>
            <a:endParaRPr sz="1600" dirty="0">
              <a:latin typeface="Arial"/>
              <a:cs typeface="Arial"/>
            </a:endParaRPr>
          </a:p>
        </p:txBody>
      </p:sp>
      <p:pic>
        <p:nvPicPr>
          <p:cNvPr id="9" name="object 13">
            <a:extLst>
              <a:ext uri="{FF2B5EF4-FFF2-40B4-BE49-F238E27FC236}">
                <a16:creationId xmlns:a16="http://schemas.microsoft.com/office/drawing/2014/main" id="{E6AE4290-5AA0-F229-2F39-FFFA43642EEB}"/>
              </a:ext>
            </a:extLst>
          </p:cNvPr>
          <p:cNvPicPr/>
          <p:nvPr/>
        </p:nvPicPr>
        <p:blipFill>
          <a:blip r:embed="rId3" cstate="print"/>
          <a:stretch>
            <a:fillRect/>
          </a:stretch>
        </p:blipFill>
        <p:spPr>
          <a:xfrm>
            <a:off x="8216077" y="1361791"/>
            <a:ext cx="3624567" cy="2862465"/>
          </a:xfrm>
          <a:prstGeom prst="rect">
            <a:avLst/>
          </a:prstGeom>
        </p:spPr>
      </p:pic>
    </p:spTree>
    <p:extLst>
      <p:ext uri="{BB962C8B-B14F-4D97-AF65-F5344CB8AC3E}">
        <p14:creationId xmlns:p14="http://schemas.microsoft.com/office/powerpoint/2010/main" val="2003956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Model Evaluation</a:t>
            </a:r>
            <a:endParaRPr lang="en-IN" sz="3200" b="1" dirty="0">
              <a:solidFill>
                <a:schemeClr val="bg1"/>
              </a:solidFill>
              <a:latin typeface="Arial" panose="020B0604020202020204" pitchFamily="34" charset="0"/>
              <a:cs typeface="Arial" panose="020B0604020202020204" pitchFamily="34" charset="0"/>
            </a:endParaRPr>
          </a:p>
        </p:txBody>
      </p:sp>
      <p:sp>
        <p:nvSpPr>
          <p:cNvPr id="10" name="object 9">
            <a:extLst>
              <a:ext uri="{FF2B5EF4-FFF2-40B4-BE49-F238E27FC236}">
                <a16:creationId xmlns:a16="http://schemas.microsoft.com/office/drawing/2014/main" id="{6ED032D4-BE92-2182-AE38-84E03C9B24AD}"/>
              </a:ext>
            </a:extLst>
          </p:cNvPr>
          <p:cNvSpPr txBox="1"/>
          <p:nvPr/>
        </p:nvSpPr>
        <p:spPr>
          <a:xfrm>
            <a:off x="694757" y="2237475"/>
            <a:ext cx="3594100" cy="2505814"/>
          </a:xfrm>
          <a:prstGeom prst="rect">
            <a:avLst/>
          </a:prstGeom>
        </p:spPr>
        <p:txBody>
          <a:bodyPr vert="horz" wrap="square" lIns="0" tIns="12700" rIns="0" bIns="0" rtlCol="0">
            <a:spAutoFit/>
          </a:bodyPr>
          <a:lstStyle/>
          <a:p>
            <a:pPr marL="298450" marR="61594" indent="-285750">
              <a:lnSpc>
                <a:spcPct val="100000"/>
              </a:lnSpc>
              <a:spcBef>
                <a:spcPts val="100"/>
              </a:spcBef>
              <a:buFont typeface="Arial" panose="020B0604020202020204" pitchFamily="34" charset="0"/>
              <a:buChar char="•"/>
            </a:pPr>
            <a:r>
              <a:rPr spc="-60" dirty="0">
                <a:latin typeface="Arial"/>
                <a:cs typeface="Arial"/>
              </a:rPr>
              <a:t>Area</a:t>
            </a:r>
            <a:r>
              <a:rPr spc="-200" dirty="0">
                <a:latin typeface="Arial"/>
                <a:cs typeface="Arial"/>
              </a:rPr>
              <a:t> </a:t>
            </a:r>
            <a:r>
              <a:rPr spc="-55" dirty="0">
                <a:latin typeface="Arial"/>
                <a:cs typeface="Arial"/>
              </a:rPr>
              <a:t>under</a:t>
            </a:r>
            <a:r>
              <a:rPr spc="-135" dirty="0">
                <a:latin typeface="Arial"/>
                <a:cs typeface="Arial"/>
              </a:rPr>
              <a:t> </a:t>
            </a:r>
            <a:r>
              <a:rPr spc="-95" dirty="0">
                <a:latin typeface="Arial"/>
                <a:cs typeface="Arial"/>
              </a:rPr>
              <a:t>ROC</a:t>
            </a:r>
            <a:r>
              <a:rPr spc="-110" dirty="0">
                <a:latin typeface="Arial"/>
                <a:cs typeface="Arial"/>
              </a:rPr>
              <a:t> </a:t>
            </a:r>
            <a:r>
              <a:rPr spc="-65" dirty="0">
                <a:latin typeface="Arial"/>
                <a:cs typeface="Arial"/>
              </a:rPr>
              <a:t>curve</a:t>
            </a:r>
            <a:r>
              <a:rPr spc="-200" dirty="0">
                <a:latin typeface="Arial"/>
                <a:cs typeface="Arial"/>
              </a:rPr>
              <a:t> </a:t>
            </a:r>
            <a:r>
              <a:rPr spc="-30" dirty="0">
                <a:latin typeface="Arial"/>
                <a:cs typeface="Arial"/>
              </a:rPr>
              <a:t>is</a:t>
            </a:r>
            <a:r>
              <a:rPr spc="-25" dirty="0">
                <a:latin typeface="Arial"/>
                <a:cs typeface="Arial"/>
              </a:rPr>
              <a:t> </a:t>
            </a:r>
            <a:r>
              <a:rPr spc="-10" dirty="0">
                <a:latin typeface="Arial"/>
                <a:cs typeface="Arial"/>
              </a:rPr>
              <a:t>0.88</a:t>
            </a:r>
            <a:r>
              <a:rPr spc="-95" dirty="0">
                <a:latin typeface="Arial"/>
                <a:cs typeface="Arial"/>
              </a:rPr>
              <a:t> </a:t>
            </a:r>
            <a:r>
              <a:rPr dirty="0">
                <a:latin typeface="Arial"/>
                <a:cs typeface="Arial"/>
              </a:rPr>
              <a:t>out</a:t>
            </a:r>
            <a:r>
              <a:rPr spc="-20" dirty="0">
                <a:latin typeface="Arial"/>
                <a:cs typeface="Arial"/>
              </a:rPr>
              <a:t> </a:t>
            </a:r>
            <a:r>
              <a:rPr dirty="0">
                <a:latin typeface="Arial"/>
                <a:cs typeface="Arial"/>
              </a:rPr>
              <a:t>of</a:t>
            </a:r>
            <a:r>
              <a:rPr spc="-204" dirty="0">
                <a:latin typeface="Arial"/>
                <a:cs typeface="Arial"/>
              </a:rPr>
              <a:t> </a:t>
            </a:r>
            <a:r>
              <a:rPr spc="55" dirty="0">
                <a:latin typeface="Arial"/>
                <a:cs typeface="Arial"/>
              </a:rPr>
              <a:t>1</a:t>
            </a:r>
            <a:r>
              <a:rPr spc="-95" dirty="0">
                <a:latin typeface="Arial"/>
                <a:cs typeface="Arial"/>
              </a:rPr>
              <a:t> </a:t>
            </a:r>
            <a:r>
              <a:rPr spc="-10" dirty="0">
                <a:latin typeface="Arial"/>
                <a:cs typeface="Arial"/>
              </a:rPr>
              <a:t>which </a:t>
            </a:r>
            <a:r>
              <a:rPr spc="-70" dirty="0">
                <a:latin typeface="Arial"/>
                <a:cs typeface="Arial"/>
              </a:rPr>
              <a:t>indicates</a:t>
            </a:r>
            <a:r>
              <a:rPr spc="-85" dirty="0">
                <a:latin typeface="Arial"/>
                <a:cs typeface="Arial"/>
              </a:rPr>
              <a:t> </a:t>
            </a:r>
            <a:r>
              <a:rPr spc="-60" dirty="0">
                <a:latin typeface="Arial"/>
                <a:cs typeface="Arial"/>
              </a:rPr>
              <a:t>a</a:t>
            </a:r>
            <a:r>
              <a:rPr spc="-175" dirty="0">
                <a:latin typeface="Arial"/>
                <a:cs typeface="Arial"/>
              </a:rPr>
              <a:t> </a:t>
            </a:r>
            <a:r>
              <a:rPr spc="-30" dirty="0">
                <a:latin typeface="Arial"/>
                <a:cs typeface="Arial"/>
              </a:rPr>
              <a:t>good</a:t>
            </a:r>
            <a:r>
              <a:rPr spc="-150" dirty="0">
                <a:latin typeface="Arial"/>
                <a:cs typeface="Arial"/>
              </a:rPr>
              <a:t> </a:t>
            </a:r>
            <a:r>
              <a:rPr spc="-55" dirty="0">
                <a:latin typeface="Arial"/>
                <a:cs typeface="Arial"/>
              </a:rPr>
              <a:t>predictive</a:t>
            </a:r>
            <a:r>
              <a:rPr spc="-175" dirty="0">
                <a:latin typeface="Arial"/>
                <a:cs typeface="Arial"/>
              </a:rPr>
              <a:t> </a:t>
            </a:r>
            <a:r>
              <a:rPr spc="-10" dirty="0">
                <a:latin typeface="Arial"/>
                <a:cs typeface="Arial"/>
              </a:rPr>
              <a:t>model.</a:t>
            </a:r>
            <a:endParaRPr dirty="0">
              <a:latin typeface="Arial"/>
              <a:cs typeface="Arial"/>
            </a:endParaRPr>
          </a:p>
          <a:p>
            <a:pPr marL="298450" marR="5080" indent="-285750">
              <a:lnSpc>
                <a:spcPct val="100000"/>
              </a:lnSpc>
              <a:buFont typeface="Arial" panose="020B0604020202020204" pitchFamily="34" charset="0"/>
              <a:buChar char="•"/>
            </a:pPr>
            <a:r>
              <a:rPr spc="-45" dirty="0">
                <a:latin typeface="Arial"/>
                <a:cs typeface="Arial"/>
              </a:rPr>
              <a:t>The</a:t>
            </a:r>
            <a:r>
              <a:rPr spc="-190" dirty="0">
                <a:latin typeface="Arial"/>
                <a:cs typeface="Arial"/>
              </a:rPr>
              <a:t> </a:t>
            </a:r>
            <a:r>
              <a:rPr spc="-65" dirty="0">
                <a:latin typeface="Arial"/>
                <a:cs typeface="Arial"/>
              </a:rPr>
              <a:t>curve</a:t>
            </a:r>
            <a:r>
              <a:rPr spc="-190" dirty="0">
                <a:latin typeface="Arial"/>
                <a:cs typeface="Arial"/>
              </a:rPr>
              <a:t> </a:t>
            </a:r>
            <a:r>
              <a:rPr spc="-40" dirty="0">
                <a:latin typeface="Arial"/>
                <a:cs typeface="Arial"/>
              </a:rPr>
              <a:t>is</a:t>
            </a:r>
            <a:r>
              <a:rPr spc="-105" dirty="0">
                <a:latin typeface="Arial"/>
                <a:cs typeface="Arial"/>
              </a:rPr>
              <a:t> </a:t>
            </a:r>
            <a:r>
              <a:rPr spc="-95" dirty="0">
                <a:latin typeface="Arial"/>
                <a:cs typeface="Arial"/>
              </a:rPr>
              <a:t>as</a:t>
            </a:r>
            <a:r>
              <a:rPr spc="-105" dirty="0">
                <a:latin typeface="Arial"/>
                <a:cs typeface="Arial"/>
              </a:rPr>
              <a:t> </a:t>
            </a:r>
            <a:r>
              <a:rPr spc="-55" dirty="0">
                <a:latin typeface="Arial"/>
                <a:cs typeface="Arial"/>
              </a:rPr>
              <a:t>close</a:t>
            </a:r>
            <a:r>
              <a:rPr spc="-95" dirty="0">
                <a:latin typeface="Arial"/>
                <a:cs typeface="Arial"/>
              </a:rPr>
              <a:t> </a:t>
            </a:r>
            <a:r>
              <a:rPr dirty="0">
                <a:latin typeface="Arial"/>
                <a:cs typeface="Arial"/>
              </a:rPr>
              <a:t>to</a:t>
            </a:r>
            <a:r>
              <a:rPr spc="-20" dirty="0">
                <a:latin typeface="Arial"/>
                <a:cs typeface="Arial"/>
              </a:rPr>
              <a:t> </a:t>
            </a:r>
            <a:r>
              <a:rPr dirty="0">
                <a:latin typeface="Arial"/>
                <a:cs typeface="Arial"/>
              </a:rPr>
              <a:t>the</a:t>
            </a:r>
            <a:r>
              <a:rPr spc="-95" dirty="0">
                <a:latin typeface="Arial"/>
                <a:cs typeface="Arial"/>
              </a:rPr>
              <a:t> </a:t>
            </a:r>
            <a:r>
              <a:rPr dirty="0">
                <a:latin typeface="Arial"/>
                <a:cs typeface="Arial"/>
              </a:rPr>
              <a:t>top</a:t>
            </a:r>
            <a:r>
              <a:rPr spc="-170" dirty="0">
                <a:latin typeface="Arial"/>
                <a:cs typeface="Arial"/>
              </a:rPr>
              <a:t> </a:t>
            </a:r>
            <a:r>
              <a:rPr dirty="0">
                <a:latin typeface="Arial"/>
                <a:cs typeface="Arial"/>
              </a:rPr>
              <a:t>left</a:t>
            </a:r>
            <a:r>
              <a:rPr spc="5" dirty="0">
                <a:latin typeface="Arial"/>
                <a:cs typeface="Arial"/>
              </a:rPr>
              <a:t> </a:t>
            </a:r>
            <a:r>
              <a:rPr spc="-65" dirty="0">
                <a:latin typeface="Arial"/>
                <a:cs typeface="Arial"/>
              </a:rPr>
              <a:t>corner</a:t>
            </a:r>
            <a:r>
              <a:rPr spc="-125" dirty="0">
                <a:latin typeface="Arial"/>
                <a:cs typeface="Arial"/>
              </a:rPr>
              <a:t> </a:t>
            </a:r>
            <a:r>
              <a:rPr spc="-25" dirty="0">
                <a:latin typeface="Arial"/>
                <a:cs typeface="Arial"/>
              </a:rPr>
              <a:t>of </a:t>
            </a:r>
            <a:r>
              <a:rPr spc="-10" dirty="0">
                <a:latin typeface="Arial"/>
                <a:cs typeface="Arial"/>
              </a:rPr>
              <a:t>the</a:t>
            </a:r>
            <a:r>
              <a:rPr spc="-195" dirty="0">
                <a:latin typeface="Arial"/>
                <a:cs typeface="Arial"/>
              </a:rPr>
              <a:t> </a:t>
            </a:r>
            <a:r>
              <a:rPr spc="-10" dirty="0">
                <a:latin typeface="Arial"/>
                <a:cs typeface="Arial"/>
              </a:rPr>
              <a:t>plot,</a:t>
            </a:r>
            <a:r>
              <a:rPr spc="-135" dirty="0">
                <a:latin typeface="Arial"/>
                <a:cs typeface="Arial"/>
              </a:rPr>
              <a:t> </a:t>
            </a:r>
            <a:r>
              <a:rPr spc="-30" dirty="0">
                <a:latin typeface="Arial"/>
                <a:cs typeface="Arial"/>
              </a:rPr>
              <a:t>which</a:t>
            </a:r>
            <a:r>
              <a:rPr spc="-145" dirty="0">
                <a:latin typeface="Arial"/>
                <a:cs typeface="Arial"/>
              </a:rPr>
              <a:t> </a:t>
            </a:r>
            <a:r>
              <a:rPr spc="-60" dirty="0">
                <a:latin typeface="Arial"/>
                <a:cs typeface="Arial"/>
              </a:rPr>
              <a:t>represents</a:t>
            </a:r>
            <a:r>
              <a:rPr spc="-110" dirty="0">
                <a:latin typeface="Arial"/>
                <a:cs typeface="Arial"/>
              </a:rPr>
              <a:t> </a:t>
            </a:r>
            <a:r>
              <a:rPr spc="-60" dirty="0">
                <a:latin typeface="Arial"/>
                <a:cs typeface="Arial"/>
              </a:rPr>
              <a:t>a</a:t>
            </a:r>
            <a:r>
              <a:rPr spc="-195" dirty="0">
                <a:latin typeface="Arial"/>
                <a:cs typeface="Arial"/>
              </a:rPr>
              <a:t> </a:t>
            </a:r>
            <a:r>
              <a:rPr spc="-40" dirty="0">
                <a:latin typeface="Arial"/>
                <a:cs typeface="Arial"/>
              </a:rPr>
              <a:t>model</a:t>
            </a:r>
            <a:r>
              <a:rPr spc="-35" dirty="0">
                <a:latin typeface="Arial"/>
                <a:cs typeface="Arial"/>
              </a:rPr>
              <a:t> </a:t>
            </a:r>
            <a:r>
              <a:rPr dirty="0">
                <a:latin typeface="Arial"/>
                <a:cs typeface="Arial"/>
              </a:rPr>
              <a:t>that</a:t>
            </a:r>
            <a:r>
              <a:rPr spc="-5" dirty="0">
                <a:latin typeface="Arial"/>
                <a:cs typeface="Arial"/>
              </a:rPr>
              <a:t> </a:t>
            </a:r>
            <a:r>
              <a:rPr spc="-80" dirty="0">
                <a:latin typeface="Arial"/>
                <a:cs typeface="Arial"/>
              </a:rPr>
              <a:t>has</a:t>
            </a:r>
            <a:r>
              <a:rPr spc="-114" dirty="0">
                <a:latin typeface="Arial"/>
                <a:cs typeface="Arial"/>
              </a:rPr>
              <a:t> </a:t>
            </a:r>
            <a:r>
              <a:rPr spc="-50" dirty="0">
                <a:latin typeface="Arial"/>
                <a:cs typeface="Arial"/>
              </a:rPr>
              <a:t>a </a:t>
            </a:r>
            <a:r>
              <a:rPr spc="-35" dirty="0">
                <a:latin typeface="Arial"/>
                <a:cs typeface="Arial"/>
              </a:rPr>
              <a:t>high</a:t>
            </a:r>
            <a:r>
              <a:rPr spc="-55" dirty="0">
                <a:latin typeface="Arial"/>
                <a:cs typeface="Arial"/>
              </a:rPr>
              <a:t> </a:t>
            </a:r>
            <a:r>
              <a:rPr dirty="0">
                <a:latin typeface="Arial"/>
                <a:cs typeface="Arial"/>
              </a:rPr>
              <a:t>true</a:t>
            </a:r>
            <a:r>
              <a:rPr spc="-195" dirty="0">
                <a:latin typeface="Arial"/>
                <a:cs typeface="Arial"/>
              </a:rPr>
              <a:t> </a:t>
            </a:r>
            <a:r>
              <a:rPr spc="-35" dirty="0">
                <a:latin typeface="Arial"/>
                <a:cs typeface="Arial"/>
              </a:rPr>
              <a:t>positive</a:t>
            </a:r>
            <a:r>
              <a:rPr spc="-195" dirty="0">
                <a:latin typeface="Arial"/>
                <a:cs typeface="Arial"/>
              </a:rPr>
              <a:t> </a:t>
            </a:r>
            <a:r>
              <a:rPr spc="-35" dirty="0">
                <a:latin typeface="Arial"/>
                <a:cs typeface="Arial"/>
              </a:rPr>
              <a:t>rate</a:t>
            </a:r>
            <a:r>
              <a:rPr spc="-195" dirty="0">
                <a:latin typeface="Arial"/>
                <a:cs typeface="Arial"/>
              </a:rPr>
              <a:t> </a:t>
            </a:r>
            <a:r>
              <a:rPr spc="-60" dirty="0">
                <a:latin typeface="Arial"/>
                <a:cs typeface="Arial"/>
              </a:rPr>
              <a:t>and</a:t>
            </a:r>
            <a:r>
              <a:rPr spc="-175" dirty="0">
                <a:latin typeface="Arial"/>
                <a:cs typeface="Arial"/>
              </a:rPr>
              <a:t> </a:t>
            </a:r>
            <a:r>
              <a:rPr spc="-60" dirty="0">
                <a:latin typeface="Arial"/>
                <a:cs typeface="Arial"/>
              </a:rPr>
              <a:t>a</a:t>
            </a:r>
            <a:r>
              <a:rPr spc="-195" dirty="0">
                <a:latin typeface="Arial"/>
                <a:cs typeface="Arial"/>
              </a:rPr>
              <a:t> </a:t>
            </a:r>
            <a:r>
              <a:rPr spc="60" dirty="0">
                <a:latin typeface="Arial"/>
                <a:cs typeface="Arial"/>
              </a:rPr>
              <a:t>low</a:t>
            </a:r>
            <a:r>
              <a:rPr spc="-155" dirty="0">
                <a:latin typeface="Arial"/>
                <a:cs typeface="Arial"/>
              </a:rPr>
              <a:t> </a:t>
            </a:r>
            <a:r>
              <a:rPr spc="-45" dirty="0">
                <a:latin typeface="Arial"/>
                <a:cs typeface="Arial"/>
              </a:rPr>
              <a:t>false</a:t>
            </a:r>
            <a:r>
              <a:rPr spc="-195" dirty="0">
                <a:latin typeface="Arial"/>
                <a:cs typeface="Arial"/>
              </a:rPr>
              <a:t> </a:t>
            </a:r>
            <a:r>
              <a:rPr spc="-10" dirty="0">
                <a:latin typeface="Arial"/>
                <a:cs typeface="Arial"/>
              </a:rPr>
              <a:t>positive </a:t>
            </a:r>
            <a:r>
              <a:rPr spc="-35" dirty="0">
                <a:latin typeface="Arial"/>
                <a:cs typeface="Arial"/>
              </a:rPr>
              <a:t>rate</a:t>
            </a:r>
            <a:r>
              <a:rPr spc="-200" dirty="0">
                <a:latin typeface="Arial"/>
                <a:cs typeface="Arial"/>
              </a:rPr>
              <a:t> </a:t>
            </a:r>
            <a:r>
              <a:rPr dirty="0">
                <a:latin typeface="Arial"/>
                <a:cs typeface="Arial"/>
              </a:rPr>
              <a:t>at</a:t>
            </a:r>
            <a:r>
              <a:rPr spc="-20" dirty="0">
                <a:latin typeface="Arial"/>
                <a:cs typeface="Arial"/>
              </a:rPr>
              <a:t> </a:t>
            </a:r>
            <a:r>
              <a:rPr dirty="0">
                <a:latin typeface="Arial"/>
                <a:cs typeface="Arial"/>
              </a:rPr>
              <a:t>all</a:t>
            </a:r>
            <a:r>
              <a:rPr spc="-45" dirty="0">
                <a:latin typeface="Arial"/>
                <a:cs typeface="Arial"/>
              </a:rPr>
              <a:t> </a:t>
            </a:r>
            <a:r>
              <a:rPr spc="-25" dirty="0">
                <a:latin typeface="Arial"/>
                <a:cs typeface="Arial"/>
              </a:rPr>
              <a:t>threshold</a:t>
            </a:r>
            <a:r>
              <a:rPr spc="-80" dirty="0">
                <a:latin typeface="Arial"/>
                <a:cs typeface="Arial"/>
              </a:rPr>
              <a:t> </a:t>
            </a:r>
            <a:r>
              <a:rPr spc="-10" dirty="0">
                <a:latin typeface="Arial"/>
                <a:cs typeface="Arial"/>
              </a:rPr>
              <a:t>values.</a:t>
            </a:r>
            <a:endParaRPr dirty="0">
              <a:latin typeface="Arial"/>
              <a:cs typeface="Arial"/>
            </a:endParaRPr>
          </a:p>
        </p:txBody>
      </p:sp>
      <p:sp>
        <p:nvSpPr>
          <p:cNvPr id="12" name="object 10">
            <a:extLst>
              <a:ext uri="{FF2B5EF4-FFF2-40B4-BE49-F238E27FC236}">
                <a16:creationId xmlns:a16="http://schemas.microsoft.com/office/drawing/2014/main" id="{D5C2F5FE-58FB-F8EA-DAD2-D2A0FAEB8AAD}"/>
              </a:ext>
            </a:extLst>
          </p:cNvPr>
          <p:cNvSpPr txBox="1"/>
          <p:nvPr/>
        </p:nvSpPr>
        <p:spPr>
          <a:xfrm>
            <a:off x="694757" y="1745249"/>
            <a:ext cx="3688079" cy="391160"/>
          </a:xfrm>
          <a:prstGeom prst="rect">
            <a:avLst/>
          </a:prstGeom>
        </p:spPr>
        <p:txBody>
          <a:bodyPr vert="horz" wrap="square" lIns="0" tIns="12700" rIns="0" bIns="0" rtlCol="0">
            <a:spAutoFit/>
          </a:bodyPr>
          <a:lstStyle/>
          <a:p>
            <a:pPr marL="12700">
              <a:lnSpc>
                <a:spcPct val="100000"/>
              </a:lnSpc>
              <a:spcBef>
                <a:spcPts val="100"/>
              </a:spcBef>
            </a:pPr>
            <a:r>
              <a:rPr sz="2400" spc="-130" dirty="0">
                <a:solidFill>
                  <a:srgbClr val="BF791A"/>
                </a:solidFill>
                <a:latin typeface="Arial"/>
                <a:cs typeface="Arial"/>
              </a:rPr>
              <a:t>ROC</a:t>
            </a:r>
            <a:r>
              <a:rPr sz="2400" spc="-60" dirty="0">
                <a:solidFill>
                  <a:srgbClr val="BF791A"/>
                </a:solidFill>
                <a:latin typeface="Arial"/>
                <a:cs typeface="Arial"/>
              </a:rPr>
              <a:t> </a:t>
            </a:r>
            <a:r>
              <a:rPr sz="2400" spc="-65" dirty="0">
                <a:solidFill>
                  <a:srgbClr val="BF791A"/>
                </a:solidFill>
                <a:latin typeface="Arial"/>
                <a:cs typeface="Arial"/>
              </a:rPr>
              <a:t>Curve</a:t>
            </a:r>
            <a:r>
              <a:rPr sz="2400" spc="-100" dirty="0">
                <a:solidFill>
                  <a:srgbClr val="BF791A"/>
                </a:solidFill>
                <a:latin typeface="Arial"/>
                <a:cs typeface="Arial"/>
              </a:rPr>
              <a:t> </a:t>
            </a:r>
            <a:r>
              <a:rPr sz="2400" spc="-150" dirty="0">
                <a:solidFill>
                  <a:srgbClr val="BF791A"/>
                </a:solidFill>
                <a:latin typeface="Arial"/>
                <a:cs typeface="Arial"/>
              </a:rPr>
              <a:t>–</a:t>
            </a:r>
            <a:r>
              <a:rPr sz="2400" spc="-65" dirty="0">
                <a:solidFill>
                  <a:srgbClr val="BF791A"/>
                </a:solidFill>
                <a:latin typeface="Arial"/>
                <a:cs typeface="Arial"/>
              </a:rPr>
              <a:t> </a:t>
            </a:r>
            <a:r>
              <a:rPr sz="2400" spc="-60" dirty="0">
                <a:solidFill>
                  <a:srgbClr val="BF791A"/>
                </a:solidFill>
                <a:latin typeface="Arial"/>
                <a:cs typeface="Arial"/>
              </a:rPr>
              <a:t>Train</a:t>
            </a:r>
            <a:r>
              <a:rPr sz="2400" spc="-105" dirty="0">
                <a:solidFill>
                  <a:srgbClr val="BF791A"/>
                </a:solidFill>
                <a:latin typeface="Arial"/>
                <a:cs typeface="Arial"/>
              </a:rPr>
              <a:t> </a:t>
            </a:r>
            <a:r>
              <a:rPr sz="2400" spc="-35" dirty="0">
                <a:solidFill>
                  <a:srgbClr val="BF791A"/>
                </a:solidFill>
                <a:latin typeface="Arial"/>
                <a:cs typeface="Arial"/>
              </a:rPr>
              <a:t>Data</a:t>
            </a:r>
            <a:r>
              <a:rPr sz="2400" spc="-114" dirty="0">
                <a:solidFill>
                  <a:srgbClr val="BF791A"/>
                </a:solidFill>
                <a:latin typeface="Arial"/>
                <a:cs typeface="Arial"/>
              </a:rPr>
              <a:t> </a:t>
            </a:r>
            <a:r>
              <a:rPr sz="2400" spc="-25" dirty="0">
                <a:solidFill>
                  <a:srgbClr val="BF791A"/>
                </a:solidFill>
                <a:latin typeface="Arial"/>
                <a:cs typeface="Arial"/>
              </a:rPr>
              <a:t>Set</a:t>
            </a:r>
            <a:endParaRPr sz="2400" dirty="0">
              <a:latin typeface="Arial"/>
              <a:cs typeface="Arial"/>
            </a:endParaRPr>
          </a:p>
        </p:txBody>
      </p:sp>
      <p:grpSp>
        <p:nvGrpSpPr>
          <p:cNvPr id="13" name="object 5">
            <a:extLst>
              <a:ext uri="{FF2B5EF4-FFF2-40B4-BE49-F238E27FC236}">
                <a16:creationId xmlns:a16="http://schemas.microsoft.com/office/drawing/2014/main" id="{F8F080E8-3696-4D7E-5F58-B537FCD42030}"/>
              </a:ext>
            </a:extLst>
          </p:cNvPr>
          <p:cNvGrpSpPr/>
          <p:nvPr/>
        </p:nvGrpSpPr>
        <p:grpSpPr>
          <a:xfrm>
            <a:off x="5996538" y="1597796"/>
            <a:ext cx="4475413" cy="4493842"/>
            <a:chOff x="5816600" y="339407"/>
            <a:chExt cx="5858510" cy="6391910"/>
          </a:xfrm>
        </p:grpSpPr>
        <p:pic>
          <p:nvPicPr>
            <p:cNvPr id="14" name="object 6">
              <a:extLst>
                <a:ext uri="{FF2B5EF4-FFF2-40B4-BE49-F238E27FC236}">
                  <a16:creationId xmlns:a16="http://schemas.microsoft.com/office/drawing/2014/main" id="{BDAC8632-871F-1E0A-BC60-289BCCCB8B2C}"/>
                </a:ext>
              </a:extLst>
            </p:cNvPr>
            <p:cNvPicPr/>
            <p:nvPr/>
          </p:nvPicPr>
          <p:blipFill>
            <a:blip r:embed="rId2" cstate="print"/>
            <a:stretch>
              <a:fillRect/>
            </a:stretch>
          </p:blipFill>
          <p:spPr>
            <a:xfrm>
              <a:off x="7266941" y="3219424"/>
              <a:ext cx="3302055" cy="3302071"/>
            </a:xfrm>
            <a:prstGeom prst="rect">
              <a:avLst/>
            </a:prstGeom>
          </p:spPr>
        </p:pic>
        <p:sp>
          <p:nvSpPr>
            <p:cNvPr id="15" name="object 7">
              <a:extLst>
                <a:ext uri="{FF2B5EF4-FFF2-40B4-BE49-F238E27FC236}">
                  <a16:creationId xmlns:a16="http://schemas.microsoft.com/office/drawing/2014/main" id="{B212D0F8-A855-4256-FDB9-87D200CBD86F}"/>
                </a:ext>
              </a:extLst>
            </p:cNvPr>
            <p:cNvSpPr/>
            <p:nvPr/>
          </p:nvSpPr>
          <p:spPr>
            <a:xfrm>
              <a:off x="6362700" y="975118"/>
              <a:ext cx="4929505" cy="5756275"/>
            </a:xfrm>
            <a:custGeom>
              <a:avLst/>
              <a:gdLst/>
              <a:ahLst/>
              <a:cxnLst/>
              <a:rect l="l" t="t" r="r" b="b"/>
              <a:pathLst>
                <a:path w="4929505" h="5756275">
                  <a:moveTo>
                    <a:pt x="4929124" y="0"/>
                  </a:moveTo>
                  <a:lnTo>
                    <a:pt x="0" y="0"/>
                  </a:lnTo>
                  <a:lnTo>
                    <a:pt x="0" y="5755881"/>
                  </a:lnTo>
                  <a:lnTo>
                    <a:pt x="4929124" y="5755881"/>
                  </a:lnTo>
                  <a:lnTo>
                    <a:pt x="4929124" y="0"/>
                  </a:lnTo>
                  <a:close/>
                </a:path>
              </a:pathLst>
            </a:custGeom>
            <a:solidFill>
              <a:srgbClr val="FFFFFF"/>
            </a:solidFill>
          </p:spPr>
          <p:txBody>
            <a:bodyPr wrap="square" lIns="0" tIns="0" rIns="0" bIns="0" rtlCol="0"/>
            <a:lstStyle/>
            <a:p>
              <a:endParaRPr/>
            </a:p>
          </p:txBody>
        </p:sp>
        <p:pic>
          <p:nvPicPr>
            <p:cNvPr id="16" name="object 8">
              <a:extLst>
                <a:ext uri="{FF2B5EF4-FFF2-40B4-BE49-F238E27FC236}">
                  <a16:creationId xmlns:a16="http://schemas.microsoft.com/office/drawing/2014/main" id="{10B02CE3-5272-5E78-C8A0-44C3F9D713BE}"/>
                </a:ext>
              </a:extLst>
            </p:cNvPr>
            <p:cNvPicPr/>
            <p:nvPr/>
          </p:nvPicPr>
          <p:blipFill>
            <a:blip r:embed="rId3" cstate="print"/>
            <a:stretch>
              <a:fillRect/>
            </a:stretch>
          </p:blipFill>
          <p:spPr>
            <a:xfrm>
              <a:off x="5816600" y="339407"/>
              <a:ext cx="5858459" cy="5870892"/>
            </a:xfrm>
            <a:prstGeom prst="rect">
              <a:avLst/>
            </a:prstGeom>
          </p:spPr>
        </p:pic>
      </p:grpSp>
    </p:spTree>
    <p:extLst>
      <p:ext uri="{BB962C8B-B14F-4D97-AF65-F5344CB8AC3E}">
        <p14:creationId xmlns:p14="http://schemas.microsoft.com/office/powerpoint/2010/main" val="661220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Model Evaluation</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4">
            <a:extLst>
              <a:ext uri="{FF2B5EF4-FFF2-40B4-BE49-F238E27FC236}">
                <a16:creationId xmlns:a16="http://schemas.microsoft.com/office/drawing/2014/main" id="{0F545ED9-15DD-8DEA-A362-83379F1191B2}"/>
              </a:ext>
            </a:extLst>
          </p:cNvPr>
          <p:cNvSpPr txBox="1"/>
          <p:nvPr/>
        </p:nvSpPr>
        <p:spPr>
          <a:xfrm>
            <a:off x="438612" y="1312025"/>
            <a:ext cx="4272280" cy="732155"/>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BF791A"/>
                </a:solidFill>
                <a:latin typeface="Arial"/>
                <a:cs typeface="Arial"/>
              </a:rPr>
              <a:t>Confusion</a:t>
            </a:r>
            <a:r>
              <a:rPr sz="2800" spc="-90" dirty="0">
                <a:solidFill>
                  <a:srgbClr val="BF791A"/>
                </a:solidFill>
                <a:latin typeface="Arial"/>
                <a:cs typeface="Arial"/>
              </a:rPr>
              <a:t> </a:t>
            </a:r>
            <a:r>
              <a:rPr sz="2800" dirty="0">
                <a:solidFill>
                  <a:srgbClr val="BF791A"/>
                </a:solidFill>
                <a:latin typeface="Arial"/>
                <a:cs typeface="Arial"/>
              </a:rPr>
              <a:t>Matrix</a:t>
            </a:r>
            <a:r>
              <a:rPr sz="2800" spc="-85" dirty="0">
                <a:solidFill>
                  <a:srgbClr val="BF791A"/>
                </a:solidFill>
                <a:latin typeface="Arial"/>
                <a:cs typeface="Arial"/>
              </a:rPr>
              <a:t> </a:t>
            </a:r>
            <a:r>
              <a:rPr sz="2800" dirty="0">
                <a:solidFill>
                  <a:srgbClr val="BF791A"/>
                </a:solidFill>
                <a:latin typeface="Arial"/>
                <a:cs typeface="Arial"/>
              </a:rPr>
              <a:t>&amp;</a:t>
            </a:r>
            <a:r>
              <a:rPr sz="2800" spc="-90" dirty="0">
                <a:solidFill>
                  <a:srgbClr val="BF791A"/>
                </a:solidFill>
                <a:latin typeface="Arial"/>
                <a:cs typeface="Arial"/>
              </a:rPr>
              <a:t> </a:t>
            </a:r>
            <a:r>
              <a:rPr sz="2800" spc="-10" dirty="0">
                <a:solidFill>
                  <a:srgbClr val="BF791A"/>
                </a:solidFill>
                <a:latin typeface="Arial"/>
                <a:cs typeface="Arial"/>
              </a:rPr>
              <a:t>Metrics</a:t>
            </a:r>
            <a:endParaRPr sz="2800" dirty="0">
              <a:latin typeface="Arial"/>
              <a:cs typeface="Arial"/>
            </a:endParaRPr>
          </a:p>
          <a:p>
            <a:pPr marL="116205">
              <a:lnSpc>
                <a:spcPct val="100000"/>
              </a:lnSpc>
              <a:spcBef>
                <a:spcPts val="40"/>
              </a:spcBef>
            </a:pPr>
            <a:r>
              <a:rPr sz="1800" dirty="0">
                <a:solidFill>
                  <a:srgbClr val="BF791A"/>
                </a:solidFill>
                <a:latin typeface="Arial"/>
                <a:cs typeface="Arial"/>
              </a:rPr>
              <a:t>Train</a:t>
            </a:r>
            <a:r>
              <a:rPr sz="1800" spc="-65" dirty="0">
                <a:solidFill>
                  <a:srgbClr val="BF791A"/>
                </a:solidFill>
                <a:latin typeface="Arial"/>
                <a:cs typeface="Arial"/>
              </a:rPr>
              <a:t> </a:t>
            </a:r>
            <a:r>
              <a:rPr sz="1800" dirty="0">
                <a:solidFill>
                  <a:srgbClr val="BF791A"/>
                </a:solidFill>
                <a:latin typeface="Arial"/>
                <a:cs typeface="Arial"/>
              </a:rPr>
              <a:t>Data</a:t>
            </a:r>
            <a:r>
              <a:rPr sz="1800" spc="-60" dirty="0">
                <a:solidFill>
                  <a:srgbClr val="BF791A"/>
                </a:solidFill>
                <a:latin typeface="Arial"/>
                <a:cs typeface="Arial"/>
              </a:rPr>
              <a:t> </a:t>
            </a:r>
            <a:r>
              <a:rPr sz="1800" spc="-25" dirty="0">
                <a:solidFill>
                  <a:srgbClr val="BF791A"/>
                </a:solidFill>
                <a:latin typeface="Arial"/>
                <a:cs typeface="Arial"/>
              </a:rPr>
              <a:t>Set</a:t>
            </a:r>
            <a:endParaRPr sz="1800" dirty="0">
              <a:latin typeface="Arial"/>
              <a:cs typeface="Arial"/>
            </a:endParaRPr>
          </a:p>
        </p:txBody>
      </p:sp>
      <p:grpSp>
        <p:nvGrpSpPr>
          <p:cNvPr id="3" name="object 5">
            <a:extLst>
              <a:ext uri="{FF2B5EF4-FFF2-40B4-BE49-F238E27FC236}">
                <a16:creationId xmlns:a16="http://schemas.microsoft.com/office/drawing/2014/main" id="{4A6B3F73-2038-C919-EAB5-E5B907FB9339}"/>
              </a:ext>
            </a:extLst>
          </p:cNvPr>
          <p:cNvGrpSpPr/>
          <p:nvPr/>
        </p:nvGrpSpPr>
        <p:grpSpPr>
          <a:xfrm>
            <a:off x="482600" y="2304636"/>
            <a:ext cx="10125075" cy="3672652"/>
            <a:chOff x="482600" y="1784871"/>
            <a:chExt cx="10125075" cy="3155950"/>
          </a:xfrm>
        </p:grpSpPr>
        <p:pic>
          <p:nvPicPr>
            <p:cNvPr id="4" name="object 6">
              <a:extLst>
                <a:ext uri="{FF2B5EF4-FFF2-40B4-BE49-F238E27FC236}">
                  <a16:creationId xmlns:a16="http://schemas.microsoft.com/office/drawing/2014/main" id="{11AD09D7-3042-9309-34A3-EBA08BFBD315}"/>
                </a:ext>
              </a:extLst>
            </p:cNvPr>
            <p:cNvPicPr/>
            <p:nvPr/>
          </p:nvPicPr>
          <p:blipFill>
            <a:blip r:embed="rId2" cstate="print"/>
            <a:stretch>
              <a:fillRect/>
            </a:stretch>
          </p:blipFill>
          <p:spPr>
            <a:xfrm>
              <a:off x="509417" y="1784871"/>
              <a:ext cx="3854330" cy="3095309"/>
            </a:xfrm>
            <a:prstGeom prst="rect">
              <a:avLst/>
            </a:prstGeom>
          </p:spPr>
        </p:pic>
        <p:pic>
          <p:nvPicPr>
            <p:cNvPr id="5" name="object 7">
              <a:extLst>
                <a:ext uri="{FF2B5EF4-FFF2-40B4-BE49-F238E27FC236}">
                  <a16:creationId xmlns:a16="http://schemas.microsoft.com/office/drawing/2014/main" id="{4B5F995F-88A3-91E5-4E7C-5C84F992AC13}"/>
                </a:ext>
              </a:extLst>
            </p:cNvPr>
            <p:cNvPicPr/>
            <p:nvPr/>
          </p:nvPicPr>
          <p:blipFill>
            <a:blip r:embed="rId3" cstate="print"/>
            <a:stretch>
              <a:fillRect/>
            </a:stretch>
          </p:blipFill>
          <p:spPr>
            <a:xfrm>
              <a:off x="6274662" y="1784871"/>
              <a:ext cx="3964904" cy="3030655"/>
            </a:xfrm>
            <a:prstGeom prst="rect">
              <a:avLst/>
            </a:prstGeom>
          </p:spPr>
        </p:pic>
        <p:sp>
          <p:nvSpPr>
            <p:cNvPr id="7" name="object 8">
              <a:extLst>
                <a:ext uri="{FF2B5EF4-FFF2-40B4-BE49-F238E27FC236}">
                  <a16:creationId xmlns:a16="http://schemas.microsoft.com/office/drawing/2014/main" id="{113B2639-3650-D39A-BC11-D3888584DF05}"/>
                </a:ext>
              </a:extLst>
            </p:cNvPr>
            <p:cNvSpPr/>
            <p:nvPr/>
          </p:nvSpPr>
          <p:spPr>
            <a:xfrm>
              <a:off x="482600" y="1821662"/>
              <a:ext cx="9680575" cy="3119120"/>
            </a:xfrm>
            <a:custGeom>
              <a:avLst/>
              <a:gdLst/>
              <a:ahLst/>
              <a:cxnLst/>
              <a:rect l="l" t="t" r="r" b="b"/>
              <a:pathLst>
                <a:path w="9680575" h="3119120">
                  <a:moveTo>
                    <a:pt x="9680346" y="0"/>
                  </a:moveTo>
                  <a:lnTo>
                    <a:pt x="0" y="0"/>
                  </a:lnTo>
                  <a:lnTo>
                    <a:pt x="0" y="3118637"/>
                  </a:lnTo>
                  <a:lnTo>
                    <a:pt x="9680346" y="3118637"/>
                  </a:lnTo>
                  <a:lnTo>
                    <a:pt x="9680346" y="0"/>
                  </a:lnTo>
                  <a:close/>
                </a:path>
              </a:pathLst>
            </a:custGeom>
            <a:solidFill>
              <a:srgbClr val="FFFFFF"/>
            </a:solidFill>
          </p:spPr>
          <p:txBody>
            <a:bodyPr wrap="square" lIns="0" tIns="0" rIns="0" bIns="0" rtlCol="0"/>
            <a:lstStyle/>
            <a:p>
              <a:endParaRPr/>
            </a:p>
          </p:txBody>
        </p:sp>
        <p:pic>
          <p:nvPicPr>
            <p:cNvPr id="8" name="object 9">
              <a:extLst>
                <a:ext uri="{FF2B5EF4-FFF2-40B4-BE49-F238E27FC236}">
                  <a16:creationId xmlns:a16="http://schemas.microsoft.com/office/drawing/2014/main" id="{DAC05D00-2C68-DD3B-61E9-219AFB24D857}"/>
                </a:ext>
              </a:extLst>
            </p:cNvPr>
            <p:cNvPicPr/>
            <p:nvPr/>
          </p:nvPicPr>
          <p:blipFill>
            <a:blip r:embed="rId4" cstate="print"/>
            <a:stretch>
              <a:fillRect/>
            </a:stretch>
          </p:blipFill>
          <p:spPr>
            <a:xfrm>
              <a:off x="1612900" y="1873766"/>
              <a:ext cx="1391881" cy="602733"/>
            </a:xfrm>
            <a:prstGeom prst="rect">
              <a:avLst/>
            </a:prstGeom>
          </p:spPr>
        </p:pic>
        <p:pic>
          <p:nvPicPr>
            <p:cNvPr id="9" name="object 10">
              <a:extLst>
                <a:ext uri="{FF2B5EF4-FFF2-40B4-BE49-F238E27FC236}">
                  <a16:creationId xmlns:a16="http://schemas.microsoft.com/office/drawing/2014/main" id="{202E43EF-4A35-299C-A156-675322B3840D}"/>
                </a:ext>
              </a:extLst>
            </p:cNvPr>
            <p:cNvPicPr/>
            <p:nvPr/>
          </p:nvPicPr>
          <p:blipFill>
            <a:blip r:embed="rId5" cstate="print"/>
            <a:stretch>
              <a:fillRect/>
            </a:stretch>
          </p:blipFill>
          <p:spPr>
            <a:xfrm>
              <a:off x="825500" y="2538425"/>
              <a:ext cx="4541913" cy="1411274"/>
            </a:xfrm>
            <a:prstGeom prst="rect">
              <a:avLst/>
            </a:prstGeom>
          </p:spPr>
        </p:pic>
        <p:pic>
          <p:nvPicPr>
            <p:cNvPr id="10" name="object 11">
              <a:extLst>
                <a:ext uri="{FF2B5EF4-FFF2-40B4-BE49-F238E27FC236}">
                  <a16:creationId xmlns:a16="http://schemas.microsoft.com/office/drawing/2014/main" id="{5A99B788-6DE4-53FB-42EB-2C752026F476}"/>
                </a:ext>
              </a:extLst>
            </p:cNvPr>
            <p:cNvPicPr/>
            <p:nvPr/>
          </p:nvPicPr>
          <p:blipFill>
            <a:blip r:embed="rId6" cstate="print"/>
            <a:stretch>
              <a:fillRect/>
            </a:stretch>
          </p:blipFill>
          <p:spPr>
            <a:xfrm>
              <a:off x="825500" y="3919776"/>
              <a:ext cx="3317481" cy="576023"/>
            </a:xfrm>
            <a:prstGeom prst="rect">
              <a:avLst/>
            </a:prstGeom>
          </p:spPr>
        </p:pic>
        <p:pic>
          <p:nvPicPr>
            <p:cNvPr id="12" name="object 12">
              <a:extLst>
                <a:ext uri="{FF2B5EF4-FFF2-40B4-BE49-F238E27FC236}">
                  <a16:creationId xmlns:a16="http://schemas.microsoft.com/office/drawing/2014/main" id="{6D216591-D0F8-0DDA-1332-D18089A0660A}"/>
                </a:ext>
              </a:extLst>
            </p:cNvPr>
            <p:cNvPicPr/>
            <p:nvPr/>
          </p:nvPicPr>
          <p:blipFill>
            <a:blip r:embed="rId7" cstate="print"/>
            <a:stretch>
              <a:fillRect/>
            </a:stretch>
          </p:blipFill>
          <p:spPr>
            <a:xfrm>
              <a:off x="6223000" y="1908487"/>
              <a:ext cx="3924465" cy="606112"/>
            </a:xfrm>
            <a:prstGeom prst="rect">
              <a:avLst/>
            </a:prstGeom>
          </p:spPr>
        </p:pic>
        <p:pic>
          <p:nvPicPr>
            <p:cNvPr id="13" name="object 13">
              <a:extLst>
                <a:ext uri="{FF2B5EF4-FFF2-40B4-BE49-F238E27FC236}">
                  <a16:creationId xmlns:a16="http://schemas.microsoft.com/office/drawing/2014/main" id="{540C1C8C-92AC-891E-A7E8-0AED7EB682E2}"/>
                </a:ext>
              </a:extLst>
            </p:cNvPr>
            <p:cNvPicPr/>
            <p:nvPr/>
          </p:nvPicPr>
          <p:blipFill>
            <a:blip r:embed="rId8" cstate="print"/>
            <a:stretch>
              <a:fillRect/>
            </a:stretch>
          </p:blipFill>
          <p:spPr>
            <a:xfrm>
              <a:off x="6108700" y="2619198"/>
              <a:ext cx="4498746" cy="847901"/>
            </a:xfrm>
            <a:prstGeom prst="rect">
              <a:avLst/>
            </a:prstGeom>
          </p:spPr>
        </p:pic>
      </p:grpSp>
      <p:sp>
        <p:nvSpPr>
          <p:cNvPr id="14" name="object 14">
            <a:extLst>
              <a:ext uri="{FF2B5EF4-FFF2-40B4-BE49-F238E27FC236}">
                <a16:creationId xmlns:a16="http://schemas.microsoft.com/office/drawing/2014/main" id="{28E8A9FD-CC05-183A-D6B7-59A1ECCF3F6B}"/>
              </a:ext>
            </a:extLst>
          </p:cNvPr>
          <p:cNvSpPr txBox="1"/>
          <p:nvPr/>
        </p:nvSpPr>
        <p:spPr>
          <a:xfrm>
            <a:off x="6347691" y="1744186"/>
            <a:ext cx="1396365" cy="299720"/>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BF791A"/>
                </a:solidFill>
                <a:latin typeface="Arial"/>
                <a:cs typeface="Arial"/>
              </a:rPr>
              <a:t>Test</a:t>
            </a:r>
            <a:r>
              <a:rPr sz="1800" spc="-55" dirty="0">
                <a:solidFill>
                  <a:srgbClr val="BF791A"/>
                </a:solidFill>
                <a:latin typeface="Arial"/>
                <a:cs typeface="Arial"/>
              </a:rPr>
              <a:t> </a:t>
            </a:r>
            <a:r>
              <a:rPr sz="1800" dirty="0">
                <a:solidFill>
                  <a:srgbClr val="BF791A"/>
                </a:solidFill>
                <a:latin typeface="Arial"/>
                <a:cs typeface="Arial"/>
              </a:rPr>
              <a:t>Data</a:t>
            </a:r>
            <a:r>
              <a:rPr sz="1800" spc="-55" dirty="0">
                <a:solidFill>
                  <a:srgbClr val="BF791A"/>
                </a:solidFill>
                <a:latin typeface="Arial"/>
                <a:cs typeface="Arial"/>
              </a:rPr>
              <a:t> </a:t>
            </a:r>
            <a:r>
              <a:rPr sz="1800" spc="-25" dirty="0">
                <a:solidFill>
                  <a:srgbClr val="BF791A"/>
                </a:solidFill>
                <a:latin typeface="Arial"/>
                <a:cs typeface="Arial"/>
              </a:rPr>
              <a:t>Set</a:t>
            </a:r>
            <a:endParaRPr sz="1800" dirty="0">
              <a:latin typeface="Arial"/>
              <a:cs typeface="Arial"/>
            </a:endParaRPr>
          </a:p>
        </p:txBody>
      </p:sp>
    </p:spTree>
    <p:extLst>
      <p:ext uri="{BB962C8B-B14F-4D97-AF65-F5344CB8AC3E}">
        <p14:creationId xmlns:p14="http://schemas.microsoft.com/office/powerpoint/2010/main" val="631318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Recommendation based on Final Model</a:t>
            </a:r>
            <a:endParaRPr lang="en-IN" sz="3200" b="1" dirty="0">
              <a:solidFill>
                <a:schemeClr val="bg1"/>
              </a:solidFill>
              <a:latin typeface="Arial" panose="020B0604020202020204" pitchFamily="34" charset="0"/>
              <a:cs typeface="Arial" panose="020B0604020202020204" pitchFamily="34" charset="0"/>
            </a:endParaRPr>
          </a:p>
        </p:txBody>
      </p:sp>
      <p:pic>
        <p:nvPicPr>
          <p:cNvPr id="2" name="object 5">
            <a:extLst>
              <a:ext uri="{FF2B5EF4-FFF2-40B4-BE49-F238E27FC236}">
                <a16:creationId xmlns:a16="http://schemas.microsoft.com/office/drawing/2014/main" id="{C0A1CB1F-F904-858D-AB0A-144E4EAC74EC}"/>
              </a:ext>
            </a:extLst>
          </p:cNvPr>
          <p:cNvPicPr/>
          <p:nvPr/>
        </p:nvPicPr>
        <p:blipFill>
          <a:blip r:embed="rId2" cstate="print"/>
          <a:stretch>
            <a:fillRect/>
          </a:stretch>
        </p:blipFill>
        <p:spPr>
          <a:xfrm>
            <a:off x="798897" y="2935703"/>
            <a:ext cx="6922918" cy="1594777"/>
          </a:xfrm>
          <a:prstGeom prst="rect">
            <a:avLst/>
          </a:prstGeom>
        </p:spPr>
      </p:pic>
      <p:pic>
        <p:nvPicPr>
          <p:cNvPr id="3" name="object 6">
            <a:extLst>
              <a:ext uri="{FF2B5EF4-FFF2-40B4-BE49-F238E27FC236}">
                <a16:creationId xmlns:a16="http://schemas.microsoft.com/office/drawing/2014/main" id="{8F560790-9843-9839-B9DB-4B4EDD253414}"/>
              </a:ext>
            </a:extLst>
          </p:cNvPr>
          <p:cNvPicPr/>
          <p:nvPr/>
        </p:nvPicPr>
        <p:blipFill>
          <a:blip r:embed="rId3" cstate="print"/>
          <a:stretch>
            <a:fillRect/>
          </a:stretch>
        </p:blipFill>
        <p:spPr>
          <a:xfrm>
            <a:off x="798897" y="5312670"/>
            <a:ext cx="5649044" cy="842667"/>
          </a:xfrm>
          <a:prstGeom prst="rect">
            <a:avLst/>
          </a:prstGeom>
        </p:spPr>
      </p:pic>
      <p:sp>
        <p:nvSpPr>
          <p:cNvPr id="4" name="object 7">
            <a:extLst>
              <a:ext uri="{FF2B5EF4-FFF2-40B4-BE49-F238E27FC236}">
                <a16:creationId xmlns:a16="http://schemas.microsoft.com/office/drawing/2014/main" id="{91494B84-CE35-1B3F-5897-8190A4D704BE}"/>
              </a:ext>
            </a:extLst>
          </p:cNvPr>
          <p:cNvSpPr txBox="1"/>
          <p:nvPr/>
        </p:nvSpPr>
        <p:spPr>
          <a:xfrm>
            <a:off x="573330" y="1427020"/>
            <a:ext cx="11549246" cy="1404620"/>
          </a:xfrm>
          <a:prstGeom prst="rect">
            <a:avLst/>
          </a:prstGeom>
        </p:spPr>
        <p:txBody>
          <a:bodyPr vert="horz" wrap="square" lIns="0" tIns="6985" rIns="0" bIns="0" rtlCol="0">
            <a:spAutoFit/>
          </a:bodyPr>
          <a:lstStyle/>
          <a:p>
            <a:pPr marL="189865" marR="5080" indent="-177165">
              <a:lnSpc>
                <a:spcPct val="101899"/>
              </a:lnSpc>
              <a:spcBef>
                <a:spcPts val="55"/>
              </a:spcBef>
              <a:buChar char="•"/>
              <a:tabLst>
                <a:tab pos="304800" algn="l"/>
              </a:tabLst>
            </a:pPr>
            <a:r>
              <a:rPr sz="1800" dirty="0">
                <a:latin typeface="Arial"/>
                <a:cs typeface="Arial"/>
              </a:rPr>
              <a:t>As</a:t>
            </a:r>
            <a:r>
              <a:rPr sz="1800" spc="-140" dirty="0">
                <a:latin typeface="Arial"/>
                <a:cs typeface="Arial"/>
              </a:rPr>
              <a:t> </a:t>
            </a:r>
            <a:r>
              <a:rPr sz="1800" spc="-20" dirty="0">
                <a:latin typeface="Arial"/>
                <a:cs typeface="Arial"/>
              </a:rPr>
              <a:t>per</a:t>
            </a:r>
            <a:r>
              <a:rPr sz="1800" spc="-45" dirty="0">
                <a:latin typeface="Arial"/>
                <a:cs typeface="Arial"/>
              </a:rPr>
              <a:t> </a:t>
            </a:r>
            <a:r>
              <a:rPr sz="1800" spc="-10" dirty="0">
                <a:latin typeface="Arial"/>
                <a:cs typeface="Arial"/>
              </a:rPr>
              <a:t>the</a:t>
            </a:r>
            <a:r>
              <a:rPr sz="1800" spc="-125" dirty="0">
                <a:latin typeface="Arial"/>
                <a:cs typeface="Arial"/>
              </a:rPr>
              <a:t> </a:t>
            </a:r>
            <a:r>
              <a:rPr sz="1800" spc="-10" dirty="0">
                <a:latin typeface="Arial"/>
                <a:cs typeface="Arial"/>
              </a:rPr>
              <a:t>problem</a:t>
            </a:r>
            <a:r>
              <a:rPr sz="1800" spc="-114" dirty="0">
                <a:latin typeface="Arial"/>
                <a:cs typeface="Arial"/>
              </a:rPr>
              <a:t> </a:t>
            </a:r>
            <a:r>
              <a:rPr sz="1800" spc="-30" dirty="0">
                <a:latin typeface="Arial"/>
                <a:cs typeface="Arial"/>
              </a:rPr>
              <a:t>statement,</a:t>
            </a:r>
            <a:r>
              <a:rPr sz="1800" spc="-75" dirty="0">
                <a:latin typeface="Arial"/>
                <a:cs typeface="Arial"/>
              </a:rPr>
              <a:t> </a:t>
            </a:r>
            <a:r>
              <a:rPr sz="1800" spc="-45" dirty="0">
                <a:latin typeface="Arial"/>
                <a:cs typeface="Arial"/>
              </a:rPr>
              <a:t>increasing</a:t>
            </a:r>
            <a:r>
              <a:rPr sz="1800" spc="-120" dirty="0">
                <a:latin typeface="Arial"/>
                <a:cs typeface="Arial"/>
              </a:rPr>
              <a:t> </a:t>
            </a:r>
            <a:r>
              <a:rPr sz="1800" spc="-25" dirty="0">
                <a:latin typeface="Arial"/>
                <a:cs typeface="Arial"/>
              </a:rPr>
              <a:t>lead</a:t>
            </a:r>
            <a:r>
              <a:rPr sz="1800" spc="-120" dirty="0">
                <a:latin typeface="Arial"/>
                <a:cs typeface="Arial"/>
              </a:rPr>
              <a:t> </a:t>
            </a:r>
            <a:r>
              <a:rPr sz="1800" spc="-40" dirty="0">
                <a:latin typeface="Arial"/>
                <a:cs typeface="Arial"/>
              </a:rPr>
              <a:t>conversion</a:t>
            </a:r>
            <a:r>
              <a:rPr sz="1800" spc="-85" dirty="0">
                <a:latin typeface="Arial"/>
                <a:cs typeface="Arial"/>
              </a:rPr>
              <a:t> </a:t>
            </a:r>
            <a:r>
              <a:rPr sz="1800" spc="-20" dirty="0">
                <a:latin typeface="Arial"/>
                <a:cs typeface="Arial"/>
              </a:rPr>
              <a:t>is</a:t>
            </a:r>
            <a:r>
              <a:rPr sz="1800" spc="-140" dirty="0">
                <a:latin typeface="Arial"/>
                <a:cs typeface="Arial"/>
              </a:rPr>
              <a:t> </a:t>
            </a:r>
            <a:r>
              <a:rPr sz="1800" spc="-35" dirty="0">
                <a:latin typeface="Arial"/>
                <a:cs typeface="Arial"/>
              </a:rPr>
              <a:t>crucial</a:t>
            </a:r>
            <a:r>
              <a:rPr sz="1800" spc="-100" dirty="0">
                <a:latin typeface="Arial"/>
                <a:cs typeface="Arial"/>
              </a:rPr>
              <a:t> </a:t>
            </a:r>
            <a:r>
              <a:rPr sz="1800" dirty="0">
                <a:latin typeface="Arial"/>
                <a:cs typeface="Arial"/>
              </a:rPr>
              <a:t>for</a:t>
            </a:r>
            <a:r>
              <a:rPr sz="1800" spc="-45" dirty="0">
                <a:latin typeface="Arial"/>
                <a:cs typeface="Arial"/>
              </a:rPr>
              <a:t> </a:t>
            </a:r>
            <a:r>
              <a:rPr sz="1800" spc="-10" dirty="0">
                <a:latin typeface="Arial"/>
                <a:cs typeface="Arial"/>
              </a:rPr>
              <a:t>the</a:t>
            </a:r>
            <a:r>
              <a:rPr sz="1800" spc="-125" dirty="0">
                <a:latin typeface="Arial"/>
                <a:cs typeface="Arial"/>
              </a:rPr>
              <a:t> </a:t>
            </a:r>
            <a:r>
              <a:rPr sz="1800" spc="50" dirty="0">
                <a:latin typeface="Arial"/>
                <a:cs typeface="Arial"/>
              </a:rPr>
              <a:t>growth</a:t>
            </a:r>
            <a:r>
              <a:rPr sz="1800" spc="-90" dirty="0">
                <a:latin typeface="Arial"/>
                <a:cs typeface="Arial"/>
              </a:rPr>
              <a:t> </a:t>
            </a:r>
            <a:r>
              <a:rPr sz="1800" spc="-30" dirty="0">
                <a:latin typeface="Arial"/>
                <a:cs typeface="Arial"/>
              </a:rPr>
              <a:t>and</a:t>
            </a:r>
            <a:r>
              <a:rPr sz="1800" spc="-114" dirty="0">
                <a:latin typeface="Arial"/>
                <a:cs typeface="Arial"/>
              </a:rPr>
              <a:t> </a:t>
            </a:r>
            <a:r>
              <a:rPr sz="1800" spc="-90" dirty="0">
                <a:latin typeface="Arial"/>
                <a:cs typeface="Arial"/>
              </a:rPr>
              <a:t>success</a:t>
            </a:r>
            <a:r>
              <a:rPr sz="1800" spc="-140" dirty="0">
                <a:latin typeface="Arial"/>
                <a:cs typeface="Arial"/>
              </a:rPr>
              <a:t> </a:t>
            </a:r>
            <a:r>
              <a:rPr sz="1800" dirty="0">
                <a:latin typeface="Arial"/>
                <a:cs typeface="Arial"/>
              </a:rPr>
              <a:t>of</a:t>
            </a:r>
            <a:r>
              <a:rPr sz="1800" spc="-170" dirty="0">
                <a:latin typeface="Arial"/>
                <a:cs typeface="Arial"/>
              </a:rPr>
              <a:t> </a:t>
            </a:r>
            <a:r>
              <a:rPr sz="1800" spc="-50" dirty="0">
                <a:latin typeface="Arial"/>
                <a:cs typeface="Arial"/>
              </a:rPr>
              <a:t>X Education.</a:t>
            </a:r>
            <a:r>
              <a:rPr sz="1800" spc="-105" dirty="0">
                <a:latin typeface="Arial"/>
                <a:cs typeface="Arial"/>
              </a:rPr>
              <a:t> </a:t>
            </a:r>
            <a:r>
              <a:rPr sz="1800" spc="-60" dirty="0">
                <a:latin typeface="Arial"/>
                <a:cs typeface="Arial"/>
              </a:rPr>
              <a:t>To</a:t>
            </a:r>
            <a:r>
              <a:rPr sz="1800" spc="-75" dirty="0">
                <a:latin typeface="Arial"/>
                <a:cs typeface="Arial"/>
              </a:rPr>
              <a:t> </a:t>
            </a:r>
            <a:r>
              <a:rPr sz="1800" spc="-60" dirty="0">
                <a:latin typeface="Arial"/>
                <a:cs typeface="Arial"/>
              </a:rPr>
              <a:t>achieve</a:t>
            </a:r>
            <a:r>
              <a:rPr sz="1800" spc="-70" dirty="0">
                <a:latin typeface="Arial"/>
                <a:cs typeface="Arial"/>
              </a:rPr>
              <a:t> </a:t>
            </a:r>
            <a:r>
              <a:rPr sz="1800" spc="-40" dirty="0">
                <a:latin typeface="Arial"/>
                <a:cs typeface="Arial"/>
              </a:rPr>
              <a:t>this,</a:t>
            </a:r>
            <a:r>
              <a:rPr sz="1800" spc="-90" dirty="0">
                <a:latin typeface="Arial"/>
                <a:cs typeface="Arial"/>
              </a:rPr>
              <a:t> </a:t>
            </a:r>
            <a:r>
              <a:rPr sz="1800" spc="70" dirty="0">
                <a:latin typeface="Arial"/>
                <a:cs typeface="Arial"/>
              </a:rPr>
              <a:t>we</a:t>
            </a:r>
            <a:r>
              <a:rPr sz="1800" spc="-140" dirty="0">
                <a:latin typeface="Arial"/>
                <a:cs typeface="Arial"/>
              </a:rPr>
              <a:t> </a:t>
            </a:r>
            <a:r>
              <a:rPr sz="1800" spc="-50" dirty="0">
                <a:latin typeface="Arial"/>
                <a:cs typeface="Arial"/>
              </a:rPr>
              <a:t>have</a:t>
            </a:r>
            <a:r>
              <a:rPr sz="1800" spc="-135" dirty="0">
                <a:latin typeface="Arial"/>
                <a:cs typeface="Arial"/>
              </a:rPr>
              <a:t> </a:t>
            </a:r>
            <a:r>
              <a:rPr sz="1800" spc="-30" dirty="0">
                <a:latin typeface="Arial"/>
                <a:cs typeface="Arial"/>
              </a:rPr>
              <a:t>developed</a:t>
            </a:r>
            <a:r>
              <a:rPr sz="1800" spc="-130" dirty="0">
                <a:latin typeface="Arial"/>
                <a:cs typeface="Arial"/>
              </a:rPr>
              <a:t> </a:t>
            </a:r>
            <a:r>
              <a:rPr sz="1800" spc="-50" dirty="0">
                <a:latin typeface="Arial"/>
                <a:cs typeface="Arial"/>
              </a:rPr>
              <a:t>a</a:t>
            </a:r>
            <a:r>
              <a:rPr sz="1800" spc="-130" dirty="0">
                <a:latin typeface="Arial"/>
                <a:cs typeface="Arial"/>
              </a:rPr>
              <a:t> </a:t>
            </a:r>
            <a:r>
              <a:rPr sz="1800" spc="-50" dirty="0">
                <a:latin typeface="Arial"/>
                <a:cs typeface="Arial"/>
              </a:rPr>
              <a:t>regression</a:t>
            </a:r>
            <a:r>
              <a:rPr sz="1800" spc="-100" dirty="0">
                <a:latin typeface="Arial"/>
                <a:cs typeface="Arial"/>
              </a:rPr>
              <a:t> </a:t>
            </a:r>
            <a:r>
              <a:rPr sz="1800" dirty="0">
                <a:latin typeface="Arial"/>
                <a:cs typeface="Arial"/>
              </a:rPr>
              <a:t>model</a:t>
            </a:r>
            <a:r>
              <a:rPr sz="1800" spc="-45" dirty="0">
                <a:latin typeface="Arial"/>
                <a:cs typeface="Arial"/>
              </a:rPr>
              <a:t> </a:t>
            </a:r>
            <a:r>
              <a:rPr sz="1800" dirty="0">
                <a:latin typeface="Arial"/>
                <a:cs typeface="Arial"/>
              </a:rPr>
              <a:t>that</a:t>
            </a:r>
            <a:r>
              <a:rPr sz="1800" spc="-110" dirty="0">
                <a:latin typeface="Arial"/>
                <a:cs typeface="Arial"/>
              </a:rPr>
              <a:t> </a:t>
            </a:r>
            <a:r>
              <a:rPr sz="1800" spc="-70" dirty="0">
                <a:latin typeface="Arial"/>
                <a:cs typeface="Arial"/>
              </a:rPr>
              <a:t>can</a:t>
            </a:r>
            <a:r>
              <a:rPr sz="1800" spc="-100" dirty="0">
                <a:latin typeface="Arial"/>
                <a:cs typeface="Arial"/>
              </a:rPr>
              <a:t> </a:t>
            </a:r>
            <a:r>
              <a:rPr sz="1800" dirty="0">
                <a:latin typeface="Arial"/>
                <a:cs typeface="Arial"/>
              </a:rPr>
              <a:t>help</a:t>
            </a:r>
            <a:r>
              <a:rPr sz="1800" spc="-130" dirty="0">
                <a:latin typeface="Arial"/>
                <a:cs typeface="Arial"/>
              </a:rPr>
              <a:t> </a:t>
            </a:r>
            <a:r>
              <a:rPr sz="1800" spc="-30" dirty="0">
                <a:latin typeface="Arial"/>
                <a:cs typeface="Arial"/>
              </a:rPr>
              <a:t>us</a:t>
            </a:r>
            <a:r>
              <a:rPr sz="1800" spc="-150" dirty="0">
                <a:latin typeface="Arial"/>
                <a:cs typeface="Arial"/>
              </a:rPr>
              <a:t> </a:t>
            </a:r>
            <a:r>
              <a:rPr sz="1800" dirty="0">
                <a:latin typeface="Arial"/>
                <a:cs typeface="Arial"/>
              </a:rPr>
              <a:t>identify</a:t>
            </a:r>
            <a:r>
              <a:rPr sz="1800" spc="-35" dirty="0">
                <a:latin typeface="Arial"/>
                <a:cs typeface="Arial"/>
              </a:rPr>
              <a:t> </a:t>
            </a:r>
            <a:r>
              <a:rPr sz="1800" spc="-10" dirty="0">
                <a:latin typeface="Arial"/>
                <a:cs typeface="Arial"/>
              </a:rPr>
              <a:t>the</a:t>
            </a:r>
            <a:r>
              <a:rPr sz="1800" spc="-135" dirty="0">
                <a:latin typeface="Arial"/>
                <a:cs typeface="Arial"/>
              </a:rPr>
              <a:t> </a:t>
            </a:r>
            <a:r>
              <a:rPr sz="1800" spc="-20" dirty="0">
                <a:latin typeface="Arial"/>
                <a:cs typeface="Arial"/>
              </a:rPr>
              <a:t>most significant</a:t>
            </a:r>
            <a:r>
              <a:rPr sz="1800" spc="-114" dirty="0">
                <a:latin typeface="Arial"/>
                <a:cs typeface="Arial"/>
              </a:rPr>
              <a:t> </a:t>
            </a:r>
            <a:r>
              <a:rPr sz="1800" spc="-30" dirty="0">
                <a:latin typeface="Arial"/>
                <a:cs typeface="Arial"/>
              </a:rPr>
              <a:t>factors</a:t>
            </a:r>
            <a:r>
              <a:rPr sz="1800" spc="-70" dirty="0">
                <a:latin typeface="Arial"/>
                <a:cs typeface="Arial"/>
              </a:rPr>
              <a:t> </a:t>
            </a:r>
            <a:r>
              <a:rPr sz="1800" dirty="0">
                <a:latin typeface="Arial"/>
                <a:cs typeface="Arial"/>
              </a:rPr>
              <a:t>that</a:t>
            </a:r>
            <a:r>
              <a:rPr sz="1800" spc="-100" dirty="0">
                <a:latin typeface="Arial"/>
                <a:cs typeface="Arial"/>
              </a:rPr>
              <a:t> </a:t>
            </a:r>
            <a:r>
              <a:rPr sz="1800" spc="-25" dirty="0">
                <a:latin typeface="Arial"/>
                <a:cs typeface="Arial"/>
              </a:rPr>
              <a:t>impact</a:t>
            </a:r>
            <a:r>
              <a:rPr sz="1800" spc="-105" dirty="0">
                <a:latin typeface="Arial"/>
                <a:cs typeface="Arial"/>
              </a:rPr>
              <a:t> </a:t>
            </a:r>
            <a:r>
              <a:rPr sz="1800" spc="-25" dirty="0">
                <a:latin typeface="Arial"/>
                <a:cs typeface="Arial"/>
              </a:rPr>
              <a:t>lead</a:t>
            </a:r>
            <a:r>
              <a:rPr sz="1800" spc="-114" dirty="0">
                <a:latin typeface="Arial"/>
                <a:cs typeface="Arial"/>
              </a:rPr>
              <a:t> </a:t>
            </a:r>
            <a:r>
              <a:rPr sz="1800" spc="-10" dirty="0">
                <a:latin typeface="Arial"/>
                <a:cs typeface="Arial"/>
              </a:rPr>
              <a:t>conversion.</a:t>
            </a:r>
            <a:endParaRPr sz="1800" dirty="0">
              <a:latin typeface="Arial"/>
              <a:cs typeface="Arial"/>
            </a:endParaRPr>
          </a:p>
          <a:p>
            <a:pPr marL="189865" indent="-177165">
              <a:lnSpc>
                <a:spcPts val="2100"/>
              </a:lnSpc>
              <a:buChar char="•"/>
              <a:tabLst>
                <a:tab pos="189865" algn="l"/>
              </a:tabLst>
            </a:pPr>
            <a:r>
              <a:rPr sz="1800" spc="65" dirty="0">
                <a:latin typeface="Arial"/>
                <a:cs typeface="Arial"/>
              </a:rPr>
              <a:t>We</a:t>
            </a:r>
            <a:r>
              <a:rPr sz="1800" spc="-135" dirty="0">
                <a:latin typeface="Arial"/>
                <a:cs typeface="Arial"/>
              </a:rPr>
              <a:t> </a:t>
            </a:r>
            <a:r>
              <a:rPr sz="1800" spc="-50" dirty="0">
                <a:latin typeface="Arial"/>
                <a:cs typeface="Arial"/>
              </a:rPr>
              <a:t>have</a:t>
            </a:r>
            <a:r>
              <a:rPr sz="1800" spc="-130" dirty="0">
                <a:latin typeface="Arial"/>
                <a:cs typeface="Arial"/>
              </a:rPr>
              <a:t> </a:t>
            </a:r>
            <a:r>
              <a:rPr sz="1800" spc="-25" dirty="0">
                <a:latin typeface="Arial"/>
                <a:cs typeface="Arial"/>
              </a:rPr>
              <a:t>determined</a:t>
            </a:r>
            <a:r>
              <a:rPr sz="1800" spc="-60" dirty="0">
                <a:latin typeface="Arial"/>
                <a:cs typeface="Arial"/>
              </a:rPr>
              <a:t> </a:t>
            </a:r>
            <a:r>
              <a:rPr sz="1800" spc="-10" dirty="0">
                <a:latin typeface="Arial"/>
                <a:cs typeface="Arial"/>
              </a:rPr>
              <a:t>the</a:t>
            </a:r>
            <a:r>
              <a:rPr sz="1800" spc="-130" dirty="0">
                <a:latin typeface="Arial"/>
                <a:cs typeface="Arial"/>
              </a:rPr>
              <a:t> </a:t>
            </a:r>
            <a:r>
              <a:rPr sz="1800" spc="45" dirty="0">
                <a:latin typeface="Arial"/>
                <a:cs typeface="Arial"/>
              </a:rPr>
              <a:t>following</a:t>
            </a:r>
            <a:r>
              <a:rPr sz="1800" spc="-130" dirty="0">
                <a:latin typeface="Arial"/>
                <a:cs typeface="Arial"/>
              </a:rPr>
              <a:t> </a:t>
            </a:r>
            <a:r>
              <a:rPr sz="1800" spc="-40" dirty="0">
                <a:latin typeface="Arial"/>
                <a:cs typeface="Arial"/>
              </a:rPr>
              <a:t>features</a:t>
            </a:r>
            <a:r>
              <a:rPr sz="1800" spc="-70" dirty="0">
                <a:latin typeface="Arial"/>
                <a:cs typeface="Arial"/>
              </a:rPr>
              <a:t> </a:t>
            </a:r>
            <a:r>
              <a:rPr sz="1800" dirty="0">
                <a:latin typeface="Arial"/>
                <a:cs typeface="Arial"/>
              </a:rPr>
              <a:t>that</a:t>
            </a:r>
            <a:r>
              <a:rPr sz="1800" spc="-105" dirty="0">
                <a:latin typeface="Arial"/>
                <a:cs typeface="Arial"/>
              </a:rPr>
              <a:t> </a:t>
            </a:r>
            <a:r>
              <a:rPr sz="1800" spc="-50" dirty="0">
                <a:latin typeface="Arial"/>
                <a:cs typeface="Arial"/>
              </a:rPr>
              <a:t>have</a:t>
            </a:r>
            <a:r>
              <a:rPr sz="1800" spc="-65" dirty="0">
                <a:latin typeface="Arial"/>
                <a:cs typeface="Arial"/>
              </a:rPr>
              <a:t> </a:t>
            </a:r>
            <a:r>
              <a:rPr sz="1800" spc="-10" dirty="0">
                <a:latin typeface="Arial"/>
                <a:cs typeface="Arial"/>
              </a:rPr>
              <a:t>the</a:t>
            </a:r>
            <a:r>
              <a:rPr sz="1800" spc="-130" dirty="0">
                <a:latin typeface="Arial"/>
                <a:cs typeface="Arial"/>
              </a:rPr>
              <a:t> </a:t>
            </a:r>
            <a:r>
              <a:rPr sz="1800" spc="-15" dirty="0">
                <a:latin typeface="Arial"/>
                <a:cs typeface="Arial"/>
              </a:rPr>
              <a:t>highest</a:t>
            </a:r>
            <a:r>
              <a:rPr sz="1800" spc="-105" dirty="0">
                <a:latin typeface="Arial"/>
                <a:cs typeface="Arial"/>
              </a:rPr>
              <a:t> </a:t>
            </a:r>
            <a:r>
              <a:rPr sz="1800" spc="-20" dirty="0">
                <a:latin typeface="Arial"/>
                <a:cs typeface="Arial"/>
              </a:rPr>
              <a:t>positive</a:t>
            </a:r>
            <a:r>
              <a:rPr sz="1800" spc="-135" dirty="0">
                <a:latin typeface="Arial"/>
                <a:cs typeface="Arial"/>
              </a:rPr>
              <a:t> </a:t>
            </a:r>
            <a:r>
              <a:rPr sz="1800" spc="-50" dirty="0">
                <a:latin typeface="Arial"/>
                <a:cs typeface="Arial"/>
              </a:rPr>
              <a:t>coefficients,</a:t>
            </a:r>
            <a:r>
              <a:rPr sz="1800" spc="-85" dirty="0">
                <a:latin typeface="Arial"/>
                <a:cs typeface="Arial"/>
              </a:rPr>
              <a:t> </a:t>
            </a:r>
            <a:r>
              <a:rPr sz="1800" spc="-20" dirty="0">
                <a:latin typeface="Arial"/>
                <a:cs typeface="Arial"/>
              </a:rPr>
              <a:t>and</a:t>
            </a:r>
            <a:r>
              <a:rPr sz="1800" spc="-55" dirty="0">
                <a:latin typeface="Arial"/>
                <a:cs typeface="Arial"/>
              </a:rPr>
              <a:t> </a:t>
            </a:r>
            <a:r>
              <a:rPr sz="1800" spc="-10" dirty="0">
                <a:latin typeface="Arial"/>
                <a:cs typeface="Arial"/>
              </a:rPr>
              <a:t>these</a:t>
            </a:r>
            <a:r>
              <a:rPr lang="en-IN" sz="1800" spc="-10" dirty="0">
                <a:latin typeface="Arial"/>
                <a:cs typeface="Arial"/>
              </a:rPr>
              <a:t> f</a:t>
            </a:r>
            <a:r>
              <a:rPr sz="1800" spc="-40" dirty="0" err="1">
                <a:latin typeface="Arial"/>
                <a:cs typeface="Arial"/>
              </a:rPr>
              <a:t>eatures</a:t>
            </a:r>
            <a:r>
              <a:rPr sz="1800" spc="-140" dirty="0">
                <a:latin typeface="Arial"/>
                <a:cs typeface="Arial"/>
              </a:rPr>
              <a:t> </a:t>
            </a:r>
            <a:r>
              <a:rPr sz="1800" dirty="0">
                <a:latin typeface="Arial"/>
                <a:cs typeface="Arial"/>
              </a:rPr>
              <a:t>should</a:t>
            </a:r>
            <a:r>
              <a:rPr sz="1800" spc="-114" dirty="0">
                <a:latin typeface="Arial"/>
                <a:cs typeface="Arial"/>
              </a:rPr>
              <a:t> </a:t>
            </a:r>
            <a:r>
              <a:rPr sz="1800" spc="-30" dirty="0">
                <a:latin typeface="Arial"/>
                <a:cs typeface="Arial"/>
              </a:rPr>
              <a:t>be</a:t>
            </a:r>
            <a:r>
              <a:rPr sz="1800" spc="-125" dirty="0">
                <a:latin typeface="Arial"/>
                <a:cs typeface="Arial"/>
              </a:rPr>
              <a:t> </a:t>
            </a:r>
            <a:r>
              <a:rPr sz="1800" spc="-30" dirty="0">
                <a:latin typeface="Arial"/>
                <a:cs typeface="Arial"/>
              </a:rPr>
              <a:t>given</a:t>
            </a:r>
            <a:r>
              <a:rPr sz="1800" spc="-85" dirty="0">
                <a:latin typeface="Arial"/>
                <a:cs typeface="Arial"/>
              </a:rPr>
              <a:t> </a:t>
            </a:r>
            <a:r>
              <a:rPr sz="1800" dirty="0">
                <a:latin typeface="Arial"/>
                <a:cs typeface="Arial"/>
              </a:rPr>
              <a:t>priority</a:t>
            </a:r>
            <a:r>
              <a:rPr sz="1800" spc="-90" dirty="0">
                <a:latin typeface="Arial"/>
                <a:cs typeface="Arial"/>
              </a:rPr>
              <a:t> </a:t>
            </a:r>
            <a:r>
              <a:rPr sz="1800" dirty="0">
                <a:latin typeface="Arial"/>
                <a:cs typeface="Arial"/>
              </a:rPr>
              <a:t>in</a:t>
            </a:r>
            <a:r>
              <a:rPr sz="1800" spc="-90" dirty="0">
                <a:latin typeface="Arial"/>
                <a:cs typeface="Arial"/>
              </a:rPr>
              <a:t> </a:t>
            </a:r>
            <a:r>
              <a:rPr sz="1800" dirty="0">
                <a:latin typeface="Arial"/>
                <a:cs typeface="Arial"/>
              </a:rPr>
              <a:t>our</a:t>
            </a:r>
            <a:r>
              <a:rPr sz="1800" spc="-105" dirty="0">
                <a:latin typeface="Arial"/>
                <a:cs typeface="Arial"/>
              </a:rPr>
              <a:t> </a:t>
            </a:r>
            <a:r>
              <a:rPr sz="1800" spc="-20" dirty="0">
                <a:latin typeface="Arial"/>
                <a:cs typeface="Arial"/>
              </a:rPr>
              <a:t>marketing</a:t>
            </a:r>
            <a:r>
              <a:rPr sz="1800" spc="-120" dirty="0">
                <a:latin typeface="Arial"/>
                <a:cs typeface="Arial"/>
              </a:rPr>
              <a:t> </a:t>
            </a:r>
            <a:r>
              <a:rPr sz="1800" spc="-30" dirty="0">
                <a:latin typeface="Arial"/>
                <a:cs typeface="Arial"/>
              </a:rPr>
              <a:t>and</a:t>
            </a:r>
            <a:r>
              <a:rPr sz="1800" spc="-114" dirty="0">
                <a:latin typeface="Arial"/>
                <a:cs typeface="Arial"/>
              </a:rPr>
              <a:t> </a:t>
            </a:r>
            <a:r>
              <a:rPr sz="1800" spc="-60" dirty="0">
                <a:latin typeface="Arial"/>
                <a:cs typeface="Arial"/>
              </a:rPr>
              <a:t>sales</a:t>
            </a:r>
            <a:r>
              <a:rPr sz="1800" spc="-135" dirty="0">
                <a:latin typeface="Arial"/>
                <a:cs typeface="Arial"/>
              </a:rPr>
              <a:t> </a:t>
            </a:r>
            <a:r>
              <a:rPr sz="1800" spc="-10" dirty="0">
                <a:latin typeface="Arial"/>
                <a:cs typeface="Arial"/>
              </a:rPr>
              <a:t>efforts</a:t>
            </a:r>
            <a:r>
              <a:rPr sz="1800" spc="-65" dirty="0">
                <a:latin typeface="Arial"/>
                <a:cs typeface="Arial"/>
              </a:rPr>
              <a:t> </a:t>
            </a:r>
            <a:r>
              <a:rPr sz="1800" dirty="0">
                <a:latin typeface="Arial"/>
                <a:cs typeface="Arial"/>
              </a:rPr>
              <a:t>to</a:t>
            </a:r>
            <a:r>
              <a:rPr sz="1800" spc="-65" dirty="0">
                <a:latin typeface="Arial"/>
                <a:cs typeface="Arial"/>
              </a:rPr>
              <a:t> </a:t>
            </a:r>
            <a:r>
              <a:rPr sz="1800" spc="-70" dirty="0">
                <a:latin typeface="Arial"/>
                <a:cs typeface="Arial"/>
              </a:rPr>
              <a:t>increase</a:t>
            </a:r>
            <a:r>
              <a:rPr sz="1800" spc="-125" dirty="0">
                <a:latin typeface="Arial"/>
                <a:cs typeface="Arial"/>
              </a:rPr>
              <a:t> </a:t>
            </a:r>
            <a:r>
              <a:rPr sz="1800" spc="-25" dirty="0">
                <a:latin typeface="Arial"/>
                <a:cs typeface="Arial"/>
              </a:rPr>
              <a:t>lead</a:t>
            </a:r>
            <a:r>
              <a:rPr sz="1800" spc="-114" dirty="0">
                <a:latin typeface="Arial"/>
                <a:cs typeface="Arial"/>
              </a:rPr>
              <a:t> </a:t>
            </a:r>
            <a:r>
              <a:rPr sz="1800" spc="-10" dirty="0">
                <a:latin typeface="Arial"/>
                <a:cs typeface="Arial"/>
              </a:rPr>
              <a:t>conversion.</a:t>
            </a:r>
            <a:endParaRPr sz="1800" dirty="0">
              <a:latin typeface="Arial"/>
              <a:cs typeface="Arial"/>
            </a:endParaRPr>
          </a:p>
        </p:txBody>
      </p:sp>
      <p:sp>
        <p:nvSpPr>
          <p:cNvPr id="5" name="object 8">
            <a:extLst>
              <a:ext uri="{FF2B5EF4-FFF2-40B4-BE49-F238E27FC236}">
                <a16:creationId xmlns:a16="http://schemas.microsoft.com/office/drawing/2014/main" id="{7EB8536F-7D14-19D3-4A28-AD1BC4A5C861}"/>
              </a:ext>
            </a:extLst>
          </p:cNvPr>
          <p:cNvSpPr txBox="1"/>
          <p:nvPr/>
        </p:nvSpPr>
        <p:spPr>
          <a:xfrm>
            <a:off x="573330" y="4681679"/>
            <a:ext cx="9403715" cy="566420"/>
          </a:xfrm>
          <a:prstGeom prst="rect">
            <a:avLst/>
          </a:prstGeom>
        </p:spPr>
        <p:txBody>
          <a:bodyPr vert="horz" wrap="square" lIns="0" tIns="27939" rIns="0" bIns="0" rtlCol="0">
            <a:spAutoFit/>
          </a:bodyPr>
          <a:lstStyle/>
          <a:p>
            <a:pPr marL="189865" marR="5080" indent="-177165">
              <a:lnSpc>
                <a:spcPts val="2100"/>
              </a:lnSpc>
              <a:spcBef>
                <a:spcPts val="219"/>
              </a:spcBef>
              <a:buChar char="•"/>
              <a:tabLst>
                <a:tab pos="304800" algn="l"/>
              </a:tabLst>
            </a:pPr>
            <a:r>
              <a:rPr sz="1800" spc="65" dirty="0">
                <a:latin typeface="Arial"/>
                <a:cs typeface="Arial"/>
              </a:rPr>
              <a:t>We</a:t>
            </a:r>
            <a:r>
              <a:rPr sz="1800" spc="-120" dirty="0">
                <a:latin typeface="Arial"/>
                <a:cs typeface="Arial"/>
              </a:rPr>
              <a:t> </a:t>
            </a:r>
            <a:r>
              <a:rPr sz="1800" spc="-50" dirty="0">
                <a:latin typeface="Arial"/>
                <a:cs typeface="Arial"/>
              </a:rPr>
              <a:t>have</a:t>
            </a:r>
            <a:r>
              <a:rPr sz="1800" spc="-114" dirty="0">
                <a:latin typeface="Arial"/>
                <a:cs typeface="Arial"/>
              </a:rPr>
              <a:t> </a:t>
            </a:r>
            <a:r>
              <a:rPr sz="1800" spc="-30" dirty="0">
                <a:latin typeface="Arial"/>
                <a:cs typeface="Arial"/>
              </a:rPr>
              <a:t>also</a:t>
            </a:r>
            <a:r>
              <a:rPr sz="1800" spc="-55" dirty="0">
                <a:latin typeface="Arial"/>
                <a:cs typeface="Arial"/>
              </a:rPr>
              <a:t> </a:t>
            </a:r>
            <a:r>
              <a:rPr sz="1800" spc="-20" dirty="0">
                <a:latin typeface="Arial"/>
                <a:cs typeface="Arial"/>
              </a:rPr>
              <a:t>identified</a:t>
            </a:r>
            <a:r>
              <a:rPr sz="1800" spc="-105" dirty="0">
                <a:latin typeface="Arial"/>
                <a:cs typeface="Arial"/>
              </a:rPr>
              <a:t> </a:t>
            </a:r>
            <a:r>
              <a:rPr sz="1800" spc="-40" dirty="0">
                <a:latin typeface="Arial"/>
                <a:cs typeface="Arial"/>
              </a:rPr>
              <a:t>features</a:t>
            </a:r>
            <a:r>
              <a:rPr sz="1800" spc="-130" dirty="0">
                <a:latin typeface="Arial"/>
                <a:cs typeface="Arial"/>
              </a:rPr>
              <a:t> </a:t>
            </a:r>
            <a:r>
              <a:rPr sz="1800" spc="75" dirty="0">
                <a:latin typeface="Arial"/>
                <a:cs typeface="Arial"/>
              </a:rPr>
              <a:t>with</a:t>
            </a:r>
            <a:r>
              <a:rPr sz="1800" spc="-75" dirty="0">
                <a:latin typeface="Arial"/>
                <a:cs typeface="Arial"/>
              </a:rPr>
              <a:t> </a:t>
            </a:r>
            <a:r>
              <a:rPr sz="1800" spc="-30" dirty="0">
                <a:latin typeface="Arial"/>
                <a:cs typeface="Arial"/>
              </a:rPr>
              <a:t>negative</a:t>
            </a:r>
            <a:r>
              <a:rPr sz="1800" spc="-120" dirty="0">
                <a:latin typeface="Arial"/>
                <a:cs typeface="Arial"/>
              </a:rPr>
              <a:t> </a:t>
            </a:r>
            <a:r>
              <a:rPr sz="1800" spc="-40" dirty="0">
                <a:latin typeface="Arial"/>
                <a:cs typeface="Arial"/>
              </a:rPr>
              <a:t>coefficients</a:t>
            </a:r>
            <a:r>
              <a:rPr sz="1800" spc="-55" dirty="0">
                <a:latin typeface="Arial"/>
                <a:cs typeface="Arial"/>
              </a:rPr>
              <a:t> </a:t>
            </a:r>
            <a:r>
              <a:rPr sz="1800" dirty="0">
                <a:latin typeface="Arial"/>
                <a:cs typeface="Arial"/>
              </a:rPr>
              <a:t>that</a:t>
            </a:r>
            <a:r>
              <a:rPr sz="1800" spc="-85" dirty="0">
                <a:latin typeface="Arial"/>
                <a:cs typeface="Arial"/>
              </a:rPr>
              <a:t> </a:t>
            </a:r>
            <a:r>
              <a:rPr sz="1800" spc="-40" dirty="0">
                <a:latin typeface="Arial"/>
                <a:cs typeface="Arial"/>
              </a:rPr>
              <a:t>may</a:t>
            </a:r>
            <a:r>
              <a:rPr sz="1800" spc="-85" dirty="0">
                <a:latin typeface="Arial"/>
                <a:cs typeface="Arial"/>
              </a:rPr>
              <a:t> </a:t>
            </a:r>
            <a:r>
              <a:rPr sz="1800" spc="-30" dirty="0">
                <a:latin typeface="Arial"/>
                <a:cs typeface="Arial"/>
              </a:rPr>
              <a:t>indicate</a:t>
            </a:r>
            <a:r>
              <a:rPr sz="1800" spc="-114" dirty="0">
                <a:latin typeface="Arial"/>
                <a:cs typeface="Arial"/>
              </a:rPr>
              <a:t> </a:t>
            </a:r>
            <a:r>
              <a:rPr sz="1800" dirty="0">
                <a:latin typeface="Arial"/>
                <a:cs typeface="Arial"/>
              </a:rPr>
              <a:t>potential</a:t>
            </a:r>
            <a:r>
              <a:rPr sz="1800" spc="-90" dirty="0">
                <a:latin typeface="Arial"/>
                <a:cs typeface="Arial"/>
              </a:rPr>
              <a:t> </a:t>
            </a:r>
            <a:r>
              <a:rPr sz="1800" spc="-80" dirty="0">
                <a:latin typeface="Arial"/>
                <a:cs typeface="Arial"/>
              </a:rPr>
              <a:t>areas</a:t>
            </a:r>
            <a:r>
              <a:rPr sz="1800" spc="-125" dirty="0">
                <a:latin typeface="Arial"/>
                <a:cs typeface="Arial"/>
              </a:rPr>
              <a:t> </a:t>
            </a:r>
            <a:r>
              <a:rPr sz="1800" spc="-25" dirty="0">
                <a:latin typeface="Arial"/>
                <a:cs typeface="Arial"/>
              </a:rPr>
              <a:t>for 	</a:t>
            </a:r>
            <a:r>
              <a:rPr sz="1800" spc="-30" dirty="0">
                <a:latin typeface="Arial"/>
                <a:cs typeface="Arial"/>
              </a:rPr>
              <a:t>improvement.</a:t>
            </a:r>
            <a:r>
              <a:rPr sz="1800" spc="-45" dirty="0">
                <a:latin typeface="Arial"/>
                <a:cs typeface="Arial"/>
              </a:rPr>
              <a:t> </a:t>
            </a:r>
            <a:r>
              <a:rPr sz="1800" spc="-85" dirty="0">
                <a:latin typeface="Arial"/>
                <a:cs typeface="Arial"/>
              </a:rPr>
              <a:t>These</a:t>
            </a:r>
            <a:r>
              <a:rPr sz="1800" spc="-95" dirty="0">
                <a:latin typeface="Arial"/>
                <a:cs typeface="Arial"/>
              </a:rPr>
              <a:t> </a:t>
            </a:r>
            <a:r>
              <a:rPr sz="1800" spc="-10" dirty="0">
                <a:latin typeface="Arial"/>
                <a:cs typeface="Arial"/>
              </a:rPr>
              <a:t>include:</a:t>
            </a:r>
            <a:endParaRPr sz="1800" dirty="0">
              <a:latin typeface="Arial"/>
              <a:cs typeface="Arial"/>
            </a:endParaRPr>
          </a:p>
        </p:txBody>
      </p:sp>
    </p:spTree>
    <p:extLst>
      <p:ext uri="{BB962C8B-B14F-4D97-AF65-F5344CB8AC3E}">
        <p14:creationId xmlns:p14="http://schemas.microsoft.com/office/powerpoint/2010/main" val="505949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Conclusion</a:t>
            </a:r>
            <a:endParaRPr lang="en-IN" sz="3200" b="1"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5E8A940-954A-46CE-EFFD-266182F424EE}"/>
              </a:ext>
            </a:extLst>
          </p:cNvPr>
          <p:cNvSpPr txBox="1"/>
          <p:nvPr/>
        </p:nvSpPr>
        <p:spPr>
          <a:xfrm>
            <a:off x="635267" y="1376412"/>
            <a:ext cx="10712917" cy="4154984"/>
          </a:xfrm>
          <a:prstGeom prst="rect">
            <a:avLst/>
          </a:prstGeom>
          <a:noFill/>
        </p:spPr>
        <p:txBody>
          <a:bodyPr wrap="square" rtlCol="0">
            <a:spAutoFit/>
          </a:bodyPr>
          <a:lstStyle/>
          <a:p>
            <a:pPr algn="l"/>
            <a:r>
              <a:rPr lang="en-US" b="0" i="0" dirty="0">
                <a:effectLst/>
                <a:latin typeface="Arial" panose="020B0604020202020204" pitchFamily="34" charset="0"/>
                <a:cs typeface="Arial" panose="020B0604020202020204" pitchFamily="34" charset="0"/>
              </a:rPr>
              <a:t>Identified as crucial indicators among potential buyers are several key variables:</a:t>
            </a:r>
          </a:p>
          <a:p>
            <a:pPr algn="l"/>
            <a:endParaRPr lang="en-US" b="0" i="0" dirty="0">
              <a:effectLst/>
              <a:latin typeface="Arial" panose="020B0604020202020204" pitchFamily="34" charset="0"/>
              <a:cs typeface="Arial" panose="020B0604020202020204" pitchFamily="34" charset="0"/>
            </a:endParaRPr>
          </a:p>
          <a:p>
            <a:pPr marL="342900" indent="-34290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total time spent on the website</a:t>
            </a:r>
          </a:p>
          <a:p>
            <a:pPr marL="342900" indent="-34290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overall number of visits</a:t>
            </a:r>
          </a:p>
          <a:p>
            <a:pPr marL="342900" indent="-34290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Specific lead sources, including Google, direct traffic, organic search, and visits to the </a:t>
            </a:r>
            <a:r>
              <a:rPr lang="en-US" b="0" i="0" dirty="0" err="1">
                <a:effectLst/>
                <a:latin typeface="Arial" panose="020B0604020202020204" pitchFamily="34" charset="0"/>
                <a:cs typeface="Arial" panose="020B0604020202020204" pitchFamily="34" charset="0"/>
              </a:rPr>
              <a:t>Welingak</a:t>
            </a:r>
            <a:r>
              <a:rPr lang="en-US" b="0" i="0" dirty="0">
                <a:effectLst/>
                <a:latin typeface="Arial" panose="020B0604020202020204" pitchFamily="34" charset="0"/>
                <a:cs typeface="Arial" panose="020B0604020202020204" pitchFamily="34" charset="0"/>
              </a:rPr>
              <a:t> website</a:t>
            </a:r>
          </a:p>
          <a:p>
            <a:pPr marL="342900" indent="-34290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timing of the last activity, with a focus on SMS and Olark chat conversations</a:t>
            </a:r>
          </a:p>
          <a:p>
            <a:pPr marL="342900" indent="-34290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Lead origin marked as "Lead add format”</a:t>
            </a:r>
          </a:p>
          <a:p>
            <a:pPr marL="342900" indent="-34290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Individuals currently employed as working professionals</a:t>
            </a:r>
          </a:p>
          <a:p>
            <a:pPr algn="l"/>
            <a:endParaRPr lang="en-US" b="0" i="0" dirty="0">
              <a:solidFill>
                <a:srgbClr val="0F0F0F"/>
              </a:solidFill>
              <a:effectLst/>
              <a:latin typeface="Arial" panose="020B0604020202020204" pitchFamily="34" charset="0"/>
              <a:cs typeface="Arial" panose="020B0604020202020204" pitchFamily="34" charset="0"/>
            </a:endParaRPr>
          </a:p>
          <a:p>
            <a:pPr algn="l"/>
            <a:r>
              <a:rPr lang="en-US" b="0" i="0" dirty="0">
                <a:solidFill>
                  <a:srgbClr val="0F0F0F"/>
                </a:solidFill>
                <a:effectLst/>
                <a:latin typeface="Arial" panose="020B0604020202020204" pitchFamily="34" charset="0"/>
                <a:cs typeface="Arial" panose="020B0604020202020204" pitchFamily="34" charset="0"/>
              </a:rPr>
              <a:t>Taking these factors into consideration, X Education stands poised for significant success, as the organization possesses a substantial opportunity to engage effectively with nearly all potential buyers, influencing their decisions and encouraging them to enroll in the offered courses</a:t>
            </a:r>
            <a:endParaRPr lang="en-US"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3206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Recommendation based on Final Model</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3">
            <a:extLst>
              <a:ext uri="{FF2B5EF4-FFF2-40B4-BE49-F238E27FC236}">
                <a16:creationId xmlns:a16="http://schemas.microsoft.com/office/drawing/2014/main" id="{C5D5F9EE-562F-B2B8-7CB3-529E034D345B}"/>
              </a:ext>
            </a:extLst>
          </p:cNvPr>
          <p:cNvSpPr txBox="1">
            <a:spLocks/>
          </p:cNvSpPr>
          <p:nvPr/>
        </p:nvSpPr>
        <p:spPr>
          <a:xfrm>
            <a:off x="438624" y="1482291"/>
            <a:ext cx="11236820" cy="4611519"/>
          </a:xfrm>
          <a:prstGeom prst="rect">
            <a:avLst/>
          </a:prstGeom>
        </p:spPr>
        <p:txBody>
          <a:bodyPr vert="horz" wrap="square" lIns="0" tIns="12700" rIns="0" bIns="0" rtlCol="0">
            <a:sp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2700">
              <a:lnSpc>
                <a:spcPct val="100000"/>
              </a:lnSpc>
              <a:spcBef>
                <a:spcPts val="100"/>
              </a:spcBef>
              <a:spcAft>
                <a:spcPts val="0"/>
              </a:spcAft>
            </a:pPr>
            <a:r>
              <a:rPr lang="en-US" sz="1800" b="1" spc="-90" dirty="0">
                <a:solidFill>
                  <a:schemeClr val="tx1"/>
                </a:solidFill>
                <a:latin typeface="Arial" panose="020B0604020202020204" pitchFamily="34" charset="0"/>
                <a:cs typeface="Arial" panose="020B0604020202020204" pitchFamily="34" charset="0"/>
              </a:rPr>
              <a:t>Strategies to Increase Lead Conversion Rates:</a:t>
            </a:r>
          </a:p>
          <a:p>
            <a:pPr marL="12700">
              <a:lnSpc>
                <a:spcPct val="100000"/>
              </a:lnSpc>
              <a:spcBef>
                <a:spcPts val="100"/>
              </a:spcBef>
              <a:spcAft>
                <a:spcPts val="0"/>
              </a:spcAft>
            </a:pPr>
            <a:endParaRPr lang="en-US" sz="1800" spc="-90" dirty="0">
              <a:solidFill>
                <a:schemeClr val="tx1"/>
              </a:solidFill>
              <a:latin typeface="Arial" panose="020B0604020202020204" pitchFamily="34" charset="0"/>
              <a:cs typeface="Arial" panose="020B0604020202020204" pitchFamily="34" charset="0"/>
            </a:endParaRPr>
          </a:p>
          <a:p>
            <a:pPr>
              <a:lnSpc>
                <a:spcPct val="100000"/>
              </a:lnSpc>
              <a:spcBef>
                <a:spcPts val="100"/>
              </a:spcBef>
              <a:spcAft>
                <a:spcPts val="0"/>
              </a:spcAft>
              <a:buFont typeface="Wingdings" panose="05000000000000000000" pitchFamily="2" charset="2"/>
              <a:buChar char="q"/>
            </a:pPr>
            <a:r>
              <a:rPr lang="en-US" sz="1800" dirty="0">
                <a:solidFill>
                  <a:schemeClr val="tx1"/>
                </a:solidFill>
                <a:latin typeface="Arial" panose="020B0604020202020204" pitchFamily="34" charset="0"/>
                <a:cs typeface="Arial" panose="020B0604020202020204" pitchFamily="34" charset="0"/>
              </a:rPr>
              <a:t>Prioritize features with positive coefficients for targeted marketing efforts.</a:t>
            </a:r>
          </a:p>
          <a:p>
            <a:pPr>
              <a:lnSpc>
                <a:spcPct val="100000"/>
              </a:lnSpc>
              <a:spcBef>
                <a:spcPts val="100"/>
              </a:spcBef>
              <a:spcAft>
                <a:spcPts val="0"/>
              </a:spcAft>
              <a:buFont typeface="Wingdings" panose="05000000000000000000" pitchFamily="2" charset="2"/>
              <a:buChar char="q"/>
            </a:pPr>
            <a:r>
              <a:rPr lang="en-US" sz="1800" dirty="0">
                <a:solidFill>
                  <a:schemeClr val="tx1"/>
                </a:solidFill>
                <a:latin typeface="Arial" panose="020B0604020202020204" pitchFamily="34" charset="0"/>
                <a:cs typeface="Arial" panose="020B0604020202020204" pitchFamily="34" charset="0"/>
              </a:rPr>
              <a:t>Develop strategies to attract high-quality leads from top-performing lead sources.</a:t>
            </a:r>
          </a:p>
          <a:p>
            <a:pPr>
              <a:lnSpc>
                <a:spcPct val="100000"/>
              </a:lnSpc>
              <a:spcBef>
                <a:spcPts val="100"/>
              </a:spcBef>
              <a:spcAft>
                <a:spcPts val="0"/>
              </a:spcAft>
              <a:buFont typeface="Wingdings" panose="05000000000000000000" pitchFamily="2" charset="2"/>
              <a:buChar char="q"/>
            </a:pPr>
            <a:r>
              <a:rPr lang="en-US" sz="1800" dirty="0">
                <a:solidFill>
                  <a:schemeClr val="tx1"/>
                </a:solidFill>
                <a:latin typeface="Arial" panose="020B0604020202020204" pitchFamily="34" charset="0"/>
                <a:cs typeface="Arial" panose="020B0604020202020204" pitchFamily="34" charset="0"/>
              </a:rPr>
              <a:t>Optimize communication channels based on their impact on lead engagement.</a:t>
            </a:r>
          </a:p>
          <a:p>
            <a:pPr>
              <a:lnSpc>
                <a:spcPct val="100000"/>
              </a:lnSpc>
              <a:spcBef>
                <a:spcPts val="100"/>
              </a:spcBef>
              <a:spcAft>
                <a:spcPts val="0"/>
              </a:spcAft>
              <a:buFont typeface="Wingdings" panose="05000000000000000000" pitchFamily="2" charset="2"/>
              <a:buChar char="q"/>
            </a:pPr>
            <a:r>
              <a:rPr lang="en-US" sz="1800" dirty="0">
                <a:solidFill>
                  <a:schemeClr val="tx1"/>
                </a:solidFill>
                <a:latin typeface="Arial" panose="020B0604020202020204" pitchFamily="34" charset="0"/>
                <a:cs typeface="Arial" panose="020B0604020202020204" pitchFamily="34" charset="0"/>
              </a:rPr>
              <a:t>Tailor messaging to engage working professionals effectively.</a:t>
            </a:r>
          </a:p>
          <a:p>
            <a:pPr>
              <a:lnSpc>
                <a:spcPct val="100000"/>
              </a:lnSpc>
              <a:spcBef>
                <a:spcPts val="100"/>
              </a:spcBef>
              <a:spcAft>
                <a:spcPts val="0"/>
              </a:spcAft>
              <a:buFont typeface="Wingdings" panose="05000000000000000000" pitchFamily="2" charset="2"/>
              <a:buChar char="q"/>
            </a:pPr>
            <a:r>
              <a:rPr lang="en-US" sz="1800" dirty="0">
                <a:solidFill>
                  <a:schemeClr val="tx1"/>
                </a:solidFill>
                <a:latin typeface="Arial" panose="020B0604020202020204" pitchFamily="34" charset="0"/>
                <a:cs typeface="Arial" panose="020B0604020202020204" pitchFamily="34" charset="0"/>
              </a:rPr>
              <a:t>Allocate a higher budget for advertising and promotional activities on the </a:t>
            </a:r>
            <a:r>
              <a:rPr lang="en-US" sz="1800" dirty="0" err="1">
                <a:solidFill>
                  <a:schemeClr val="tx1"/>
                </a:solidFill>
                <a:latin typeface="Arial" panose="020B0604020202020204" pitchFamily="34" charset="0"/>
                <a:cs typeface="Arial" panose="020B0604020202020204" pitchFamily="34" charset="0"/>
              </a:rPr>
              <a:t>Welingak</a:t>
            </a:r>
            <a:r>
              <a:rPr lang="en-US" sz="1800" dirty="0">
                <a:solidFill>
                  <a:schemeClr val="tx1"/>
                </a:solidFill>
                <a:latin typeface="Arial" panose="020B0604020202020204" pitchFamily="34" charset="0"/>
                <a:cs typeface="Arial" panose="020B0604020202020204" pitchFamily="34" charset="0"/>
              </a:rPr>
              <a:t> Website.</a:t>
            </a:r>
          </a:p>
          <a:p>
            <a:pPr>
              <a:lnSpc>
                <a:spcPct val="100000"/>
              </a:lnSpc>
              <a:spcBef>
                <a:spcPts val="100"/>
              </a:spcBef>
              <a:spcAft>
                <a:spcPts val="0"/>
              </a:spcAft>
              <a:buFont typeface="Wingdings" panose="05000000000000000000" pitchFamily="2" charset="2"/>
              <a:buChar char="q"/>
            </a:pPr>
            <a:r>
              <a:rPr lang="en-US" sz="1800" dirty="0">
                <a:solidFill>
                  <a:schemeClr val="tx1"/>
                </a:solidFill>
                <a:latin typeface="Arial" panose="020B0604020202020204" pitchFamily="34" charset="0"/>
                <a:cs typeface="Arial" panose="020B0604020202020204" pitchFamily="34" charset="0"/>
              </a:rPr>
              <a:t>Introduce incentives or discounts for providing references that convert into leads, encouraging more referrals.</a:t>
            </a:r>
          </a:p>
          <a:p>
            <a:pPr>
              <a:lnSpc>
                <a:spcPct val="100000"/>
              </a:lnSpc>
              <a:spcBef>
                <a:spcPts val="100"/>
              </a:spcBef>
              <a:spcAft>
                <a:spcPts val="0"/>
              </a:spcAft>
              <a:buFont typeface="Wingdings" panose="05000000000000000000" pitchFamily="2" charset="2"/>
              <a:buChar char="q"/>
            </a:pPr>
            <a:r>
              <a:rPr lang="en-US" sz="1800" dirty="0">
                <a:solidFill>
                  <a:schemeClr val="tx1"/>
                </a:solidFill>
                <a:latin typeface="Arial" panose="020B0604020202020204" pitchFamily="34" charset="0"/>
                <a:cs typeface="Arial" panose="020B0604020202020204" pitchFamily="34" charset="0"/>
              </a:rPr>
              <a:t>Aggressively target working professionals, considering their high conversion rates and potentially better financial situations.</a:t>
            </a:r>
          </a:p>
          <a:p>
            <a:pPr marL="0" indent="0">
              <a:lnSpc>
                <a:spcPct val="100000"/>
              </a:lnSpc>
              <a:spcBef>
                <a:spcPts val="100"/>
              </a:spcBef>
              <a:spcAft>
                <a:spcPts val="0"/>
              </a:spcAft>
              <a:buNone/>
            </a:pPr>
            <a:endParaRPr lang="en-US" sz="1800" dirty="0">
              <a:solidFill>
                <a:schemeClr val="tx1"/>
              </a:solidFill>
              <a:latin typeface="Arial" panose="020B0604020202020204" pitchFamily="34" charset="0"/>
              <a:cs typeface="Arial" panose="020B0604020202020204" pitchFamily="34" charset="0"/>
            </a:endParaRPr>
          </a:p>
          <a:p>
            <a:pPr marL="0" indent="0">
              <a:lnSpc>
                <a:spcPct val="100000"/>
              </a:lnSpc>
              <a:spcBef>
                <a:spcPts val="100"/>
              </a:spcBef>
              <a:spcAft>
                <a:spcPts val="0"/>
              </a:spcAft>
              <a:buNone/>
            </a:pPr>
            <a:r>
              <a:rPr lang="en-US" sz="1800" dirty="0">
                <a:solidFill>
                  <a:schemeClr val="tx1"/>
                </a:solidFill>
                <a:latin typeface="Arial" panose="020B0604020202020204" pitchFamily="34" charset="0"/>
                <a:cs typeface="Arial" panose="020B0604020202020204" pitchFamily="34" charset="0"/>
              </a:rPr>
              <a:t>Areas for Improvement Identification:</a:t>
            </a:r>
          </a:p>
          <a:p>
            <a:pPr>
              <a:lnSpc>
                <a:spcPct val="100000"/>
              </a:lnSpc>
              <a:spcBef>
                <a:spcPts val="100"/>
              </a:spcBef>
              <a:spcAft>
                <a:spcPts val="0"/>
              </a:spcAft>
              <a:buFont typeface="Wingdings" panose="05000000000000000000" pitchFamily="2" charset="2"/>
              <a:buChar char="q"/>
            </a:pPr>
            <a:endParaRPr lang="en-US" sz="1800" dirty="0">
              <a:solidFill>
                <a:schemeClr val="tx1"/>
              </a:solidFill>
              <a:latin typeface="Arial" panose="020B0604020202020204" pitchFamily="34" charset="0"/>
              <a:cs typeface="Arial" panose="020B0604020202020204" pitchFamily="34" charset="0"/>
            </a:endParaRPr>
          </a:p>
          <a:p>
            <a:pPr>
              <a:lnSpc>
                <a:spcPct val="100000"/>
              </a:lnSpc>
              <a:spcBef>
                <a:spcPts val="100"/>
              </a:spcBef>
              <a:spcAft>
                <a:spcPts val="0"/>
              </a:spcAft>
              <a:buFont typeface="Wingdings" panose="05000000000000000000" pitchFamily="2" charset="2"/>
              <a:buChar char="q"/>
            </a:pPr>
            <a:r>
              <a:rPr lang="en-US" sz="1800" dirty="0">
                <a:solidFill>
                  <a:schemeClr val="tx1"/>
                </a:solidFill>
                <a:latin typeface="Arial" panose="020B0604020202020204" pitchFamily="34" charset="0"/>
                <a:cs typeface="Arial" panose="020B0604020202020204" pitchFamily="34" charset="0"/>
              </a:rPr>
              <a:t>Analyze negative coefficients in specialization offerings to identify potential areas for improvement.</a:t>
            </a:r>
          </a:p>
          <a:p>
            <a:pPr>
              <a:lnSpc>
                <a:spcPct val="100000"/>
              </a:lnSpc>
              <a:spcBef>
                <a:spcPts val="100"/>
              </a:spcBef>
              <a:spcAft>
                <a:spcPts val="0"/>
              </a:spcAft>
              <a:buFont typeface="Wingdings" panose="05000000000000000000" pitchFamily="2" charset="2"/>
              <a:buChar char="q"/>
            </a:pPr>
            <a:r>
              <a:rPr lang="en-US" sz="1800" dirty="0">
                <a:solidFill>
                  <a:schemeClr val="tx1"/>
                </a:solidFill>
                <a:latin typeface="Arial" panose="020B0604020202020204" pitchFamily="34" charset="0"/>
                <a:cs typeface="Arial" panose="020B0604020202020204" pitchFamily="34" charset="0"/>
              </a:rPr>
              <a:t>Review the landing page submission process to identify and address areas that can be enhanced for better conversion outcomes</a:t>
            </a:r>
          </a:p>
        </p:txBody>
      </p:sp>
    </p:spTree>
    <p:extLst>
      <p:ext uri="{BB962C8B-B14F-4D97-AF65-F5344CB8AC3E}">
        <p14:creationId xmlns:p14="http://schemas.microsoft.com/office/powerpoint/2010/main" val="3762205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88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Goals &amp; Objectives</a:t>
            </a:r>
            <a:endParaRPr lang="en-IN" sz="3200" b="1"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5E8A940-954A-46CE-EFFD-266182F424EE}"/>
              </a:ext>
            </a:extLst>
          </p:cNvPr>
          <p:cNvSpPr txBox="1"/>
          <p:nvPr/>
        </p:nvSpPr>
        <p:spPr>
          <a:xfrm>
            <a:off x="635267" y="1434163"/>
            <a:ext cx="10712917"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F0F0F"/>
                </a:solidFill>
                <a:effectLst/>
                <a:latin typeface="Arial" panose="020B0604020202020204" pitchFamily="34" charset="0"/>
                <a:cs typeface="Arial" panose="020B0604020202020204" pitchFamily="34" charset="0"/>
              </a:rPr>
              <a:t>Lead X has requested the development of a model to assign a lead score ranging from 0 to 100 to each lead. This model aims to help identify Hot Leads effectively, thereby increasing the overall lead conversion rate</a:t>
            </a:r>
          </a:p>
          <a:p>
            <a:pPr marL="285750" indent="-285750">
              <a:buFont typeface="Arial" panose="020B0604020202020204" pitchFamily="34" charset="0"/>
              <a:buChar char="•"/>
            </a:pPr>
            <a:endParaRPr lang="en-US" b="0" i="0" dirty="0">
              <a:solidFill>
                <a:srgbClr val="0F0F0F"/>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0F0F0F"/>
                </a:solidFill>
                <a:effectLst/>
                <a:latin typeface="Arial" panose="020B0604020202020204" pitchFamily="34" charset="0"/>
                <a:cs typeface="Arial" panose="020B0604020202020204" pitchFamily="34" charset="0"/>
              </a:rPr>
              <a:t>The CEO has set an ambitious goal of achieving an 80% lead conversion rate for the company. In addition to focusing on the current challenges, there is a strategic interest in developing a model that can effectively navigate future constraints. This includes considerations for peak time operations, maximizing manpower utilization, and establishing well-defined approaches for sustained effectiveness even after the target conversion rate has been reached. The company seeks a comprehensive solution that not only addresses immediate needs but also provides a forward-looking strategy for continuous improvement and success in lead conversion</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705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Solution Approach</a:t>
            </a:r>
            <a:endParaRPr lang="en-IN" sz="3200" b="1"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5E8A940-954A-46CE-EFFD-266182F424EE}"/>
              </a:ext>
            </a:extLst>
          </p:cNvPr>
          <p:cNvSpPr txBox="1"/>
          <p:nvPr/>
        </p:nvSpPr>
        <p:spPr>
          <a:xfrm>
            <a:off x="635267" y="1434163"/>
            <a:ext cx="10712917" cy="4862870"/>
          </a:xfrm>
          <a:prstGeom prst="rect">
            <a:avLst/>
          </a:prstGeom>
          <a:noFill/>
        </p:spPr>
        <p:txBody>
          <a:bodyPr wrap="square" rtlCol="0">
            <a:spAutoFit/>
          </a:bodyPr>
          <a:lstStyle/>
          <a:p>
            <a:pPr marL="457200" indent="-457200">
              <a:spcBef>
                <a:spcPts val="1200"/>
              </a:spcBef>
              <a:buFont typeface="+mj-lt"/>
              <a:buAutoNum type="arabicPeriod"/>
            </a:pPr>
            <a:r>
              <a:rPr lang="en-US" sz="2000" b="0" i="0" dirty="0">
                <a:solidFill>
                  <a:srgbClr val="0F0F0F"/>
                </a:solidFill>
                <a:effectLst/>
                <a:latin typeface="Arial" panose="020B0604020202020204" pitchFamily="34" charset="0"/>
                <a:cs typeface="Arial" panose="020B0604020202020204" pitchFamily="34" charset="0"/>
              </a:rPr>
              <a:t>Importing and inspecting the dataset</a:t>
            </a:r>
          </a:p>
          <a:p>
            <a:pPr marL="457200" indent="-457200">
              <a:spcBef>
                <a:spcPts val="1200"/>
              </a:spcBef>
              <a:buFont typeface="+mj-lt"/>
              <a:buAutoNum type="arabicPeriod"/>
            </a:pPr>
            <a:r>
              <a:rPr lang="en-US" sz="2000" b="0" i="0" dirty="0">
                <a:effectLst/>
                <a:latin typeface="Arial" panose="020B0604020202020204" pitchFamily="34" charset="0"/>
                <a:cs typeface="Arial" panose="020B0604020202020204" pitchFamily="34" charset="0"/>
              </a:rPr>
              <a:t>Data preparation</a:t>
            </a:r>
          </a:p>
          <a:p>
            <a:pPr marL="457200" indent="-457200">
              <a:spcBef>
                <a:spcPts val="1200"/>
              </a:spcBef>
              <a:buFont typeface="+mj-lt"/>
              <a:buAutoNum type="arabicPeriod"/>
            </a:pPr>
            <a:r>
              <a:rPr lang="en-US" sz="2000" b="0" i="0" dirty="0">
                <a:effectLst/>
                <a:latin typeface="Arial" panose="020B0604020202020204" pitchFamily="34" charset="0"/>
                <a:cs typeface="Arial" panose="020B0604020202020204" pitchFamily="34" charset="0"/>
              </a:rPr>
              <a:t>Exploratory Data Analysis (EDA)</a:t>
            </a:r>
          </a:p>
          <a:p>
            <a:pPr marL="457200" indent="-457200">
              <a:spcBef>
                <a:spcPts val="1200"/>
              </a:spcBef>
              <a:buFont typeface="+mj-lt"/>
              <a:buAutoNum type="arabicPeriod"/>
            </a:pPr>
            <a:r>
              <a:rPr lang="en-US" sz="2000" b="0" i="0" dirty="0">
                <a:effectLst/>
                <a:latin typeface="Arial" panose="020B0604020202020204" pitchFamily="34" charset="0"/>
                <a:cs typeface="Arial" panose="020B0604020202020204" pitchFamily="34" charset="0"/>
              </a:rPr>
              <a:t>Creating dummy variables</a:t>
            </a:r>
          </a:p>
          <a:p>
            <a:pPr marL="457200" indent="-457200">
              <a:spcBef>
                <a:spcPts val="1200"/>
              </a:spcBef>
              <a:buFont typeface="+mj-lt"/>
              <a:buAutoNum type="arabicPeriod"/>
            </a:pPr>
            <a:r>
              <a:rPr lang="en-US" sz="2000" dirty="0">
                <a:latin typeface="Arial" panose="020B0604020202020204" pitchFamily="34" charset="0"/>
                <a:cs typeface="Arial" panose="020B0604020202020204" pitchFamily="34" charset="0"/>
              </a:rPr>
              <a:t>P</a:t>
            </a:r>
            <a:r>
              <a:rPr lang="en-US" sz="2000" b="0" i="0" dirty="0">
                <a:effectLst/>
                <a:latin typeface="Arial" panose="020B0604020202020204" pitchFamily="34" charset="0"/>
                <a:cs typeface="Arial" panose="020B0604020202020204" pitchFamily="34" charset="0"/>
              </a:rPr>
              <a:t>erforming test-train split</a:t>
            </a:r>
          </a:p>
          <a:p>
            <a:pPr marL="457200" indent="-457200">
              <a:spcBef>
                <a:spcPts val="1200"/>
              </a:spcBef>
              <a:buFont typeface="+mj-lt"/>
              <a:buAutoNum type="arabicPeriod"/>
            </a:pPr>
            <a:r>
              <a:rPr lang="en-US" sz="2000" b="0" i="0" dirty="0">
                <a:effectLst/>
                <a:latin typeface="Arial" panose="020B0604020202020204" pitchFamily="34" charset="0"/>
                <a:cs typeface="Arial" panose="020B0604020202020204" pitchFamily="34" charset="0"/>
              </a:rPr>
              <a:t>Scaling features</a:t>
            </a:r>
          </a:p>
          <a:p>
            <a:pPr marL="457200" indent="-457200">
              <a:spcBef>
                <a:spcPts val="1200"/>
              </a:spcBef>
              <a:buFont typeface="+mj-lt"/>
              <a:buAutoNum type="arabicPeriod"/>
            </a:pPr>
            <a:r>
              <a:rPr lang="en-US" sz="2000" b="0" i="0" dirty="0">
                <a:effectLst/>
                <a:latin typeface="Arial" panose="020B0604020202020204" pitchFamily="34" charset="0"/>
                <a:cs typeface="Arial" panose="020B0604020202020204" pitchFamily="34" charset="0"/>
              </a:rPr>
              <a:t>Analyzing correlations</a:t>
            </a:r>
          </a:p>
          <a:p>
            <a:pPr marL="457200" indent="-457200">
              <a:spcBef>
                <a:spcPts val="1200"/>
              </a:spcBef>
              <a:buFont typeface="+mj-lt"/>
              <a:buAutoNum type="arabicPeriod"/>
            </a:pPr>
            <a:r>
              <a:rPr lang="en-US" sz="2000" b="0" i="0" dirty="0">
                <a:effectLst/>
                <a:latin typeface="Arial" panose="020B0604020202020204" pitchFamily="34" charset="0"/>
                <a:cs typeface="Arial" panose="020B0604020202020204" pitchFamily="34" charset="0"/>
              </a:rPr>
              <a:t>Building the model</a:t>
            </a:r>
          </a:p>
          <a:p>
            <a:pPr marL="457200" indent="-457200">
              <a:spcBef>
                <a:spcPts val="1200"/>
              </a:spcBef>
              <a:buFont typeface="+mj-lt"/>
              <a:buAutoNum type="arabicPeriod"/>
            </a:pPr>
            <a:r>
              <a:rPr lang="en-US" sz="2000" b="0" i="0" dirty="0">
                <a:effectLst/>
                <a:latin typeface="Arial" panose="020B0604020202020204" pitchFamily="34" charset="0"/>
                <a:cs typeface="Arial" panose="020B0604020202020204" pitchFamily="34" charset="0"/>
              </a:rPr>
              <a:t>Evaluating the model</a:t>
            </a:r>
          </a:p>
          <a:p>
            <a:pPr marL="457200" indent="-457200">
              <a:spcBef>
                <a:spcPts val="1200"/>
              </a:spcBef>
              <a:buFont typeface="+mj-lt"/>
              <a:buAutoNum type="arabicPeriod"/>
            </a:pPr>
            <a:r>
              <a:rPr lang="en-US" sz="2000" b="0" i="0" dirty="0">
                <a:effectLst/>
                <a:latin typeface="Arial" panose="020B0604020202020204" pitchFamily="34" charset="0"/>
                <a:cs typeface="Arial" panose="020B0604020202020204" pitchFamily="34" charset="0"/>
              </a:rPr>
              <a:t>Generating predictions on the test data.</a:t>
            </a:r>
          </a:p>
          <a:p>
            <a:pPr marL="342900" indent="-342900">
              <a:buAutoNum type="arabicPeriod"/>
            </a:pPr>
            <a:endParaRPr lang="en-US" sz="20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015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Suggestions for Lead Conversion</a:t>
            </a:r>
            <a:endParaRPr lang="en-IN" sz="3200" b="1" dirty="0">
              <a:solidFill>
                <a:schemeClr val="bg1"/>
              </a:solidFill>
              <a:latin typeface="Arial" panose="020B0604020202020204" pitchFamily="34" charset="0"/>
              <a:cs typeface="Arial" panose="020B0604020202020204" pitchFamily="34" charset="0"/>
            </a:endParaRPr>
          </a:p>
        </p:txBody>
      </p:sp>
      <p:grpSp>
        <p:nvGrpSpPr>
          <p:cNvPr id="34" name="object 3">
            <a:extLst>
              <a:ext uri="{FF2B5EF4-FFF2-40B4-BE49-F238E27FC236}">
                <a16:creationId xmlns:a16="http://schemas.microsoft.com/office/drawing/2014/main" id="{43E273A4-A9CA-668C-C014-5E6F294F0878}"/>
              </a:ext>
            </a:extLst>
          </p:cNvPr>
          <p:cNvGrpSpPr/>
          <p:nvPr/>
        </p:nvGrpSpPr>
        <p:grpSpPr>
          <a:xfrm>
            <a:off x="399961" y="1518807"/>
            <a:ext cx="3284220" cy="740410"/>
            <a:chOff x="399961" y="1335927"/>
            <a:chExt cx="3284220" cy="740410"/>
          </a:xfrm>
        </p:grpSpPr>
        <p:pic>
          <p:nvPicPr>
            <p:cNvPr id="35" name="object 4">
              <a:extLst>
                <a:ext uri="{FF2B5EF4-FFF2-40B4-BE49-F238E27FC236}">
                  <a16:creationId xmlns:a16="http://schemas.microsoft.com/office/drawing/2014/main" id="{29F04D10-7437-2EF4-33B7-EB2FE55672A5}"/>
                </a:ext>
              </a:extLst>
            </p:cNvPr>
            <p:cNvPicPr/>
            <p:nvPr/>
          </p:nvPicPr>
          <p:blipFill>
            <a:blip r:embed="rId2" cstate="print"/>
            <a:stretch>
              <a:fillRect/>
            </a:stretch>
          </p:blipFill>
          <p:spPr>
            <a:xfrm>
              <a:off x="399961" y="1335927"/>
              <a:ext cx="3283768" cy="740408"/>
            </a:xfrm>
            <a:prstGeom prst="rect">
              <a:avLst/>
            </a:prstGeom>
          </p:spPr>
        </p:pic>
        <p:pic>
          <p:nvPicPr>
            <p:cNvPr id="36" name="object 5">
              <a:extLst>
                <a:ext uri="{FF2B5EF4-FFF2-40B4-BE49-F238E27FC236}">
                  <a16:creationId xmlns:a16="http://schemas.microsoft.com/office/drawing/2014/main" id="{81DE5319-0BC0-E442-0999-39B7668F6922}"/>
                </a:ext>
              </a:extLst>
            </p:cNvPr>
            <p:cNvPicPr/>
            <p:nvPr/>
          </p:nvPicPr>
          <p:blipFill>
            <a:blip r:embed="rId3" cstate="print"/>
            <a:stretch>
              <a:fillRect/>
            </a:stretch>
          </p:blipFill>
          <p:spPr>
            <a:xfrm>
              <a:off x="461874" y="1378789"/>
              <a:ext cx="3159943" cy="616583"/>
            </a:xfrm>
            <a:prstGeom prst="rect">
              <a:avLst/>
            </a:prstGeom>
          </p:spPr>
        </p:pic>
        <p:sp>
          <p:nvSpPr>
            <p:cNvPr id="37" name="object 6">
              <a:extLst>
                <a:ext uri="{FF2B5EF4-FFF2-40B4-BE49-F238E27FC236}">
                  <a16:creationId xmlns:a16="http://schemas.microsoft.com/office/drawing/2014/main" id="{20348ACF-C69F-A84A-5C41-B1B299874BE3}"/>
                </a:ext>
              </a:extLst>
            </p:cNvPr>
            <p:cNvSpPr/>
            <p:nvPr/>
          </p:nvSpPr>
          <p:spPr>
            <a:xfrm>
              <a:off x="461874" y="1378789"/>
              <a:ext cx="3160395" cy="616585"/>
            </a:xfrm>
            <a:custGeom>
              <a:avLst/>
              <a:gdLst/>
              <a:ahLst/>
              <a:cxnLst/>
              <a:rect l="l" t="t" r="r" b="b"/>
              <a:pathLst>
                <a:path w="3160395" h="616585">
                  <a:moveTo>
                    <a:pt x="0" y="0"/>
                  </a:moveTo>
                  <a:lnTo>
                    <a:pt x="3159943" y="0"/>
                  </a:lnTo>
                  <a:lnTo>
                    <a:pt x="3159943" y="616583"/>
                  </a:lnTo>
                  <a:lnTo>
                    <a:pt x="0" y="616583"/>
                  </a:lnTo>
                  <a:lnTo>
                    <a:pt x="0" y="0"/>
                  </a:lnTo>
                  <a:close/>
                </a:path>
              </a:pathLst>
            </a:custGeom>
            <a:ln w="9524">
              <a:solidFill>
                <a:srgbClr val="599191"/>
              </a:solid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38" name="object 7">
            <a:extLst>
              <a:ext uri="{FF2B5EF4-FFF2-40B4-BE49-F238E27FC236}">
                <a16:creationId xmlns:a16="http://schemas.microsoft.com/office/drawing/2014/main" id="{094B3C67-9AE7-D662-019A-881412129E55}"/>
              </a:ext>
            </a:extLst>
          </p:cNvPr>
          <p:cNvSpPr txBox="1"/>
          <p:nvPr/>
        </p:nvSpPr>
        <p:spPr>
          <a:xfrm>
            <a:off x="466636" y="1702727"/>
            <a:ext cx="3150870" cy="299720"/>
          </a:xfrm>
          <a:prstGeom prst="rect">
            <a:avLst/>
          </a:prstGeom>
        </p:spPr>
        <p:txBody>
          <a:bodyPr vert="horz" wrap="square" lIns="0" tIns="12700" rIns="0" bIns="0" rtlCol="0">
            <a:spAutoFit/>
          </a:bodyPr>
          <a:lstStyle/>
          <a:p>
            <a:pPr marL="840105">
              <a:lnSpc>
                <a:spcPct val="100000"/>
              </a:lnSpc>
              <a:spcBef>
                <a:spcPts val="100"/>
              </a:spcBef>
            </a:pPr>
            <a:r>
              <a:rPr sz="1800" b="1" u="sng" dirty="0">
                <a:solidFill>
                  <a:srgbClr val="FFFFFF"/>
                </a:solidFill>
                <a:uFill>
                  <a:solidFill>
                    <a:srgbClr val="FFFFFF"/>
                  </a:solidFill>
                </a:uFill>
                <a:latin typeface="Arial" panose="020B0604020202020204" pitchFamily="34" charset="0"/>
                <a:cs typeface="Arial" panose="020B0604020202020204" pitchFamily="34" charset="0"/>
              </a:rPr>
              <a:t>Leads</a:t>
            </a:r>
            <a:r>
              <a:rPr sz="1800" b="1" u="sng" spc="-35" dirty="0">
                <a:solidFill>
                  <a:srgbClr val="FFFFFF"/>
                </a:solidFill>
                <a:uFill>
                  <a:solidFill>
                    <a:srgbClr val="FFFFFF"/>
                  </a:solidFill>
                </a:uFill>
                <a:latin typeface="Arial" panose="020B0604020202020204" pitchFamily="34" charset="0"/>
                <a:cs typeface="Arial" panose="020B0604020202020204" pitchFamily="34" charset="0"/>
              </a:rPr>
              <a:t> </a:t>
            </a:r>
            <a:r>
              <a:rPr sz="1800" b="1" u="sng" spc="-10" dirty="0">
                <a:solidFill>
                  <a:srgbClr val="FFFFFF"/>
                </a:solidFill>
                <a:uFill>
                  <a:solidFill>
                    <a:srgbClr val="FFFFFF"/>
                  </a:solidFill>
                </a:uFill>
                <a:latin typeface="Arial" panose="020B0604020202020204" pitchFamily="34" charset="0"/>
                <a:cs typeface="Arial" panose="020B0604020202020204" pitchFamily="34" charset="0"/>
              </a:rPr>
              <a:t>Grouping</a:t>
            </a:r>
            <a:endParaRPr sz="1800" u="sng" dirty="0">
              <a:latin typeface="Arial" panose="020B0604020202020204" pitchFamily="34" charset="0"/>
              <a:cs typeface="Arial" panose="020B0604020202020204" pitchFamily="34" charset="0"/>
            </a:endParaRPr>
          </a:p>
        </p:txBody>
      </p:sp>
      <p:grpSp>
        <p:nvGrpSpPr>
          <p:cNvPr id="39" name="object 8">
            <a:extLst>
              <a:ext uri="{FF2B5EF4-FFF2-40B4-BE49-F238E27FC236}">
                <a16:creationId xmlns:a16="http://schemas.microsoft.com/office/drawing/2014/main" id="{33976A0C-909B-1B91-D8B1-0FBE459BE238}"/>
              </a:ext>
            </a:extLst>
          </p:cNvPr>
          <p:cNvGrpSpPr/>
          <p:nvPr/>
        </p:nvGrpSpPr>
        <p:grpSpPr>
          <a:xfrm>
            <a:off x="457111" y="1550579"/>
            <a:ext cx="3169920" cy="2748280"/>
            <a:chOff x="457111" y="1367699"/>
            <a:chExt cx="3169920" cy="2748280"/>
          </a:xfrm>
        </p:grpSpPr>
        <p:sp>
          <p:nvSpPr>
            <p:cNvPr id="40" name="object 9">
              <a:extLst>
                <a:ext uri="{FF2B5EF4-FFF2-40B4-BE49-F238E27FC236}">
                  <a16:creationId xmlns:a16="http://schemas.microsoft.com/office/drawing/2014/main" id="{489F265B-27B4-C0DF-823B-7078C743D029}"/>
                </a:ext>
              </a:extLst>
            </p:cNvPr>
            <p:cNvSpPr/>
            <p:nvPr/>
          </p:nvSpPr>
          <p:spPr>
            <a:xfrm>
              <a:off x="461874" y="1995373"/>
              <a:ext cx="3160395" cy="2115820"/>
            </a:xfrm>
            <a:custGeom>
              <a:avLst/>
              <a:gdLst/>
              <a:ahLst/>
              <a:cxnLst/>
              <a:rect l="l" t="t" r="r" b="b"/>
              <a:pathLst>
                <a:path w="3160395" h="2115820">
                  <a:moveTo>
                    <a:pt x="0" y="0"/>
                  </a:moveTo>
                  <a:lnTo>
                    <a:pt x="3159943" y="0"/>
                  </a:lnTo>
                  <a:lnTo>
                    <a:pt x="3159943" y="2115643"/>
                  </a:lnTo>
                  <a:lnTo>
                    <a:pt x="0" y="2115643"/>
                  </a:lnTo>
                  <a:lnTo>
                    <a:pt x="0" y="0"/>
                  </a:lnTo>
                  <a:close/>
                </a:path>
              </a:pathLst>
            </a:custGeom>
            <a:ln w="9524">
              <a:solidFill>
                <a:srgbClr val="DFDFDF"/>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41" name="object 10">
              <a:extLst>
                <a:ext uri="{FF2B5EF4-FFF2-40B4-BE49-F238E27FC236}">
                  <a16:creationId xmlns:a16="http://schemas.microsoft.com/office/drawing/2014/main" id="{CE4A3322-8C1F-8A8F-665E-6B2613AF13B1}"/>
                </a:ext>
              </a:extLst>
            </p:cNvPr>
            <p:cNvPicPr/>
            <p:nvPr/>
          </p:nvPicPr>
          <p:blipFill>
            <a:blip r:embed="rId4" cstate="print"/>
            <a:stretch>
              <a:fillRect/>
            </a:stretch>
          </p:blipFill>
          <p:spPr>
            <a:xfrm>
              <a:off x="482789" y="1367699"/>
              <a:ext cx="503998" cy="527921"/>
            </a:xfrm>
            <a:prstGeom prst="rect">
              <a:avLst/>
            </a:prstGeom>
          </p:spPr>
        </p:pic>
      </p:grpSp>
      <p:grpSp>
        <p:nvGrpSpPr>
          <p:cNvPr id="42" name="object 11">
            <a:extLst>
              <a:ext uri="{FF2B5EF4-FFF2-40B4-BE49-F238E27FC236}">
                <a16:creationId xmlns:a16="http://schemas.microsoft.com/office/drawing/2014/main" id="{BF63677B-4C26-8989-B517-A90A262A2395}"/>
              </a:ext>
            </a:extLst>
          </p:cNvPr>
          <p:cNvGrpSpPr/>
          <p:nvPr/>
        </p:nvGrpSpPr>
        <p:grpSpPr>
          <a:xfrm>
            <a:off x="4002292" y="1518807"/>
            <a:ext cx="3284220" cy="740410"/>
            <a:chOff x="4002292" y="1335927"/>
            <a:chExt cx="3284220" cy="740410"/>
          </a:xfrm>
        </p:grpSpPr>
        <p:pic>
          <p:nvPicPr>
            <p:cNvPr id="43" name="object 12">
              <a:extLst>
                <a:ext uri="{FF2B5EF4-FFF2-40B4-BE49-F238E27FC236}">
                  <a16:creationId xmlns:a16="http://schemas.microsoft.com/office/drawing/2014/main" id="{100F09AF-864A-DE53-B3A6-C1596C4BADCF}"/>
                </a:ext>
              </a:extLst>
            </p:cNvPr>
            <p:cNvPicPr/>
            <p:nvPr/>
          </p:nvPicPr>
          <p:blipFill>
            <a:blip r:embed="rId2" cstate="print"/>
            <a:stretch>
              <a:fillRect/>
            </a:stretch>
          </p:blipFill>
          <p:spPr>
            <a:xfrm>
              <a:off x="4002292" y="1335927"/>
              <a:ext cx="3283768" cy="740408"/>
            </a:xfrm>
            <a:prstGeom prst="rect">
              <a:avLst/>
            </a:prstGeom>
          </p:spPr>
        </p:pic>
        <p:pic>
          <p:nvPicPr>
            <p:cNvPr id="44" name="object 13">
              <a:extLst>
                <a:ext uri="{FF2B5EF4-FFF2-40B4-BE49-F238E27FC236}">
                  <a16:creationId xmlns:a16="http://schemas.microsoft.com/office/drawing/2014/main" id="{911063FF-E93B-945E-1060-7D2B739C7541}"/>
                </a:ext>
              </a:extLst>
            </p:cNvPr>
            <p:cNvPicPr/>
            <p:nvPr/>
          </p:nvPicPr>
          <p:blipFill>
            <a:blip r:embed="rId5" cstate="print"/>
            <a:stretch>
              <a:fillRect/>
            </a:stretch>
          </p:blipFill>
          <p:spPr>
            <a:xfrm>
              <a:off x="4064216" y="1378789"/>
              <a:ext cx="3159918" cy="616583"/>
            </a:xfrm>
            <a:prstGeom prst="rect">
              <a:avLst/>
            </a:prstGeom>
          </p:spPr>
        </p:pic>
        <p:sp>
          <p:nvSpPr>
            <p:cNvPr id="45" name="object 14">
              <a:extLst>
                <a:ext uri="{FF2B5EF4-FFF2-40B4-BE49-F238E27FC236}">
                  <a16:creationId xmlns:a16="http://schemas.microsoft.com/office/drawing/2014/main" id="{33903D7C-FDD7-C041-D1C7-63E7DAA779FC}"/>
                </a:ext>
              </a:extLst>
            </p:cNvPr>
            <p:cNvSpPr/>
            <p:nvPr/>
          </p:nvSpPr>
          <p:spPr>
            <a:xfrm>
              <a:off x="4064216" y="1378789"/>
              <a:ext cx="3160395" cy="616585"/>
            </a:xfrm>
            <a:custGeom>
              <a:avLst/>
              <a:gdLst/>
              <a:ahLst/>
              <a:cxnLst/>
              <a:rect l="l" t="t" r="r" b="b"/>
              <a:pathLst>
                <a:path w="3160395" h="616585">
                  <a:moveTo>
                    <a:pt x="0" y="0"/>
                  </a:moveTo>
                  <a:lnTo>
                    <a:pt x="3159918" y="0"/>
                  </a:lnTo>
                  <a:lnTo>
                    <a:pt x="3159918" y="616583"/>
                  </a:lnTo>
                  <a:lnTo>
                    <a:pt x="0" y="616583"/>
                  </a:lnTo>
                  <a:lnTo>
                    <a:pt x="0" y="0"/>
                  </a:lnTo>
                  <a:close/>
                </a:path>
              </a:pathLst>
            </a:custGeom>
            <a:ln w="9524">
              <a:solidFill>
                <a:srgbClr val="C85B5B"/>
              </a:solid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46" name="object 15">
            <a:extLst>
              <a:ext uri="{FF2B5EF4-FFF2-40B4-BE49-F238E27FC236}">
                <a16:creationId xmlns:a16="http://schemas.microsoft.com/office/drawing/2014/main" id="{749B5319-04DD-380E-6474-3D9EB624C352}"/>
              </a:ext>
            </a:extLst>
          </p:cNvPr>
          <p:cNvSpPr txBox="1"/>
          <p:nvPr/>
        </p:nvSpPr>
        <p:spPr>
          <a:xfrm>
            <a:off x="4068979" y="1702727"/>
            <a:ext cx="3150870" cy="299720"/>
          </a:xfrm>
          <a:prstGeom prst="rect">
            <a:avLst/>
          </a:prstGeom>
        </p:spPr>
        <p:txBody>
          <a:bodyPr vert="horz" wrap="square" lIns="0" tIns="12700" rIns="0" bIns="0" rtlCol="0">
            <a:spAutoFit/>
          </a:bodyPr>
          <a:lstStyle/>
          <a:p>
            <a:pPr marL="501650">
              <a:lnSpc>
                <a:spcPct val="100000"/>
              </a:lnSpc>
              <a:spcBef>
                <a:spcPts val="100"/>
              </a:spcBef>
            </a:pPr>
            <a:r>
              <a:rPr sz="1800" b="1" u="sng" dirty="0">
                <a:solidFill>
                  <a:srgbClr val="FFFFFF"/>
                </a:solidFill>
                <a:uFill>
                  <a:solidFill>
                    <a:srgbClr val="FFFFFF"/>
                  </a:solidFill>
                </a:uFill>
                <a:latin typeface="Arial" panose="020B0604020202020204" pitchFamily="34" charset="0"/>
                <a:cs typeface="Arial" panose="020B0604020202020204" pitchFamily="34" charset="0"/>
              </a:rPr>
              <a:t>Better</a:t>
            </a:r>
            <a:r>
              <a:rPr sz="1800" b="1" u="sng" spc="-95" dirty="0">
                <a:solidFill>
                  <a:srgbClr val="FFFFFF"/>
                </a:solidFill>
                <a:uFill>
                  <a:solidFill>
                    <a:srgbClr val="FFFFFF"/>
                  </a:solidFill>
                </a:uFill>
                <a:latin typeface="Arial" panose="020B0604020202020204" pitchFamily="34" charset="0"/>
                <a:cs typeface="Arial" panose="020B0604020202020204" pitchFamily="34" charset="0"/>
              </a:rPr>
              <a:t> </a:t>
            </a:r>
            <a:r>
              <a:rPr sz="1800" b="1" u="sng" spc="-10" dirty="0">
                <a:solidFill>
                  <a:srgbClr val="FFFFFF"/>
                </a:solidFill>
                <a:uFill>
                  <a:solidFill>
                    <a:srgbClr val="FFFFFF"/>
                  </a:solidFill>
                </a:uFill>
                <a:latin typeface="Arial" panose="020B0604020202020204" pitchFamily="34" charset="0"/>
                <a:cs typeface="Arial" panose="020B0604020202020204" pitchFamily="34" charset="0"/>
              </a:rPr>
              <a:t>Communication</a:t>
            </a:r>
            <a:endParaRPr sz="1800" u="sng" dirty="0">
              <a:latin typeface="Arial" panose="020B0604020202020204" pitchFamily="34" charset="0"/>
              <a:cs typeface="Arial" panose="020B0604020202020204" pitchFamily="34" charset="0"/>
            </a:endParaRPr>
          </a:p>
        </p:txBody>
      </p:sp>
      <p:grpSp>
        <p:nvGrpSpPr>
          <p:cNvPr id="47" name="object 16">
            <a:extLst>
              <a:ext uri="{FF2B5EF4-FFF2-40B4-BE49-F238E27FC236}">
                <a16:creationId xmlns:a16="http://schemas.microsoft.com/office/drawing/2014/main" id="{E67489BD-CEB8-0E88-3D85-B1CE08865EA8}"/>
              </a:ext>
            </a:extLst>
          </p:cNvPr>
          <p:cNvGrpSpPr/>
          <p:nvPr/>
        </p:nvGrpSpPr>
        <p:grpSpPr>
          <a:xfrm>
            <a:off x="4059454" y="1598787"/>
            <a:ext cx="3169920" cy="2700020"/>
            <a:chOff x="4059454" y="1415907"/>
            <a:chExt cx="3169920" cy="2700020"/>
          </a:xfrm>
        </p:grpSpPr>
        <p:sp>
          <p:nvSpPr>
            <p:cNvPr id="48" name="object 17">
              <a:extLst>
                <a:ext uri="{FF2B5EF4-FFF2-40B4-BE49-F238E27FC236}">
                  <a16:creationId xmlns:a16="http://schemas.microsoft.com/office/drawing/2014/main" id="{0F186321-7831-AF30-E4E6-06CD23C7C0AD}"/>
                </a:ext>
              </a:extLst>
            </p:cNvPr>
            <p:cNvSpPr/>
            <p:nvPr/>
          </p:nvSpPr>
          <p:spPr>
            <a:xfrm>
              <a:off x="4064216" y="1995373"/>
              <a:ext cx="3160395" cy="2115820"/>
            </a:xfrm>
            <a:custGeom>
              <a:avLst/>
              <a:gdLst/>
              <a:ahLst/>
              <a:cxnLst/>
              <a:rect l="l" t="t" r="r" b="b"/>
              <a:pathLst>
                <a:path w="3160395" h="2115820">
                  <a:moveTo>
                    <a:pt x="0" y="0"/>
                  </a:moveTo>
                  <a:lnTo>
                    <a:pt x="3159918" y="0"/>
                  </a:lnTo>
                  <a:lnTo>
                    <a:pt x="3159918" y="2115643"/>
                  </a:lnTo>
                  <a:lnTo>
                    <a:pt x="0" y="2115643"/>
                  </a:lnTo>
                  <a:lnTo>
                    <a:pt x="0" y="0"/>
                  </a:lnTo>
                  <a:close/>
                </a:path>
              </a:pathLst>
            </a:custGeom>
            <a:ln w="9524">
              <a:solidFill>
                <a:srgbClr val="EFD3D3"/>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49" name="object 18">
              <a:extLst>
                <a:ext uri="{FF2B5EF4-FFF2-40B4-BE49-F238E27FC236}">
                  <a16:creationId xmlns:a16="http://schemas.microsoft.com/office/drawing/2014/main" id="{4971D9A9-384B-D906-30CF-D83A6BC688CD}"/>
                </a:ext>
              </a:extLst>
            </p:cNvPr>
            <p:cNvPicPr/>
            <p:nvPr/>
          </p:nvPicPr>
          <p:blipFill>
            <a:blip r:embed="rId6" cstate="print"/>
            <a:stretch>
              <a:fillRect/>
            </a:stretch>
          </p:blipFill>
          <p:spPr>
            <a:xfrm>
              <a:off x="4064216" y="1415907"/>
              <a:ext cx="503998" cy="527921"/>
            </a:xfrm>
            <a:prstGeom prst="rect">
              <a:avLst/>
            </a:prstGeom>
          </p:spPr>
        </p:pic>
      </p:grpSp>
      <p:grpSp>
        <p:nvGrpSpPr>
          <p:cNvPr id="50" name="object 19">
            <a:extLst>
              <a:ext uri="{FF2B5EF4-FFF2-40B4-BE49-F238E27FC236}">
                <a16:creationId xmlns:a16="http://schemas.microsoft.com/office/drawing/2014/main" id="{9A460919-2B0B-8A82-E034-CA5EE1725FC3}"/>
              </a:ext>
            </a:extLst>
          </p:cNvPr>
          <p:cNvGrpSpPr/>
          <p:nvPr/>
        </p:nvGrpSpPr>
        <p:grpSpPr>
          <a:xfrm>
            <a:off x="7604635" y="1518807"/>
            <a:ext cx="3284220" cy="740410"/>
            <a:chOff x="7604635" y="1335927"/>
            <a:chExt cx="3284220" cy="740410"/>
          </a:xfrm>
        </p:grpSpPr>
        <p:pic>
          <p:nvPicPr>
            <p:cNvPr id="51" name="object 20">
              <a:extLst>
                <a:ext uri="{FF2B5EF4-FFF2-40B4-BE49-F238E27FC236}">
                  <a16:creationId xmlns:a16="http://schemas.microsoft.com/office/drawing/2014/main" id="{0A7918E6-B363-D409-5540-BFA1CBEED6DF}"/>
                </a:ext>
              </a:extLst>
            </p:cNvPr>
            <p:cNvPicPr/>
            <p:nvPr/>
          </p:nvPicPr>
          <p:blipFill>
            <a:blip r:embed="rId2" cstate="print"/>
            <a:stretch>
              <a:fillRect/>
            </a:stretch>
          </p:blipFill>
          <p:spPr>
            <a:xfrm>
              <a:off x="7604635" y="1335927"/>
              <a:ext cx="3283768" cy="740408"/>
            </a:xfrm>
            <a:prstGeom prst="rect">
              <a:avLst/>
            </a:prstGeom>
          </p:spPr>
        </p:pic>
        <p:pic>
          <p:nvPicPr>
            <p:cNvPr id="52" name="object 21">
              <a:extLst>
                <a:ext uri="{FF2B5EF4-FFF2-40B4-BE49-F238E27FC236}">
                  <a16:creationId xmlns:a16="http://schemas.microsoft.com/office/drawing/2014/main" id="{0211FAB5-7535-1A51-BD61-E8009B76BC9F}"/>
                </a:ext>
              </a:extLst>
            </p:cNvPr>
            <p:cNvPicPr/>
            <p:nvPr/>
          </p:nvPicPr>
          <p:blipFill>
            <a:blip r:embed="rId7" cstate="print"/>
            <a:stretch>
              <a:fillRect/>
            </a:stretch>
          </p:blipFill>
          <p:spPr>
            <a:xfrm>
              <a:off x="7666534" y="1378789"/>
              <a:ext cx="3159943" cy="616583"/>
            </a:xfrm>
            <a:prstGeom prst="rect">
              <a:avLst/>
            </a:prstGeom>
          </p:spPr>
        </p:pic>
        <p:sp>
          <p:nvSpPr>
            <p:cNvPr id="53" name="object 22">
              <a:extLst>
                <a:ext uri="{FF2B5EF4-FFF2-40B4-BE49-F238E27FC236}">
                  <a16:creationId xmlns:a16="http://schemas.microsoft.com/office/drawing/2014/main" id="{F22EEA0C-EB74-1D98-9985-02B4DD4F978A}"/>
                </a:ext>
              </a:extLst>
            </p:cNvPr>
            <p:cNvSpPr/>
            <p:nvPr/>
          </p:nvSpPr>
          <p:spPr>
            <a:xfrm>
              <a:off x="7666534" y="1378789"/>
              <a:ext cx="3160395" cy="616585"/>
            </a:xfrm>
            <a:custGeom>
              <a:avLst/>
              <a:gdLst/>
              <a:ahLst/>
              <a:cxnLst/>
              <a:rect l="l" t="t" r="r" b="b"/>
              <a:pathLst>
                <a:path w="3160395" h="616585">
                  <a:moveTo>
                    <a:pt x="0" y="0"/>
                  </a:moveTo>
                  <a:lnTo>
                    <a:pt x="3159943" y="0"/>
                  </a:lnTo>
                  <a:lnTo>
                    <a:pt x="3159943" y="616583"/>
                  </a:lnTo>
                  <a:lnTo>
                    <a:pt x="0" y="616583"/>
                  </a:lnTo>
                  <a:lnTo>
                    <a:pt x="0" y="0"/>
                  </a:lnTo>
                  <a:close/>
                </a:path>
              </a:pathLst>
            </a:custGeom>
            <a:ln w="9524">
              <a:solidFill>
                <a:srgbClr val="FD0000"/>
              </a:solid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54" name="object 23">
            <a:extLst>
              <a:ext uri="{FF2B5EF4-FFF2-40B4-BE49-F238E27FC236}">
                <a16:creationId xmlns:a16="http://schemas.microsoft.com/office/drawing/2014/main" id="{4A0E0F33-A8EC-F49F-078A-A8935F112104}"/>
              </a:ext>
            </a:extLst>
          </p:cNvPr>
          <p:cNvSpPr txBox="1"/>
          <p:nvPr/>
        </p:nvSpPr>
        <p:spPr>
          <a:xfrm>
            <a:off x="7671296" y="1702727"/>
            <a:ext cx="3150870" cy="299720"/>
          </a:xfrm>
          <a:prstGeom prst="rect">
            <a:avLst/>
          </a:prstGeom>
        </p:spPr>
        <p:txBody>
          <a:bodyPr vert="horz" wrap="square" lIns="0" tIns="12700" rIns="0" bIns="0" rtlCol="0">
            <a:spAutoFit/>
          </a:bodyPr>
          <a:lstStyle/>
          <a:p>
            <a:pPr marL="749935">
              <a:lnSpc>
                <a:spcPct val="100000"/>
              </a:lnSpc>
              <a:spcBef>
                <a:spcPts val="100"/>
              </a:spcBef>
            </a:pPr>
            <a:r>
              <a:rPr sz="1800" b="1" u="sng" dirty="0">
                <a:solidFill>
                  <a:srgbClr val="FFFFFF"/>
                </a:solidFill>
                <a:uFill>
                  <a:solidFill>
                    <a:srgbClr val="FFFFFF"/>
                  </a:solidFill>
                </a:uFill>
                <a:latin typeface="Arial" panose="020B0604020202020204" pitchFamily="34" charset="0"/>
                <a:cs typeface="Arial" panose="020B0604020202020204" pitchFamily="34" charset="0"/>
              </a:rPr>
              <a:t>Boost</a:t>
            </a:r>
            <a:r>
              <a:rPr sz="1800" b="1" u="sng" spc="-55" dirty="0">
                <a:solidFill>
                  <a:srgbClr val="FFFFFF"/>
                </a:solidFill>
                <a:uFill>
                  <a:solidFill>
                    <a:srgbClr val="FFFFFF"/>
                  </a:solidFill>
                </a:uFill>
                <a:latin typeface="Arial" panose="020B0604020202020204" pitchFamily="34" charset="0"/>
                <a:cs typeface="Arial" panose="020B0604020202020204" pitchFamily="34" charset="0"/>
              </a:rPr>
              <a:t> </a:t>
            </a:r>
            <a:r>
              <a:rPr sz="1800" b="1" u="sng" spc="-10" dirty="0">
                <a:solidFill>
                  <a:srgbClr val="FFFFFF"/>
                </a:solidFill>
                <a:uFill>
                  <a:solidFill>
                    <a:srgbClr val="FFFFFF"/>
                  </a:solidFill>
                </a:uFill>
                <a:latin typeface="Arial" panose="020B0604020202020204" pitchFamily="34" charset="0"/>
                <a:cs typeface="Arial" panose="020B0604020202020204" pitchFamily="34" charset="0"/>
              </a:rPr>
              <a:t>Conversion</a:t>
            </a:r>
            <a:endParaRPr sz="1800" u="sng" dirty="0">
              <a:latin typeface="Arial" panose="020B0604020202020204" pitchFamily="34" charset="0"/>
              <a:cs typeface="Arial" panose="020B0604020202020204" pitchFamily="34" charset="0"/>
            </a:endParaRPr>
          </a:p>
        </p:txBody>
      </p:sp>
      <p:grpSp>
        <p:nvGrpSpPr>
          <p:cNvPr id="55" name="object 24">
            <a:extLst>
              <a:ext uri="{FF2B5EF4-FFF2-40B4-BE49-F238E27FC236}">
                <a16:creationId xmlns:a16="http://schemas.microsoft.com/office/drawing/2014/main" id="{07931317-89FC-18DF-9FB8-7E31A1DA39EA}"/>
              </a:ext>
            </a:extLst>
          </p:cNvPr>
          <p:cNvGrpSpPr/>
          <p:nvPr/>
        </p:nvGrpSpPr>
        <p:grpSpPr>
          <a:xfrm>
            <a:off x="7661771" y="1549777"/>
            <a:ext cx="3169920" cy="2748915"/>
            <a:chOff x="7661771" y="1366897"/>
            <a:chExt cx="3169920" cy="2748915"/>
          </a:xfrm>
        </p:grpSpPr>
        <p:sp>
          <p:nvSpPr>
            <p:cNvPr id="56" name="object 25">
              <a:extLst>
                <a:ext uri="{FF2B5EF4-FFF2-40B4-BE49-F238E27FC236}">
                  <a16:creationId xmlns:a16="http://schemas.microsoft.com/office/drawing/2014/main" id="{B989A78B-E825-E242-DACF-E85525F11F36}"/>
                </a:ext>
              </a:extLst>
            </p:cNvPr>
            <p:cNvSpPr/>
            <p:nvPr/>
          </p:nvSpPr>
          <p:spPr>
            <a:xfrm>
              <a:off x="7666534" y="1995373"/>
              <a:ext cx="3160395" cy="2115820"/>
            </a:xfrm>
            <a:custGeom>
              <a:avLst/>
              <a:gdLst/>
              <a:ahLst/>
              <a:cxnLst/>
              <a:rect l="l" t="t" r="r" b="b"/>
              <a:pathLst>
                <a:path w="3160395" h="2115820">
                  <a:moveTo>
                    <a:pt x="0" y="0"/>
                  </a:moveTo>
                  <a:lnTo>
                    <a:pt x="3159943" y="0"/>
                  </a:lnTo>
                  <a:lnTo>
                    <a:pt x="3159943" y="2115643"/>
                  </a:lnTo>
                  <a:lnTo>
                    <a:pt x="0" y="2115643"/>
                  </a:lnTo>
                  <a:lnTo>
                    <a:pt x="0" y="0"/>
                  </a:lnTo>
                  <a:close/>
                </a:path>
              </a:pathLst>
            </a:custGeom>
            <a:ln w="9524">
              <a:solidFill>
                <a:srgbClr val="FDC8C8"/>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7" name="object 26">
              <a:extLst>
                <a:ext uri="{FF2B5EF4-FFF2-40B4-BE49-F238E27FC236}">
                  <a16:creationId xmlns:a16="http://schemas.microsoft.com/office/drawing/2014/main" id="{9581FEA7-41C9-4200-2B20-3F3A72F45A79}"/>
                </a:ext>
              </a:extLst>
            </p:cNvPr>
            <p:cNvPicPr/>
            <p:nvPr/>
          </p:nvPicPr>
          <p:blipFill>
            <a:blip r:embed="rId8" cstate="print"/>
            <a:stretch>
              <a:fillRect/>
            </a:stretch>
          </p:blipFill>
          <p:spPr>
            <a:xfrm>
              <a:off x="7790084" y="1366897"/>
              <a:ext cx="503998" cy="527921"/>
            </a:xfrm>
            <a:prstGeom prst="rect">
              <a:avLst/>
            </a:prstGeom>
          </p:spPr>
        </p:pic>
      </p:grpSp>
      <p:pic>
        <p:nvPicPr>
          <p:cNvPr id="58" name="object 27">
            <a:extLst>
              <a:ext uri="{FF2B5EF4-FFF2-40B4-BE49-F238E27FC236}">
                <a16:creationId xmlns:a16="http://schemas.microsoft.com/office/drawing/2014/main" id="{02F7FB3F-5520-62AB-2803-4DEFAA282D19}"/>
              </a:ext>
            </a:extLst>
          </p:cNvPr>
          <p:cNvPicPr/>
          <p:nvPr/>
        </p:nvPicPr>
        <p:blipFill>
          <a:blip r:embed="rId9" cstate="print"/>
          <a:stretch>
            <a:fillRect/>
          </a:stretch>
        </p:blipFill>
        <p:spPr>
          <a:xfrm>
            <a:off x="482811" y="4522613"/>
            <a:ext cx="914398" cy="914398"/>
          </a:xfrm>
          <a:prstGeom prst="rect">
            <a:avLst/>
          </a:prstGeom>
        </p:spPr>
      </p:pic>
      <p:sp>
        <p:nvSpPr>
          <p:cNvPr id="59" name="object 28">
            <a:extLst>
              <a:ext uri="{FF2B5EF4-FFF2-40B4-BE49-F238E27FC236}">
                <a16:creationId xmlns:a16="http://schemas.microsoft.com/office/drawing/2014/main" id="{573390D8-1458-95A7-0E96-4A0EC681F094}"/>
              </a:ext>
            </a:extLst>
          </p:cNvPr>
          <p:cNvSpPr txBox="1"/>
          <p:nvPr/>
        </p:nvSpPr>
        <p:spPr>
          <a:xfrm>
            <a:off x="457111" y="2173490"/>
            <a:ext cx="3169920" cy="2124000"/>
          </a:xfrm>
          <a:prstGeom prst="rect">
            <a:avLst/>
          </a:prstGeom>
          <a:solidFill>
            <a:srgbClr val="DFDFDF">
              <a:alpha val="89410"/>
            </a:srgbClr>
          </a:solidFill>
        </p:spPr>
        <p:txBody>
          <a:bodyPr vert="horz" wrap="square" lIns="0" tIns="97155" rIns="0" bIns="0" rtlCol="0">
            <a:spAutoFit/>
          </a:bodyPr>
          <a:lstStyle/>
          <a:p>
            <a:pPr marL="266700" marR="298450" indent="-165100">
              <a:lnSpc>
                <a:spcPct val="90300"/>
              </a:lnSpc>
              <a:buChar char="•"/>
              <a:tabLst>
                <a:tab pos="266700" algn="l"/>
              </a:tabLst>
            </a:pPr>
            <a:r>
              <a:rPr lang="en-US" sz="1800" spc="-55" dirty="0">
                <a:latin typeface="Arial" panose="020B0604020202020204" pitchFamily="34" charset="0"/>
                <a:cs typeface="Arial" panose="020B0604020202020204" pitchFamily="34" charset="0"/>
              </a:rPr>
              <a:t>Leads are categorized according to their propensity or likelihood to convert, leading to the formation of a targeted group identified as hot leads</a:t>
            </a:r>
            <a:endParaRPr lang="en-US" sz="1800" dirty="0">
              <a:latin typeface="Arial" panose="020B0604020202020204" pitchFamily="34" charset="0"/>
              <a:cs typeface="Arial" panose="020B0604020202020204" pitchFamily="34" charset="0"/>
            </a:endParaRPr>
          </a:p>
        </p:txBody>
      </p:sp>
      <p:sp>
        <p:nvSpPr>
          <p:cNvPr id="60" name="object 29">
            <a:extLst>
              <a:ext uri="{FF2B5EF4-FFF2-40B4-BE49-F238E27FC236}">
                <a16:creationId xmlns:a16="http://schemas.microsoft.com/office/drawing/2014/main" id="{6F63A938-8BD6-6BB7-FC03-D7C9ECF93E45}"/>
              </a:ext>
            </a:extLst>
          </p:cNvPr>
          <p:cNvSpPr txBox="1"/>
          <p:nvPr/>
        </p:nvSpPr>
        <p:spPr>
          <a:xfrm>
            <a:off x="4059454" y="2173490"/>
            <a:ext cx="3169920" cy="2112822"/>
          </a:xfrm>
          <a:prstGeom prst="rect">
            <a:avLst/>
          </a:prstGeom>
          <a:solidFill>
            <a:srgbClr val="EFD3D3">
              <a:alpha val="89410"/>
            </a:srgbClr>
          </a:solidFill>
        </p:spPr>
        <p:txBody>
          <a:bodyPr vert="horz" wrap="square" lIns="0" tIns="95250" rIns="0" bIns="0" rtlCol="0">
            <a:spAutoFit/>
          </a:bodyPr>
          <a:lstStyle/>
          <a:p>
            <a:pPr marL="285750" indent="-285750">
              <a:lnSpc>
                <a:spcPct val="100000"/>
              </a:lnSpc>
              <a:spcBef>
                <a:spcPts val="750"/>
              </a:spcBef>
              <a:buFont typeface="Arial" panose="020B0604020202020204" pitchFamily="34" charset="0"/>
              <a:buChar char="•"/>
            </a:pPr>
            <a:r>
              <a:rPr lang="en-US" sz="1800" dirty="0">
                <a:latin typeface="Arial" panose="020B0604020202020204" pitchFamily="34" charset="0"/>
                <a:cs typeface="Arial" panose="020B0604020202020204" pitchFamily="34" charset="0"/>
              </a:rPr>
              <a:t>Having a more concentrated pool of leads for communication enables us to make a more significant impact</a:t>
            </a:r>
          </a:p>
          <a:p>
            <a:pPr marL="285750" indent="-285750">
              <a:lnSpc>
                <a:spcPct val="100000"/>
              </a:lnSpc>
              <a:spcBef>
                <a:spcPts val="750"/>
              </a:spcBef>
              <a:buFont typeface="Arial" panose="020B0604020202020204" pitchFamily="34" charset="0"/>
              <a:buChar char="•"/>
            </a:pPr>
            <a:endParaRPr lang="en-US" spc="-10" dirty="0">
              <a:solidFill>
                <a:srgbClr val="BF791A"/>
              </a:solidFill>
              <a:latin typeface="Arial" panose="020B0604020202020204" pitchFamily="34" charset="0"/>
              <a:cs typeface="Arial" panose="020B0604020202020204" pitchFamily="34" charset="0"/>
            </a:endParaRPr>
          </a:p>
          <a:p>
            <a:pPr marL="106045" marR="255270">
              <a:lnSpc>
                <a:spcPct val="91000"/>
              </a:lnSpc>
              <a:tabLst>
                <a:tab pos="271145" algn="l"/>
              </a:tabLst>
            </a:pPr>
            <a:endParaRPr sz="1800" dirty="0">
              <a:latin typeface="Arial" panose="020B0604020202020204" pitchFamily="34" charset="0"/>
              <a:cs typeface="Arial" panose="020B0604020202020204" pitchFamily="34" charset="0"/>
            </a:endParaRPr>
          </a:p>
        </p:txBody>
      </p:sp>
      <p:sp>
        <p:nvSpPr>
          <p:cNvPr id="61" name="object 30">
            <a:extLst>
              <a:ext uri="{FF2B5EF4-FFF2-40B4-BE49-F238E27FC236}">
                <a16:creationId xmlns:a16="http://schemas.microsoft.com/office/drawing/2014/main" id="{5526ACF7-6081-9CE3-FCE0-E67E490BB2EE}"/>
              </a:ext>
            </a:extLst>
          </p:cNvPr>
          <p:cNvSpPr txBox="1"/>
          <p:nvPr/>
        </p:nvSpPr>
        <p:spPr>
          <a:xfrm>
            <a:off x="7661771" y="2173490"/>
            <a:ext cx="3169920" cy="2124000"/>
          </a:xfrm>
          <a:prstGeom prst="rect">
            <a:avLst/>
          </a:prstGeom>
          <a:solidFill>
            <a:srgbClr val="FDC8C8">
              <a:alpha val="89410"/>
            </a:srgbClr>
          </a:solidFill>
        </p:spPr>
        <p:txBody>
          <a:bodyPr vert="horz" wrap="square" lIns="0" tIns="95885" rIns="0" bIns="0" rtlCol="0">
            <a:spAutoFit/>
          </a:bodyPr>
          <a:lstStyle/>
          <a:p>
            <a:pPr marL="285750" indent="-285750">
              <a:lnSpc>
                <a:spcPct val="100000"/>
              </a:lnSpc>
              <a:spcBef>
                <a:spcPts val="755"/>
              </a:spcBef>
              <a:buFont typeface="Arial" panose="020B0604020202020204" pitchFamily="34" charset="0"/>
              <a:buChar char="•"/>
            </a:pPr>
            <a:r>
              <a:rPr lang="en-US" b="0" i="0" dirty="0">
                <a:solidFill>
                  <a:srgbClr val="0F0F0F"/>
                </a:solidFill>
                <a:effectLst/>
                <a:latin typeface="Arial" panose="020B0604020202020204" pitchFamily="34" charset="0"/>
                <a:cs typeface="Arial" panose="020B0604020202020204" pitchFamily="34" charset="0"/>
              </a:rPr>
              <a:t>Concentrating on hot leads, which are more likely to convert, enhances our potential for achieving an 80% conversion rate</a:t>
            </a:r>
          </a:p>
          <a:p>
            <a:pPr marL="285750" indent="-285750">
              <a:lnSpc>
                <a:spcPct val="100000"/>
              </a:lnSpc>
              <a:spcBef>
                <a:spcPts val="755"/>
              </a:spcBef>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p:txBody>
      </p:sp>
      <p:sp>
        <p:nvSpPr>
          <p:cNvPr id="62" name="object 31">
            <a:extLst>
              <a:ext uri="{FF2B5EF4-FFF2-40B4-BE49-F238E27FC236}">
                <a16:creationId xmlns:a16="http://schemas.microsoft.com/office/drawing/2014/main" id="{87FEB75D-2D4A-7316-54CA-4DEF01843F9F}"/>
              </a:ext>
            </a:extLst>
          </p:cNvPr>
          <p:cNvSpPr txBox="1"/>
          <p:nvPr/>
        </p:nvSpPr>
        <p:spPr>
          <a:xfrm>
            <a:off x="1409700" y="4699000"/>
            <a:ext cx="8794750" cy="625812"/>
          </a:xfrm>
          <a:prstGeom prst="rect">
            <a:avLst/>
          </a:prstGeom>
        </p:spPr>
        <p:txBody>
          <a:bodyPr vert="horz" wrap="square" lIns="0" tIns="1016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With an 80% conversion rate target, our aim is to achieve a high sensitivity in identifying hot leads.</a:t>
            </a:r>
          </a:p>
        </p:txBody>
      </p:sp>
      <p:sp>
        <p:nvSpPr>
          <p:cNvPr id="64" name="Rectangle 2">
            <a:extLst>
              <a:ext uri="{FF2B5EF4-FFF2-40B4-BE49-F238E27FC236}">
                <a16:creationId xmlns:a16="http://schemas.microsoft.com/office/drawing/2014/main" id="{4B6470B6-D5C6-173C-7099-56C179345282}"/>
              </a:ext>
            </a:extLst>
          </p:cNvPr>
          <p:cNvSpPr>
            <a:spLocks noChangeArrowheads="1"/>
          </p:cNvSpPr>
          <p:nvPr/>
        </p:nvSpPr>
        <p:spPr bwMode="auto">
          <a:xfrm>
            <a:off x="152400" y="152400"/>
            <a:ext cx="439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With an 80% conversion rate target, our aim is to achieve a high sensitivity in identifying hot leads.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 name="Rectangle 3">
            <a:extLst>
              <a:ext uri="{FF2B5EF4-FFF2-40B4-BE49-F238E27FC236}">
                <a16:creationId xmlns:a16="http://schemas.microsoft.com/office/drawing/2014/main" id="{1480F1B3-AE38-5FBE-21C9-891FC269822C}"/>
              </a:ext>
            </a:extLst>
          </p:cNvPr>
          <p:cNvSpPr>
            <a:spLocks noChangeArrowheads="1"/>
          </p:cNvSpPr>
          <p:nvPr/>
        </p:nvSpPr>
        <p:spPr bwMode="auto">
          <a:xfrm>
            <a:off x="304800" y="304800"/>
            <a:ext cx="439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With an 80% conversion rate target, our aim is to achieve a high sensitivity in identifying hot leads.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85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Data Cleaning</a:t>
            </a:r>
            <a:endParaRPr lang="en-IN" sz="3200" b="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3ABA88A-5827-A996-F09A-61619FD296DC}"/>
              </a:ext>
            </a:extLst>
          </p:cNvPr>
          <p:cNvSpPr txBox="1"/>
          <p:nvPr/>
        </p:nvSpPr>
        <p:spPr>
          <a:xfrm>
            <a:off x="549280" y="1376464"/>
            <a:ext cx="11286585" cy="4970591"/>
          </a:xfrm>
          <a:prstGeom prst="rect">
            <a:avLst/>
          </a:prstGeom>
          <a:noFill/>
        </p:spPr>
        <p:txBody>
          <a:bodyPr wrap="square">
            <a:spAutoFit/>
          </a:bodyPr>
          <a:lstStyle/>
          <a:p>
            <a:pPr marL="285750" indent="-28575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"Select" level signifies null values in some categorical variables where customers didn't make a selection.</a:t>
            </a:r>
          </a:p>
          <a:p>
            <a:pPr marL="285750" indent="-28575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Columns with over 40% null values were dropped for improved data relevance.</a:t>
            </a:r>
          </a:p>
          <a:p>
            <a:pPr marL="285750" indent="-28575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Handling missing values in categorical columns involved considerations based on value counts.</a:t>
            </a:r>
          </a:p>
          <a:p>
            <a:pPr marL="285750" indent="-28575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Irrelevant columns (e.g., tags, country) were dropped for study focus.</a:t>
            </a:r>
          </a:p>
          <a:p>
            <a:pPr marL="285750" indent="-28575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Imputation methods were applied to certain categorical variables.</a:t>
            </a:r>
          </a:p>
          <a:p>
            <a:pPr marL="285750" indent="-28575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Additional categories were introduced to enhance modeling.</a:t>
            </a:r>
          </a:p>
          <a:p>
            <a:pPr marL="285750" indent="-28575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Columns with minimal contribution or featuring a single response category were removed.</a:t>
            </a:r>
          </a:p>
          <a:p>
            <a:pPr marL="285750" indent="-28575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Numerical data underwent mode-based imputation after distribution checks.</a:t>
            </a:r>
          </a:p>
          <a:p>
            <a:pPr marL="285750" indent="-28575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Skewed category columns were dropped to prevent bias in logistic regression models.</a:t>
            </a:r>
          </a:p>
          <a:p>
            <a:pPr marL="285750" indent="-28575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Outliers in </a:t>
            </a:r>
            <a:r>
              <a:rPr lang="en-US" b="0" i="0" dirty="0" err="1">
                <a:effectLst/>
                <a:latin typeface="Arial" panose="020B0604020202020204" pitchFamily="34" charset="0"/>
                <a:cs typeface="Arial" panose="020B0604020202020204" pitchFamily="34" charset="0"/>
              </a:rPr>
              <a:t>TotalVisits</a:t>
            </a:r>
            <a:r>
              <a:rPr lang="en-US" b="0" i="0" dirty="0">
                <a:effectLst/>
                <a:latin typeface="Arial" panose="020B0604020202020204" pitchFamily="34" charset="0"/>
                <a:cs typeface="Arial" panose="020B0604020202020204" pitchFamily="34" charset="0"/>
              </a:rPr>
              <a:t> and Page Views Per Visit were treated and capped.</a:t>
            </a:r>
          </a:p>
          <a:p>
            <a:pPr marL="285750" indent="-28575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Invalid values were rectified, and data standardization was applied (e.g., lead source).</a:t>
            </a:r>
          </a:p>
          <a:p>
            <a:pPr marL="285750" indent="-28575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Low-frequency values were grouped as "Others."</a:t>
            </a:r>
          </a:p>
          <a:p>
            <a:pPr marL="285750" indent="-28575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Binary categorical variables were mapped.</a:t>
            </a:r>
          </a:p>
          <a:p>
            <a:pPr marL="285750" indent="-285750" algn="l">
              <a:spcBef>
                <a:spcPts val="600"/>
              </a:spcBef>
              <a:buFont typeface="Arial" panose="020B0604020202020204" pitchFamily="34" charset="0"/>
              <a:buChar char="•"/>
            </a:pPr>
            <a:r>
              <a:rPr lang="en-US" b="0" i="0" dirty="0">
                <a:effectLst/>
                <a:latin typeface="Arial" panose="020B0604020202020204" pitchFamily="34" charset="0"/>
                <a:cs typeface="Arial" panose="020B0604020202020204" pitchFamily="34" charset="0"/>
              </a:rPr>
              <a:t>Various cleaning activities were performed to ensure data quality and accuracy.</a:t>
            </a:r>
          </a:p>
        </p:txBody>
      </p:sp>
    </p:spTree>
    <p:extLst>
      <p:ext uri="{BB962C8B-B14F-4D97-AF65-F5344CB8AC3E}">
        <p14:creationId xmlns:p14="http://schemas.microsoft.com/office/powerpoint/2010/main" val="203947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3">
            <a:extLst>
              <a:ext uri="{FF2B5EF4-FFF2-40B4-BE49-F238E27FC236}">
                <a16:creationId xmlns:a16="http://schemas.microsoft.com/office/drawing/2014/main" id="{34C9B013-362A-81EE-5E05-1B9D71F42CC3}"/>
              </a:ext>
            </a:extLst>
          </p:cNvPr>
          <p:cNvSpPr txBox="1"/>
          <p:nvPr/>
        </p:nvSpPr>
        <p:spPr>
          <a:xfrm>
            <a:off x="401658" y="1370063"/>
            <a:ext cx="6307150" cy="289823"/>
          </a:xfrm>
          <a:prstGeom prst="rect">
            <a:avLst/>
          </a:prstGeom>
        </p:spPr>
        <p:txBody>
          <a:bodyPr vert="horz" wrap="square" lIns="0" tIns="12700" rIns="0" bIns="0" rtlCol="0">
            <a:spAutoFit/>
          </a:bodyPr>
          <a:lstStyle/>
          <a:p>
            <a:pPr marL="277495" indent="-264795">
              <a:lnSpc>
                <a:spcPct val="100000"/>
              </a:lnSpc>
              <a:spcBef>
                <a:spcPts val="100"/>
              </a:spcBef>
              <a:buClr>
                <a:srgbClr val="BF791A"/>
              </a:buClr>
              <a:buSzPct val="164705"/>
              <a:buChar char="●"/>
              <a:tabLst>
                <a:tab pos="277495" algn="l"/>
              </a:tabLst>
            </a:pPr>
            <a:r>
              <a:rPr dirty="0">
                <a:latin typeface="Arial"/>
                <a:cs typeface="Arial"/>
              </a:rPr>
              <a:t>Data</a:t>
            </a:r>
            <a:r>
              <a:rPr spc="10" dirty="0">
                <a:latin typeface="Arial"/>
                <a:cs typeface="Arial"/>
              </a:rPr>
              <a:t> </a:t>
            </a:r>
            <a:r>
              <a:rPr dirty="0">
                <a:latin typeface="Arial"/>
                <a:cs typeface="Arial"/>
              </a:rPr>
              <a:t>is</a:t>
            </a:r>
            <a:r>
              <a:rPr spc="10" dirty="0">
                <a:latin typeface="Arial"/>
                <a:cs typeface="Arial"/>
              </a:rPr>
              <a:t> </a:t>
            </a:r>
            <a:r>
              <a:rPr dirty="0">
                <a:latin typeface="Arial"/>
                <a:cs typeface="Arial"/>
              </a:rPr>
              <a:t>imbalanced</a:t>
            </a:r>
            <a:r>
              <a:rPr spc="15" dirty="0">
                <a:latin typeface="Arial"/>
                <a:cs typeface="Arial"/>
              </a:rPr>
              <a:t> </a:t>
            </a:r>
            <a:r>
              <a:rPr spc="55" dirty="0">
                <a:latin typeface="Arial"/>
                <a:cs typeface="Arial"/>
              </a:rPr>
              <a:t>while</a:t>
            </a:r>
            <a:r>
              <a:rPr spc="10" dirty="0">
                <a:latin typeface="Arial"/>
                <a:cs typeface="Arial"/>
              </a:rPr>
              <a:t> </a:t>
            </a:r>
            <a:r>
              <a:rPr dirty="0">
                <a:latin typeface="Arial"/>
                <a:cs typeface="Arial"/>
              </a:rPr>
              <a:t>analyzing</a:t>
            </a:r>
            <a:r>
              <a:rPr spc="10" dirty="0">
                <a:latin typeface="Arial"/>
                <a:cs typeface="Arial"/>
              </a:rPr>
              <a:t> </a:t>
            </a:r>
            <a:r>
              <a:rPr dirty="0">
                <a:latin typeface="Arial"/>
                <a:cs typeface="Arial"/>
              </a:rPr>
              <a:t>target</a:t>
            </a:r>
            <a:r>
              <a:rPr spc="15" dirty="0">
                <a:latin typeface="Arial"/>
                <a:cs typeface="Arial"/>
              </a:rPr>
              <a:t> </a:t>
            </a:r>
            <a:r>
              <a:rPr spc="-10" dirty="0">
                <a:latin typeface="Arial"/>
                <a:cs typeface="Arial"/>
              </a:rPr>
              <a:t>variable.</a:t>
            </a:r>
            <a:endParaRPr dirty="0">
              <a:latin typeface="Arial"/>
              <a:cs typeface="Arial"/>
            </a:endParaRPr>
          </a:p>
        </p:txBody>
      </p:sp>
      <p:pic>
        <p:nvPicPr>
          <p:cNvPr id="4" name="object 4">
            <a:extLst>
              <a:ext uri="{FF2B5EF4-FFF2-40B4-BE49-F238E27FC236}">
                <a16:creationId xmlns:a16="http://schemas.microsoft.com/office/drawing/2014/main" id="{558BEF94-12F5-29FC-610C-A2B913688A0F}"/>
              </a:ext>
            </a:extLst>
          </p:cNvPr>
          <p:cNvPicPr/>
          <p:nvPr/>
        </p:nvPicPr>
        <p:blipFill>
          <a:blip r:embed="rId2" cstate="print"/>
          <a:stretch>
            <a:fillRect/>
          </a:stretch>
        </p:blipFill>
        <p:spPr>
          <a:xfrm>
            <a:off x="377354" y="1822446"/>
            <a:ext cx="5562583" cy="4581515"/>
          </a:xfrm>
          <a:prstGeom prst="rect">
            <a:avLst/>
          </a:prstGeom>
        </p:spPr>
      </p:pic>
      <p:sp>
        <p:nvSpPr>
          <p:cNvPr id="5" name="object 5">
            <a:extLst>
              <a:ext uri="{FF2B5EF4-FFF2-40B4-BE49-F238E27FC236}">
                <a16:creationId xmlns:a16="http://schemas.microsoft.com/office/drawing/2014/main" id="{C6FB78DD-2F9A-A370-A788-1B83A515C923}"/>
              </a:ext>
            </a:extLst>
          </p:cNvPr>
          <p:cNvSpPr txBox="1"/>
          <p:nvPr/>
        </p:nvSpPr>
        <p:spPr>
          <a:xfrm>
            <a:off x="6485318" y="2325244"/>
            <a:ext cx="4631690" cy="1474763"/>
          </a:xfrm>
          <a:prstGeom prst="rect">
            <a:avLst/>
          </a:prstGeom>
        </p:spPr>
        <p:txBody>
          <a:bodyPr vert="horz" wrap="square" lIns="0" tIns="12700" rIns="0" bIns="0" rtlCol="0">
            <a:spAutoFit/>
          </a:bodyPr>
          <a:lstStyle/>
          <a:p>
            <a:pPr marL="285750" marR="15240" indent="-285750">
              <a:lnSpc>
                <a:spcPct val="100000"/>
              </a:lnSpc>
              <a:spcBef>
                <a:spcPts val="600"/>
              </a:spcBef>
              <a:buFont typeface="Arial" panose="020B0604020202020204" pitchFamily="34" charset="0"/>
              <a:buChar char="•"/>
              <a:tabLst>
                <a:tab pos="303530" algn="l"/>
              </a:tabLst>
            </a:pPr>
            <a:r>
              <a:rPr dirty="0">
                <a:latin typeface="Arial" panose="020B0604020202020204" pitchFamily="34" charset="0"/>
                <a:cs typeface="Arial" panose="020B0604020202020204" pitchFamily="34" charset="0"/>
              </a:rPr>
              <a:t>Conversion</a:t>
            </a:r>
            <a:r>
              <a:rPr lang="en-IN"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rate</a:t>
            </a:r>
            <a:r>
              <a:rPr lang="en-IN"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is of 38.5%,</a:t>
            </a:r>
            <a:r>
              <a:rPr lang="en-IN"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meaning 	only 38.5% of the people have converted 	to leads.(Minority)</a:t>
            </a:r>
          </a:p>
          <a:p>
            <a:pPr marL="285750" marR="5080" indent="-285750">
              <a:lnSpc>
                <a:spcPct val="100000"/>
              </a:lnSpc>
              <a:spcBef>
                <a:spcPts val="600"/>
              </a:spcBef>
              <a:buFont typeface="Arial" panose="020B0604020202020204" pitchFamily="34" charset="0"/>
              <a:buChar char="•"/>
              <a:tabLst>
                <a:tab pos="303530" algn="l"/>
              </a:tabLst>
            </a:pPr>
            <a:r>
              <a:rPr dirty="0">
                <a:latin typeface="Arial" panose="020B0604020202020204" pitchFamily="34" charset="0"/>
                <a:cs typeface="Arial" panose="020B0604020202020204" pitchFamily="34" charset="0"/>
              </a:rPr>
              <a:t>While 61.5% of the people didn't convert 	to leads. (Majority)</a:t>
            </a:r>
          </a:p>
        </p:txBody>
      </p:sp>
    </p:spTree>
    <p:extLst>
      <p:ext uri="{BB962C8B-B14F-4D97-AF65-F5344CB8AC3E}">
        <p14:creationId xmlns:p14="http://schemas.microsoft.com/office/powerpoint/2010/main" val="2854386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3">
            <a:extLst>
              <a:ext uri="{FF2B5EF4-FFF2-40B4-BE49-F238E27FC236}">
                <a16:creationId xmlns:a16="http://schemas.microsoft.com/office/drawing/2014/main" id="{34C9B013-362A-81EE-5E05-1B9D71F42CC3}"/>
              </a:ext>
            </a:extLst>
          </p:cNvPr>
          <p:cNvSpPr txBox="1"/>
          <p:nvPr/>
        </p:nvSpPr>
        <p:spPr>
          <a:xfrm>
            <a:off x="401658" y="1370063"/>
            <a:ext cx="5213985" cy="289823"/>
          </a:xfrm>
          <a:prstGeom prst="rect">
            <a:avLst/>
          </a:prstGeom>
        </p:spPr>
        <p:txBody>
          <a:bodyPr vert="horz" wrap="square" lIns="0" tIns="12700" rIns="0" bIns="0" rtlCol="0">
            <a:spAutoFit/>
          </a:bodyPr>
          <a:lstStyle/>
          <a:p>
            <a:pPr marL="277495" indent="-264795">
              <a:lnSpc>
                <a:spcPct val="100000"/>
              </a:lnSpc>
              <a:spcBef>
                <a:spcPts val="120"/>
              </a:spcBef>
              <a:buClr>
                <a:srgbClr val="BF791A"/>
              </a:buClr>
              <a:buSzPct val="180645"/>
              <a:buChar char="●"/>
              <a:tabLst>
                <a:tab pos="277495" algn="l"/>
              </a:tabLst>
            </a:pPr>
            <a:r>
              <a:rPr lang="en-IN" sz="1800" dirty="0">
                <a:latin typeface="Arial"/>
                <a:cs typeface="Arial"/>
              </a:rPr>
              <a:t>Univariate</a:t>
            </a:r>
            <a:r>
              <a:rPr lang="en-IN" sz="1800" spc="60" dirty="0">
                <a:latin typeface="Arial"/>
                <a:cs typeface="Arial"/>
              </a:rPr>
              <a:t> </a:t>
            </a:r>
            <a:r>
              <a:rPr lang="en-IN" sz="1800" dirty="0">
                <a:latin typeface="Arial"/>
                <a:cs typeface="Arial"/>
              </a:rPr>
              <a:t>Analysis</a:t>
            </a:r>
            <a:r>
              <a:rPr lang="en-IN" sz="1800" spc="65" dirty="0">
                <a:latin typeface="Arial"/>
                <a:cs typeface="Arial"/>
              </a:rPr>
              <a:t> </a:t>
            </a:r>
            <a:r>
              <a:rPr lang="en-IN" sz="1800" dirty="0">
                <a:latin typeface="Arial"/>
                <a:cs typeface="Arial"/>
              </a:rPr>
              <a:t>–</a:t>
            </a:r>
            <a:r>
              <a:rPr lang="en-IN" sz="1800" spc="60" dirty="0">
                <a:latin typeface="Arial"/>
                <a:cs typeface="Arial"/>
              </a:rPr>
              <a:t> </a:t>
            </a:r>
            <a:r>
              <a:rPr lang="en-IN" sz="1800" dirty="0">
                <a:latin typeface="Arial"/>
                <a:cs typeface="Arial"/>
              </a:rPr>
              <a:t>Categorical</a:t>
            </a:r>
            <a:r>
              <a:rPr lang="en-IN" sz="1800" spc="65" dirty="0">
                <a:latin typeface="Arial"/>
                <a:cs typeface="Arial"/>
              </a:rPr>
              <a:t> </a:t>
            </a:r>
            <a:r>
              <a:rPr lang="en-IN" sz="1800" spc="-10" dirty="0">
                <a:latin typeface="Arial"/>
                <a:cs typeface="Arial"/>
              </a:rPr>
              <a:t>Variables</a:t>
            </a:r>
            <a:endParaRPr lang="en-IN" sz="1800" dirty="0">
              <a:latin typeface="Arial"/>
              <a:cs typeface="Arial"/>
            </a:endParaRPr>
          </a:p>
        </p:txBody>
      </p:sp>
      <p:sp>
        <p:nvSpPr>
          <p:cNvPr id="3" name="object 4">
            <a:extLst>
              <a:ext uri="{FF2B5EF4-FFF2-40B4-BE49-F238E27FC236}">
                <a16:creationId xmlns:a16="http://schemas.microsoft.com/office/drawing/2014/main" id="{1B8C9D3D-A130-1636-8A25-63D14CFAFA4C}"/>
              </a:ext>
            </a:extLst>
          </p:cNvPr>
          <p:cNvSpPr txBox="1"/>
          <p:nvPr/>
        </p:nvSpPr>
        <p:spPr>
          <a:xfrm>
            <a:off x="6189983" y="5712461"/>
            <a:ext cx="5508625" cy="574040"/>
          </a:xfrm>
          <a:prstGeom prst="rect">
            <a:avLst/>
          </a:prstGeom>
        </p:spPr>
        <p:txBody>
          <a:bodyPr vert="horz" wrap="square" lIns="0" tIns="12700" rIns="0" bIns="0" rtlCol="0">
            <a:spAutoFit/>
          </a:bodyPr>
          <a:lstStyle/>
          <a:p>
            <a:pPr marL="264160" marR="5080" indent="-252095">
              <a:lnSpc>
                <a:spcPct val="100000"/>
              </a:lnSpc>
              <a:spcBef>
                <a:spcPts val="100"/>
              </a:spcBef>
              <a:buClr>
                <a:srgbClr val="BF791A"/>
              </a:buClr>
              <a:buChar char="•"/>
              <a:tabLst>
                <a:tab pos="264160" algn="l"/>
                <a:tab pos="856615" algn="l"/>
                <a:tab pos="2411730" algn="l"/>
                <a:tab pos="2751455" algn="l"/>
                <a:tab pos="3946525" algn="l"/>
                <a:tab pos="5312410" algn="l"/>
              </a:tabLst>
            </a:pPr>
            <a:r>
              <a:rPr sz="1800" b="1" spc="-20" dirty="0">
                <a:solidFill>
                  <a:srgbClr val="008000"/>
                </a:solidFill>
                <a:latin typeface="Arial"/>
                <a:cs typeface="Arial"/>
              </a:rPr>
              <a:t>Last</a:t>
            </a:r>
            <a:r>
              <a:rPr sz="1800" b="1" dirty="0">
                <a:solidFill>
                  <a:srgbClr val="008000"/>
                </a:solidFill>
                <a:latin typeface="Arial"/>
                <a:cs typeface="Arial"/>
              </a:rPr>
              <a:t>	</a:t>
            </a:r>
            <a:r>
              <a:rPr sz="1800" b="1" spc="-30" dirty="0">
                <a:solidFill>
                  <a:srgbClr val="008000"/>
                </a:solidFill>
                <a:latin typeface="Arial"/>
                <a:cs typeface="Arial"/>
              </a:rPr>
              <a:t>Activity:</a:t>
            </a:r>
            <a:r>
              <a:rPr sz="1800" b="1" spc="-45" dirty="0">
                <a:solidFill>
                  <a:srgbClr val="008000"/>
                </a:solidFill>
                <a:latin typeface="Arial"/>
                <a:cs typeface="Arial"/>
              </a:rPr>
              <a:t> </a:t>
            </a:r>
            <a:r>
              <a:rPr dirty="0">
                <a:latin typeface="Arial" panose="020B0604020202020204" pitchFamily="34" charset="0"/>
                <a:cs typeface="Arial" panose="020B0604020202020204" pitchFamily="34" charset="0"/>
              </a:rPr>
              <a:t>68%</a:t>
            </a:r>
            <a:r>
              <a:rPr lang="en-IN"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of</a:t>
            </a:r>
            <a:r>
              <a:rPr lang="en-IN"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contribution</a:t>
            </a:r>
            <a:r>
              <a:rPr lang="en-IN"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in SMS Sent &amp; Email Opened activities.</a:t>
            </a:r>
          </a:p>
        </p:txBody>
      </p:sp>
      <p:sp>
        <p:nvSpPr>
          <p:cNvPr id="7" name="object 5">
            <a:extLst>
              <a:ext uri="{FF2B5EF4-FFF2-40B4-BE49-F238E27FC236}">
                <a16:creationId xmlns:a16="http://schemas.microsoft.com/office/drawing/2014/main" id="{6F0EC139-B9ED-C395-C416-36EC35362360}"/>
              </a:ext>
            </a:extLst>
          </p:cNvPr>
          <p:cNvSpPr txBox="1"/>
          <p:nvPr/>
        </p:nvSpPr>
        <p:spPr>
          <a:xfrm>
            <a:off x="472903" y="5712470"/>
            <a:ext cx="5031105" cy="574040"/>
          </a:xfrm>
          <a:prstGeom prst="rect">
            <a:avLst/>
          </a:prstGeom>
        </p:spPr>
        <p:txBody>
          <a:bodyPr vert="horz" wrap="square" lIns="0" tIns="12700" rIns="0" bIns="0" rtlCol="0">
            <a:spAutoFit/>
          </a:bodyPr>
          <a:lstStyle/>
          <a:p>
            <a:pPr marL="264160" marR="5080" indent="-252095">
              <a:lnSpc>
                <a:spcPct val="100000"/>
              </a:lnSpc>
              <a:spcBef>
                <a:spcPts val="100"/>
              </a:spcBef>
              <a:buClr>
                <a:srgbClr val="424242"/>
              </a:buClr>
              <a:buChar char="•"/>
              <a:tabLst>
                <a:tab pos="264160" algn="l"/>
              </a:tabLst>
            </a:pPr>
            <a:r>
              <a:rPr sz="1800" b="1" spc="-25" dirty="0">
                <a:solidFill>
                  <a:srgbClr val="008000"/>
                </a:solidFill>
                <a:latin typeface="Arial"/>
                <a:cs typeface="Arial"/>
              </a:rPr>
              <a:t>Lead</a:t>
            </a:r>
            <a:r>
              <a:rPr sz="1800" b="1" spc="-15" dirty="0">
                <a:solidFill>
                  <a:srgbClr val="008000"/>
                </a:solidFill>
                <a:latin typeface="Arial"/>
                <a:cs typeface="Arial"/>
              </a:rPr>
              <a:t> </a:t>
            </a:r>
            <a:r>
              <a:rPr sz="1800" b="1" spc="-90" dirty="0">
                <a:solidFill>
                  <a:srgbClr val="008000"/>
                </a:solidFill>
                <a:latin typeface="Arial"/>
                <a:cs typeface="Arial"/>
              </a:rPr>
              <a:t>Source:</a:t>
            </a:r>
            <a:r>
              <a:rPr sz="1800" b="1" spc="-40" dirty="0">
                <a:solidFill>
                  <a:srgbClr val="008000"/>
                </a:solidFill>
                <a:latin typeface="Arial"/>
                <a:cs typeface="Arial"/>
              </a:rPr>
              <a:t> </a:t>
            </a:r>
            <a:r>
              <a:rPr sz="1800" spc="70" dirty="0">
                <a:latin typeface="Arial"/>
                <a:cs typeface="Arial"/>
              </a:rPr>
              <a:t>58%</a:t>
            </a:r>
            <a:r>
              <a:rPr sz="1800" spc="-35" dirty="0">
                <a:latin typeface="Arial"/>
                <a:cs typeface="Arial"/>
              </a:rPr>
              <a:t> </a:t>
            </a:r>
            <a:r>
              <a:rPr sz="1800" spc="-10" dirty="0">
                <a:latin typeface="Arial"/>
                <a:cs typeface="Arial"/>
              </a:rPr>
              <a:t>Lead</a:t>
            </a:r>
            <a:r>
              <a:rPr sz="1800" spc="-40" dirty="0">
                <a:latin typeface="Arial"/>
                <a:cs typeface="Arial"/>
              </a:rPr>
              <a:t> </a:t>
            </a:r>
            <a:r>
              <a:rPr sz="1800" spc="-20" dirty="0">
                <a:latin typeface="Arial"/>
                <a:cs typeface="Arial"/>
              </a:rPr>
              <a:t>source</a:t>
            </a:r>
            <a:r>
              <a:rPr sz="1800" spc="-40" dirty="0">
                <a:latin typeface="Arial"/>
                <a:cs typeface="Arial"/>
              </a:rPr>
              <a:t> </a:t>
            </a:r>
            <a:r>
              <a:rPr sz="1800" dirty="0">
                <a:latin typeface="Arial"/>
                <a:cs typeface="Arial"/>
              </a:rPr>
              <a:t>is</a:t>
            </a:r>
            <a:r>
              <a:rPr sz="1800" spc="-35" dirty="0">
                <a:latin typeface="Arial"/>
                <a:cs typeface="Arial"/>
              </a:rPr>
              <a:t> </a:t>
            </a:r>
            <a:r>
              <a:rPr sz="1800" dirty="0">
                <a:latin typeface="Arial"/>
                <a:cs typeface="Arial"/>
              </a:rPr>
              <a:t>from</a:t>
            </a:r>
            <a:r>
              <a:rPr sz="1800" spc="-40" dirty="0">
                <a:latin typeface="Arial"/>
                <a:cs typeface="Arial"/>
              </a:rPr>
              <a:t> </a:t>
            </a:r>
            <a:r>
              <a:rPr sz="1800" spc="-10" dirty="0">
                <a:latin typeface="Arial"/>
                <a:cs typeface="Arial"/>
              </a:rPr>
              <a:t>Google </a:t>
            </a:r>
            <a:r>
              <a:rPr sz="1800" dirty="0">
                <a:latin typeface="Arial"/>
                <a:cs typeface="Arial"/>
              </a:rPr>
              <a:t>&amp;</a:t>
            </a:r>
            <a:r>
              <a:rPr sz="1800" spc="-30" dirty="0">
                <a:latin typeface="Arial"/>
                <a:cs typeface="Arial"/>
              </a:rPr>
              <a:t> </a:t>
            </a:r>
            <a:r>
              <a:rPr sz="1800" dirty="0">
                <a:latin typeface="Arial"/>
                <a:cs typeface="Arial"/>
              </a:rPr>
              <a:t>Direct</a:t>
            </a:r>
            <a:r>
              <a:rPr sz="1800" spc="-25" dirty="0">
                <a:latin typeface="Arial"/>
                <a:cs typeface="Arial"/>
              </a:rPr>
              <a:t> </a:t>
            </a:r>
            <a:r>
              <a:rPr sz="1800" dirty="0">
                <a:latin typeface="Arial"/>
                <a:cs typeface="Arial"/>
              </a:rPr>
              <a:t>Traffic</a:t>
            </a:r>
            <a:r>
              <a:rPr sz="1800" spc="-30" dirty="0">
                <a:latin typeface="Arial"/>
                <a:cs typeface="Arial"/>
              </a:rPr>
              <a:t> </a:t>
            </a:r>
            <a:r>
              <a:rPr sz="1800" spc="-10" dirty="0">
                <a:latin typeface="Arial"/>
                <a:cs typeface="Arial"/>
              </a:rPr>
              <a:t>combined.</a:t>
            </a:r>
            <a:endParaRPr sz="1800" dirty="0">
              <a:latin typeface="Arial"/>
              <a:cs typeface="Arial"/>
            </a:endParaRPr>
          </a:p>
        </p:txBody>
      </p:sp>
      <p:pic>
        <p:nvPicPr>
          <p:cNvPr id="8" name="object 6">
            <a:extLst>
              <a:ext uri="{FF2B5EF4-FFF2-40B4-BE49-F238E27FC236}">
                <a16:creationId xmlns:a16="http://schemas.microsoft.com/office/drawing/2014/main" id="{B16A914D-69F1-4573-6743-5A01CFC54661}"/>
              </a:ext>
            </a:extLst>
          </p:cNvPr>
          <p:cNvPicPr/>
          <p:nvPr/>
        </p:nvPicPr>
        <p:blipFill>
          <a:blip r:embed="rId2" cstate="print"/>
          <a:stretch>
            <a:fillRect/>
          </a:stretch>
        </p:blipFill>
        <p:spPr>
          <a:xfrm>
            <a:off x="6132512" y="1820005"/>
            <a:ext cx="5281355" cy="3796715"/>
          </a:xfrm>
          <a:prstGeom prst="rect">
            <a:avLst/>
          </a:prstGeom>
        </p:spPr>
      </p:pic>
      <p:pic>
        <p:nvPicPr>
          <p:cNvPr id="9" name="object 7">
            <a:extLst>
              <a:ext uri="{FF2B5EF4-FFF2-40B4-BE49-F238E27FC236}">
                <a16:creationId xmlns:a16="http://schemas.microsoft.com/office/drawing/2014/main" id="{D17BE5D8-3753-D87B-CDD4-66A5F04C7E19}"/>
              </a:ext>
            </a:extLst>
          </p:cNvPr>
          <p:cNvPicPr/>
          <p:nvPr/>
        </p:nvPicPr>
        <p:blipFill>
          <a:blip r:embed="rId3" cstate="print"/>
          <a:stretch>
            <a:fillRect/>
          </a:stretch>
        </p:blipFill>
        <p:spPr>
          <a:xfrm>
            <a:off x="193127" y="1915280"/>
            <a:ext cx="5583856" cy="3684584"/>
          </a:xfrm>
          <a:prstGeom prst="rect">
            <a:avLst/>
          </a:prstGeom>
        </p:spPr>
      </p:pic>
    </p:spTree>
    <p:extLst>
      <p:ext uri="{BB962C8B-B14F-4D97-AF65-F5344CB8AC3E}">
        <p14:creationId xmlns:p14="http://schemas.microsoft.com/office/powerpoint/2010/main" val="154956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BD6D2C-EFE5-7E08-AD1F-F2D4A845AA71}"/>
              </a:ext>
            </a:extLst>
          </p:cNvPr>
          <p:cNvSpPr/>
          <p:nvPr/>
        </p:nvSpPr>
        <p:spPr>
          <a:xfrm>
            <a:off x="0" y="-1"/>
            <a:ext cx="12192000" cy="129941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3">
            <a:extLst>
              <a:ext uri="{FF2B5EF4-FFF2-40B4-BE49-F238E27FC236}">
                <a16:creationId xmlns:a16="http://schemas.microsoft.com/office/drawing/2014/main" id="{34C9B013-362A-81EE-5E05-1B9D71F42CC3}"/>
              </a:ext>
            </a:extLst>
          </p:cNvPr>
          <p:cNvSpPr txBox="1"/>
          <p:nvPr/>
        </p:nvSpPr>
        <p:spPr>
          <a:xfrm>
            <a:off x="401658" y="1370063"/>
            <a:ext cx="5213985" cy="289823"/>
          </a:xfrm>
          <a:prstGeom prst="rect">
            <a:avLst/>
          </a:prstGeom>
        </p:spPr>
        <p:txBody>
          <a:bodyPr vert="horz" wrap="square" lIns="0" tIns="12700" rIns="0" bIns="0" rtlCol="0">
            <a:spAutoFit/>
          </a:bodyPr>
          <a:lstStyle/>
          <a:p>
            <a:pPr marL="277495" indent="-264795">
              <a:lnSpc>
                <a:spcPct val="100000"/>
              </a:lnSpc>
              <a:spcBef>
                <a:spcPts val="120"/>
              </a:spcBef>
              <a:buClr>
                <a:srgbClr val="BF791A"/>
              </a:buClr>
              <a:buSzPct val="180645"/>
              <a:buChar char="●"/>
              <a:tabLst>
                <a:tab pos="277495" algn="l"/>
              </a:tabLst>
            </a:pPr>
            <a:r>
              <a:rPr lang="en-IN" sz="1800" dirty="0">
                <a:solidFill>
                  <a:srgbClr val="424242"/>
                </a:solidFill>
                <a:latin typeface="Arial"/>
                <a:cs typeface="Arial"/>
              </a:rPr>
              <a:t>Univariate</a:t>
            </a:r>
            <a:r>
              <a:rPr lang="en-IN" sz="1800" spc="60" dirty="0">
                <a:solidFill>
                  <a:srgbClr val="424242"/>
                </a:solidFill>
                <a:latin typeface="Arial"/>
                <a:cs typeface="Arial"/>
              </a:rPr>
              <a:t> </a:t>
            </a:r>
            <a:r>
              <a:rPr lang="en-IN" sz="1800" dirty="0">
                <a:solidFill>
                  <a:srgbClr val="424242"/>
                </a:solidFill>
                <a:latin typeface="Arial"/>
                <a:cs typeface="Arial"/>
              </a:rPr>
              <a:t>Analysis</a:t>
            </a:r>
            <a:r>
              <a:rPr lang="en-IN" sz="1800" spc="65" dirty="0">
                <a:solidFill>
                  <a:srgbClr val="424242"/>
                </a:solidFill>
                <a:latin typeface="Arial"/>
                <a:cs typeface="Arial"/>
              </a:rPr>
              <a:t> </a:t>
            </a:r>
            <a:r>
              <a:rPr lang="en-IN" sz="1800" dirty="0">
                <a:solidFill>
                  <a:srgbClr val="424242"/>
                </a:solidFill>
                <a:latin typeface="Arial"/>
                <a:cs typeface="Arial"/>
              </a:rPr>
              <a:t>–</a:t>
            </a:r>
            <a:r>
              <a:rPr lang="en-IN" sz="1800" spc="60" dirty="0">
                <a:solidFill>
                  <a:srgbClr val="424242"/>
                </a:solidFill>
                <a:latin typeface="Arial"/>
                <a:cs typeface="Arial"/>
              </a:rPr>
              <a:t> </a:t>
            </a:r>
            <a:r>
              <a:rPr lang="en-IN" sz="1800" dirty="0">
                <a:solidFill>
                  <a:srgbClr val="424242"/>
                </a:solidFill>
                <a:latin typeface="Arial"/>
                <a:cs typeface="Arial"/>
              </a:rPr>
              <a:t>Categorical</a:t>
            </a:r>
            <a:r>
              <a:rPr lang="en-IN" sz="1800" spc="65" dirty="0">
                <a:solidFill>
                  <a:srgbClr val="424242"/>
                </a:solidFill>
                <a:latin typeface="Arial"/>
                <a:cs typeface="Arial"/>
              </a:rPr>
              <a:t> </a:t>
            </a:r>
            <a:r>
              <a:rPr lang="en-IN" sz="1800" spc="-10" dirty="0">
                <a:solidFill>
                  <a:srgbClr val="424242"/>
                </a:solidFill>
                <a:latin typeface="Arial"/>
                <a:cs typeface="Arial"/>
              </a:rPr>
              <a:t>Variables</a:t>
            </a:r>
            <a:endParaRPr lang="en-IN" sz="1800" dirty="0">
              <a:latin typeface="Arial"/>
              <a:cs typeface="Arial"/>
            </a:endParaRPr>
          </a:p>
        </p:txBody>
      </p:sp>
      <p:sp>
        <p:nvSpPr>
          <p:cNvPr id="4" name="object 4">
            <a:extLst>
              <a:ext uri="{FF2B5EF4-FFF2-40B4-BE49-F238E27FC236}">
                <a16:creationId xmlns:a16="http://schemas.microsoft.com/office/drawing/2014/main" id="{5A3C4591-DEE5-2056-9742-F7D2554AE7F3}"/>
              </a:ext>
            </a:extLst>
          </p:cNvPr>
          <p:cNvSpPr txBox="1"/>
          <p:nvPr/>
        </p:nvSpPr>
        <p:spPr>
          <a:xfrm>
            <a:off x="575267" y="5359793"/>
            <a:ext cx="4445000" cy="848360"/>
          </a:xfrm>
          <a:prstGeom prst="rect">
            <a:avLst/>
          </a:prstGeom>
        </p:spPr>
        <p:txBody>
          <a:bodyPr vert="horz" wrap="square" lIns="0" tIns="12700" rIns="0" bIns="0" rtlCol="0">
            <a:spAutoFit/>
          </a:bodyPr>
          <a:lstStyle/>
          <a:p>
            <a:pPr marL="264160" marR="5080" indent="-252095">
              <a:lnSpc>
                <a:spcPct val="100000"/>
              </a:lnSpc>
              <a:spcBef>
                <a:spcPts val="100"/>
              </a:spcBef>
              <a:buClr>
                <a:srgbClr val="424242"/>
              </a:buClr>
              <a:buChar char="•"/>
              <a:tabLst>
                <a:tab pos="264160" algn="l"/>
              </a:tabLst>
            </a:pPr>
            <a:r>
              <a:rPr sz="1800" b="1" spc="-25" dirty="0">
                <a:solidFill>
                  <a:srgbClr val="008000"/>
                </a:solidFill>
                <a:latin typeface="Arial"/>
                <a:cs typeface="Arial"/>
              </a:rPr>
              <a:t>Lead</a:t>
            </a:r>
            <a:r>
              <a:rPr sz="1800" b="1" spc="-10" dirty="0">
                <a:solidFill>
                  <a:srgbClr val="008000"/>
                </a:solidFill>
                <a:latin typeface="Arial"/>
                <a:cs typeface="Arial"/>
              </a:rPr>
              <a:t> </a:t>
            </a:r>
            <a:r>
              <a:rPr sz="1800" b="1" spc="-40" dirty="0">
                <a:solidFill>
                  <a:srgbClr val="008000"/>
                </a:solidFill>
                <a:latin typeface="Arial"/>
                <a:cs typeface="Arial"/>
              </a:rPr>
              <a:t>Origin:</a:t>
            </a:r>
            <a:r>
              <a:rPr sz="1800" b="1" spc="-30" dirty="0">
                <a:solidFill>
                  <a:srgbClr val="008000"/>
                </a:solidFill>
                <a:latin typeface="Arial"/>
                <a:cs typeface="Arial"/>
              </a:rPr>
              <a:t> </a:t>
            </a:r>
            <a:r>
              <a:rPr sz="1800" dirty="0">
                <a:latin typeface="Arial"/>
                <a:cs typeface="Arial"/>
              </a:rPr>
              <a:t>"Landing</a:t>
            </a:r>
            <a:r>
              <a:rPr sz="1800" spc="-30" dirty="0">
                <a:latin typeface="Arial"/>
                <a:cs typeface="Arial"/>
              </a:rPr>
              <a:t> </a:t>
            </a:r>
            <a:r>
              <a:rPr sz="1800" spc="-40" dirty="0">
                <a:latin typeface="Arial"/>
                <a:cs typeface="Arial"/>
              </a:rPr>
              <a:t>Page</a:t>
            </a:r>
            <a:r>
              <a:rPr sz="1800" spc="-30" dirty="0">
                <a:latin typeface="Arial"/>
                <a:cs typeface="Arial"/>
              </a:rPr>
              <a:t> </a:t>
            </a:r>
            <a:r>
              <a:rPr sz="1800" spc="-10" dirty="0">
                <a:latin typeface="Arial"/>
                <a:cs typeface="Arial"/>
              </a:rPr>
              <a:t>Submission" </a:t>
            </a:r>
            <a:r>
              <a:rPr sz="1800" dirty="0">
                <a:latin typeface="Arial"/>
                <a:cs typeface="Arial"/>
              </a:rPr>
              <a:t>identified</a:t>
            </a:r>
            <a:r>
              <a:rPr sz="1800" spc="45" dirty="0">
                <a:latin typeface="Arial"/>
                <a:cs typeface="Arial"/>
              </a:rPr>
              <a:t> </a:t>
            </a:r>
            <a:r>
              <a:rPr sz="1800" spc="70" dirty="0">
                <a:latin typeface="Arial"/>
                <a:cs typeface="Arial"/>
              </a:rPr>
              <a:t>53%</a:t>
            </a:r>
            <a:r>
              <a:rPr sz="1800" spc="45" dirty="0">
                <a:latin typeface="Arial"/>
                <a:cs typeface="Arial"/>
              </a:rPr>
              <a:t> </a:t>
            </a:r>
            <a:r>
              <a:rPr sz="1800" dirty="0">
                <a:latin typeface="Arial"/>
                <a:cs typeface="Arial"/>
              </a:rPr>
              <a:t>of</a:t>
            </a:r>
            <a:r>
              <a:rPr sz="1800" spc="45" dirty="0">
                <a:latin typeface="Arial"/>
                <a:cs typeface="Arial"/>
              </a:rPr>
              <a:t> </a:t>
            </a:r>
            <a:r>
              <a:rPr sz="1800" spc="-10" dirty="0">
                <a:latin typeface="Arial"/>
                <a:cs typeface="Arial"/>
              </a:rPr>
              <a:t>customers,</a:t>
            </a:r>
            <a:r>
              <a:rPr sz="1800" spc="45" dirty="0">
                <a:latin typeface="Arial"/>
                <a:cs typeface="Arial"/>
              </a:rPr>
              <a:t> </a:t>
            </a:r>
            <a:r>
              <a:rPr sz="1800" spc="-10" dirty="0">
                <a:latin typeface="Arial"/>
                <a:cs typeface="Arial"/>
              </a:rPr>
              <a:t>"API" </a:t>
            </a:r>
            <a:r>
              <a:rPr sz="1800" dirty="0">
                <a:latin typeface="Arial"/>
                <a:cs typeface="Arial"/>
              </a:rPr>
              <a:t>identified</a:t>
            </a:r>
            <a:r>
              <a:rPr sz="1800" spc="210" dirty="0">
                <a:latin typeface="Arial"/>
                <a:cs typeface="Arial"/>
              </a:rPr>
              <a:t> </a:t>
            </a:r>
            <a:r>
              <a:rPr sz="1800" spc="-20" dirty="0">
                <a:latin typeface="Arial"/>
                <a:cs typeface="Arial"/>
              </a:rPr>
              <a:t>39%.</a:t>
            </a:r>
            <a:endParaRPr sz="1800" dirty="0">
              <a:latin typeface="Arial"/>
              <a:cs typeface="Arial"/>
            </a:endParaRPr>
          </a:p>
        </p:txBody>
      </p:sp>
      <p:sp>
        <p:nvSpPr>
          <p:cNvPr id="5" name="object 5">
            <a:extLst>
              <a:ext uri="{FF2B5EF4-FFF2-40B4-BE49-F238E27FC236}">
                <a16:creationId xmlns:a16="http://schemas.microsoft.com/office/drawing/2014/main" id="{9120AFF7-F852-1EBB-3313-EE396EADACB9}"/>
              </a:ext>
            </a:extLst>
          </p:cNvPr>
          <p:cNvSpPr txBox="1"/>
          <p:nvPr/>
        </p:nvSpPr>
        <p:spPr>
          <a:xfrm>
            <a:off x="6338421" y="5359793"/>
            <a:ext cx="5633085" cy="574040"/>
          </a:xfrm>
          <a:prstGeom prst="rect">
            <a:avLst/>
          </a:prstGeom>
        </p:spPr>
        <p:txBody>
          <a:bodyPr vert="horz" wrap="square" lIns="0" tIns="12700" rIns="0" bIns="0" rtlCol="0">
            <a:spAutoFit/>
          </a:bodyPr>
          <a:lstStyle/>
          <a:p>
            <a:pPr marL="264160" marR="5080" indent="-252095">
              <a:lnSpc>
                <a:spcPct val="100000"/>
              </a:lnSpc>
              <a:spcBef>
                <a:spcPts val="100"/>
              </a:spcBef>
              <a:buClr>
                <a:srgbClr val="424242"/>
              </a:buClr>
              <a:buChar char="•"/>
              <a:tabLst>
                <a:tab pos="264160" algn="l"/>
              </a:tabLst>
            </a:pPr>
            <a:r>
              <a:rPr sz="1800" b="1" spc="-55" dirty="0">
                <a:solidFill>
                  <a:srgbClr val="008000"/>
                </a:solidFill>
                <a:latin typeface="Arial"/>
                <a:cs typeface="Arial"/>
              </a:rPr>
              <a:t>Current_occupation:</a:t>
            </a:r>
            <a:r>
              <a:rPr sz="1800" b="1" spc="-5" dirty="0">
                <a:solidFill>
                  <a:srgbClr val="008000"/>
                </a:solidFill>
                <a:latin typeface="Arial"/>
                <a:cs typeface="Arial"/>
              </a:rPr>
              <a:t> </a:t>
            </a:r>
            <a:r>
              <a:rPr sz="1800" dirty="0">
                <a:latin typeface="Arial"/>
                <a:cs typeface="Arial"/>
              </a:rPr>
              <a:t>It</a:t>
            </a:r>
            <a:r>
              <a:rPr sz="1800" spc="-5" dirty="0">
                <a:latin typeface="Arial"/>
                <a:cs typeface="Arial"/>
              </a:rPr>
              <a:t> </a:t>
            </a:r>
            <a:r>
              <a:rPr sz="1800" dirty="0">
                <a:latin typeface="Arial"/>
                <a:cs typeface="Arial"/>
              </a:rPr>
              <a:t>has</a:t>
            </a:r>
            <a:r>
              <a:rPr sz="1800" spc="-5" dirty="0">
                <a:latin typeface="Arial"/>
                <a:cs typeface="Arial"/>
              </a:rPr>
              <a:t> </a:t>
            </a:r>
            <a:r>
              <a:rPr sz="1800" spc="70" dirty="0">
                <a:latin typeface="Arial"/>
                <a:cs typeface="Arial"/>
              </a:rPr>
              <a:t>90%</a:t>
            </a:r>
            <a:r>
              <a:rPr sz="1800" spc="-5" dirty="0">
                <a:latin typeface="Arial"/>
                <a:cs typeface="Arial"/>
              </a:rPr>
              <a:t> </a:t>
            </a:r>
            <a:r>
              <a:rPr sz="1800" dirty="0">
                <a:latin typeface="Arial"/>
                <a:cs typeface="Arial"/>
              </a:rPr>
              <a:t>of</a:t>
            </a:r>
            <a:r>
              <a:rPr sz="1800" spc="-5" dirty="0">
                <a:latin typeface="Arial"/>
                <a:cs typeface="Arial"/>
              </a:rPr>
              <a:t> </a:t>
            </a:r>
            <a:r>
              <a:rPr sz="1800" dirty="0">
                <a:latin typeface="Arial"/>
                <a:cs typeface="Arial"/>
              </a:rPr>
              <a:t>the</a:t>
            </a:r>
            <a:r>
              <a:rPr sz="1800" spc="-5" dirty="0">
                <a:latin typeface="Arial"/>
                <a:cs typeface="Arial"/>
              </a:rPr>
              <a:t> </a:t>
            </a:r>
            <a:r>
              <a:rPr sz="1800" dirty="0">
                <a:latin typeface="Arial"/>
                <a:cs typeface="Arial"/>
              </a:rPr>
              <a:t>customers </a:t>
            </a:r>
            <a:r>
              <a:rPr sz="1800" spc="-25" dirty="0">
                <a:latin typeface="Arial"/>
                <a:cs typeface="Arial"/>
              </a:rPr>
              <a:t>as </a:t>
            </a:r>
            <a:r>
              <a:rPr sz="1800" spc="-10" dirty="0">
                <a:latin typeface="Arial"/>
                <a:cs typeface="Arial"/>
              </a:rPr>
              <a:t>Unemployed.</a:t>
            </a:r>
            <a:endParaRPr sz="1800" dirty="0">
              <a:latin typeface="Arial"/>
              <a:cs typeface="Arial"/>
            </a:endParaRPr>
          </a:p>
        </p:txBody>
      </p:sp>
      <p:pic>
        <p:nvPicPr>
          <p:cNvPr id="10" name="object 6">
            <a:extLst>
              <a:ext uri="{FF2B5EF4-FFF2-40B4-BE49-F238E27FC236}">
                <a16:creationId xmlns:a16="http://schemas.microsoft.com/office/drawing/2014/main" id="{DECBF5AD-77FA-4A23-C84C-4293C72A34D7}"/>
              </a:ext>
            </a:extLst>
          </p:cNvPr>
          <p:cNvPicPr/>
          <p:nvPr/>
        </p:nvPicPr>
        <p:blipFill>
          <a:blip r:embed="rId2" cstate="print"/>
          <a:stretch>
            <a:fillRect/>
          </a:stretch>
        </p:blipFill>
        <p:spPr>
          <a:xfrm>
            <a:off x="419524" y="2139722"/>
            <a:ext cx="5716313" cy="3127780"/>
          </a:xfrm>
          <a:prstGeom prst="rect">
            <a:avLst/>
          </a:prstGeom>
        </p:spPr>
      </p:pic>
      <p:pic>
        <p:nvPicPr>
          <p:cNvPr id="12" name="object 7">
            <a:extLst>
              <a:ext uri="{FF2B5EF4-FFF2-40B4-BE49-F238E27FC236}">
                <a16:creationId xmlns:a16="http://schemas.microsoft.com/office/drawing/2014/main" id="{7553970A-4F86-5F6F-67C6-2F67E185282F}"/>
              </a:ext>
            </a:extLst>
          </p:cNvPr>
          <p:cNvPicPr/>
          <p:nvPr/>
        </p:nvPicPr>
        <p:blipFill>
          <a:blip r:embed="rId3" cstate="print"/>
          <a:stretch>
            <a:fillRect/>
          </a:stretch>
        </p:blipFill>
        <p:spPr>
          <a:xfrm>
            <a:off x="6285065" y="2139722"/>
            <a:ext cx="5716312" cy="3127780"/>
          </a:xfrm>
          <a:prstGeom prst="rect">
            <a:avLst/>
          </a:prstGeom>
        </p:spPr>
      </p:pic>
    </p:spTree>
    <p:extLst>
      <p:ext uri="{BB962C8B-B14F-4D97-AF65-F5344CB8AC3E}">
        <p14:creationId xmlns:p14="http://schemas.microsoft.com/office/powerpoint/2010/main" val="2031885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otalTime>8614</TotalTime>
  <Words>1857</Words>
  <Application>Microsoft Office PowerPoint</Application>
  <PresentationFormat>Widescreen</PresentationFormat>
  <Paragraphs>170</Paragraphs>
  <Slides>26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Bookman Old Style</vt:lpstr>
      <vt:lpstr>Calibri</vt:lpstr>
      <vt:lpstr>Calibri Light</vt:lpstr>
      <vt:lpstr>Franklin Gothic Book</vt:lpstr>
      <vt:lpstr>Söhne</vt:lpstr>
      <vt:lpstr>Wingdings</vt:lpstr>
      <vt:lpstr>Office Theme</vt:lpstr>
      <vt:lpstr>Custom</vt:lpstr>
      <vt:lpstr>Lead Scoring  Case Study using Logistic Regression </vt:lpstr>
      <vt:lpstr>Problem Statement</vt:lpstr>
      <vt:lpstr>Goals &amp; Objectives</vt:lpstr>
      <vt:lpstr>Solution Approach</vt:lpstr>
      <vt:lpstr>Suggestions for Lead Conversion</vt:lpstr>
      <vt:lpstr>Data Cleaning</vt:lpstr>
      <vt:lpstr>EDA</vt:lpstr>
      <vt:lpstr>EDA</vt:lpstr>
      <vt:lpstr>EDA</vt:lpstr>
      <vt:lpstr>EDA – Bivariate Analysis for Categorical Variables</vt:lpstr>
      <vt:lpstr>EDA – Bivariate Analysis for Categorical Variables</vt:lpstr>
      <vt:lpstr>EDA – Bivariate Analysis for Categorical Variables</vt:lpstr>
      <vt:lpstr>EDA – Bivariate Analysis for Categorical Variables</vt:lpstr>
      <vt:lpstr>EDA – Bivariate Analysis for Categorical Variables</vt:lpstr>
      <vt:lpstr>EDA – Bivariate Analysis for Categorical Variables</vt:lpstr>
      <vt:lpstr>EDA – Bivariate Analysis for Numerical Variables</vt:lpstr>
      <vt:lpstr>Data Preparation before Model building</vt:lpstr>
      <vt:lpstr>Model Building</vt:lpstr>
      <vt:lpstr>Model Building</vt:lpstr>
      <vt:lpstr>Model Evaluation</vt:lpstr>
      <vt:lpstr>Model Evaluation</vt:lpstr>
      <vt:lpstr>Model Evaluation</vt:lpstr>
      <vt:lpstr>Recommendation based on Final Model</vt:lpstr>
      <vt:lpstr>Conclusion</vt:lpstr>
      <vt:lpstr>Recommendation based on Final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Preethi</dc:creator>
  <cp:lastModifiedBy>Clement Francis</cp:lastModifiedBy>
  <cp:revision>697</cp:revision>
  <dcterms:created xsi:type="dcterms:W3CDTF">2023-11-08T17:40:16Z</dcterms:created>
  <dcterms:modified xsi:type="dcterms:W3CDTF">2023-11-27T13:43:52Z</dcterms:modified>
</cp:coreProperties>
</file>