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1" r:id="rId6"/>
    <p:sldId id="265" r:id="rId7"/>
    <p:sldId id="262" r:id="rId8"/>
    <p:sldId id="263" r:id="rId9"/>
    <p:sldId id="264" r:id="rId10"/>
    <p:sldId id="267" r:id="rId11"/>
    <p:sldId id="268" r:id="rId12"/>
    <p:sldId id="269"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53AC598-8A8C-4DAE-8743-B92A90683D7A}">
          <p14:sldIdLst>
            <p14:sldId id="256"/>
            <p14:sldId id="258"/>
            <p14:sldId id="259"/>
            <p14:sldId id="260"/>
            <p14:sldId id="261"/>
            <p14:sldId id="265"/>
            <p14:sldId id="262"/>
            <p14:sldId id="263"/>
            <p14:sldId id="264"/>
            <p14:sldId id="267"/>
            <p14:sldId id="268"/>
            <p14:sldId id="269"/>
          </p14:sldIdLst>
        </p14:section>
        <p14:section name="Untitled Section" id="{DD74C03C-B5B8-464B-B4BE-FECB97A55D44}">
          <p14:sldIdLst>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C58006-F2D7-4761-AA45-9D6BA7D79769}"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2994D568-1C18-483F-8ECB-DA22AAC12229}" type="slidenum">
              <a:rPr lang="en-IN" smtClean="0"/>
              <a:t>‹#›</a:t>
            </a:fld>
            <a:endParaRPr lang="en-IN"/>
          </a:p>
        </p:txBody>
      </p:sp>
    </p:spTree>
    <p:extLst>
      <p:ext uri="{BB962C8B-B14F-4D97-AF65-F5344CB8AC3E}">
        <p14:creationId xmlns:p14="http://schemas.microsoft.com/office/powerpoint/2010/main" val="3518471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C58006-F2D7-4761-AA45-9D6BA7D79769}"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2994D568-1C18-483F-8ECB-DA22AAC12229}" type="slidenum">
              <a:rPr lang="en-IN" smtClean="0"/>
              <a:t>‹#›</a:t>
            </a:fld>
            <a:endParaRPr lang="en-IN"/>
          </a:p>
        </p:txBody>
      </p:sp>
    </p:spTree>
    <p:extLst>
      <p:ext uri="{BB962C8B-B14F-4D97-AF65-F5344CB8AC3E}">
        <p14:creationId xmlns:p14="http://schemas.microsoft.com/office/powerpoint/2010/main" val="2590657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C58006-F2D7-4761-AA45-9D6BA7D79769}"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2994D568-1C18-483F-8ECB-DA22AAC12229}" type="slidenum">
              <a:rPr lang="en-IN" smtClean="0"/>
              <a:t>‹#›</a:t>
            </a:fld>
            <a:endParaRPr lang="en-IN"/>
          </a:p>
        </p:txBody>
      </p:sp>
    </p:spTree>
    <p:extLst>
      <p:ext uri="{BB962C8B-B14F-4D97-AF65-F5344CB8AC3E}">
        <p14:creationId xmlns:p14="http://schemas.microsoft.com/office/powerpoint/2010/main" val="3942147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C58006-F2D7-4761-AA45-9D6BA7D79769}"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994D568-1C18-483F-8ECB-DA22AAC12229}"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79540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C58006-F2D7-4761-AA45-9D6BA7D79769}"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994D568-1C18-483F-8ECB-DA22AAC12229}" type="slidenum">
              <a:rPr lang="en-IN" smtClean="0"/>
              <a:t>‹#›</a:t>
            </a:fld>
            <a:endParaRPr lang="en-IN"/>
          </a:p>
        </p:txBody>
      </p:sp>
    </p:spTree>
    <p:extLst>
      <p:ext uri="{BB962C8B-B14F-4D97-AF65-F5344CB8AC3E}">
        <p14:creationId xmlns:p14="http://schemas.microsoft.com/office/powerpoint/2010/main" val="407745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DC58006-F2D7-4761-AA45-9D6BA7D79769}" type="datetimeFigureOut">
              <a:rPr lang="en-IN" smtClean="0"/>
              <a:t>08-05-2024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94D568-1C18-483F-8ECB-DA22AAC12229}" type="slidenum">
              <a:rPr lang="en-IN" smtClean="0"/>
              <a:t>‹#›</a:t>
            </a:fld>
            <a:endParaRPr lang="en-IN"/>
          </a:p>
        </p:txBody>
      </p:sp>
    </p:spTree>
    <p:extLst>
      <p:ext uri="{BB962C8B-B14F-4D97-AF65-F5344CB8AC3E}">
        <p14:creationId xmlns:p14="http://schemas.microsoft.com/office/powerpoint/2010/main" val="831348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DC58006-F2D7-4761-AA45-9D6BA7D79769}" type="datetimeFigureOut">
              <a:rPr lang="en-IN" smtClean="0"/>
              <a:t>08-05-2024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94D568-1C18-483F-8ECB-DA22AAC12229}" type="slidenum">
              <a:rPr lang="en-IN" smtClean="0"/>
              <a:t>‹#›</a:t>
            </a:fld>
            <a:endParaRPr lang="en-IN"/>
          </a:p>
        </p:txBody>
      </p:sp>
    </p:spTree>
    <p:extLst>
      <p:ext uri="{BB962C8B-B14F-4D97-AF65-F5344CB8AC3E}">
        <p14:creationId xmlns:p14="http://schemas.microsoft.com/office/powerpoint/2010/main" val="334212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C58006-F2D7-4761-AA45-9D6BA7D79769}"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4D568-1C18-483F-8ECB-DA22AAC12229}" type="slidenum">
              <a:rPr lang="en-IN" smtClean="0"/>
              <a:t>‹#›</a:t>
            </a:fld>
            <a:endParaRPr lang="en-IN"/>
          </a:p>
        </p:txBody>
      </p:sp>
    </p:spTree>
    <p:extLst>
      <p:ext uri="{BB962C8B-B14F-4D97-AF65-F5344CB8AC3E}">
        <p14:creationId xmlns:p14="http://schemas.microsoft.com/office/powerpoint/2010/main" val="3378960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DC58006-F2D7-4761-AA45-9D6BA7D79769}" type="datetimeFigureOut">
              <a:rPr lang="en-IN" smtClean="0"/>
              <a:t>08-05-2024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994D568-1C18-483F-8ECB-DA22AAC12229}" type="slidenum">
              <a:rPr lang="en-IN" smtClean="0"/>
              <a:t>‹#›</a:t>
            </a:fld>
            <a:endParaRPr lang="en-IN"/>
          </a:p>
        </p:txBody>
      </p:sp>
    </p:spTree>
    <p:extLst>
      <p:ext uri="{BB962C8B-B14F-4D97-AF65-F5344CB8AC3E}">
        <p14:creationId xmlns:p14="http://schemas.microsoft.com/office/powerpoint/2010/main" val="4149619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C58006-F2D7-4761-AA45-9D6BA7D79769}"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4D568-1C18-483F-8ECB-DA22AAC12229}" type="slidenum">
              <a:rPr lang="en-IN" smtClean="0"/>
              <a:t>‹#›</a:t>
            </a:fld>
            <a:endParaRPr lang="en-IN"/>
          </a:p>
        </p:txBody>
      </p:sp>
    </p:spTree>
    <p:extLst>
      <p:ext uri="{BB962C8B-B14F-4D97-AF65-F5344CB8AC3E}">
        <p14:creationId xmlns:p14="http://schemas.microsoft.com/office/powerpoint/2010/main" val="1367393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C58006-F2D7-4761-AA45-9D6BA7D79769}"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2994D568-1C18-483F-8ECB-DA22AAC12229}" type="slidenum">
              <a:rPr lang="en-IN" smtClean="0"/>
              <a:t>‹#›</a:t>
            </a:fld>
            <a:endParaRPr lang="en-IN"/>
          </a:p>
        </p:txBody>
      </p:sp>
    </p:spTree>
    <p:extLst>
      <p:ext uri="{BB962C8B-B14F-4D97-AF65-F5344CB8AC3E}">
        <p14:creationId xmlns:p14="http://schemas.microsoft.com/office/powerpoint/2010/main" val="1176795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C58006-F2D7-4761-AA45-9D6BA7D79769}"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4D568-1C18-483F-8ECB-DA22AAC12229}" type="slidenum">
              <a:rPr lang="en-IN" smtClean="0"/>
              <a:t>‹#›</a:t>
            </a:fld>
            <a:endParaRPr lang="en-IN"/>
          </a:p>
        </p:txBody>
      </p:sp>
    </p:spTree>
    <p:extLst>
      <p:ext uri="{BB962C8B-B14F-4D97-AF65-F5344CB8AC3E}">
        <p14:creationId xmlns:p14="http://schemas.microsoft.com/office/powerpoint/2010/main" val="2596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C58006-F2D7-4761-AA45-9D6BA7D79769}" type="datetimeFigureOut">
              <a:rPr lang="en-IN" smtClean="0"/>
              <a:t>08-05-2024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94D568-1C18-483F-8ECB-DA22AAC12229}" type="slidenum">
              <a:rPr lang="en-IN" smtClean="0"/>
              <a:t>‹#›</a:t>
            </a:fld>
            <a:endParaRPr lang="en-IN"/>
          </a:p>
        </p:txBody>
      </p:sp>
    </p:spTree>
    <p:extLst>
      <p:ext uri="{BB962C8B-B14F-4D97-AF65-F5344CB8AC3E}">
        <p14:creationId xmlns:p14="http://schemas.microsoft.com/office/powerpoint/2010/main" val="2496717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C58006-F2D7-4761-AA45-9D6BA7D79769}" type="datetimeFigureOut">
              <a:rPr lang="en-IN" smtClean="0"/>
              <a:t>08-05-2024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94D568-1C18-483F-8ECB-DA22AAC12229}" type="slidenum">
              <a:rPr lang="en-IN" smtClean="0"/>
              <a:t>‹#›</a:t>
            </a:fld>
            <a:endParaRPr lang="en-IN"/>
          </a:p>
        </p:txBody>
      </p:sp>
    </p:spTree>
    <p:extLst>
      <p:ext uri="{BB962C8B-B14F-4D97-AF65-F5344CB8AC3E}">
        <p14:creationId xmlns:p14="http://schemas.microsoft.com/office/powerpoint/2010/main" val="2695923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DC58006-F2D7-4761-AA45-9D6BA7D79769}" type="datetimeFigureOut">
              <a:rPr lang="en-IN" smtClean="0"/>
              <a:t>08-05-2024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94D568-1C18-483F-8ECB-DA22AAC12229}" type="slidenum">
              <a:rPr lang="en-IN" smtClean="0"/>
              <a:t>‹#›</a:t>
            </a:fld>
            <a:endParaRPr lang="en-IN"/>
          </a:p>
        </p:txBody>
      </p:sp>
    </p:spTree>
    <p:extLst>
      <p:ext uri="{BB962C8B-B14F-4D97-AF65-F5344CB8AC3E}">
        <p14:creationId xmlns:p14="http://schemas.microsoft.com/office/powerpoint/2010/main" val="2147178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C58006-F2D7-4761-AA45-9D6BA7D79769}"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4D568-1C18-483F-8ECB-DA22AAC12229}" type="slidenum">
              <a:rPr lang="en-IN" smtClean="0"/>
              <a:t>‹#›</a:t>
            </a:fld>
            <a:endParaRPr lang="en-IN"/>
          </a:p>
        </p:txBody>
      </p:sp>
    </p:spTree>
    <p:extLst>
      <p:ext uri="{BB962C8B-B14F-4D97-AF65-F5344CB8AC3E}">
        <p14:creationId xmlns:p14="http://schemas.microsoft.com/office/powerpoint/2010/main" val="31797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C58006-F2D7-4761-AA45-9D6BA7D79769}"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4D568-1C18-483F-8ECB-DA22AAC12229}" type="slidenum">
              <a:rPr lang="en-IN" smtClean="0"/>
              <a:t>‹#›</a:t>
            </a:fld>
            <a:endParaRPr lang="en-IN"/>
          </a:p>
        </p:txBody>
      </p:sp>
    </p:spTree>
    <p:extLst>
      <p:ext uri="{BB962C8B-B14F-4D97-AF65-F5344CB8AC3E}">
        <p14:creationId xmlns:p14="http://schemas.microsoft.com/office/powerpoint/2010/main" val="840779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DC58006-F2D7-4761-AA45-9D6BA7D79769}" type="datetimeFigureOut">
              <a:rPr lang="en-IN" smtClean="0"/>
              <a:t>08-05-2024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994D568-1C18-483F-8ECB-DA22AAC12229}" type="slidenum">
              <a:rPr lang="en-IN" smtClean="0"/>
              <a:t>‹#›</a:t>
            </a:fld>
            <a:endParaRPr lang="en-IN"/>
          </a:p>
        </p:txBody>
      </p:sp>
    </p:spTree>
    <p:extLst>
      <p:ext uri="{BB962C8B-B14F-4D97-AF65-F5344CB8AC3E}">
        <p14:creationId xmlns:p14="http://schemas.microsoft.com/office/powerpoint/2010/main" val="300783359"/>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3070D-1704-0959-5087-8965D9E720D4}"/>
              </a:ext>
            </a:extLst>
          </p:cNvPr>
          <p:cNvSpPr>
            <a:spLocks noGrp="1"/>
          </p:cNvSpPr>
          <p:nvPr>
            <p:ph type="ctrTitle"/>
          </p:nvPr>
        </p:nvSpPr>
        <p:spPr/>
        <p:txBody>
          <a:bodyPr/>
          <a:lstStyle/>
          <a:p>
            <a:r>
              <a:rPr lang="en-IN" dirty="0" err="1"/>
              <a:t>Olist</a:t>
            </a:r>
            <a:r>
              <a:rPr lang="en-IN" dirty="0"/>
              <a:t> store Analysis</a:t>
            </a:r>
          </a:p>
        </p:txBody>
      </p:sp>
      <p:sp>
        <p:nvSpPr>
          <p:cNvPr id="3" name="Subtitle 2">
            <a:extLst>
              <a:ext uri="{FF2B5EF4-FFF2-40B4-BE49-F238E27FC236}">
                <a16:creationId xmlns:a16="http://schemas.microsoft.com/office/drawing/2014/main" id="{80BEFA56-E903-88A5-5D05-15488657A342}"/>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51CDED53-1561-B6D2-9F1E-EB8A3EC423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3682" y="2742465"/>
            <a:ext cx="2377306" cy="1373070"/>
          </a:xfrm>
          <a:prstGeom prst="rect">
            <a:avLst/>
          </a:prstGeom>
        </p:spPr>
      </p:pic>
    </p:spTree>
    <p:extLst>
      <p:ext uri="{BB962C8B-B14F-4D97-AF65-F5344CB8AC3E}">
        <p14:creationId xmlns:p14="http://schemas.microsoft.com/office/powerpoint/2010/main" val="2778157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5E4E2-475E-3159-2445-F20D88F28B23}"/>
              </a:ext>
            </a:extLst>
          </p:cNvPr>
          <p:cNvSpPr>
            <a:spLocks noGrp="1"/>
          </p:cNvSpPr>
          <p:nvPr>
            <p:ph type="title"/>
          </p:nvPr>
        </p:nvSpPr>
        <p:spPr/>
        <p:txBody>
          <a:bodyPr/>
          <a:lstStyle/>
          <a:p>
            <a:r>
              <a:rPr lang="en-IN" dirty="0"/>
              <a:t>EXCEL Dashboard</a:t>
            </a:r>
          </a:p>
        </p:txBody>
      </p:sp>
      <p:pic>
        <p:nvPicPr>
          <p:cNvPr id="3" name="Picture 2">
            <a:extLst>
              <a:ext uri="{FF2B5EF4-FFF2-40B4-BE49-F238E27FC236}">
                <a16:creationId xmlns:a16="http://schemas.microsoft.com/office/drawing/2014/main" id="{978852AB-908B-F827-56B0-06A742D821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4900" y="890381"/>
            <a:ext cx="1396585" cy="806631"/>
          </a:xfrm>
          <a:prstGeom prst="rect">
            <a:avLst/>
          </a:prstGeom>
        </p:spPr>
      </p:pic>
      <p:pic>
        <p:nvPicPr>
          <p:cNvPr id="6" name="Picture 5">
            <a:extLst>
              <a:ext uri="{FF2B5EF4-FFF2-40B4-BE49-F238E27FC236}">
                <a16:creationId xmlns:a16="http://schemas.microsoft.com/office/drawing/2014/main" id="{AB75CB3B-5AF6-4807-7B82-7061540582A9}"/>
              </a:ext>
            </a:extLst>
          </p:cNvPr>
          <p:cNvPicPr>
            <a:picLocks noChangeAspect="1"/>
          </p:cNvPicPr>
          <p:nvPr/>
        </p:nvPicPr>
        <p:blipFill rotWithShape="1">
          <a:blip r:embed="rId3">
            <a:extLst>
              <a:ext uri="{28A0092B-C50C-407E-A947-70E740481C1C}">
                <a14:useLocalDpi xmlns:a14="http://schemas.microsoft.com/office/drawing/2010/main" val="0"/>
              </a:ext>
            </a:extLst>
          </a:blip>
          <a:srcRect l="912" t="4674" r="5202" b="4841"/>
          <a:stretch/>
        </p:blipFill>
        <p:spPr>
          <a:xfrm>
            <a:off x="1039906" y="2185622"/>
            <a:ext cx="9950823" cy="4466191"/>
          </a:xfrm>
          <a:prstGeom prst="rect">
            <a:avLst/>
          </a:prstGeom>
        </p:spPr>
      </p:pic>
    </p:spTree>
    <p:extLst>
      <p:ext uri="{BB962C8B-B14F-4D97-AF65-F5344CB8AC3E}">
        <p14:creationId xmlns:p14="http://schemas.microsoft.com/office/powerpoint/2010/main" val="3819164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75E9-EB0E-1EEE-3B28-E472D13072B1}"/>
              </a:ext>
            </a:extLst>
          </p:cNvPr>
          <p:cNvSpPr>
            <a:spLocks noGrp="1"/>
          </p:cNvSpPr>
          <p:nvPr>
            <p:ph type="title"/>
          </p:nvPr>
        </p:nvSpPr>
        <p:spPr/>
        <p:txBody>
          <a:bodyPr/>
          <a:lstStyle/>
          <a:p>
            <a:r>
              <a:rPr lang="en-IN" dirty="0"/>
              <a:t>Power BI Dashboard</a:t>
            </a:r>
          </a:p>
        </p:txBody>
      </p:sp>
      <p:pic>
        <p:nvPicPr>
          <p:cNvPr id="3" name="Picture 2">
            <a:extLst>
              <a:ext uri="{FF2B5EF4-FFF2-40B4-BE49-F238E27FC236}">
                <a16:creationId xmlns:a16="http://schemas.microsoft.com/office/drawing/2014/main" id="{FFC6DBA3-2324-CD78-3FE5-708CD9779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4900" y="890381"/>
            <a:ext cx="1396585" cy="806631"/>
          </a:xfrm>
          <a:prstGeom prst="rect">
            <a:avLst/>
          </a:prstGeom>
        </p:spPr>
      </p:pic>
      <p:pic>
        <p:nvPicPr>
          <p:cNvPr id="5" name="Picture 4">
            <a:extLst>
              <a:ext uri="{FF2B5EF4-FFF2-40B4-BE49-F238E27FC236}">
                <a16:creationId xmlns:a16="http://schemas.microsoft.com/office/drawing/2014/main" id="{6FFCB76E-949C-E9C5-F7F3-CE50210A73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916" y="2088776"/>
            <a:ext cx="10242168" cy="4563036"/>
          </a:xfrm>
          <a:prstGeom prst="rect">
            <a:avLst/>
          </a:prstGeom>
        </p:spPr>
      </p:pic>
    </p:spTree>
    <p:extLst>
      <p:ext uri="{BB962C8B-B14F-4D97-AF65-F5344CB8AC3E}">
        <p14:creationId xmlns:p14="http://schemas.microsoft.com/office/powerpoint/2010/main" val="1682602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F872D-7278-2375-EAB7-417AF3E18874}"/>
              </a:ext>
            </a:extLst>
          </p:cNvPr>
          <p:cNvSpPr>
            <a:spLocks noGrp="1"/>
          </p:cNvSpPr>
          <p:nvPr>
            <p:ph type="title"/>
          </p:nvPr>
        </p:nvSpPr>
        <p:spPr>
          <a:xfrm>
            <a:off x="635497" y="753227"/>
            <a:ext cx="9613861" cy="1080938"/>
          </a:xfrm>
        </p:spPr>
        <p:txBody>
          <a:bodyPr/>
          <a:lstStyle/>
          <a:p>
            <a:r>
              <a:rPr lang="en-IN" dirty="0"/>
              <a:t>Tableau Dashboard</a:t>
            </a:r>
          </a:p>
        </p:txBody>
      </p:sp>
      <p:pic>
        <p:nvPicPr>
          <p:cNvPr id="3" name="Picture 2">
            <a:extLst>
              <a:ext uri="{FF2B5EF4-FFF2-40B4-BE49-F238E27FC236}">
                <a16:creationId xmlns:a16="http://schemas.microsoft.com/office/drawing/2014/main" id="{0FE1CF9D-2878-8D0A-D147-34928F2E5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4900" y="890381"/>
            <a:ext cx="1396585" cy="806631"/>
          </a:xfrm>
          <a:prstGeom prst="rect">
            <a:avLst/>
          </a:prstGeom>
        </p:spPr>
      </p:pic>
      <p:pic>
        <p:nvPicPr>
          <p:cNvPr id="5" name="Picture 4">
            <a:extLst>
              <a:ext uri="{FF2B5EF4-FFF2-40B4-BE49-F238E27FC236}">
                <a16:creationId xmlns:a16="http://schemas.microsoft.com/office/drawing/2014/main" id="{B758198F-2809-2592-2B60-8DE68B53EF65}"/>
              </a:ext>
            </a:extLst>
          </p:cNvPr>
          <p:cNvPicPr>
            <a:picLocks noChangeAspect="1"/>
          </p:cNvPicPr>
          <p:nvPr/>
        </p:nvPicPr>
        <p:blipFill rotWithShape="1">
          <a:blip r:embed="rId3">
            <a:extLst>
              <a:ext uri="{28A0092B-C50C-407E-A947-70E740481C1C}">
                <a14:useLocalDpi xmlns:a14="http://schemas.microsoft.com/office/drawing/2010/main" val="0"/>
              </a:ext>
            </a:extLst>
          </a:blip>
          <a:srcRect l="13823" t="10664" r="4780" b="6312"/>
          <a:stretch/>
        </p:blipFill>
        <p:spPr>
          <a:xfrm>
            <a:off x="1066800" y="2070846"/>
            <a:ext cx="9923930" cy="4670613"/>
          </a:xfrm>
          <a:prstGeom prst="rect">
            <a:avLst/>
          </a:prstGeom>
        </p:spPr>
      </p:pic>
    </p:spTree>
    <p:extLst>
      <p:ext uri="{BB962C8B-B14F-4D97-AF65-F5344CB8AC3E}">
        <p14:creationId xmlns:p14="http://schemas.microsoft.com/office/powerpoint/2010/main" val="3187785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744E2-32C3-C56B-9275-31A17A3BA45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598C2A4-D3EA-ABB9-27CB-D3FF62E4DE05}"/>
              </a:ext>
            </a:extLst>
          </p:cNvPr>
          <p:cNvSpPr>
            <a:spLocks noGrp="1"/>
          </p:cNvSpPr>
          <p:nvPr>
            <p:ph idx="1"/>
          </p:nvPr>
        </p:nvSpPr>
        <p:spPr/>
        <p:txBody>
          <a:bodyPr>
            <a:noAutofit/>
          </a:bodyPr>
          <a:lstStyle/>
          <a:p>
            <a:pPr marL="0" indent="0">
              <a:buNone/>
            </a:pPr>
            <a:r>
              <a:rPr lang="en-US" sz="2800" dirty="0"/>
              <a:t>The </a:t>
            </a:r>
            <a:r>
              <a:rPr lang="en-US" sz="2800" dirty="0" err="1"/>
              <a:t>Olist</a:t>
            </a:r>
            <a:r>
              <a:rPr lang="en-US" sz="2800" dirty="0"/>
              <a:t> Store Analysis project provides valuable insights into customer behavior and payment statistics. The analysis of these KPIs helps </a:t>
            </a:r>
            <a:r>
              <a:rPr lang="en-US" sz="2800" dirty="0" err="1"/>
              <a:t>Olist</a:t>
            </a:r>
            <a:r>
              <a:rPr lang="en-US" sz="2800" dirty="0"/>
              <a:t> in identifying areas of improvement and creating targeted marketing campaigns. As a data analyst, I have used Excel and Power BI to clean and manipulate the dataset and create meaningful visualizations. This project serves as a great example of how data analysis can help businesses make informed decisions.</a:t>
            </a:r>
            <a:endParaRPr lang="en-IN" sz="2800" dirty="0"/>
          </a:p>
        </p:txBody>
      </p:sp>
      <p:pic>
        <p:nvPicPr>
          <p:cNvPr id="4" name="Picture 3">
            <a:extLst>
              <a:ext uri="{FF2B5EF4-FFF2-40B4-BE49-F238E27FC236}">
                <a16:creationId xmlns:a16="http://schemas.microsoft.com/office/drawing/2014/main" id="{784039DA-1EAA-B08C-0BAE-C91A709A82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386" y="890381"/>
            <a:ext cx="1396585" cy="806631"/>
          </a:xfrm>
          <a:prstGeom prst="rect">
            <a:avLst/>
          </a:prstGeom>
        </p:spPr>
      </p:pic>
    </p:spTree>
    <p:extLst>
      <p:ext uri="{BB962C8B-B14F-4D97-AF65-F5344CB8AC3E}">
        <p14:creationId xmlns:p14="http://schemas.microsoft.com/office/powerpoint/2010/main" val="3352867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BCA0A-0397-5E39-3125-EC9D651A5A37}"/>
              </a:ext>
            </a:extLst>
          </p:cNvPr>
          <p:cNvSpPr>
            <a:spLocks noGrp="1"/>
          </p:cNvSpPr>
          <p:nvPr>
            <p:ph type="title"/>
          </p:nvPr>
        </p:nvSpPr>
        <p:spPr/>
        <p:txBody>
          <a:bodyPr/>
          <a:lstStyle/>
          <a:p>
            <a:r>
              <a:rPr lang="en" sz="3600" b="1" dirty="0"/>
              <a:t>AGENDA</a:t>
            </a:r>
            <a:endParaRPr lang="en-IN" dirty="0"/>
          </a:p>
        </p:txBody>
      </p:sp>
      <p:sp>
        <p:nvSpPr>
          <p:cNvPr id="3" name="Content Placeholder 2">
            <a:extLst>
              <a:ext uri="{FF2B5EF4-FFF2-40B4-BE49-F238E27FC236}">
                <a16:creationId xmlns:a16="http://schemas.microsoft.com/office/drawing/2014/main" id="{C8072EC2-96EA-AA0C-C999-248516FBCB76}"/>
              </a:ext>
            </a:extLst>
          </p:cNvPr>
          <p:cNvSpPr>
            <a:spLocks noGrp="1"/>
          </p:cNvSpPr>
          <p:nvPr>
            <p:ph idx="1"/>
          </p:nvPr>
        </p:nvSpPr>
        <p:spPr/>
        <p:txBody>
          <a:bodyPr/>
          <a:lstStyle/>
          <a:p>
            <a:pPr marL="457200" lvl="0" indent="-342900" algn="l" rtl="0">
              <a:spcBef>
                <a:spcPts val="0"/>
              </a:spcBef>
              <a:spcAft>
                <a:spcPts val="0"/>
              </a:spcAft>
              <a:buSzPts val="1800"/>
            </a:pPr>
            <a:r>
              <a:rPr lang="en-US" sz="3200" dirty="0"/>
              <a:t>Introduction &amp; Problem Statement</a:t>
            </a:r>
          </a:p>
          <a:p>
            <a:pPr marL="457200" lvl="0" indent="-342900" algn="l" rtl="0">
              <a:spcBef>
                <a:spcPts val="0"/>
              </a:spcBef>
              <a:spcAft>
                <a:spcPts val="0"/>
              </a:spcAft>
              <a:buSzPts val="1800"/>
            </a:pPr>
            <a:r>
              <a:rPr lang="en-US" sz="3200" dirty="0"/>
              <a:t>About Dataset</a:t>
            </a:r>
          </a:p>
          <a:p>
            <a:pPr marL="457200" lvl="0" indent="-342900" algn="l" rtl="0">
              <a:spcBef>
                <a:spcPts val="0"/>
              </a:spcBef>
              <a:spcAft>
                <a:spcPts val="0"/>
              </a:spcAft>
              <a:buSzPts val="1800"/>
            </a:pPr>
            <a:r>
              <a:rPr lang="en-US" sz="3200" dirty="0"/>
              <a:t>Business Objective</a:t>
            </a:r>
          </a:p>
          <a:p>
            <a:pPr marL="457200" lvl="0" indent="-342900" algn="l" rtl="0">
              <a:spcBef>
                <a:spcPts val="0"/>
              </a:spcBef>
              <a:spcAft>
                <a:spcPts val="0"/>
              </a:spcAft>
              <a:buSzPts val="1800"/>
            </a:pPr>
            <a:r>
              <a:rPr lang="en-US" sz="3200" dirty="0"/>
              <a:t>KPIS</a:t>
            </a:r>
          </a:p>
          <a:p>
            <a:pPr marL="457200" lvl="0" indent="-342900" algn="l" rtl="0">
              <a:spcBef>
                <a:spcPts val="0"/>
              </a:spcBef>
              <a:spcAft>
                <a:spcPts val="0"/>
              </a:spcAft>
              <a:buSzPts val="1800"/>
            </a:pPr>
            <a:r>
              <a:rPr lang="en-US" sz="3200" dirty="0"/>
              <a:t>Dashboard</a:t>
            </a:r>
          </a:p>
          <a:p>
            <a:pPr marL="457200" lvl="0" indent="-342900" algn="l" rtl="0">
              <a:spcBef>
                <a:spcPts val="0"/>
              </a:spcBef>
              <a:spcAft>
                <a:spcPts val="0"/>
              </a:spcAft>
              <a:buSzPts val="1800"/>
            </a:pPr>
            <a:r>
              <a:rPr lang="en-US" sz="3200" dirty="0"/>
              <a:t>Conclusion</a:t>
            </a:r>
          </a:p>
          <a:p>
            <a:pPr marL="0" indent="0">
              <a:buNone/>
            </a:pPr>
            <a:endParaRPr lang="en-IN" dirty="0"/>
          </a:p>
        </p:txBody>
      </p:sp>
      <p:pic>
        <p:nvPicPr>
          <p:cNvPr id="4" name="Picture 3">
            <a:extLst>
              <a:ext uri="{FF2B5EF4-FFF2-40B4-BE49-F238E27FC236}">
                <a16:creationId xmlns:a16="http://schemas.microsoft.com/office/drawing/2014/main" id="{7286FB9A-E017-B300-F8B3-FC7A912B37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4900" y="890381"/>
            <a:ext cx="1396585" cy="806631"/>
          </a:xfrm>
          <a:prstGeom prst="rect">
            <a:avLst/>
          </a:prstGeom>
        </p:spPr>
      </p:pic>
    </p:spTree>
    <p:extLst>
      <p:ext uri="{BB962C8B-B14F-4D97-AF65-F5344CB8AC3E}">
        <p14:creationId xmlns:p14="http://schemas.microsoft.com/office/powerpoint/2010/main" val="3830374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9FB0-CD72-904B-3A54-8953954858EB}"/>
              </a:ext>
            </a:extLst>
          </p:cNvPr>
          <p:cNvSpPr>
            <a:spLocks noGrp="1"/>
          </p:cNvSpPr>
          <p:nvPr>
            <p:ph type="title"/>
          </p:nvPr>
        </p:nvSpPr>
        <p:spPr/>
        <p:txBody>
          <a:bodyPr/>
          <a:lstStyle/>
          <a:p>
            <a:r>
              <a:rPr lang="en" b="1" dirty="0"/>
              <a:t>About Dataset</a:t>
            </a:r>
            <a:endParaRPr lang="en-IN" dirty="0"/>
          </a:p>
        </p:txBody>
      </p:sp>
      <p:sp>
        <p:nvSpPr>
          <p:cNvPr id="3" name="Content Placeholder 2">
            <a:extLst>
              <a:ext uri="{FF2B5EF4-FFF2-40B4-BE49-F238E27FC236}">
                <a16:creationId xmlns:a16="http://schemas.microsoft.com/office/drawing/2014/main" id="{875F74F0-0BC5-138E-AE90-25180A6A999F}"/>
              </a:ext>
            </a:extLst>
          </p:cNvPr>
          <p:cNvSpPr>
            <a:spLocks noGrp="1"/>
          </p:cNvSpPr>
          <p:nvPr>
            <p:ph idx="1"/>
          </p:nvPr>
        </p:nvSpPr>
        <p:spPr/>
        <p:txBody>
          <a:bodyPr/>
          <a:lstStyle/>
          <a:p>
            <a:pPr marL="0" lvl="0" indent="0" algn="l" rtl="0">
              <a:spcBef>
                <a:spcPts val="0"/>
              </a:spcBef>
              <a:spcAft>
                <a:spcPts val="0"/>
              </a:spcAft>
              <a:buNone/>
            </a:pPr>
            <a:r>
              <a:rPr lang="en-IN" sz="2800" dirty="0">
                <a:ea typeface="Roboto"/>
                <a:cs typeface="Roboto"/>
                <a:sym typeface="Roboto"/>
              </a:rPr>
              <a:t>Domain : E- commerce</a:t>
            </a:r>
          </a:p>
          <a:p>
            <a:pPr marL="0" lvl="0" indent="0" algn="l" rtl="0">
              <a:spcBef>
                <a:spcPts val="0"/>
              </a:spcBef>
              <a:spcAft>
                <a:spcPts val="0"/>
              </a:spcAft>
              <a:buNone/>
            </a:pPr>
            <a:r>
              <a:rPr lang="en-IN" sz="2800" dirty="0">
                <a:ea typeface="Roboto"/>
                <a:cs typeface="Roboto"/>
                <a:sym typeface="Roboto"/>
              </a:rPr>
              <a:t>Project Name: </a:t>
            </a:r>
            <a:r>
              <a:rPr lang="en-IN" sz="2800" dirty="0" err="1"/>
              <a:t>Olist</a:t>
            </a:r>
            <a:r>
              <a:rPr lang="en-IN" sz="2800" dirty="0"/>
              <a:t> store Analysis</a:t>
            </a:r>
          </a:p>
          <a:p>
            <a:pPr marL="0" lvl="0" indent="0" algn="l" rtl="0">
              <a:spcBef>
                <a:spcPts val="0"/>
              </a:spcBef>
              <a:spcAft>
                <a:spcPts val="0"/>
              </a:spcAft>
              <a:buNone/>
            </a:pPr>
            <a:r>
              <a:rPr lang="en-IN" sz="2800" dirty="0">
                <a:ea typeface="Roboto"/>
                <a:cs typeface="Roboto"/>
                <a:sym typeface="Roboto"/>
              </a:rPr>
              <a:t>Dataset Name: </a:t>
            </a:r>
            <a:r>
              <a:rPr lang="en-IN" sz="2800" dirty="0" err="1">
                <a:ea typeface="Roboto"/>
                <a:cs typeface="Roboto"/>
                <a:sym typeface="Roboto"/>
              </a:rPr>
              <a:t>Olist</a:t>
            </a:r>
            <a:r>
              <a:rPr lang="en-IN" sz="2800" dirty="0">
                <a:ea typeface="Roboto"/>
                <a:cs typeface="Roboto"/>
                <a:sym typeface="Roboto"/>
              </a:rPr>
              <a:t> customer, </a:t>
            </a:r>
            <a:r>
              <a:rPr lang="en-IN" sz="2800" dirty="0" err="1">
                <a:ea typeface="Roboto"/>
                <a:cs typeface="Roboto"/>
                <a:sym typeface="Roboto"/>
              </a:rPr>
              <a:t>Olist</a:t>
            </a:r>
            <a:r>
              <a:rPr lang="en-IN" sz="2800" dirty="0">
                <a:ea typeface="Roboto"/>
                <a:cs typeface="Roboto"/>
                <a:sym typeface="Roboto"/>
              </a:rPr>
              <a:t> geo location, </a:t>
            </a:r>
            <a:r>
              <a:rPr lang="en-IN" sz="2800" dirty="0" err="1">
                <a:ea typeface="Roboto"/>
                <a:cs typeface="Roboto"/>
                <a:sym typeface="Roboto"/>
              </a:rPr>
              <a:t>Olist</a:t>
            </a:r>
            <a:r>
              <a:rPr lang="en-IN" sz="2800" dirty="0">
                <a:ea typeface="Roboto"/>
                <a:cs typeface="Roboto"/>
                <a:sym typeface="Roboto"/>
              </a:rPr>
              <a:t> order, </a:t>
            </a:r>
            <a:r>
              <a:rPr lang="en-IN" sz="2800" dirty="0" err="1">
                <a:ea typeface="Roboto"/>
                <a:cs typeface="Roboto"/>
                <a:sym typeface="Roboto"/>
              </a:rPr>
              <a:t>Olist</a:t>
            </a:r>
            <a:r>
              <a:rPr lang="en-IN" sz="2800" dirty="0">
                <a:ea typeface="Roboto"/>
                <a:cs typeface="Roboto"/>
                <a:sym typeface="Roboto"/>
              </a:rPr>
              <a:t> order items, </a:t>
            </a:r>
            <a:r>
              <a:rPr lang="en-IN" sz="2800" dirty="0" err="1">
                <a:ea typeface="Roboto"/>
                <a:cs typeface="Roboto"/>
                <a:sym typeface="Roboto"/>
              </a:rPr>
              <a:t>Olist</a:t>
            </a:r>
            <a:r>
              <a:rPr lang="en-IN" sz="2800" dirty="0">
                <a:ea typeface="Roboto"/>
                <a:cs typeface="Roboto"/>
                <a:sym typeface="Roboto"/>
              </a:rPr>
              <a:t> order payment, </a:t>
            </a:r>
            <a:r>
              <a:rPr lang="en-IN" sz="2800" dirty="0" err="1">
                <a:ea typeface="Roboto"/>
                <a:cs typeface="Roboto"/>
                <a:sym typeface="Roboto"/>
              </a:rPr>
              <a:t>Olist</a:t>
            </a:r>
            <a:r>
              <a:rPr lang="en-IN" sz="2800" dirty="0">
                <a:ea typeface="Roboto"/>
                <a:cs typeface="Roboto"/>
                <a:sym typeface="Roboto"/>
              </a:rPr>
              <a:t> order Review, </a:t>
            </a:r>
            <a:r>
              <a:rPr lang="en-IN" sz="2800" dirty="0" err="1">
                <a:ea typeface="Roboto"/>
                <a:cs typeface="Roboto"/>
                <a:sym typeface="Roboto"/>
              </a:rPr>
              <a:t>Olist</a:t>
            </a:r>
            <a:r>
              <a:rPr lang="en-IN" sz="2800" dirty="0">
                <a:ea typeface="Roboto"/>
                <a:cs typeface="Roboto"/>
                <a:sym typeface="Roboto"/>
              </a:rPr>
              <a:t> product, </a:t>
            </a:r>
            <a:r>
              <a:rPr lang="en-IN" sz="2800" dirty="0" err="1">
                <a:ea typeface="Roboto"/>
                <a:cs typeface="Roboto"/>
                <a:sym typeface="Roboto"/>
              </a:rPr>
              <a:t>Olist_seller</a:t>
            </a:r>
            <a:r>
              <a:rPr lang="en-IN" sz="2800" dirty="0">
                <a:ea typeface="Roboto"/>
                <a:cs typeface="Roboto"/>
                <a:sym typeface="Roboto"/>
              </a:rPr>
              <a:t>, </a:t>
            </a:r>
            <a:r>
              <a:rPr lang="en-IN" sz="2800" dirty="0" err="1">
                <a:ea typeface="Roboto"/>
                <a:cs typeface="Roboto"/>
                <a:sym typeface="Roboto"/>
              </a:rPr>
              <a:t>Olist</a:t>
            </a:r>
            <a:r>
              <a:rPr lang="en-IN" sz="2800" dirty="0">
                <a:ea typeface="Roboto"/>
                <a:cs typeface="Roboto"/>
                <a:sym typeface="Roboto"/>
              </a:rPr>
              <a:t> product category</a:t>
            </a:r>
          </a:p>
          <a:p>
            <a:pPr marL="0" lvl="0" indent="0" algn="l" rtl="0">
              <a:spcBef>
                <a:spcPts val="0"/>
              </a:spcBef>
              <a:spcAft>
                <a:spcPts val="0"/>
              </a:spcAft>
              <a:buNone/>
            </a:pPr>
            <a:r>
              <a:rPr lang="en-IN" sz="2800" dirty="0">
                <a:ea typeface="Roboto"/>
                <a:cs typeface="Roboto"/>
                <a:sym typeface="Roboto"/>
              </a:rPr>
              <a:t>Dataset Type: Excel Data</a:t>
            </a:r>
          </a:p>
          <a:p>
            <a:pPr marL="0" indent="0">
              <a:buNone/>
            </a:pPr>
            <a:r>
              <a:rPr lang="en-IN" sz="2800" dirty="0"/>
              <a:t>Total</a:t>
            </a:r>
            <a:r>
              <a:rPr lang="en-IN" sz="2800" baseline="0" dirty="0"/>
              <a:t> No of orders:99224</a:t>
            </a:r>
            <a:endParaRPr lang="en-IN" sz="2800" dirty="0">
              <a:ea typeface="Roboto"/>
              <a:cs typeface="Roboto"/>
              <a:sym typeface="Roboto"/>
            </a:endParaRPr>
          </a:p>
          <a:p>
            <a:endParaRPr lang="en-IN" dirty="0"/>
          </a:p>
        </p:txBody>
      </p:sp>
      <p:pic>
        <p:nvPicPr>
          <p:cNvPr id="4" name="Picture 3">
            <a:extLst>
              <a:ext uri="{FF2B5EF4-FFF2-40B4-BE49-F238E27FC236}">
                <a16:creationId xmlns:a16="http://schemas.microsoft.com/office/drawing/2014/main" id="{EE9759AB-81CB-7B63-4ED8-9B5902274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4900" y="890381"/>
            <a:ext cx="1396585" cy="806631"/>
          </a:xfrm>
          <a:prstGeom prst="rect">
            <a:avLst/>
          </a:prstGeom>
        </p:spPr>
      </p:pic>
    </p:spTree>
    <p:extLst>
      <p:ext uri="{BB962C8B-B14F-4D97-AF65-F5344CB8AC3E}">
        <p14:creationId xmlns:p14="http://schemas.microsoft.com/office/powerpoint/2010/main" val="296648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6DB78-21CA-60B8-AA70-2E735851F009}"/>
              </a:ext>
            </a:extLst>
          </p:cNvPr>
          <p:cNvSpPr>
            <a:spLocks noGrp="1"/>
          </p:cNvSpPr>
          <p:nvPr>
            <p:ph type="title"/>
          </p:nvPr>
        </p:nvSpPr>
        <p:spPr/>
        <p:txBody>
          <a:bodyPr/>
          <a:lstStyle/>
          <a:p>
            <a:r>
              <a:rPr lang="en" b="1" dirty="0"/>
              <a:t>BUSINESS OBJECTIVE</a:t>
            </a:r>
            <a:endParaRPr lang="en-IN" dirty="0"/>
          </a:p>
        </p:txBody>
      </p:sp>
      <p:sp>
        <p:nvSpPr>
          <p:cNvPr id="3" name="Content Placeholder 2">
            <a:extLst>
              <a:ext uri="{FF2B5EF4-FFF2-40B4-BE49-F238E27FC236}">
                <a16:creationId xmlns:a16="http://schemas.microsoft.com/office/drawing/2014/main" id="{14D78AA5-54BC-0EA5-D5CA-69309BDC2303}"/>
              </a:ext>
            </a:extLst>
          </p:cNvPr>
          <p:cNvSpPr>
            <a:spLocks noGrp="1"/>
          </p:cNvSpPr>
          <p:nvPr>
            <p:ph idx="1"/>
          </p:nvPr>
        </p:nvSpPr>
        <p:spPr>
          <a:xfrm>
            <a:off x="680321" y="2336872"/>
            <a:ext cx="9613861" cy="4241209"/>
          </a:xfrm>
        </p:spPr>
        <p:txBody>
          <a:bodyPr>
            <a:normAutofit/>
          </a:bodyPr>
          <a:lstStyle/>
          <a:p>
            <a:r>
              <a:rPr lang="en-US" sz="2000" dirty="0"/>
              <a:t>To analyze customer purchasing patterns and payment statistics on an e commerce platform, </a:t>
            </a:r>
            <a:r>
              <a:rPr lang="en-US" sz="2000" dirty="0" err="1"/>
              <a:t>olist</a:t>
            </a:r>
            <a:r>
              <a:rPr lang="en-US" sz="2000" dirty="0"/>
              <a:t> by using KPI.</a:t>
            </a:r>
          </a:p>
          <a:p>
            <a:r>
              <a:rPr lang="en-US" sz="2000" dirty="0"/>
              <a:t>To help </a:t>
            </a:r>
            <a:r>
              <a:rPr lang="en-US" sz="2000" dirty="0" err="1"/>
              <a:t>Olist</a:t>
            </a:r>
            <a:r>
              <a:rPr lang="en-US" sz="2000" dirty="0"/>
              <a:t> to improve their weekend sales and plan promotions.</a:t>
            </a:r>
          </a:p>
          <a:p>
            <a:r>
              <a:rPr lang="en-US" sz="2000" dirty="0"/>
              <a:t>To understand satisfaction rate of customer and encourage them to make repeat purchases.</a:t>
            </a:r>
          </a:p>
          <a:p>
            <a:r>
              <a:rPr lang="en-US" sz="2000" dirty="0"/>
              <a:t>To identify the areas, where delivery is taking more time than usual and what are the reasons behind that and how they can improve their delivery time and satisfy customer rate.</a:t>
            </a:r>
          </a:p>
          <a:p>
            <a:r>
              <a:rPr lang="en-US" sz="2000" dirty="0"/>
              <a:t>To identify high-value customers  and creates targeted marketing campaigns.</a:t>
            </a:r>
          </a:p>
          <a:p>
            <a:r>
              <a:rPr lang="en-US" sz="2000" dirty="0"/>
              <a:t> To provide the delivery on time to make customer satisfaction levels and optimize their logistics and how to improve delivery time.</a:t>
            </a:r>
            <a:endParaRPr lang="en-IN" sz="2000" dirty="0"/>
          </a:p>
        </p:txBody>
      </p:sp>
      <p:pic>
        <p:nvPicPr>
          <p:cNvPr id="4" name="Picture 3">
            <a:extLst>
              <a:ext uri="{FF2B5EF4-FFF2-40B4-BE49-F238E27FC236}">
                <a16:creationId xmlns:a16="http://schemas.microsoft.com/office/drawing/2014/main" id="{76E272E4-A190-9F25-001B-1DD2F7E74A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4900" y="890381"/>
            <a:ext cx="1396585" cy="806631"/>
          </a:xfrm>
          <a:prstGeom prst="rect">
            <a:avLst/>
          </a:prstGeom>
        </p:spPr>
      </p:pic>
    </p:spTree>
    <p:extLst>
      <p:ext uri="{BB962C8B-B14F-4D97-AF65-F5344CB8AC3E}">
        <p14:creationId xmlns:p14="http://schemas.microsoft.com/office/powerpoint/2010/main" val="2842913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118C-DB88-CF02-1FA5-42B0AB52A39F}"/>
              </a:ext>
            </a:extLst>
          </p:cNvPr>
          <p:cNvSpPr>
            <a:spLocks noGrp="1"/>
          </p:cNvSpPr>
          <p:nvPr>
            <p:ph type="title"/>
          </p:nvPr>
        </p:nvSpPr>
        <p:spPr/>
        <p:txBody>
          <a:bodyPr>
            <a:normAutofit fontScale="90000"/>
          </a:bodyPr>
          <a:lstStyle/>
          <a:p>
            <a:r>
              <a:rPr lang="en-IN" dirty="0">
                <a:latin typeface="+mj-lt"/>
              </a:rPr>
              <a:t>KPI 1:Weekday Vs Weekend (</a:t>
            </a:r>
            <a:r>
              <a:rPr lang="en-IN" dirty="0" err="1">
                <a:latin typeface="+mj-lt"/>
              </a:rPr>
              <a:t>order_purchase_timestamp</a:t>
            </a:r>
            <a:r>
              <a:rPr lang="en-IN" dirty="0">
                <a:latin typeface="+mj-lt"/>
              </a:rPr>
              <a:t>) Payment Statistics</a:t>
            </a:r>
            <a:endParaRPr lang="en-IN" dirty="0"/>
          </a:p>
        </p:txBody>
      </p:sp>
      <p:pic>
        <p:nvPicPr>
          <p:cNvPr id="4" name="Picture 3">
            <a:extLst>
              <a:ext uri="{FF2B5EF4-FFF2-40B4-BE49-F238E27FC236}">
                <a16:creationId xmlns:a16="http://schemas.microsoft.com/office/drawing/2014/main" id="{9722E4B8-A9C0-87D1-48F1-E884CBB45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4900" y="890381"/>
            <a:ext cx="1396585" cy="806631"/>
          </a:xfrm>
          <a:prstGeom prst="rect">
            <a:avLst/>
          </a:prstGeom>
        </p:spPr>
      </p:pic>
      <p:sp>
        <p:nvSpPr>
          <p:cNvPr id="5" name="TextBox 4">
            <a:extLst>
              <a:ext uri="{FF2B5EF4-FFF2-40B4-BE49-F238E27FC236}">
                <a16:creationId xmlns:a16="http://schemas.microsoft.com/office/drawing/2014/main" id="{242468E8-527B-983B-2C2B-FFAE26D4338F}"/>
              </a:ext>
            </a:extLst>
          </p:cNvPr>
          <p:cNvSpPr txBox="1"/>
          <p:nvPr/>
        </p:nvSpPr>
        <p:spPr>
          <a:xfrm>
            <a:off x="4689540" y="2551326"/>
            <a:ext cx="6759388" cy="3046988"/>
          </a:xfrm>
          <a:prstGeom prst="rect">
            <a:avLst/>
          </a:prstGeom>
          <a:noFill/>
        </p:spPr>
        <p:txBody>
          <a:bodyPr wrap="square" rtlCol="0">
            <a:spAutoFit/>
          </a:bodyPr>
          <a:lstStyle/>
          <a:p>
            <a:r>
              <a:rPr lang="en-US" sz="2400" dirty="0"/>
              <a:t>It provides an understanding of the buying behavior of customers which day of the week has the highest sales and according to this, planning and execution has to be done like to attract more customers and engage more staffs </a:t>
            </a:r>
            <a:r>
              <a:rPr lang="en-US" sz="2400" dirty="0" err="1"/>
              <a:t>accourding</a:t>
            </a:r>
            <a:r>
              <a:rPr lang="en-US" sz="2400" dirty="0"/>
              <a:t> to the sales </a:t>
            </a:r>
            <a:r>
              <a:rPr lang="en-US" sz="2400" dirty="0" err="1"/>
              <a:t>etc.The</a:t>
            </a:r>
            <a:r>
              <a:rPr lang="en-US" sz="2400" dirty="0"/>
              <a:t> analysis of this KPI can help </a:t>
            </a:r>
            <a:r>
              <a:rPr lang="en-US" sz="2400" dirty="0" err="1"/>
              <a:t>Olist</a:t>
            </a:r>
            <a:r>
              <a:rPr lang="en-US" sz="2400" dirty="0"/>
              <a:t> to improve their weekend sales and plan promotions accordingly.</a:t>
            </a:r>
            <a:endParaRPr lang="en-IN" sz="2400" dirty="0"/>
          </a:p>
        </p:txBody>
      </p:sp>
      <p:pic>
        <p:nvPicPr>
          <p:cNvPr id="10" name="Content Placeholder 9">
            <a:extLst>
              <a:ext uri="{FF2B5EF4-FFF2-40B4-BE49-F238E27FC236}">
                <a16:creationId xmlns:a16="http://schemas.microsoft.com/office/drawing/2014/main" id="{CAA3D498-5E91-CAC0-1F26-5D551415DC9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77" t="18765" r="54893" b="46112"/>
          <a:stretch/>
        </p:blipFill>
        <p:spPr>
          <a:xfrm>
            <a:off x="680320" y="2420470"/>
            <a:ext cx="3631703" cy="2250141"/>
          </a:xfrm>
        </p:spPr>
      </p:pic>
    </p:spTree>
    <p:extLst>
      <p:ext uri="{BB962C8B-B14F-4D97-AF65-F5344CB8AC3E}">
        <p14:creationId xmlns:p14="http://schemas.microsoft.com/office/powerpoint/2010/main" val="2274567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71B57-83F6-73DB-C749-EEFC198852D9}"/>
              </a:ext>
            </a:extLst>
          </p:cNvPr>
          <p:cNvSpPr>
            <a:spLocks noGrp="1"/>
          </p:cNvSpPr>
          <p:nvPr>
            <p:ph type="title"/>
          </p:nvPr>
        </p:nvSpPr>
        <p:spPr/>
        <p:txBody>
          <a:bodyPr>
            <a:normAutofit/>
          </a:bodyPr>
          <a:lstStyle/>
          <a:p>
            <a:r>
              <a:rPr lang="en-IN" dirty="0">
                <a:latin typeface="+mj-lt"/>
              </a:rPr>
              <a:t>KPI 2:Number of Orders with review score 5 and payment type as credit card.</a:t>
            </a:r>
            <a:endParaRPr lang="en-IN" dirty="0"/>
          </a:p>
        </p:txBody>
      </p:sp>
      <p:pic>
        <p:nvPicPr>
          <p:cNvPr id="4" name="Picture 3">
            <a:extLst>
              <a:ext uri="{FF2B5EF4-FFF2-40B4-BE49-F238E27FC236}">
                <a16:creationId xmlns:a16="http://schemas.microsoft.com/office/drawing/2014/main" id="{665B7FAB-7F2D-7A46-D996-85D1F69A2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4900" y="890381"/>
            <a:ext cx="1396585" cy="806631"/>
          </a:xfrm>
          <a:prstGeom prst="rect">
            <a:avLst/>
          </a:prstGeom>
        </p:spPr>
      </p:pic>
      <p:pic>
        <p:nvPicPr>
          <p:cNvPr id="3" name="Content Placeholder 2">
            <a:extLst>
              <a:ext uri="{FF2B5EF4-FFF2-40B4-BE49-F238E27FC236}">
                <a16:creationId xmlns:a16="http://schemas.microsoft.com/office/drawing/2014/main" id="{2B529282-F5B1-D728-0B24-C71C44DBD67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0727" t="24360" r="65832" b="68926"/>
          <a:stretch/>
        </p:blipFill>
        <p:spPr>
          <a:xfrm>
            <a:off x="307910" y="2277034"/>
            <a:ext cx="3644209" cy="2173668"/>
          </a:xfrm>
          <a:prstGeom prst="rect">
            <a:avLst/>
          </a:prstGeom>
        </p:spPr>
      </p:pic>
      <p:sp>
        <p:nvSpPr>
          <p:cNvPr id="5" name="TextBox 4">
            <a:extLst>
              <a:ext uri="{FF2B5EF4-FFF2-40B4-BE49-F238E27FC236}">
                <a16:creationId xmlns:a16="http://schemas.microsoft.com/office/drawing/2014/main" id="{2FC67813-BF35-41F2-FCAA-C7D41D0FD9B3}"/>
              </a:ext>
            </a:extLst>
          </p:cNvPr>
          <p:cNvSpPr txBox="1"/>
          <p:nvPr/>
        </p:nvSpPr>
        <p:spPr>
          <a:xfrm>
            <a:off x="6096000" y="2415988"/>
            <a:ext cx="5415679" cy="3551631"/>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14F8E6F3-7268-C64D-11B4-29EFBBD5267D}"/>
              </a:ext>
            </a:extLst>
          </p:cNvPr>
          <p:cNvSpPr txBox="1"/>
          <p:nvPr/>
        </p:nvSpPr>
        <p:spPr>
          <a:xfrm>
            <a:off x="4338918" y="2277034"/>
            <a:ext cx="7019364" cy="3539430"/>
          </a:xfrm>
          <a:prstGeom prst="rect">
            <a:avLst/>
          </a:prstGeom>
          <a:noFill/>
        </p:spPr>
        <p:txBody>
          <a:bodyPr wrap="square" rtlCol="0">
            <a:spAutoFit/>
          </a:bodyPr>
          <a:lstStyle/>
          <a:p>
            <a:r>
              <a:rPr lang="en-US" sz="3200" dirty="0"/>
              <a:t>It helps in </a:t>
            </a:r>
            <a:r>
              <a:rPr lang="en-US" sz="3200" dirty="0" err="1"/>
              <a:t>analysing</a:t>
            </a:r>
            <a:r>
              <a:rPr lang="en-US" sz="3200" dirty="0"/>
              <a:t> that how many customers are satisfied and which mode of payment they preferred more. </a:t>
            </a:r>
            <a:r>
              <a:rPr lang="en-US" sz="3200" dirty="0" err="1"/>
              <a:t>Olist</a:t>
            </a:r>
            <a:r>
              <a:rPr lang="en-US" sz="3200" dirty="0"/>
              <a:t> can use this information to understand satisfaction rate of customer and encourage them to make repeat purchases.</a:t>
            </a:r>
            <a:endParaRPr lang="en-IN" sz="3200" dirty="0"/>
          </a:p>
        </p:txBody>
      </p:sp>
    </p:spTree>
    <p:extLst>
      <p:ext uri="{BB962C8B-B14F-4D97-AF65-F5344CB8AC3E}">
        <p14:creationId xmlns:p14="http://schemas.microsoft.com/office/powerpoint/2010/main" val="3098264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1FCFC-01C4-8F9F-0996-B9C7D663AAD1}"/>
              </a:ext>
            </a:extLst>
          </p:cNvPr>
          <p:cNvSpPr>
            <a:spLocks noGrp="1"/>
          </p:cNvSpPr>
          <p:nvPr>
            <p:ph type="title"/>
          </p:nvPr>
        </p:nvSpPr>
        <p:spPr/>
        <p:txBody>
          <a:bodyPr>
            <a:normAutofit/>
          </a:bodyPr>
          <a:lstStyle/>
          <a:p>
            <a:r>
              <a:rPr lang="en-IN" dirty="0">
                <a:latin typeface="+mj-lt"/>
              </a:rPr>
              <a:t>KPI 3:Average number of days taken for </a:t>
            </a:r>
            <a:r>
              <a:rPr lang="en-IN" dirty="0" err="1">
                <a:latin typeface="+mj-lt"/>
              </a:rPr>
              <a:t>order_delivered_customer_date</a:t>
            </a:r>
            <a:r>
              <a:rPr lang="en-IN" dirty="0">
                <a:latin typeface="+mj-lt"/>
              </a:rPr>
              <a:t> for </a:t>
            </a:r>
            <a:r>
              <a:rPr lang="en-IN" dirty="0" err="1">
                <a:latin typeface="+mj-lt"/>
              </a:rPr>
              <a:t>pet_shop</a:t>
            </a:r>
            <a:endParaRPr lang="en-IN" dirty="0"/>
          </a:p>
        </p:txBody>
      </p:sp>
      <p:pic>
        <p:nvPicPr>
          <p:cNvPr id="4" name="Picture 3">
            <a:extLst>
              <a:ext uri="{FF2B5EF4-FFF2-40B4-BE49-F238E27FC236}">
                <a16:creationId xmlns:a16="http://schemas.microsoft.com/office/drawing/2014/main" id="{E6E713C7-BE8F-5785-2383-0728C3CF9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4900" y="890381"/>
            <a:ext cx="1396585" cy="806631"/>
          </a:xfrm>
          <a:prstGeom prst="rect">
            <a:avLst/>
          </a:prstGeom>
        </p:spPr>
      </p:pic>
      <p:pic>
        <p:nvPicPr>
          <p:cNvPr id="10" name="Content Placeholder 9">
            <a:extLst>
              <a:ext uri="{FF2B5EF4-FFF2-40B4-BE49-F238E27FC236}">
                <a16:creationId xmlns:a16="http://schemas.microsoft.com/office/drawing/2014/main" id="{D4BBF5BB-F854-57A5-0CEA-E82129E9CF0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8956" t="14531" r="45681" b="77996"/>
          <a:stretch/>
        </p:blipFill>
        <p:spPr>
          <a:xfrm>
            <a:off x="121298" y="2415987"/>
            <a:ext cx="4405879" cy="1689481"/>
          </a:xfrm>
        </p:spPr>
      </p:pic>
      <p:sp>
        <p:nvSpPr>
          <p:cNvPr id="3" name="TextBox 2">
            <a:extLst>
              <a:ext uri="{FF2B5EF4-FFF2-40B4-BE49-F238E27FC236}">
                <a16:creationId xmlns:a16="http://schemas.microsoft.com/office/drawing/2014/main" id="{57297D52-88BE-DACF-9851-8B69F640A723}"/>
              </a:ext>
            </a:extLst>
          </p:cNvPr>
          <p:cNvSpPr txBox="1"/>
          <p:nvPr/>
        </p:nvSpPr>
        <p:spPr>
          <a:xfrm>
            <a:off x="6096000" y="2415988"/>
            <a:ext cx="5415679" cy="3551631"/>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2BAB2126-59FB-4835-8BE1-51709A214568}"/>
              </a:ext>
            </a:extLst>
          </p:cNvPr>
          <p:cNvSpPr txBox="1"/>
          <p:nvPr/>
        </p:nvSpPr>
        <p:spPr>
          <a:xfrm>
            <a:off x="4849906" y="2415988"/>
            <a:ext cx="6382870" cy="3046988"/>
          </a:xfrm>
          <a:prstGeom prst="rect">
            <a:avLst/>
          </a:prstGeom>
          <a:noFill/>
        </p:spPr>
        <p:txBody>
          <a:bodyPr wrap="square" rtlCol="0">
            <a:spAutoFit/>
          </a:bodyPr>
          <a:lstStyle/>
          <a:p>
            <a:r>
              <a:rPr lang="en-US" sz="3200" dirty="0"/>
              <a:t>It helps to identify the areas, where delivery is taking more time than usual and what are the reasons behind that and how they can improve their delivery time and satisfy customer rate.</a:t>
            </a:r>
            <a:endParaRPr lang="en-IN" sz="3200" dirty="0"/>
          </a:p>
        </p:txBody>
      </p:sp>
    </p:spTree>
    <p:extLst>
      <p:ext uri="{BB962C8B-B14F-4D97-AF65-F5344CB8AC3E}">
        <p14:creationId xmlns:p14="http://schemas.microsoft.com/office/powerpoint/2010/main" val="2881637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47923-490E-A87E-6772-9136B6208AE9}"/>
              </a:ext>
            </a:extLst>
          </p:cNvPr>
          <p:cNvSpPr>
            <a:spLocks noGrp="1"/>
          </p:cNvSpPr>
          <p:nvPr>
            <p:ph type="title"/>
          </p:nvPr>
        </p:nvSpPr>
        <p:spPr/>
        <p:txBody>
          <a:bodyPr>
            <a:normAutofit/>
          </a:bodyPr>
          <a:lstStyle/>
          <a:p>
            <a:r>
              <a:rPr lang="en-IN" dirty="0">
                <a:latin typeface="+mj-lt"/>
              </a:rPr>
              <a:t>KPI 4:Average price and payment values from customers of </a:t>
            </a:r>
            <a:r>
              <a:rPr lang="en-IN" dirty="0" err="1">
                <a:latin typeface="+mj-lt"/>
              </a:rPr>
              <a:t>sao</a:t>
            </a:r>
            <a:r>
              <a:rPr lang="en-IN" dirty="0">
                <a:latin typeface="+mj-lt"/>
              </a:rPr>
              <a:t> </a:t>
            </a:r>
            <a:r>
              <a:rPr lang="en-IN" dirty="0" err="1">
                <a:latin typeface="+mj-lt"/>
              </a:rPr>
              <a:t>paulo</a:t>
            </a:r>
            <a:r>
              <a:rPr lang="en-IN" dirty="0">
                <a:latin typeface="+mj-lt"/>
              </a:rPr>
              <a:t> city</a:t>
            </a:r>
            <a:endParaRPr lang="en-IN" dirty="0"/>
          </a:p>
        </p:txBody>
      </p:sp>
      <p:pic>
        <p:nvPicPr>
          <p:cNvPr id="6" name="Content Placeholder 5">
            <a:extLst>
              <a:ext uri="{FF2B5EF4-FFF2-40B4-BE49-F238E27FC236}">
                <a16:creationId xmlns:a16="http://schemas.microsoft.com/office/drawing/2014/main" id="{6DE28C6C-17A1-B64C-9A44-836194F290D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3618" t="14474" r="25679" b="78367"/>
          <a:stretch/>
        </p:blipFill>
        <p:spPr>
          <a:xfrm>
            <a:off x="905436" y="2420470"/>
            <a:ext cx="4329952" cy="842172"/>
          </a:xfrm>
        </p:spPr>
      </p:pic>
      <p:pic>
        <p:nvPicPr>
          <p:cNvPr id="4" name="Picture 3">
            <a:extLst>
              <a:ext uri="{FF2B5EF4-FFF2-40B4-BE49-F238E27FC236}">
                <a16:creationId xmlns:a16="http://schemas.microsoft.com/office/drawing/2014/main" id="{27557E7C-4B5A-9F66-3D59-14B97D1D2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4900" y="890381"/>
            <a:ext cx="1396585" cy="806631"/>
          </a:xfrm>
          <a:prstGeom prst="rect">
            <a:avLst/>
          </a:prstGeom>
        </p:spPr>
      </p:pic>
      <p:sp>
        <p:nvSpPr>
          <p:cNvPr id="3" name="TextBox 2">
            <a:extLst>
              <a:ext uri="{FF2B5EF4-FFF2-40B4-BE49-F238E27FC236}">
                <a16:creationId xmlns:a16="http://schemas.microsoft.com/office/drawing/2014/main" id="{3961C6B7-98E9-1B74-E3D6-7908061A4538}"/>
              </a:ext>
            </a:extLst>
          </p:cNvPr>
          <p:cNvSpPr txBox="1"/>
          <p:nvPr/>
        </p:nvSpPr>
        <p:spPr>
          <a:xfrm>
            <a:off x="6096000" y="2415988"/>
            <a:ext cx="5415679" cy="3539430"/>
          </a:xfrm>
          <a:prstGeom prst="rect">
            <a:avLst/>
          </a:prstGeom>
          <a:noFill/>
        </p:spPr>
        <p:txBody>
          <a:bodyPr wrap="square" rtlCol="0">
            <a:spAutoFit/>
          </a:bodyPr>
          <a:lstStyle/>
          <a:p>
            <a:r>
              <a:rPr lang="en-US" sz="3200" dirty="0"/>
              <a:t>It helps in analyzing the how much they are spending in </a:t>
            </a:r>
            <a:r>
              <a:rPr lang="en-US" sz="3200" dirty="0" err="1"/>
              <a:t>sao</a:t>
            </a:r>
            <a:r>
              <a:rPr lang="en-US" sz="3200" dirty="0"/>
              <a:t> </a:t>
            </a:r>
            <a:r>
              <a:rPr lang="en-US" sz="3200" dirty="0" err="1"/>
              <a:t>paulo</a:t>
            </a:r>
            <a:r>
              <a:rPr lang="en-US" sz="3200" dirty="0"/>
              <a:t> city which not only helps in identifying high-value customers but also creates targeted marketing campaigns</a:t>
            </a:r>
            <a:r>
              <a:rPr lang="en-US" sz="2400" dirty="0"/>
              <a:t>.</a:t>
            </a:r>
            <a:endParaRPr lang="en-IN" sz="2400" dirty="0"/>
          </a:p>
        </p:txBody>
      </p:sp>
    </p:spTree>
    <p:extLst>
      <p:ext uri="{BB962C8B-B14F-4D97-AF65-F5344CB8AC3E}">
        <p14:creationId xmlns:p14="http://schemas.microsoft.com/office/powerpoint/2010/main" val="147967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989B-C87E-3C29-D82B-E328D4EDF842}"/>
              </a:ext>
            </a:extLst>
          </p:cNvPr>
          <p:cNvSpPr>
            <a:spLocks noGrp="1"/>
          </p:cNvSpPr>
          <p:nvPr>
            <p:ph type="title"/>
          </p:nvPr>
        </p:nvSpPr>
        <p:spPr>
          <a:xfrm>
            <a:off x="680321" y="753227"/>
            <a:ext cx="9613861" cy="1219007"/>
          </a:xfrm>
        </p:spPr>
        <p:txBody>
          <a:bodyPr>
            <a:normAutofit fontScale="90000"/>
          </a:bodyPr>
          <a:lstStyle/>
          <a:p>
            <a:r>
              <a:rPr lang="en-IN" dirty="0">
                <a:latin typeface="+mj-lt"/>
              </a:rPr>
              <a:t>KPI 5:Relationship between shipping days (</a:t>
            </a:r>
            <a:r>
              <a:rPr lang="en-IN" dirty="0" err="1">
                <a:latin typeface="+mj-lt"/>
              </a:rPr>
              <a:t>order_delivered_customer_date</a:t>
            </a:r>
            <a:r>
              <a:rPr lang="en-IN" dirty="0">
                <a:latin typeface="+mj-lt"/>
              </a:rPr>
              <a:t> - </a:t>
            </a:r>
            <a:r>
              <a:rPr lang="en-IN" dirty="0" err="1">
                <a:latin typeface="+mj-lt"/>
              </a:rPr>
              <a:t>order_purchase_timestamp</a:t>
            </a:r>
            <a:r>
              <a:rPr lang="en-IN" dirty="0">
                <a:latin typeface="+mj-lt"/>
              </a:rPr>
              <a:t>) Vs review scores.</a:t>
            </a:r>
            <a:endParaRPr lang="en-IN" dirty="0"/>
          </a:p>
        </p:txBody>
      </p:sp>
      <p:pic>
        <p:nvPicPr>
          <p:cNvPr id="6" name="Content Placeholder 5">
            <a:extLst>
              <a:ext uri="{FF2B5EF4-FFF2-40B4-BE49-F238E27FC236}">
                <a16:creationId xmlns:a16="http://schemas.microsoft.com/office/drawing/2014/main" id="{AAF93C8C-7A57-527B-1327-6F1A4A1DE24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7967" t="13783" r="851" b="45364"/>
          <a:stretch/>
        </p:blipFill>
        <p:spPr>
          <a:xfrm>
            <a:off x="680321" y="2348945"/>
            <a:ext cx="4124761" cy="2890859"/>
          </a:xfrm>
        </p:spPr>
      </p:pic>
      <p:pic>
        <p:nvPicPr>
          <p:cNvPr id="4" name="Picture 3">
            <a:extLst>
              <a:ext uri="{FF2B5EF4-FFF2-40B4-BE49-F238E27FC236}">
                <a16:creationId xmlns:a16="http://schemas.microsoft.com/office/drawing/2014/main" id="{86226E54-5BBE-4A4D-FC83-9117FEF45C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4900" y="890381"/>
            <a:ext cx="1396585" cy="806631"/>
          </a:xfrm>
          <a:prstGeom prst="rect">
            <a:avLst/>
          </a:prstGeom>
        </p:spPr>
      </p:pic>
      <p:sp>
        <p:nvSpPr>
          <p:cNvPr id="3" name="TextBox 2">
            <a:extLst>
              <a:ext uri="{FF2B5EF4-FFF2-40B4-BE49-F238E27FC236}">
                <a16:creationId xmlns:a16="http://schemas.microsoft.com/office/drawing/2014/main" id="{0539F8FC-35A6-1A02-F8D4-B6D298F85F48}"/>
              </a:ext>
            </a:extLst>
          </p:cNvPr>
          <p:cNvSpPr txBox="1"/>
          <p:nvPr/>
        </p:nvSpPr>
        <p:spPr>
          <a:xfrm>
            <a:off x="6096000" y="2415988"/>
            <a:ext cx="5415679" cy="3108543"/>
          </a:xfrm>
          <a:prstGeom prst="rect">
            <a:avLst/>
          </a:prstGeom>
          <a:noFill/>
        </p:spPr>
        <p:txBody>
          <a:bodyPr wrap="square" rtlCol="0">
            <a:spAutoFit/>
          </a:bodyPr>
          <a:lstStyle/>
          <a:p>
            <a:r>
              <a:rPr lang="en-US" sz="2800" dirty="0"/>
              <a:t>It helps in identifying that what positive impact has to be done when provides the delivery on time to make customer satisfaction levels and optimize their logistics and how to improve delivery time.</a:t>
            </a:r>
            <a:endParaRPr lang="en-IN" sz="2800" dirty="0"/>
          </a:p>
        </p:txBody>
      </p:sp>
    </p:spTree>
    <p:extLst>
      <p:ext uri="{BB962C8B-B14F-4D97-AF65-F5344CB8AC3E}">
        <p14:creationId xmlns:p14="http://schemas.microsoft.com/office/powerpoint/2010/main" val="127902520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166</TotalTime>
  <Words>560</Words>
  <Application>Microsoft Office PowerPoint</Application>
  <PresentationFormat>Widescreen</PresentationFormat>
  <Paragraphs>36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Roboto</vt:lpstr>
      <vt:lpstr>Trebuchet MS</vt:lpstr>
      <vt:lpstr>Berlin</vt:lpstr>
      <vt:lpstr>Olist store Analysis</vt:lpstr>
      <vt:lpstr>AGENDA</vt:lpstr>
      <vt:lpstr>About Dataset</vt:lpstr>
      <vt:lpstr>BUSINESS OBJECTIVE</vt:lpstr>
      <vt:lpstr>KPI 1:Weekday Vs Weekend (order_purchase_timestamp) Payment Statistics</vt:lpstr>
      <vt:lpstr>KPI 2:Number of Orders with review score 5 and payment type as credit card.</vt:lpstr>
      <vt:lpstr>KPI 3:Average number of days taken for order_delivered_customer_date for pet_shop</vt:lpstr>
      <vt:lpstr>KPI 4:Average price and payment values from customers of sao paulo city</vt:lpstr>
      <vt:lpstr>KPI 5:Relationship between shipping days (order_delivered_customer_date - order_purchase_timestamp) Vs review scores.</vt:lpstr>
      <vt:lpstr>EXCEL Dashboard</vt:lpstr>
      <vt:lpstr>Power BI Dashboard</vt:lpstr>
      <vt:lpstr>Tableau Dashboard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 store Analysis</dc:title>
  <dc:creator>nihal k r</dc:creator>
  <cp:lastModifiedBy>Pranjal Garg</cp:lastModifiedBy>
  <cp:revision>9</cp:revision>
  <dcterms:created xsi:type="dcterms:W3CDTF">2023-09-08T06:07:31Z</dcterms:created>
  <dcterms:modified xsi:type="dcterms:W3CDTF">2024-05-08T16:34:30Z</dcterms:modified>
</cp:coreProperties>
</file>