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3" r:id="rId5"/>
    <p:sldId id="270" r:id="rId6"/>
    <p:sldId id="264" r:id="rId7"/>
    <p:sldId id="271" r:id="rId8"/>
    <p:sldId id="265" r:id="rId9"/>
    <p:sldId id="266" r:id="rId10"/>
    <p:sldId id="267" r:id="rId11"/>
    <p:sldId id="268" r:id="rId12"/>
    <p:sldId id="269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9D101-052F-47B2-8A35-B103743D43B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1F587-2D8F-4B8F-888D-DBA3217152AF}">
      <dgm:prSet phldrT="[Text]"/>
      <dgm:spPr/>
      <dgm:t>
        <a:bodyPr/>
        <a:lstStyle/>
        <a:p>
          <a:r>
            <a:rPr lang="en-US" dirty="0"/>
            <a:t>ZOMATO</a:t>
          </a:r>
        </a:p>
      </dgm:t>
    </dgm:pt>
    <dgm:pt modelId="{574B1AAA-3EC3-4532-986B-F9F8FA55D4A5}" type="parTrans" cxnId="{02A80616-1420-4BDF-9976-056F3187C5B0}">
      <dgm:prSet/>
      <dgm:spPr/>
      <dgm:t>
        <a:bodyPr/>
        <a:lstStyle/>
        <a:p>
          <a:endParaRPr lang="en-US"/>
        </a:p>
      </dgm:t>
    </dgm:pt>
    <dgm:pt modelId="{7F490E14-D5B0-4362-B05C-6A113450965B}" type="sibTrans" cxnId="{02A80616-1420-4BDF-9976-056F3187C5B0}">
      <dgm:prSet/>
      <dgm:spPr/>
      <dgm:t>
        <a:bodyPr/>
        <a:lstStyle/>
        <a:p>
          <a:endParaRPr lang="en-US"/>
        </a:p>
      </dgm:t>
    </dgm:pt>
    <dgm:pt modelId="{5F8DB158-C126-49EC-AEB6-515BE1229FBA}">
      <dgm:prSet phldrT="[Text]"/>
      <dgm:spPr/>
      <dgm:t>
        <a:bodyPr/>
        <a:lstStyle/>
        <a:p>
          <a:r>
            <a:rPr lang="en-US" b="1" dirty="0"/>
            <a:t>Introduction</a:t>
          </a:r>
        </a:p>
      </dgm:t>
    </dgm:pt>
    <dgm:pt modelId="{23C3BD81-8549-4185-9606-CE0965568217}" type="parTrans" cxnId="{F7C32C6E-7ACD-49E9-8AC3-8B037906FA12}">
      <dgm:prSet/>
      <dgm:spPr/>
      <dgm:t>
        <a:bodyPr/>
        <a:lstStyle/>
        <a:p>
          <a:endParaRPr lang="en-US"/>
        </a:p>
      </dgm:t>
    </dgm:pt>
    <dgm:pt modelId="{DAB0F47E-DAE6-4D8E-A89A-D3CB10719272}" type="sibTrans" cxnId="{F7C32C6E-7ACD-49E9-8AC3-8B037906FA12}">
      <dgm:prSet/>
      <dgm:spPr/>
      <dgm:t>
        <a:bodyPr/>
        <a:lstStyle/>
        <a:p>
          <a:endParaRPr lang="en-US"/>
        </a:p>
      </dgm:t>
    </dgm:pt>
    <dgm:pt modelId="{63C986BA-F3FF-4562-8101-4DA4BF0DAAF1}">
      <dgm:prSet phldrT="[Text]"/>
      <dgm:spPr/>
      <dgm:t>
        <a:bodyPr/>
        <a:lstStyle/>
        <a:p>
          <a:r>
            <a:rPr lang="en-US" b="1" dirty="0"/>
            <a:t>About the project</a:t>
          </a:r>
        </a:p>
      </dgm:t>
    </dgm:pt>
    <dgm:pt modelId="{2F49A3A2-16A8-4CC8-931E-D2D970DA0F8C}" type="parTrans" cxnId="{963694B2-F92B-47E4-9F71-1887E370642C}">
      <dgm:prSet/>
      <dgm:spPr/>
      <dgm:t>
        <a:bodyPr/>
        <a:lstStyle/>
        <a:p>
          <a:endParaRPr lang="en-US"/>
        </a:p>
      </dgm:t>
    </dgm:pt>
    <dgm:pt modelId="{7BEAB956-8F71-4DAF-A756-1F04AD557A2E}" type="sibTrans" cxnId="{963694B2-F92B-47E4-9F71-1887E370642C}">
      <dgm:prSet/>
      <dgm:spPr/>
      <dgm:t>
        <a:bodyPr/>
        <a:lstStyle/>
        <a:p>
          <a:endParaRPr lang="en-US"/>
        </a:p>
      </dgm:t>
    </dgm:pt>
    <dgm:pt modelId="{2ED70B78-3573-4407-81AE-C5D3F6B38AB3}">
      <dgm:prSet phldrT="[Text]"/>
      <dgm:spPr/>
      <dgm:t>
        <a:bodyPr/>
        <a:lstStyle/>
        <a:p>
          <a:r>
            <a:rPr lang="en-US" dirty="0"/>
            <a:t>ZOMATO</a:t>
          </a:r>
        </a:p>
      </dgm:t>
    </dgm:pt>
    <dgm:pt modelId="{52902849-D63B-4FD8-B400-E31B2B66007D}" type="parTrans" cxnId="{1A4E29B3-FB18-4278-A6BA-2693CFB7BC45}">
      <dgm:prSet/>
      <dgm:spPr/>
      <dgm:t>
        <a:bodyPr/>
        <a:lstStyle/>
        <a:p>
          <a:endParaRPr lang="en-US"/>
        </a:p>
      </dgm:t>
    </dgm:pt>
    <dgm:pt modelId="{EF7B476E-C382-4D1B-A490-770C9A7C74BA}" type="sibTrans" cxnId="{1A4E29B3-FB18-4278-A6BA-2693CFB7BC45}">
      <dgm:prSet/>
      <dgm:spPr/>
      <dgm:t>
        <a:bodyPr/>
        <a:lstStyle/>
        <a:p>
          <a:endParaRPr lang="en-US"/>
        </a:p>
      </dgm:t>
    </dgm:pt>
    <dgm:pt modelId="{F57E2F6B-62D6-4369-8A5B-39F0D62A1943}">
      <dgm:prSet phldrT="[Text]"/>
      <dgm:spPr/>
      <dgm:t>
        <a:bodyPr/>
        <a:lstStyle/>
        <a:p>
          <a:r>
            <a:rPr lang="en-US" b="1" dirty="0"/>
            <a:t>Objective</a:t>
          </a:r>
        </a:p>
      </dgm:t>
    </dgm:pt>
    <dgm:pt modelId="{C1D14755-FB89-496E-8E80-2107CE426617}" type="parTrans" cxnId="{E2372445-0B12-456A-A156-DB6F9FC52E83}">
      <dgm:prSet/>
      <dgm:spPr/>
      <dgm:t>
        <a:bodyPr/>
        <a:lstStyle/>
        <a:p>
          <a:endParaRPr lang="en-US"/>
        </a:p>
      </dgm:t>
    </dgm:pt>
    <dgm:pt modelId="{2E87E42A-9D62-465E-9199-95FB29C3074B}" type="sibTrans" cxnId="{E2372445-0B12-456A-A156-DB6F9FC52E83}">
      <dgm:prSet/>
      <dgm:spPr/>
      <dgm:t>
        <a:bodyPr/>
        <a:lstStyle/>
        <a:p>
          <a:endParaRPr lang="en-US"/>
        </a:p>
      </dgm:t>
    </dgm:pt>
    <dgm:pt modelId="{2AF5FBD6-6672-4EC2-BFC4-6C2BD5F7A5FA}">
      <dgm:prSet phldrT="[Text]"/>
      <dgm:spPr/>
      <dgm:t>
        <a:bodyPr/>
        <a:lstStyle/>
        <a:p>
          <a:r>
            <a:rPr lang="en-US" b="1" dirty="0"/>
            <a:t>Kpi Implementation</a:t>
          </a:r>
        </a:p>
      </dgm:t>
    </dgm:pt>
    <dgm:pt modelId="{73F0BDE3-E867-4CB9-9EA1-4E0E8D12FAA2}" type="parTrans" cxnId="{6B2B2EBF-C0B8-4A5E-B47B-336A5C06BEC6}">
      <dgm:prSet/>
      <dgm:spPr/>
      <dgm:t>
        <a:bodyPr/>
        <a:lstStyle/>
        <a:p>
          <a:endParaRPr lang="en-US"/>
        </a:p>
      </dgm:t>
    </dgm:pt>
    <dgm:pt modelId="{F7FD9FC4-1256-4A45-8C7B-7BF1B9CE471B}" type="sibTrans" cxnId="{6B2B2EBF-C0B8-4A5E-B47B-336A5C06BEC6}">
      <dgm:prSet/>
      <dgm:spPr/>
      <dgm:t>
        <a:bodyPr/>
        <a:lstStyle/>
        <a:p>
          <a:endParaRPr lang="en-US"/>
        </a:p>
      </dgm:t>
    </dgm:pt>
    <dgm:pt modelId="{AF485264-B0DE-46F2-9096-05A08FECB514}">
      <dgm:prSet phldrT="[Text]"/>
      <dgm:spPr/>
      <dgm:t>
        <a:bodyPr/>
        <a:lstStyle/>
        <a:p>
          <a:r>
            <a:rPr lang="en-US" dirty="0"/>
            <a:t>ZOMATO</a:t>
          </a:r>
        </a:p>
      </dgm:t>
    </dgm:pt>
    <dgm:pt modelId="{EA7BCF26-7069-4A71-AFF2-A141667789FD}" type="parTrans" cxnId="{FC660042-E120-4391-8C4C-EC4F446B8CCA}">
      <dgm:prSet/>
      <dgm:spPr/>
      <dgm:t>
        <a:bodyPr/>
        <a:lstStyle/>
        <a:p>
          <a:endParaRPr lang="en-US"/>
        </a:p>
      </dgm:t>
    </dgm:pt>
    <dgm:pt modelId="{940AB2B4-AC57-4781-A554-BB8DD90D4529}" type="sibTrans" cxnId="{FC660042-E120-4391-8C4C-EC4F446B8CCA}">
      <dgm:prSet/>
      <dgm:spPr/>
      <dgm:t>
        <a:bodyPr/>
        <a:lstStyle/>
        <a:p>
          <a:endParaRPr lang="en-US"/>
        </a:p>
      </dgm:t>
    </dgm:pt>
    <dgm:pt modelId="{AB61C1CB-B4E5-45B7-9039-A6C726D86534}">
      <dgm:prSet phldrT="[Text]"/>
      <dgm:spPr/>
      <dgm:t>
        <a:bodyPr/>
        <a:lstStyle/>
        <a:p>
          <a:r>
            <a:rPr lang="en-US" b="1" dirty="0"/>
            <a:t>Dashboard</a:t>
          </a:r>
        </a:p>
      </dgm:t>
    </dgm:pt>
    <dgm:pt modelId="{FC3CCF2E-806E-4A2F-8C7A-47633D472875}" type="parTrans" cxnId="{967A3BEB-D863-4590-AB7E-5D63009C31F0}">
      <dgm:prSet/>
      <dgm:spPr/>
      <dgm:t>
        <a:bodyPr/>
        <a:lstStyle/>
        <a:p>
          <a:endParaRPr lang="en-US"/>
        </a:p>
      </dgm:t>
    </dgm:pt>
    <dgm:pt modelId="{0A932198-5E4D-4F27-B026-FB5CFFD6CC42}" type="sibTrans" cxnId="{967A3BEB-D863-4590-AB7E-5D63009C31F0}">
      <dgm:prSet/>
      <dgm:spPr/>
      <dgm:t>
        <a:bodyPr/>
        <a:lstStyle/>
        <a:p>
          <a:endParaRPr lang="en-US"/>
        </a:p>
      </dgm:t>
    </dgm:pt>
    <dgm:pt modelId="{5739154C-CC9A-4435-9B62-7264B7FFAD04}">
      <dgm:prSet phldrT="[Text]"/>
      <dgm:spPr/>
      <dgm:t>
        <a:bodyPr/>
        <a:lstStyle/>
        <a:p>
          <a:r>
            <a:rPr lang="en-US" b="1" dirty="0"/>
            <a:t>Conclusion</a:t>
          </a:r>
        </a:p>
      </dgm:t>
    </dgm:pt>
    <dgm:pt modelId="{248E0261-5DCC-4F81-A74A-379A293EB639}" type="parTrans" cxnId="{BD9E851C-CE29-462B-A5EE-5D38B94344A1}">
      <dgm:prSet/>
      <dgm:spPr/>
      <dgm:t>
        <a:bodyPr/>
        <a:lstStyle/>
        <a:p>
          <a:endParaRPr lang="en-US"/>
        </a:p>
      </dgm:t>
    </dgm:pt>
    <dgm:pt modelId="{46F656FE-A9A1-4A1D-B4B2-CC91576F5ABD}" type="sibTrans" cxnId="{BD9E851C-CE29-462B-A5EE-5D38B94344A1}">
      <dgm:prSet/>
      <dgm:spPr/>
      <dgm:t>
        <a:bodyPr/>
        <a:lstStyle/>
        <a:p>
          <a:endParaRPr lang="en-US"/>
        </a:p>
      </dgm:t>
    </dgm:pt>
    <dgm:pt modelId="{435A3E32-8F49-438A-BB8B-C3A2D210857F}" type="pres">
      <dgm:prSet presAssocID="{48B9D101-052F-47B2-8A35-B103743D43B2}" presName="linearFlow" presStyleCnt="0">
        <dgm:presLayoutVars>
          <dgm:dir/>
          <dgm:animLvl val="lvl"/>
          <dgm:resizeHandles val="exact"/>
        </dgm:presLayoutVars>
      </dgm:prSet>
      <dgm:spPr/>
    </dgm:pt>
    <dgm:pt modelId="{AF5336B0-47BF-42B2-B24C-2A85FFCCC190}" type="pres">
      <dgm:prSet presAssocID="{6E71F587-2D8F-4B8F-888D-DBA3217152AF}" presName="composite" presStyleCnt="0"/>
      <dgm:spPr/>
    </dgm:pt>
    <dgm:pt modelId="{5968F26C-C69B-438C-8362-4E84639C6717}" type="pres">
      <dgm:prSet presAssocID="{6E71F587-2D8F-4B8F-888D-DBA3217152A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0661525-F54C-4975-9AFC-D6EEC27CB79A}" type="pres">
      <dgm:prSet presAssocID="{6E71F587-2D8F-4B8F-888D-DBA3217152AF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20DDAD22-8BA2-42D0-914D-9C870906F1B2}" type="pres">
      <dgm:prSet presAssocID="{7F490E14-D5B0-4362-B05C-6A113450965B}" presName="sp" presStyleCnt="0"/>
      <dgm:spPr/>
    </dgm:pt>
    <dgm:pt modelId="{39CA52C2-3FE0-494F-BBFD-FB8CCCC841E8}" type="pres">
      <dgm:prSet presAssocID="{2ED70B78-3573-4407-81AE-C5D3F6B38AB3}" presName="composite" presStyleCnt="0"/>
      <dgm:spPr/>
    </dgm:pt>
    <dgm:pt modelId="{1FB18E66-5382-4484-80FE-94A08AB261B3}" type="pres">
      <dgm:prSet presAssocID="{2ED70B78-3573-4407-81AE-C5D3F6B38AB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820737D-C55E-4A60-85AE-181E971E8C50}" type="pres">
      <dgm:prSet presAssocID="{2ED70B78-3573-4407-81AE-C5D3F6B38AB3}" presName="descendantText" presStyleLbl="alignAcc1" presStyleIdx="1" presStyleCnt="3">
        <dgm:presLayoutVars>
          <dgm:bulletEnabled val="1"/>
        </dgm:presLayoutVars>
      </dgm:prSet>
      <dgm:spPr/>
    </dgm:pt>
    <dgm:pt modelId="{3457CC82-F0CA-4368-9A7A-037E7357FDF1}" type="pres">
      <dgm:prSet presAssocID="{EF7B476E-C382-4D1B-A490-770C9A7C74BA}" presName="sp" presStyleCnt="0"/>
      <dgm:spPr/>
    </dgm:pt>
    <dgm:pt modelId="{5312BA66-3F4D-4029-891E-B9C809870659}" type="pres">
      <dgm:prSet presAssocID="{AF485264-B0DE-46F2-9096-05A08FECB514}" presName="composite" presStyleCnt="0"/>
      <dgm:spPr/>
    </dgm:pt>
    <dgm:pt modelId="{CF68B177-762E-4BBE-A2D7-B611889BEF45}" type="pres">
      <dgm:prSet presAssocID="{AF485264-B0DE-46F2-9096-05A08FECB51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1E8C51A-78F0-438A-B0B0-ED892FE9B121}" type="pres">
      <dgm:prSet presAssocID="{AF485264-B0DE-46F2-9096-05A08FECB514}" presName="descendantText" presStyleLbl="alignAcc1" presStyleIdx="2" presStyleCnt="3" custLinFactNeighborX="-13">
        <dgm:presLayoutVars>
          <dgm:bulletEnabled val="1"/>
        </dgm:presLayoutVars>
      </dgm:prSet>
      <dgm:spPr/>
    </dgm:pt>
  </dgm:ptLst>
  <dgm:cxnLst>
    <dgm:cxn modelId="{74A22104-9B97-4DFC-9FBE-003EF2C2CFD4}" type="presOf" srcId="{2AF5FBD6-6672-4EC2-BFC4-6C2BD5F7A5FA}" destId="{3820737D-C55E-4A60-85AE-181E971E8C50}" srcOrd="0" destOrd="1" presId="urn:microsoft.com/office/officeart/2005/8/layout/chevron2"/>
    <dgm:cxn modelId="{2B505A05-7D7D-4B70-AB00-16555A47447E}" type="presOf" srcId="{5F8DB158-C126-49EC-AEB6-515BE1229FBA}" destId="{20661525-F54C-4975-9AFC-D6EEC27CB79A}" srcOrd="0" destOrd="0" presId="urn:microsoft.com/office/officeart/2005/8/layout/chevron2"/>
    <dgm:cxn modelId="{02A80616-1420-4BDF-9976-056F3187C5B0}" srcId="{48B9D101-052F-47B2-8A35-B103743D43B2}" destId="{6E71F587-2D8F-4B8F-888D-DBA3217152AF}" srcOrd="0" destOrd="0" parTransId="{574B1AAA-3EC3-4532-986B-F9F8FA55D4A5}" sibTransId="{7F490E14-D5B0-4362-B05C-6A113450965B}"/>
    <dgm:cxn modelId="{BD9E851C-CE29-462B-A5EE-5D38B94344A1}" srcId="{AF485264-B0DE-46F2-9096-05A08FECB514}" destId="{5739154C-CC9A-4435-9B62-7264B7FFAD04}" srcOrd="1" destOrd="0" parTransId="{248E0261-5DCC-4F81-A74A-379A293EB639}" sibTransId="{46F656FE-A9A1-4A1D-B4B2-CC91576F5ABD}"/>
    <dgm:cxn modelId="{FC660042-E120-4391-8C4C-EC4F446B8CCA}" srcId="{48B9D101-052F-47B2-8A35-B103743D43B2}" destId="{AF485264-B0DE-46F2-9096-05A08FECB514}" srcOrd="2" destOrd="0" parTransId="{EA7BCF26-7069-4A71-AFF2-A141667789FD}" sibTransId="{940AB2B4-AC57-4781-A554-BB8DD90D4529}"/>
    <dgm:cxn modelId="{E2372445-0B12-456A-A156-DB6F9FC52E83}" srcId="{2ED70B78-3573-4407-81AE-C5D3F6B38AB3}" destId="{F57E2F6B-62D6-4369-8A5B-39F0D62A1943}" srcOrd="0" destOrd="0" parTransId="{C1D14755-FB89-496E-8E80-2107CE426617}" sibTransId="{2E87E42A-9D62-465E-9199-95FB29C3074B}"/>
    <dgm:cxn modelId="{8356D545-5EC7-4D3E-B3A9-1AA172CCD89D}" type="presOf" srcId="{2ED70B78-3573-4407-81AE-C5D3F6B38AB3}" destId="{1FB18E66-5382-4484-80FE-94A08AB261B3}" srcOrd="0" destOrd="0" presId="urn:microsoft.com/office/officeart/2005/8/layout/chevron2"/>
    <dgm:cxn modelId="{D9541046-13FF-4643-AC77-ABA99F6794C1}" type="presOf" srcId="{AB61C1CB-B4E5-45B7-9039-A6C726D86534}" destId="{E1E8C51A-78F0-438A-B0B0-ED892FE9B121}" srcOrd="0" destOrd="0" presId="urn:microsoft.com/office/officeart/2005/8/layout/chevron2"/>
    <dgm:cxn modelId="{F7C32C6E-7ACD-49E9-8AC3-8B037906FA12}" srcId="{6E71F587-2D8F-4B8F-888D-DBA3217152AF}" destId="{5F8DB158-C126-49EC-AEB6-515BE1229FBA}" srcOrd="0" destOrd="0" parTransId="{23C3BD81-8549-4185-9606-CE0965568217}" sibTransId="{DAB0F47E-DAE6-4D8E-A89A-D3CB10719272}"/>
    <dgm:cxn modelId="{982DF06F-917D-4C8E-A12E-E053EAECED63}" type="presOf" srcId="{63C986BA-F3FF-4562-8101-4DA4BF0DAAF1}" destId="{20661525-F54C-4975-9AFC-D6EEC27CB79A}" srcOrd="0" destOrd="1" presId="urn:microsoft.com/office/officeart/2005/8/layout/chevron2"/>
    <dgm:cxn modelId="{BF83BC7E-D2DE-4E25-A364-B2DE62D093E8}" type="presOf" srcId="{F57E2F6B-62D6-4369-8A5B-39F0D62A1943}" destId="{3820737D-C55E-4A60-85AE-181E971E8C50}" srcOrd="0" destOrd="0" presId="urn:microsoft.com/office/officeart/2005/8/layout/chevron2"/>
    <dgm:cxn modelId="{963694B2-F92B-47E4-9F71-1887E370642C}" srcId="{6E71F587-2D8F-4B8F-888D-DBA3217152AF}" destId="{63C986BA-F3FF-4562-8101-4DA4BF0DAAF1}" srcOrd="1" destOrd="0" parTransId="{2F49A3A2-16A8-4CC8-931E-D2D970DA0F8C}" sibTransId="{7BEAB956-8F71-4DAF-A756-1F04AD557A2E}"/>
    <dgm:cxn modelId="{1A4E29B3-FB18-4278-A6BA-2693CFB7BC45}" srcId="{48B9D101-052F-47B2-8A35-B103743D43B2}" destId="{2ED70B78-3573-4407-81AE-C5D3F6B38AB3}" srcOrd="1" destOrd="0" parTransId="{52902849-D63B-4FD8-B400-E31B2B66007D}" sibTransId="{EF7B476E-C382-4D1B-A490-770C9A7C74BA}"/>
    <dgm:cxn modelId="{6B2B2EBF-C0B8-4A5E-B47B-336A5C06BEC6}" srcId="{2ED70B78-3573-4407-81AE-C5D3F6B38AB3}" destId="{2AF5FBD6-6672-4EC2-BFC4-6C2BD5F7A5FA}" srcOrd="1" destOrd="0" parTransId="{73F0BDE3-E867-4CB9-9EA1-4E0E8D12FAA2}" sibTransId="{F7FD9FC4-1256-4A45-8C7B-7BF1B9CE471B}"/>
    <dgm:cxn modelId="{2B5C63CE-C00C-43CF-A4F8-11E2CD087BBC}" type="presOf" srcId="{6E71F587-2D8F-4B8F-888D-DBA3217152AF}" destId="{5968F26C-C69B-438C-8362-4E84639C6717}" srcOrd="0" destOrd="0" presId="urn:microsoft.com/office/officeart/2005/8/layout/chevron2"/>
    <dgm:cxn modelId="{E495EDDF-2FB7-438D-BE24-AC946D53FAD9}" type="presOf" srcId="{5739154C-CC9A-4435-9B62-7264B7FFAD04}" destId="{E1E8C51A-78F0-438A-B0B0-ED892FE9B121}" srcOrd="0" destOrd="1" presId="urn:microsoft.com/office/officeart/2005/8/layout/chevron2"/>
    <dgm:cxn modelId="{967A3BEB-D863-4590-AB7E-5D63009C31F0}" srcId="{AF485264-B0DE-46F2-9096-05A08FECB514}" destId="{AB61C1CB-B4E5-45B7-9039-A6C726D86534}" srcOrd="0" destOrd="0" parTransId="{FC3CCF2E-806E-4A2F-8C7A-47633D472875}" sibTransId="{0A932198-5E4D-4F27-B026-FB5CFFD6CC42}"/>
    <dgm:cxn modelId="{EDD5F9EE-968D-4085-AD1E-9DDEF0A7D8E3}" type="presOf" srcId="{48B9D101-052F-47B2-8A35-B103743D43B2}" destId="{435A3E32-8F49-438A-BB8B-C3A2D210857F}" srcOrd="0" destOrd="0" presId="urn:microsoft.com/office/officeart/2005/8/layout/chevron2"/>
    <dgm:cxn modelId="{DB7BACF5-2503-4B50-866B-D19CA322FAAA}" type="presOf" srcId="{AF485264-B0DE-46F2-9096-05A08FECB514}" destId="{CF68B177-762E-4BBE-A2D7-B611889BEF45}" srcOrd="0" destOrd="0" presId="urn:microsoft.com/office/officeart/2005/8/layout/chevron2"/>
    <dgm:cxn modelId="{EC06D66E-782D-473B-BE41-8EA689705292}" type="presParOf" srcId="{435A3E32-8F49-438A-BB8B-C3A2D210857F}" destId="{AF5336B0-47BF-42B2-B24C-2A85FFCCC190}" srcOrd="0" destOrd="0" presId="urn:microsoft.com/office/officeart/2005/8/layout/chevron2"/>
    <dgm:cxn modelId="{22DF96EC-793E-4BE4-AE41-077813679B57}" type="presParOf" srcId="{AF5336B0-47BF-42B2-B24C-2A85FFCCC190}" destId="{5968F26C-C69B-438C-8362-4E84639C6717}" srcOrd="0" destOrd="0" presId="urn:microsoft.com/office/officeart/2005/8/layout/chevron2"/>
    <dgm:cxn modelId="{B237E273-4003-4105-962F-BE0FA5B0E515}" type="presParOf" srcId="{AF5336B0-47BF-42B2-B24C-2A85FFCCC190}" destId="{20661525-F54C-4975-9AFC-D6EEC27CB79A}" srcOrd="1" destOrd="0" presId="urn:microsoft.com/office/officeart/2005/8/layout/chevron2"/>
    <dgm:cxn modelId="{5F927200-8653-4C1C-9D35-7D1E544D15CA}" type="presParOf" srcId="{435A3E32-8F49-438A-BB8B-C3A2D210857F}" destId="{20DDAD22-8BA2-42D0-914D-9C870906F1B2}" srcOrd="1" destOrd="0" presId="urn:microsoft.com/office/officeart/2005/8/layout/chevron2"/>
    <dgm:cxn modelId="{A3A010BA-AB32-47C3-94BE-3D6C4BBEB187}" type="presParOf" srcId="{435A3E32-8F49-438A-BB8B-C3A2D210857F}" destId="{39CA52C2-3FE0-494F-BBFD-FB8CCCC841E8}" srcOrd="2" destOrd="0" presId="urn:microsoft.com/office/officeart/2005/8/layout/chevron2"/>
    <dgm:cxn modelId="{A7338655-6B20-4882-BA26-98DF7BF93D20}" type="presParOf" srcId="{39CA52C2-3FE0-494F-BBFD-FB8CCCC841E8}" destId="{1FB18E66-5382-4484-80FE-94A08AB261B3}" srcOrd="0" destOrd="0" presId="urn:microsoft.com/office/officeart/2005/8/layout/chevron2"/>
    <dgm:cxn modelId="{949A3C1A-2504-436E-94B1-1C4B772C554E}" type="presParOf" srcId="{39CA52C2-3FE0-494F-BBFD-FB8CCCC841E8}" destId="{3820737D-C55E-4A60-85AE-181E971E8C50}" srcOrd="1" destOrd="0" presId="urn:microsoft.com/office/officeart/2005/8/layout/chevron2"/>
    <dgm:cxn modelId="{628117BF-B22E-496B-8FE0-1DA7C6F15AE4}" type="presParOf" srcId="{435A3E32-8F49-438A-BB8B-C3A2D210857F}" destId="{3457CC82-F0CA-4368-9A7A-037E7357FDF1}" srcOrd="3" destOrd="0" presId="urn:microsoft.com/office/officeart/2005/8/layout/chevron2"/>
    <dgm:cxn modelId="{0C5C976E-A5B7-4C6D-B73D-9F729408E5D2}" type="presParOf" srcId="{435A3E32-8F49-438A-BB8B-C3A2D210857F}" destId="{5312BA66-3F4D-4029-891E-B9C809870659}" srcOrd="4" destOrd="0" presId="urn:microsoft.com/office/officeart/2005/8/layout/chevron2"/>
    <dgm:cxn modelId="{4533FED5-D8D0-47DF-B895-AE226DF3C1FC}" type="presParOf" srcId="{5312BA66-3F4D-4029-891E-B9C809870659}" destId="{CF68B177-762E-4BBE-A2D7-B611889BEF45}" srcOrd="0" destOrd="0" presId="urn:microsoft.com/office/officeart/2005/8/layout/chevron2"/>
    <dgm:cxn modelId="{A39EF58B-57AC-4CE0-B326-F6052AE7E864}" type="presParOf" srcId="{5312BA66-3F4D-4029-891E-B9C809870659}" destId="{E1E8C51A-78F0-438A-B0B0-ED892FE9B1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8F26C-C69B-438C-8362-4E84639C6717}">
      <dsp:nvSpPr>
        <dsp:cNvPr id="0" name=""/>
        <dsp:cNvSpPr/>
      </dsp:nvSpPr>
      <dsp:spPr>
        <a:xfrm rot="5400000">
          <a:off x="-192273" y="193406"/>
          <a:ext cx="1281823" cy="8972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ZOMATO</a:t>
          </a:r>
        </a:p>
      </dsp:txBody>
      <dsp:txXfrm rot="-5400000">
        <a:off x="1" y="449770"/>
        <a:ext cx="897276" cy="384547"/>
      </dsp:txXfrm>
    </dsp:sp>
    <dsp:sp modelId="{20661525-F54C-4975-9AFC-D6EEC27CB79A}">
      <dsp:nvSpPr>
        <dsp:cNvPr id="0" name=""/>
        <dsp:cNvSpPr/>
      </dsp:nvSpPr>
      <dsp:spPr>
        <a:xfrm rot="5400000">
          <a:off x="4834233" y="-3935823"/>
          <a:ext cx="833185" cy="870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Introduction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About the project</a:t>
          </a:r>
        </a:p>
      </dsp:txBody>
      <dsp:txXfrm rot="-5400000">
        <a:off x="897277" y="41806"/>
        <a:ext cx="8666425" cy="751839"/>
      </dsp:txXfrm>
    </dsp:sp>
    <dsp:sp modelId="{1FB18E66-5382-4484-80FE-94A08AB261B3}">
      <dsp:nvSpPr>
        <dsp:cNvPr id="0" name=""/>
        <dsp:cNvSpPr/>
      </dsp:nvSpPr>
      <dsp:spPr>
        <a:xfrm rot="5400000">
          <a:off x="-192273" y="1276180"/>
          <a:ext cx="1281823" cy="8972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ZOMATO</a:t>
          </a:r>
        </a:p>
      </dsp:txBody>
      <dsp:txXfrm rot="-5400000">
        <a:off x="1" y="1532544"/>
        <a:ext cx="897276" cy="384547"/>
      </dsp:txXfrm>
    </dsp:sp>
    <dsp:sp modelId="{3820737D-C55E-4A60-85AE-181E971E8C50}">
      <dsp:nvSpPr>
        <dsp:cNvPr id="0" name=""/>
        <dsp:cNvSpPr/>
      </dsp:nvSpPr>
      <dsp:spPr>
        <a:xfrm rot="5400000">
          <a:off x="4834233" y="-2853049"/>
          <a:ext cx="833185" cy="870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Objective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Kpi Implementation</a:t>
          </a:r>
        </a:p>
      </dsp:txBody>
      <dsp:txXfrm rot="-5400000">
        <a:off x="897277" y="1124580"/>
        <a:ext cx="8666425" cy="751839"/>
      </dsp:txXfrm>
    </dsp:sp>
    <dsp:sp modelId="{CF68B177-762E-4BBE-A2D7-B611889BEF45}">
      <dsp:nvSpPr>
        <dsp:cNvPr id="0" name=""/>
        <dsp:cNvSpPr/>
      </dsp:nvSpPr>
      <dsp:spPr>
        <a:xfrm rot="5400000">
          <a:off x="-192273" y="2358955"/>
          <a:ext cx="1281823" cy="8972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ZOMATO</a:t>
          </a:r>
        </a:p>
      </dsp:txBody>
      <dsp:txXfrm rot="-5400000">
        <a:off x="1" y="2615319"/>
        <a:ext cx="897276" cy="384547"/>
      </dsp:txXfrm>
    </dsp:sp>
    <dsp:sp modelId="{E1E8C51A-78F0-438A-B0B0-ED892FE9B121}">
      <dsp:nvSpPr>
        <dsp:cNvPr id="0" name=""/>
        <dsp:cNvSpPr/>
      </dsp:nvSpPr>
      <dsp:spPr>
        <a:xfrm rot="5400000">
          <a:off x="4833101" y="-1770274"/>
          <a:ext cx="833185" cy="870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Dashboard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Conclusion</a:t>
          </a:r>
        </a:p>
      </dsp:txBody>
      <dsp:txXfrm rot="-5400000">
        <a:off x="896145" y="2207355"/>
        <a:ext cx="8666425" cy="751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9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4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9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4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5BC3-0C0A-4608-9ED7-B161C80CD34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AF726D-C4D9-48A8-AEB1-C8FB74FA2A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61B4-3C14-04DD-207B-08CE91AF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42639"/>
            <a:ext cx="8637073" cy="254143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Zomato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15222C-DE87-7F6A-CDEC-71A819CD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17779" cy="1304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68145-D2E0-FFC8-EC45-3879D2EE4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0"/>
            <a:ext cx="2725271" cy="12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9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28843-ADB2-0369-8BEE-7FDF1180E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-1"/>
            <a:ext cx="6181725" cy="6131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25E876-17F0-31DC-8CD0-2C9C60EC3240}"/>
              </a:ext>
            </a:extLst>
          </p:cNvPr>
          <p:cNvSpPr txBox="1"/>
          <p:nvPr/>
        </p:nvSpPr>
        <p:spPr>
          <a:xfrm>
            <a:off x="242047" y="309282"/>
            <a:ext cx="524435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KPI 6:-</a:t>
            </a:r>
          </a:p>
          <a:p>
            <a:r>
              <a:rPr lang="en-US" sz="3200" dirty="0">
                <a:solidFill>
                  <a:srgbClr val="C00000"/>
                </a:solidFill>
              </a:rPr>
              <a:t>Observations</a:t>
            </a:r>
          </a:p>
          <a:p>
            <a:r>
              <a:rPr lang="en-US" dirty="0"/>
              <a:t>Restaurants with a rating of 4 are the most common, indicating a majority of establishments meet a high standard [4388] of quality and service.</a:t>
            </a:r>
          </a:p>
          <a:p>
            <a:endParaRPr lang="en-US" dirty="0"/>
          </a:p>
          <a:p>
            <a:r>
              <a:rPr lang="en-US" dirty="0"/>
              <a:t>On the other hand, A rating of 2 was the least common[10] among the restaurants, implying that poorly-rated restaurants are relatively rare in our dataset..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C00000"/>
                </a:solidFill>
              </a:rPr>
              <a:t>Conclusion:</a:t>
            </a:r>
          </a:p>
          <a:p>
            <a:r>
              <a:rPr lang="en-US" dirty="0"/>
              <a:t>The majority of restaurants in our dataset have achieved a good average rating of 4, indicating a general level of satisfaction among customers. On the other hand, restaurants with a rating of 2 are in the minority, suggesting that low-rated establishments are less common, which is a positive sign for the dining industry.</a:t>
            </a:r>
          </a:p>
        </p:txBody>
      </p:sp>
    </p:spTree>
    <p:extLst>
      <p:ext uri="{BB962C8B-B14F-4D97-AF65-F5344CB8AC3E}">
        <p14:creationId xmlns:p14="http://schemas.microsoft.com/office/powerpoint/2010/main" val="1685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0C645C-47EA-E138-5488-32BFDA428BD6}"/>
              </a:ext>
            </a:extLst>
          </p:cNvPr>
          <p:cNvSpPr txBox="1"/>
          <p:nvPr/>
        </p:nvSpPr>
        <p:spPr>
          <a:xfrm>
            <a:off x="174812" y="0"/>
            <a:ext cx="7086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KPI 7 :-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Objervation</a:t>
            </a:r>
            <a:r>
              <a:rPr lang="en-US" sz="2000" b="1" dirty="0">
                <a:solidFill>
                  <a:srgbClr val="C00000"/>
                </a:solidFill>
              </a:rPr>
              <a:t> :-</a:t>
            </a:r>
          </a:p>
          <a:p>
            <a:r>
              <a:rPr lang="en-US" b="1" dirty="0"/>
              <a:t>Almost 80% of restaurants offer food under $10.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Few people seem to prefer food price above $50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b="1" dirty="0"/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Suggestion :-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boost revenue and appeal, restaurants with dishes priced above $50 could also offer lower-cost menu options.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7B096-7ED0-E448-CD1B-7FFD3DBC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2" y="-1"/>
            <a:ext cx="4930588" cy="6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2224E7-D18E-DEA6-C960-D3087074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65" y="0"/>
            <a:ext cx="4715435" cy="3039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7D5F3-AFC9-458F-D73F-D909C238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65" y="3079937"/>
            <a:ext cx="4715436" cy="3039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CDB84B-1B0E-FA28-DB61-D5B59DBBCF9E}"/>
              </a:ext>
            </a:extLst>
          </p:cNvPr>
          <p:cNvSpPr txBox="1"/>
          <p:nvPr/>
        </p:nvSpPr>
        <p:spPr>
          <a:xfrm flipH="1">
            <a:off x="193635" y="121024"/>
            <a:ext cx="71619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KPI 8 &amp; 9 :-</a:t>
            </a:r>
          </a:p>
          <a:p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Objervation</a:t>
            </a:r>
            <a:r>
              <a:rPr lang="en-US" sz="2000" b="1" dirty="0">
                <a:solidFill>
                  <a:srgbClr val="C00000"/>
                </a:solidFill>
              </a:rPr>
              <a:t>:- </a:t>
            </a: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only 12% of restaurants have table booking 88% restaurants are not providing table booking </a:t>
            </a: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74% restaurants do not offer online delivery &amp; Only 26% of restaurants have Online delivery.</a:t>
            </a:r>
          </a:p>
          <a:p>
            <a:endParaRPr lang="en-US" b="1" dirty="0">
              <a:latin typeface="Roboto" panose="02000000000000000000" pitchFamily="2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Roboto" panose="02000000000000000000" pitchFamily="2" charset="0"/>
              </a:rPr>
              <a:t>Suggestion :-</a:t>
            </a:r>
            <a:endParaRPr lang="en-US" sz="20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Zomato has an online food delivery service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in which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we see a huge potential to boost revenue by incorporating as additional 74% restaurants into its network compare to table booking.</a:t>
            </a:r>
          </a:p>
          <a:p>
            <a:endParaRPr lang="en-US" sz="20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0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EBB08-0ABF-8C31-C431-3D8D56192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8AA1-D573-051F-32EA-2F0AD6314ECA}"/>
              </a:ext>
            </a:extLst>
          </p:cNvPr>
          <p:cNvSpPr txBox="1"/>
          <p:nvPr/>
        </p:nvSpPr>
        <p:spPr>
          <a:xfrm>
            <a:off x="147919" y="551329"/>
            <a:ext cx="118199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Conclusion</a:t>
            </a:r>
          </a:p>
          <a:p>
            <a:endParaRPr lang="en-US" dirty="0"/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source-serif-pro"/>
              </a:rPr>
              <a:t>The 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Zomato 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source-serif-pro"/>
              </a:rPr>
              <a:t>Analysis project provides valuable insights into customer behavior and budget and cuisines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 preferences.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</a:p>
          <a:p>
            <a:endParaRPr lang="en-US" sz="1800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source-serif-pro"/>
              </a:rPr>
              <a:t>The analysis of these KPIs helps Zomato in identifying areas of improvement and creating targeted marketing campaigns throughout the countries.</a:t>
            </a:r>
          </a:p>
          <a:p>
            <a:endParaRPr lang="en-US" sz="1800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source-serif-pro"/>
              </a:rPr>
              <a:t>As a data analyst, we have used Power Query to clean and Excel and Power BI  to manipulate the dataset and create meaningful visualizations. </a:t>
            </a:r>
          </a:p>
          <a:p>
            <a:endParaRPr lang="en-US" sz="1800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source-serif-pro"/>
              </a:rPr>
              <a:t>This project serves as a great example of how data analysis can help businesses make informed decisions.</a:t>
            </a: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6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58CCC-AA82-74B8-84EA-103450DF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53" y="658906"/>
            <a:ext cx="8686799" cy="4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90B9-679F-F2BE-2C19-DC13D523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-1"/>
            <a:ext cx="9603275" cy="1667435"/>
          </a:xfrm>
        </p:spPr>
        <p:txBody>
          <a:bodyPr/>
          <a:lstStyle/>
          <a:p>
            <a:pPr algn="ctr"/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1730C-3C5B-CDC8-44AA-8443D9BDA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191678"/>
              </p:ext>
            </p:extLst>
          </p:nvPr>
        </p:nvGraphicFramePr>
        <p:xfrm>
          <a:off x="1450975" y="1999082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56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6333-953F-A2F2-A643-DF6F45E3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45C3-3DDB-B1AA-12D7-F9D0C620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Zomato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an India’s multinational restaurant aggregator and food delivery company.</a:t>
            </a: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Founded by “Deepinder Goyal” and “Pankaj Chaddah” in the year of 2008.</a:t>
            </a: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Services :- Online delivery and Table reservation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Initially named :- “Foodie Bay”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In November 2010 it was renamed as “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ZOMATO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”.</a:t>
            </a: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Parent Companies :- “Info Edge” and “Ant-Financial”.</a:t>
            </a: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Head-Quarters :- Gurugram,Haryana,India.</a:t>
            </a: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Revenue :-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₹7,079 crore (Feb23)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3E6D6-44A7-52E6-1217-D17D1B84CBC9}"/>
              </a:ext>
            </a:extLst>
          </p:cNvPr>
          <p:cNvSpPr txBox="1"/>
          <p:nvPr/>
        </p:nvSpPr>
        <p:spPr>
          <a:xfrm flipH="1">
            <a:off x="4496695" y="215153"/>
            <a:ext cx="3033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About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D5F2E-ECCA-0B0D-4CE6-13604BAFA3EE}"/>
              </a:ext>
            </a:extLst>
          </p:cNvPr>
          <p:cNvSpPr txBox="1"/>
          <p:nvPr/>
        </p:nvSpPr>
        <p:spPr>
          <a:xfrm flipH="1">
            <a:off x="766481" y="1428981"/>
            <a:ext cx="11080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Zomato Restaurant Data Analysis Project :</a:t>
            </a:r>
          </a:p>
          <a:p>
            <a:r>
              <a:rPr lang="en-US" b="1" i="0" dirty="0">
                <a:effectLst/>
                <a:latin typeface="-apple-system"/>
              </a:rPr>
              <a:t>This project involved analyzing Zomato restaurant data using advanced Excel functions and SQL queries, and creating interactive dashboards using Power BI and Tableau.</a:t>
            </a:r>
          </a:p>
          <a:p>
            <a:endParaRPr lang="en-US" b="1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The project provided valuable insights into restaurant industry trends related to location, opening trends, ratings, and price ranges.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0" dirty="0"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-apple-system"/>
              </a:rPr>
              <a:t>Project has the 15 Countries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-apple-system"/>
              </a:rPr>
              <a:t>City Count : 141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Restaurant's Count : 9551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-apple-system"/>
              </a:rPr>
              <a:t>Cuisines : 250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-apple-system"/>
              </a:rPr>
              <a:t>Data set : 2010 to 2018</a:t>
            </a:r>
          </a:p>
          <a:p>
            <a:endParaRPr lang="en-US" b="1" i="0" dirty="0"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0" dirty="0"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AECAC-D737-ECF7-6819-01977B6008D9}"/>
              </a:ext>
            </a:extLst>
          </p:cNvPr>
          <p:cNvSpPr txBox="1"/>
          <p:nvPr/>
        </p:nvSpPr>
        <p:spPr>
          <a:xfrm flipH="1">
            <a:off x="4698399" y="107576"/>
            <a:ext cx="314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76750-CA1F-BE30-8BC5-75CC2D6045D7}"/>
              </a:ext>
            </a:extLst>
          </p:cNvPr>
          <p:cNvSpPr txBox="1"/>
          <p:nvPr/>
        </p:nvSpPr>
        <p:spPr>
          <a:xfrm flipH="1">
            <a:off x="360379" y="753907"/>
            <a:ext cx="11471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objectives of the project were:</a:t>
            </a: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latin typeface="-apple-system"/>
              </a:rPr>
              <a:t>Building a data model using Excel sheets.</a:t>
            </a:r>
            <a:endParaRPr lang="en-US" b="1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Building a country map table Building a calendar table using the column date key and adding columns such as year, month no, month full name, quarter(Q1,Q2,Q3,Q4), year_month (YYYY-MMM), weekday_no, weekday_name, financial month (April = FM1, May= FM2 … March = FM12), and financial quarter (quarters based on financial month). Finding the number of restaurants by city and country.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latin typeface="-apple-system"/>
              </a:rPr>
              <a:t>Converting the average cost for 2 column into USD Dollars</a:t>
            </a:r>
            <a:endParaRPr lang="en-US" b="1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Analyzing </a:t>
            </a:r>
            <a:r>
              <a:rPr lang="en-US" b="1" dirty="0">
                <a:latin typeface="-apple-system"/>
              </a:rPr>
              <a:t>number of </a:t>
            </a:r>
            <a:r>
              <a:rPr lang="en-US" b="1" i="0" dirty="0">
                <a:effectLst/>
                <a:latin typeface="-apple-system"/>
              </a:rPr>
              <a:t>restaurants opening trends by year, quarter, and month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Counting restaurants by average ratings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Creating buckets for average price ranges and finding out how many restaurants fall in each bucket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Calculating the percentage of restaurants with table booking.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Calculating the percentage of restaurants with online delivery.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-apple-system"/>
              </a:rPr>
              <a:t>Developing charts based on cuisines, city, ratings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latin typeface="-apple-system"/>
              </a:rPr>
              <a:t>Building dashboard for above Kip's.</a:t>
            </a:r>
            <a:endParaRPr lang="en-US" b="1" i="0" dirty="0">
              <a:effectLst/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3843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9A16A-8284-9BA3-8805-01C8A406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0"/>
            <a:ext cx="7848600" cy="5723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D7B50-5869-3A48-D521-6FE6CD4F6BBC}"/>
              </a:ext>
            </a:extLst>
          </p:cNvPr>
          <p:cNvSpPr txBox="1"/>
          <p:nvPr/>
        </p:nvSpPr>
        <p:spPr>
          <a:xfrm flipH="1">
            <a:off x="228599" y="201706"/>
            <a:ext cx="3953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KPI 1 :-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Tables Provided 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Country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Currency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36F0E-113D-BDC5-402A-1990F45897A1}"/>
              </a:ext>
            </a:extLst>
          </p:cNvPr>
          <p:cNvSpPr txBox="1"/>
          <p:nvPr/>
        </p:nvSpPr>
        <p:spPr>
          <a:xfrm flipH="1">
            <a:off x="228599" y="2030506"/>
            <a:ext cx="2891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Tables Generated :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Cuisines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01384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53DEC4-3313-6DE5-24EE-A754F129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1"/>
            <a:ext cx="6248400" cy="6131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53336B-38E3-5780-9FC0-8BC058FAFE9C}"/>
              </a:ext>
            </a:extLst>
          </p:cNvPr>
          <p:cNvSpPr txBox="1"/>
          <p:nvPr/>
        </p:nvSpPr>
        <p:spPr>
          <a:xfrm flipH="1">
            <a:off x="74645" y="295835"/>
            <a:ext cx="58689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KPI 3 :-</a:t>
            </a:r>
          </a:p>
          <a:p>
            <a:endParaRPr lang="en-US" b="1" dirty="0"/>
          </a:p>
          <a:p>
            <a:r>
              <a:rPr lang="en-US" sz="2000" b="1" dirty="0">
                <a:solidFill>
                  <a:srgbClr val="C00000"/>
                </a:solidFill>
              </a:rPr>
              <a:t>Observation :-</a:t>
            </a:r>
          </a:p>
          <a:p>
            <a:endParaRPr lang="en-US" b="1" dirty="0"/>
          </a:p>
          <a:p>
            <a:r>
              <a:rPr lang="en-US" b="1" dirty="0"/>
              <a:t>Dining cost for 2 people is highest in Singapore with an avg of 156$, followed by Philippines with 117$.</a:t>
            </a:r>
          </a:p>
          <a:p>
            <a:endParaRPr lang="en-US" sz="2000" b="1" dirty="0"/>
          </a:p>
          <a:p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we observed lowest dining cost for 2 people in India, Sri Lanka and Turkey with an average of 7$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Suggestion:-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Restaurants in Singapore and the Philippines could incorporate Indian cuisine from Indian restaurants to decrease overall expenses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9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35D20-98F7-9643-E640-2B3829C403FA}"/>
              </a:ext>
            </a:extLst>
          </p:cNvPr>
          <p:cNvSpPr txBox="1"/>
          <p:nvPr/>
        </p:nvSpPr>
        <p:spPr>
          <a:xfrm flipH="1">
            <a:off x="328105" y="228601"/>
            <a:ext cx="725603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KPI 4 :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Observations :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/>
              <a:t>In our restaurant data, we observed that India has the highest number of restaurants[8652] , indicating a strong and diverse food culture in the country.</a:t>
            </a:r>
          </a:p>
          <a:p>
            <a:endParaRPr lang="en-US" b="1" dirty="0"/>
          </a:p>
          <a:p>
            <a:r>
              <a:rPr lang="en-US" b="1" dirty="0"/>
              <a:t>New Delhi stands out as the city with the most restaurants [5473] , emphasizing its status as a vibrant culinary hub.</a:t>
            </a:r>
          </a:p>
          <a:p>
            <a:endParaRPr lang="en-US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Suggestion :</a:t>
            </a:r>
          </a:p>
          <a:p>
            <a:r>
              <a:rPr lang="en-US" b="1" dirty="0"/>
              <a:t>This data highlights India's prominence in the global restaurant scene, with New Delhi leading the way among its cities, offering a wide range of dining options for both locals and visitors.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DDFF3-F9B1-EA61-E557-E287D106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59" y="0"/>
            <a:ext cx="4444165" cy="296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F27D2-02C1-1DAF-1329-76CD4EBB1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59" y="3005879"/>
            <a:ext cx="4444165" cy="31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66E00-1AC3-A202-FD7A-7C468382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88" y="0"/>
            <a:ext cx="6423212" cy="6118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793798-402F-B835-C3AF-47929400CB2F}"/>
              </a:ext>
            </a:extLst>
          </p:cNvPr>
          <p:cNvSpPr txBox="1"/>
          <p:nvPr/>
        </p:nvSpPr>
        <p:spPr>
          <a:xfrm>
            <a:off x="188259" y="242047"/>
            <a:ext cx="536537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KPI 5 :-</a:t>
            </a:r>
          </a:p>
          <a:p>
            <a:endParaRPr lang="en-US" sz="3200" dirty="0"/>
          </a:p>
          <a:p>
            <a:r>
              <a:rPr lang="en-US" b="1" dirty="0" err="1">
                <a:solidFill>
                  <a:srgbClr val="C00000"/>
                </a:solidFill>
              </a:rPr>
              <a:t>Objervation</a:t>
            </a:r>
            <a:r>
              <a:rPr lang="en-US" b="1" dirty="0">
                <a:solidFill>
                  <a:srgbClr val="C00000"/>
                </a:solidFill>
              </a:rPr>
              <a:t> :-</a:t>
            </a:r>
          </a:p>
          <a:p>
            <a:r>
              <a:rPr lang="en-US" sz="1600" b="1" dirty="0"/>
              <a:t>2018 witnessed the highest number of restaurant openings, while 2012 had the fewest.</a:t>
            </a:r>
          </a:p>
          <a:p>
            <a:endParaRPr lang="en-US" sz="1600" b="1" dirty="0"/>
          </a:p>
          <a:p>
            <a:r>
              <a:rPr lang="en-US" sz="1600" b="1" dirty="0"/>
              <a:t>Q2 consistently sees the most restaurant openings, whereas Q4 has the least.</a:t>
            </a:r>
          </a:p>
          <a:p>
            <a:endParaRPr lang="en-US" sz="1600" b="1" dirty="0"/>
          </a:p>
          <a:p>
            <a:r>
              <a:rPr lang="en-US" sz="1600" b="1" dirty="0"/>
              <a:t>In monthly terms, September and March experience the highest number of openings, while February is notably the slowest month.</a:t>
            </a:r>
          </a:p>
          <a:p>
            <a:endParaRPr lang="en-US" sz="1600" b="1" dirty="0"/>
          </a:p>
          <a:p>
            <a:r>
              <a:rPr lang="en-US" b="1" dirty="0">
                <a:solidFill>
                  <a:srgbClr val="C00000"/>
                </a:solidFill>
              </a:rPr>
              <a:t>Suggestion :</a:t>
            </a:r>
          </a:p>
          <a:p>
            <a:r>
              <a:rPr lang="en-US" sz="1600" b="1" dirty="0"/>
              <a:t>Our data underscores a significant growth in the restaurant industry by 2018, with a notable peak in Q2, especially during March and September. Conversely, Q4, especially February, appears to be less favorable for new restaurant ventures.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1061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6124</TotalTime>
  <Words>962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Gill Sans MT</vt:lpstr>
      <vt:lpstr>Roboto</vt:lpstr>
      <vt:lpstr>source-serif-pro</vt:lpstr>
      <vt:lpstr>Wingdings</vt:lpstr>
      <vt:lpstr>Gallery</vt:lpstr>
      <vt:lpstr>Zomato analysis</vt:lpstr>
      <vt:lpstr> 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</dc:title>
  <dc:creator>Gangadhar Ch</dc:creator>
  <cp:lastModifiedBy>Pranjal Garg</cp:lastModifiedBy>
  <cp:revision>4</cp:revision>
  <dcterms:created xsi:type="dcterms:W3CDTF">2023-10-20T09:32:08Z</dcterms:created>
  <dcterms:modified xsi:type="dcterms:W3CDTF">2024-05-08T16:03:03Z</dcterms:modified>
</cp:coreProperties>
</file>