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9206" y="527174"/>
            <a:ext cx="3344433" cy="2173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6010" y="534098"/>
            <a:ext cx="3329940" cy="2023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963" y="1234852"/>
            <a:ext cx="4577803" cy="306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977" y="1614455"/>
            <a:ext cx="2377338" cy="3058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283" y="5848127"/>
            <a:ext cx="5142077" cy="2602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1900174"/>
            <a:ext cx="5739130" cy="767966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241935" algn="l"/>
              </a:tabLst>
            </a:pPr>
            <a:r>
              <a:rPr sz="1800" b="1" spc="-10" dirty="0">
                <a:solidFill>
                  <a:srgbClr val="212A35"/>
                </a:solidFill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844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sentiment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towards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Amazon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dirty="0">
                <a:latin typeface="Times New Roman"/>
                <a:cs typeface="Times New Roman"/>
              </a:rPr>
              <a:t>examining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how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perception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different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1964"/>
              </a:lnSpc>
            </a:pPr>
            <a:r>
              <a:rPr sz="1800" dirty="0">
                <a:latin typeface="Times New Roman"/>
                <a:cs typeface="Times New Roman"/>
              </a:rPr>
              <a:t>platforms.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NLP-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sentiment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techniques,</a:t>
            </a:r>
            <a:endParaRPr sz="1800" dirty="0">
              <a:latin typeface="Times New Roman"/>
              <a:cs typeface="Times New Roman"/>
            </a:endParaRPr>
          </a:p>
          <a:p>
            <a:pPr marL="12700" marR="379730">
              <a:lnSpc>
                <a:spcPts val="206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extract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trends,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sentiments,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insights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representations.</a:t>
            </a:r>
            <a:endParaRPr sz="180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spcBef>
                <a:spcPts val="660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Methodology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Source: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Extracted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Instagram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comments.</a:t>
            </a:r>
            <a:endParaRPr sz="1800" dirty="0">
              <a:latin typeface="Times New Roman"/>
              <a:cs typeface="Times New Roman"/>
            </a:endParaRPr>
          </a:p>
          <a:p>
            <a:pPr marL="12700" marR="303530">
              <a:lnSpc>
                <a:spcPts val="2080"/>
              </a:lnSpc>
              <a:spcBef>
                <a:spcPts val="844"/>
              </a:spcBef>
            </a:pPr>
            <a:r>
              <a:rPr sz="1800" b="1" spc="-25" dirty="0">
                <a:latin typeface="Times New Roman"/>
                <a:cs typeface="Times New Roman"/>
              </a:rPr>
              <a:t>Tools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Used: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Python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(NLTK,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VADER,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TextBlob),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Excel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visualization.</a:t>
            </a:r>
            <a:endParaRPr sz="1800" dirty="0">
              <a:latin typeface="Times New Roman"/>
              <a:cs typeface="Times New Roman"/>
            </a:endParaRPr>
          </a:p>
          <a:p>
            <a:pPr marL="12700" marR="22225">
              <a:lnSpc>
                <a:spcPts val="2080"/>
              </a:lnSpc>
              <a:spcBef>
                <a:spcPts val="785"/>
              </a:spcBef>
            </a:pPr>
            <a:r>
              <a:rPr sz="1800" b="1" dirty="0">
                <a:latin typeface="Times New Roman"/>
                <a:cs typeface="Times New Roman"/>
              </a:rPr>
              <a:t>Sentiment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Classification: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Categorized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Positive,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Negative, </a:t>
            </a:r>
            <a:r>
              <a:rPr sz="1800" b="1" dirty="0">
                <a:latin typeface="Times New Roman"/>
                <a:cs typeface="Times New Roman"/>
              </a:rPr>
              <a:t>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Neutral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polarity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scores.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Collection</a:t>
            </a:r>
            <a:endParaRPr sz="1800" dirty="0">
              <a:latin typeface="Times New Roman"/>
              <a:cs typeface="Times New Roman"/>
            </a:endParaRPr>
          </a:p>
          <a:p>
            <a:pPr marL="12700" marR="175895">
              <a:lnSpc>
                <a:spcPts val="2080"/>
              </a:lnSpc>
              <a:spcBef>
                <a:spcPts val="844"/>
              </a:spcBef>
            </a:pPr>
            <a:r>
              <a:rPr sz="1800" spc="-10" dirty="0">
                <a:latin typeface="Times New Roman"/>
                <a:cs typeface="Times New Roman"/>
              </a:rPr>
              <a:t>Platforms: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Amazon,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Instagram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(via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third-</a:t>
            </a:r>
            <a:r>
              <a:rPr sz="1800" dirty="0">
                <a:latin typeface="Times New Roman"/>
                <a:cs typeface="Times New Roman"/>
              </a:rPr>
              <a:t>party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tools), </a:t>
            </a:r>
            <a:r>
              <a:rPr sz="1800" spc="-25" dirty="0">
                <a:latin typeface="Times New Roman"/>
                <a:cs typeface="Times New Roman"/>
              </a:rPr>
              <a:t>Twitter,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Facebook,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etc.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spc="-10" dirty="0">
                <a:latin typeface="Times New Roman"/>
                <a:cs typeface="Times New Roman"/>
              </a:rPr>
              <a:t>Methods:</a:t>
            </a:r>
            <a:endParaRPr sz="1800" dirty="0">
              <a:latin typeface="Times New Roman"/>
              <a:cs typeface="Times New Roman"/>
            </a:endParaRPr>
          </a:p>
          <a:p>
            <a:pPr marL="12700" marR="845185" lvl="1" indent="133350">
              <a:lnSpc>
                <a:spcPts val="2080"/>
              </a:lnSpc>
              <a:spcBef>
                <a:spcPts val="845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official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amazon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Graph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 </a:t>
            </a:r>
            <a:r>
              <a:rPr sz="1800" spc="-10" dirty="0">
                <a:latin typeface="Times New Roman"/>
                <a:cs typeface="Times New Roman"/>
              </a:rPr>
              <a:t>retrieval.</a:t>
            </a:r>
            <a:endParaRPr sz="1800" dirty="0">
              <a:latin typeface="Times New Roman"/>
              <a:cs typeface="Times New Roman"/>
            </a:endParaRPr>
          </a:p>
          <a:p>
            <a:pPr marL="146050" lvl="1" indent="-133350">
              <a:lnSpc>
                <a:spcPct val="100000"/>
              </a:lnSpc>
              <a:spcBef>
                <a:spcPts val="65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Scrape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comments,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captions,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hashtags,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permitted.</a:t>
            </a:r>
            <a:endParaRPr sz="1800" dirty="0">
              <a:latin typeface="Times New Roman"/>
              <a:cs typeface="Times New Roman"/>
            </a:endParaRPr>
          </a:p>
          <a:p>
            <a:pPr marL="12700" marR="52705" lvl="1" indent="128905">
              <a:lnSpc>
                <a:spcPts val="2060"/>
              </a:lnSpc>
              <a:spcBef>
                <a:spcPts val="860"/>
              </a:spcBef>
              <a:buFont typeface="Times New Roman"/>
              <a:buChar char="-"/>
              <a:tabLst>
                <a:tab pos="141605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Tools: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`Amazon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API`,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`BeautifulSoup`,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`Snscrape`,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third- </a:t>
            </a:r>
            <a:r>
              <a:rPr sz="1800" dirty="0">
                <a:latin typeface="Times New Roman"/>
                <a:cs typeface="Times New Roman"/>
              </a:rPr>
              <a:t>party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services.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39113"/>
            <a:ext cx="5744210" cy="84850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spcBef>
                <a:spcPts val="805"/>
              </a:spcBef>
            </a:pPr>
            <a:r>
              <a:rPr lang="en-IN" sz="1800" b="1" dirty="0">
                <a:latin typeface="Times New Roman"/>
                <a:cs typeface="Times New Roman"/>
              </a:rPr>
              <a:t>2.</a:t>
            </a:r>
            <a:r>
              <a:rPr lang="en-IN" sz="1800" b="1" spc="-15" dirty="0">
                <a:latin typeface="Times New Roman"/>
                <a:cs typeface="Times New Roman"/>
              </a:rPr>
              <a:t> </a:t>
            </a:r>
            <a:r>
              <a:rPr lang="en-IN" sz="1800" b="1" dirty="0">
                <a:latin typeface="Times New Roman"/>
                <a:cs typeface="Times New Roman"/>
              </a:rPr>
              <a:t>Data</a:t>
            </a:r>
            <a:r>
              <a:rPr lang="en-IN" sz="1800" b="1" spc="-30" dirty="0">
                <a:latin typeface="Times New Roman"/>
                <a:cs typeface="Times New Roman"/>
              </a:rPr>
              <a:t> </a:t>
            </a:r>
            <a:r>
              <a:rPr lang="en-IN" sz="1800" b="1" spc="-10" dirty="0">
                <a:latin typeface="Times New Roman"/>
                <a:cs typeface="Times New Roman"/>
              </a:rPr>
              <a:t>Preprocessing:</a:t>
            </a:r>
            <a:endParaRPr lang="en-IN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spc="-35" dirty="0">
                <a:latin typeface="Times New Roman"/>
                <a:cs typeface="Times New Roman"/>
              </a:rPr>
              <a:t>Text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Cleaning:</a:t>
            </a:r>
            <a:endParaRPr sz="1800" dirty="0">
              <a:latin typeface="Times New Roman"/>
              <a:cs typeface="Times New Roman"/>
            </a:endParaRPr>
          </a:p>
          <a:p>
            <a:pPr marL="12700" marR="8255" indent="133350">
              <a:lnSpc>
                <a:spcPts val="2080"/>
              </a:lnSpc>
              <a:spcBef>
                <a:spcPts val="844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Remove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URLs,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mentions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(@user),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hashtags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(#topic),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emojis, </a:t>
            </a:r>
            <a:r>
              <a:rPr sz="1800" dirty="0">
                <a:latin typeface="Times New Roman"/>
                <a:cs typeface="Times New Roman"/>
              </a:rPr>
              <a:t>special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punctuations.</a:t>
            </a:r>
            <a:endParaRPr sz="1800" dirty="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spcBef>
                <a:spcPts val="65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Convert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lowercase.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b="1" spc="-10" dirty="0">
                <a:latin typeface="Times New Roman"/>
                <a:cs typeface="Times New Roman"/>
              </a:rPr>
              <a:t>Tokenization:</a:t>
            </a:r>
            <a:endParaRPr sz="1800" dirty="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spcBef>
                <a:spcPts val="71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Split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text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 tokens.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dirty="0">
                <a:latin typeface="Times New Roman"/>
                <a:cs typeface="Times New Roman"/>
              </a:rPr>
              <a:t>Stopword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Removal:</a:t>
            </a:r>
            <a:endParaRPr sz="1800" dirty="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spcBef>
                <a:spcPts val="71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Remove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non-</a:t>
            </a:r>
            <a:r>
              <a:rPr sz="1800" dirty="0">
                <a:latin typeface="Times New Roman"/>
                <a:cs typeface="Times New Roman"/>
              </a:rPr>
              <a:t>informative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"the",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"and").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b="1" spc="-10" dirty="0">
                <a:latin typeface="Times New Roman"/>
                <a:cs typeface="Times New Roman"/>
              </a:rPr>
              <a:t>Lemmatization/Stemming:</a:t>
            </a:r>
            <a:endParaRPr sz="1800" dirty="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spcBef>
                <a:spcPts val="72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Reduce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root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forms.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dirty="0">
                <a:latin typeface="Times New Roman"/>
                <a:cs typeface="Times New Roman"/>
              </a:rPr>
              <a:t>Handling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Emojis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Slang:</a:t>
            </a:r>
            <a:endParaRPr sz="1800" dirty="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spcBef>
                <a:spcPts val="71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emoji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dictionaries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emojis'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sentiment.</a:t>
            </a:r>
            <a:endParaRPr sz="1800" dirty="0">
              <a:latin typeface="Times New Roman"/>
              <a:cs typeface="Times New Roman"/>
            </a:endParaRPr>
          </a:p>
          <a:p>
            <a:pPr marL="146050" indent="-133350">
              <a:lnSpc>
                <a:spcPct val="100000"/>
              </a:lnSpc>
              <a:spcBef>
                <a:spcPts val="710"/>
              </a:spcBef>
              <a:buChar char="-"/>
              <a:tabLst>
                <a:tab pos="146050" algn="l"/>
              </a:tabLst>
            </a:pPr>
            <a:r>
              <a:rPr sz="1800" dirty="0">
                <a:latin typeface="Times New Roman"/>
                <a:cs typeface="Times New Roman"/>
              </a:rPr>
              <a:t>Expand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slang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abbreviations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necessary.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1935" indent="-229235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sz="1800" b="1" dirty="0">
                <a:latin typeface="Times New Roman"/>
                <a:cs typeface="Times New Roman"/>
              </a:rPr>
              <a:t>Sentiment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Analysis</a:t>
            </a:r>
            <a:endParaRPr sz="1800" dirty="0">
              <a:latin typeface="Times New Roman"/>
              <a:cs typeface="Times New Roman"/>
            </a:endParaRPr>
          </a:p>
          <a:p>
            <a:pPr marL="12700" marR="785495">
              <a:lnSpc>
                <a:spcPts val="2060"/>
              </a:lnSpc>
              <a:spcBef>
                <a:spcPts val="869"/>
              </a:spcBef>
            </a:pPr>
            <a:r>
              <a:rPr sz="1800" b="1" spc="-20" dirty="0">
                <a:latin typeface="Times New Roman"/>
                <a:cs typeface="Times New Roman"/>
              </a:rPr>
              <a:t>Techniques: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0" dirty="0">
                <a:latin typeface="Times New Roman"/>
                <a:cs typeface="Times New Roman"/>
              </a:rPr>
              <a:t> pre-</a:t>
            </a:r>
            <a:r>
              <a:rPr sz="1800" dirty="0">
                <a:latin typeface="Times New Roman"/>
                <a:cs typeface="Times New Roman"/>
              </a:rPr>
              <a:t>trained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lexicon-based approaches.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800" b="1" spc="-25" dirty="0">
                <a:latin typeface="Times New Roman"/>
                <a:cs typeface="Times New Roman"/>
              </a:rPr>
              <a:t>Tools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Libraries:</a:t>
            </a:r>
            <a:endParaRPr sz="1800" dirty="0">
              <a:latin typeface="Times New Roman"/>
              <a:cs typeface="Times New Roman"/>
            </a:endParaRPr>
          </a:p>
          <a:p>
            <a:pPr marL="12700" marR="784225" lvl="1" indent="133350">
              <a:lnSpc>
                <a:spcPts val="2080"/>
              </a:lnSpc>
              <a:spcBef>
                <a:spcPts val="844"/>
              </a:spcBef>
              <a:buChar char="-"/>
              <a:tabLst>
                <a:tab pos="146050" algn="l"/>
              </a:tabLst>
            </a:pPr>
            <a:r>
              <a:rPr sz="1800" spc="-40" dirty="0">
                <a:latin typeface="Times New Roman"/>
                <a:cs typeface="Times New Roman"/>
              </a:rPr>
              <a:t>`VADER`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(Valence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Aware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Dictionary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sEntiment </a:t>
            </a:r>
            <a:r>
              <a:rPr sz="1800" dirty="0">
                <a:latin typeface="Times New Roman"/>
                <a:cs typeface="Times New Roman"/>
              </a:rPr>
              <a:t>Reasoner):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suitable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text.</a:t>
            </a:r>
            <a:endParaRPr sz="1800" dirty="0">
              <a:latin typeface="Times New Roman"/>
              <a:cs typeface="Times New Roman"/>
            </a:endParaRPr>
          </a:p>
          <a:p>
            <a:pPr marL="146050" lvl="1" indent="-133350">
              <a:lnSpc>
                <a:spcPct val="100000"/>
              </a:lnSpc>
              <a:spcBef>
                <a:spcPts val="650"/>
              </a:spcBef>
              <a:buChar char="-"/>
              <a:tabLst>
                <a:tab pos="146050" algn="l"/>
              </a:tabLst>
            </a:pPr>
            <a:r>
              <a:rPr sz="1800" spc="-10" dirty="0">
                <a:latin typeface="Times New Roman"/>
                <a:cs typeface="Times New Roman"/>
              </a:rPr>
              <a:t>`TextBlob`: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sentiment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polarity.</a:t>
            </a:r>
            <a:endParaRPr sz="1800" dirty="0">
              <a:latin typeface="Times New Roman"/>
              <a:cs typeface="Times New Roman"/>
            </a:endParaRPr>
          </a:p>
          <a:p>
            <a:pPr marL="12700" marR="586105" lvl="1" indent="133350">
              <a:lnSpc>
                <a:spcPts val="2080"/>
              </a:lnSpc>
              <a:spcBef>
                <a:spcPts val="844"/>
              </a:spcBef>
              <a:buChar char="-"/>
              <a:tabLst>
                <a:tab pos="146050" algn="l"/>
              </a:tabLst>
            </a:pPr>
            <a:r>
              <a:rPr sz="1800" spc="-10" dirty="0">
                <a:latin typeface="Times New Roman"/>
                <a:cs typeface="Times New Roman"/>
              </a:rPr>
              <a:t>`Transformers`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BERT,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RoBERTa):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fine-</a:t>
            </a:r>
            <a:r>
              <a:rPr sz="1800" dirty="0">
                <a:latin typeface="Times New Roman"/>
                <a:cs typeface="Times New Roman"/>
              </a:rPr>
              <a:t>tuned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sentiment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tasks.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03348"/>
            <a:ext cx="5555615" cy="445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4160" indent="229235">
              <a:lnSpc>
                <a:spcPct val="1328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sz="1800" b="1" dirty="0">
                <a:latin typeface="Times New Roman"/>
                <a:cs typeface="Times New Roman"/>
              </a:rPr>
              <a:t>Sentiment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Trends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Observations </a:t>
            </a:r>
            <a:r>
              <a:rPr sz="1800" b="1" dirty="0">
                <a:latin typeface="Times New Roman"/>
                <a:cs typeface="Times New Roman"/>
              </a:rPr>
              <a:t>Overall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Sentiment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Distribution:</a:t>
            </a:r>
            <a:endParaRPr sz="1800">
              <a:latin typeface="Times New Roman"/>
              <a:cs typeface="Times New Roman"/>
            </a:endParaRPr>
          </a:p>
          <a:p>
            <a:pPr marL="12700" marR="285115">
              <a:lnSpc>
                <a:spcPts val="2080"/>
              </a:lnSpc>
              <a:spcBef>
                <a:spcPts val="840"/>
              </a:spcBef>
            </a:pPr>
            <a:r>
              <a:rPr sz="1800" b="1" dirty="0">
                <a:latin typeface="Times New Roman"/>
                <a:cs typeface="Times New Roman"/>
              </a:rPr>
              <a:t>Positive: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85-</a:t>
            </a:r>
            <a:r>
              <a:rPr sz="1800" dirty="0">
                <a:latin typeface="Times New Roman"/>
                <a:cs typeface="Times New Roman"/>
              </a:rPr>
              <a:t>90%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appreciate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&amp;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service.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785"/>
              </a:spcBef>
            </a:pPr>
            <a:r>
              <a:rPr sz="1800" b="1" dirty="0">
                <a:latin typeface="Times New Roman"/>
                <a:cs typeface="Times New Roman"/>
              </a:rPr>
              <a:t>Negative: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10-</a:t>
            </a:r>
            <a:r>
              <a:rPr sz="1800" dirty="0">
                <a:latin typeface="Times New Roman"/>
                <a:cs typeface="Times New Roman"/>
              </a:rPr>
              <a:t>15%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Complaints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around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product quality.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latin typeface="Times New Roman"/>
                <a:cs typeface="Times New Roman"/>
              </a:rPr>
              <a:t>Neutral: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discussions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factual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comments.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b="1" spc="-25" dirty="0">
                <a:latin typeface="Times New Roman"/>
                <a:cs typeface="Times New Roman"/>
              </a:rPr>
              <a:t>Trending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Topics:</a:t>
            </a:r>
            <a:endParaRPr sz="1800">
              <a:latin typeface="Times New Roman"/>
              <a:cs typeface="Times New Roman"/>
            </a:endParaRPr>
          </a:p>
          <a:p>
            <a:pPr marL="12700" marR="234315">
              <a:lnSpc>
                <a:spcPts val="2060"/>
              </a:lnSpc>
              <a:spcBef>
                <a:spcPts val="860"/>
              </a:spcBef>
            </a:pPr>
            <a:r>
              <a:rPr sz="1800" b="1" dirty="0">
                <a:latin typeface="Times New Roman"/>
                <a:cs typeface="Times New Roman"/>
              </a:rPr>
              <a:t>Positive: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Discounts,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membership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benefits,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delivery efficiency.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dirty="0">
                <a:latin typeface="Times New Roman"/>
                <a:cs typeface="Times New Roman"/>
              </a:rPr>
              <a:t>Negative: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Refund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pricing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concerns,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defects.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 indent="-224790">
              <a:lnSpc>
                <a:spcPct val="100000"/>
              </a:lnSpc>
              <a:buAutoNum type="arabicPeriod" startAt="4"/>
              <a:tabLst>
                <a:tab pos="237490" algn="l"/>
              </a:tabLst>
            </a:pPr>
            <a:r>
              <a:rPr sz="1800" b="1" dirty="0">
                <a:latin typeface="Times New Roman"/>
                <a:cs typeface="Times New Roman"/>
              </a:rPr>
              <a:t>Visual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Representation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8494" y="6017454"/>
            <a:ext cx="6117590" cy="3601720"/>
            <a:chOff x="938494" y="6017454"/>
            <a:chExt cx="6117590" cy="3601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4" y="6017454"/>
              <a:ext cx="6117007" cy="36016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6259194"/>
              <a:ext cx="5539105" cy="30631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74750" y="6212458"/>
              <a:ext cx="5628005" cy="3154680"/>
            </a:xfrm>
            <a:custGeom>
              <a:avLst/>
              <a:gdLst/>
              <a:ahLst/>
              <a:cxnLst/>
              <a:rect l="l" t="t" r="r" b="b"/>
              <a:pathLst>
                <a:path w="5628005" h="3154679">
                  <a:moveTo>
                    <a:pt x="599439" y="0"/>
                  </a:moveTo>
                  <a:lnTo>
                    <a:pt x="599439" y="2286"/>
                  </a:lnTo>
                  <a:lnTo>
                    <a:pt x="5628005" y="2286"/>
                  </a:lnTo>
                  <a:lnTo>
                    <a:pt x="5628005" y="2600452"/>
                  </a:lnTo>
                  <a:lnTo>
                    <a:pt x="5625210" y="2656078"/>
                  </a:lnTo>
                  <a:lnTo>
                    <a:pt x="5616829" y="2711196"/>
                  </a:lnTo>
                  <a:lnTo>
                    <a:pt x="5603113" y="2764409"/>
                  </a:lnTo>
                  <a:lnTo>
                    <a:pt x="5584444" y="2815463"/>
                  </a:lnTo>
                  <a:lnTo>
                    <a:pt x="5561076" y="2863977"/>
                  </a:lnTo>
                  <a:lnTo>
                    <a:pt x="5533263" y="2909697"/>
                  </a:lnTo>
                  <a:lnTo>
                    <a:pt x="5501258" y="2952496"/>
                  </a:lnTo>
                  <a:lnTo>
                    <a:pt x="5465445" y="2991866"/>
                  </a:lnTo>
                  <a:lnTo>
                    <a:pt x="5426075" y="3027680"/>
                  </a:lnTo>
                  <a:lnTo>
                    <a:pt x="5383403" y="3059557"/>
                  </a:lnTo>
                  <a:lnTo>
                    <a:pt x="5337556" y="3087370"/>
                  </a:lnTo>
                  <a:lnTo>
                    <a:pt x="5289042" y="3110738"/>
                  </a:lnTo>
                  <a:lnTo>
                    <a:pt x="5237988" y="3129407"/>
                  </a:lnTo>
                  <a:lnTo>
                    <a:pt x="5184775" y="3143123"/>
                  </a:lnTo>
                  <a:lnTo>
                    <a:pt x="5129657" y="3151505"/>
                  </a:lnTo>
                  <a:lnTo>
                    <a:pt x="5074158" y="3154299"/>
                  </a:lnTo>
                  <a:lnTo>
                    <a:pt x="0" y="3154299"/>
                  </a:lnTo>
                  <a:lnTo>
                    <a:pt x="0" y="556133"/>
                  </a:lnTo>
                  <a:lnTo>
                    <a:pt x="2806" y="500634"/>
                  </a:lnTo>
                  <a:lnTo>
                    <a:pt x="11214" y="445515"/>
                  </a:lnTo>
                  <a:lnTo>
                    <a:pt x="24904" y="392175"/>
                  </a:lnTo>
                  <a:lnTo>
                    <a:pt x="43573" y="341249"/>
                  </a:lnTo>
                  <a:lnTo>
                    <a:pt x="66954" y="292735"/>
                  </a:lnTo>
                  <a:lnTo>
                    <a:pt x="94767" y="246887"/>
                  </a:lnTo>
                  <a:lnTo>
                    <a:pt x="126746" y="204215"/>
                  </a:lnTo>
                  <a:lnTo>
                    <a:pt x="162559" y="164846"/>
                  </a:lnTo>
                  <a:lnTo>
                    <a:pt x="201930" y="129032"/>
                  </a:lnTo>
                  <a:lnTo>
                    <a:pt x="244602" y="97027"/>
                  </a:lnTo>
                  <a:lnTo>
                    <a:pt x="290449" y="69214"/>
                  </a:lnTo>
                  <a:lnTo>
                    <a:pt x="338963" y="45847"/>
                  </a:lnTo>
                  <a:lnTo>
                    <a:pt x="390016" y="27177"/>
                  </a:lnTo>
                  <a:lnTo>
                    <a:pt x="443230" y="13462"/>
                  </a:lnTo>
                  <a:lnTo>
                    <a:pt x="498348" y="5079"/>
                  </a:lnTo>
                  <a:lnTo>
                    <a:pt x="599439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39113"/>
            <a:ext cx="5396865" cy="3419526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latin typeface="Times New Roman"/>
                <a:cs typeface="Times New Roman"/>
              </a:rPr>
              <a:t>5.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Insights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Recommendations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844"/>
              </a:spcBef>
            </a:pPr>
            <a:r>
              <a:rPr sz="1800" b="1" dirty="0">
                <a:latin typeface="Times New Roman"/>
                <a:cs typeface="Times New Roman"/>
              </a:rPr>
              <a:t>Improve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Customer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Support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Responses: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refund- </a:t>
            </a:r>
            <a:r>
              <a:rPr sz="1800" dirty="0">
                <a:latin typeface="Times New Roman"/>
                <a:cs typeface="Times New Roman"/>
              </a:rPr>
              <a:t>related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complaints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promptly.</a:t>
            </a:r>
            <a:endParaRPr sz="1800" dirty="0">
              <a:latin typeface="Times New Roman"/>
              <a:cs typeface="Times New Roman"/>
            </a:endParaRPr>
          </a:p>
          <a:p>
            <a:pPr marL="12700" marR="51435">
              <a:lnSpc>
                <a:spcPts val="2060"/>
              </a:lnSpc>
              <a:spcBef>
                <a:spcPts val="800"/>
              </a:spcBef>
            </a:pPr>
            <a:r>
              <a:rPr sz="1800" b="1" dirty="0">
                <a:latin typeface="Times New Roman"/>
                <a:cs typeface="Times New Roman"/>
              </a:rPr>
              <a:t>Enhance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Product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Quality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Assurance: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Monitor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recurring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reviews.</a:t>
            </a:r>
            <a:endParaRPr sz="1800" dirty="0">
              <a:latin typeface="Times New Roman"/>
              <a:cs typeface="Times New Roman"/>
            </a:endParaRPr>
          </a:p>
          <a:p>
            <a:pPr marL="12700" marR="269240">
              <a:lnSpc>
                <a:spcPts val="2080"/>
              </a:lnSpc>
              <a:spcBef>
                <a:spcPts val="795"/>
              </a:spcBef>
            </a:pPr>
            <a:r>
              <a:rPr sz="1800" b="1" dirty="0">
                <a:latin typeface="Times New Roman"/>
                <a:cs typeface="Times New Roman"/>
              </a:rPr>
              <a:t>Optimize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Marketing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Strategies: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Promote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highly-rated </a:t>
            </a:r>
            <a:r>
              <a:rPr sz="1800" dirty="0">
                <a:latin typeface="Times New Roman"/>
                <a:cs typeface="Times New Roman"/>
              </a:rPr>
              <a:t>products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feedback.</a:t>
            </a:r>
            <a:endParaRPr lang="en-IN" sz="1800" spc="-10" dirty="0">
              <a:latin typeface="Times New Roman"/>
              <a:cs typeface="Times New Roman"/>
            </a:endParaRPr>
          </a:p>
          <a:p>
            <a:pPr marL="12700" marR="269240">
              <a:lnSpc>
                <a:spcPts val="2080"/>
              </a:lnSpc>
              <a:spcBef>
                <a:spcPts val="795"/>
              </a:spcBef>
            </a:pPr>
            <a:endParaRPr lang="en-IN" spc="-10" dirty="0">
              <a:latin typeface="Times New Roman"/>
              <a:cs typeface="Times New Roman"/>
            </a:endParaRPr>
          </a:p>
          <a:p>
            <a:pPr marL="12700" marR="269240">
              <a:lnSpc>
                <a:spcPts val="2080"/>
              </a:lnSpc>
              <a:spcBef>
                <a:spcPts val="795"/>
              </a:spcBef>
            </a:pPr>
            <a:endParaRPr lang="en-IN" spc="-10" dirty="0">
              <a:latin typeface="Times New Roman"/>
              <a:cs typeface="Times New Roman"/>
            </a:endParaRPr>
          </a:p>
          <a:p>
            <a:pPr marL="12700" marR="269240">
              <a:lnSpc>
                <a:spcPts val="2080"/>
              </a:lnSpc>
              <a:spcBef>
                <a:spcPts val="795"/>
              </a:spcBef>
            </a:pPr>
            <a:r>
              <a:rPr lang="en-IN" b="1" spc="-10" dirty="0">
                <a:latin typeface="Times New Roman"/>
                <a:cs typeface="Times New Roman"/>
              </a:rPr>
              <a:t>Code use to create the data:</a:t>
            </a:r>
            <a:endParaRPr b="1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9AA1C-06AB-D6B3-5BC9-8F8C35AFA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5" y="4829558"/>
            <a:ext cx="6292850" cy="5105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409</Words>
  <Application>Microsoft Office PowerPoint</Application>
  <PresentationFormat>Custom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Mansi Patil</dc:creator>
  <cp:lastModifiedBy>Mansi Patil</cp:lastModifiedBy>
  <cp:revision>1</cp:revision>
  <dcterms:created xsi:type="dcterms:W3CDTF">2025-05-14T17:19:56Z</dcterms:created>
  <dcterms:modified xsi:type="dcterms:W3CDTF">2025-05-14T17:26:19Z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2025-05-14T00:00:00Z</vt:filetime>
  </property>
  <property fmtid="{D5CDD505-2E9C-101B-9397-08002B2CF9AE}" pid="5" name="Producer">
    <vt:lpwstr>Microsoft® Word 2021</vt:lpwstr>
  </property>
</Properties>
</file>