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E1i1ZnWMh2yMiOpwmUNyiDHRz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5" name="Google Shape;75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8" name="Google Shape;4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lab.research.google.com/drive/1Ut_yLNpVhDnjr78D5487NQyodZ98Cckk?usp=sharing#scrollTo=Pcd2do7KORWG" TargetMode="External"/><Relationship Id="rId4" Type="http://schemas.openxmlformats.org/officeDocument/2006/relationships/hyperlink" Target="http://ind_niftyfinancelist.csv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 on document with pen" id="102" name="Google Shape;102;p1"/>
          <p:cNvPicPr preferRelativeResize="0"/>
          <p:nvPr/>
        </p:nvPicPr>
        <p:blipFill rotWithShape="1">
          <a:blip r:embed="rId3">
            <a:alphaModFix amt="40000"/>
          </a:blip>
          <a:srcRect b="14315" l="0" r="0" t="1415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>
            <p:ph type="ctrTitle"/>
          </p:nvPr>
        </p:nvSpPr>
        <p:spPr>
          <a:xfrm>
            <a:off x="965200" y="965200"/>
            <a:ext cx="10261600" cy="35648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500"/>
              <a:buFont typeface="Arial"/>
              <a:buNone/>
            </a:pPr>
            <a:r>
              <a:rPr lang="en-IN" sz="11500">
                <a:latin typeface="Arial"/>
                <a:ea typeface="Arial"/>
                <a:cs typeface="Arial"/>
                <a:sym typeface="Arial"/>
              </a:rPr>
              <a:t>FINANCE QUANT PROJECT</a:t>
            </a:r>
            <a:endParaRPr/>
          </a:p>
        </p:txBody>
      </p:sp>
      <p:sp>
        <p:nvSpPr>
          <p:cNvPr id="104" name="Google Shape;104;p1"/>
          <p:cNvSpPr txBox="1"/>
          <p:nvPr>
            <p:ph idx="1" type="subTitle"/>
          </p:nvPr>
        </p:nvSpPr>
        <p:spPr>
          <a:xfrm>
            <a:off x="965200" y="4572002"/>
            <a:ext cx="10261600" cy="1202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IN" sz="3200">
                <a:latin typeface="Arial"/>
                <a:ea typeface="Arial"/>
                <a:cs typeface="Arial"/>
                <a:sym typeface="Arial"/>
              </a:rPr>
              <a:t>MANSI GUPTA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p10"/>
          <p:cNvCxnSpPr/>
          <p:nvPr/>
        </p:nvCxnSpPr>
        <p:spPr>
          <a:xfrm>
            <a:off x="0" y="843625"/>
            <a:ext cx="12188824" cy="0"/>
          </a:xfrm>
          <a:prstGeom prst="straightConnector1">
            <a:avLst/>
          </a:prstGeom>
          <a:noFill/>
          <a:ln cap="flat" cmpd="sng" w="508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10"/>
          <p:cNvSpPr/>
          <p:nvPr/>
        </p:nvSpPr>
        <p:spPr>
          <a:xfrm>
            <a:off x="0" y="968282"/>
            <a:ext cx="12192000" cy="494690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0"/>
          <p:cNvSpPr txBox="1"/>
          <p:nvPr>
            <p:ph type="title"/>
          </p:nvPr>
        </p:nvSpPr>
        <p:spPr>
          <a:xfrm>
            <a:off x="795338" y="1566473"/>
            <a:ext cx="10601325" cy="21667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Arial"/>
              <a:buNone/>
            </a:pPr>
            <a:r>
              <a:rPr lang="en-IN" sz="8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CODE AND CSV FILE USED:</a:t>
            </a:r>
            <a:endParaRPr/>
          </a:p>
        </p:txBody>
      </p:sp>
      <p:sp>
        <p:nvSpPr>
          <p:cNvPr id="187" name="Google Shape;187;p10"/>
          <p:cNvSpPr txBox="1"/>
          <p:nvPr/>
        </p:nvSpPr>
        <p:spPr>
          <a:xfrm>
            <a:off x="41565" y="4171049"/>
            <a:ext cx="12097789" cy="695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https://colab.research.google.com/drive/1Ut_yLNpVhDnjr78D5487NQyodZ98Cckk?usp=sharing#scrollTo=Pcd2do7KORWG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IN" sz="2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/content/ind_niftyfinancelist.csv</a:t>
            </a:r>
            <a:r>
              <a:rPr b="0" i="0" lang="en-I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(kindly upload the csv file in the files section of the google collab notebook)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10"/>
          <p:cNvCxnSpPr/>
          <p:nvPr/>
        </p:nvCxnSpPr>
        <p:spPr>
          <a:xfrm>
            <a:off x="4724400" y="3894594"/>
            <a:ext cx="2743200" cy="0"/>
          </a:xfrm>
          <a:prstGeom prst="straightConnector1">
            <a:avLst/>
          </a:prstGeom>
          <a:noFill/>
          <a:ln cap="flat" cmpd="sng" w="19050">
            <a:solidFill>
              <a:schemeClr val="lt1">
                <a:alpha val="74901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9" name="Google Shape;189;p10"/>
          <p:cNvCxnSpPr/>
          <p:nvPr/>
        </p:nvCxnSpPr>
        <p:spPr>
          <a:xfrm>
            <a:off x="0" y="6028863"/>
            <a:ext cx="12188824" cy="0"/>
          </a:xfrm>
          <a:prstGeom prst="straightConnector1">
            <a:avLst/>
          </a:prstGeom>
          <a:noFill/>
          <a:ln cap="flat" cmpd="sng" w="508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" name="Google Shape;195;p11"/>
          <p:cNvCxnSpPr/>
          <p:nvPr/>
        </p:nvCxnSpPr>
        <p:spPr>
          <a:xfrm>
            <a:off x="0" y="843625"/>
            <a:ext cx="12188824" cy="0"/>
          </a:xfrm>
          <a:prstGeom prst="straightConnector1">
            <a:avLst/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6" name="Google Shape;196;p11"/>
          <p:cNvSpPr/>
          <p:nvPr/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1"/>
          <p:cNvSpPr txBox="1"/>
          <p:nvPr>
            <p:ph type="title"/>
          </p:nvPr>
        </p:nvSpPr>
        <p:spPr>
          <a:xfrm>
            <a:off x="793749" y="1515673"/>
            <a:ext cx="10601325" cy="21667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1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cxnSp>
        <p:nvCxnSpPr>
          <p:cNvPr id="198" name="Google Shape;198;p11"/>
          <p:cNvCxnSpPr/>
          <p:nvPr/>
        </p:nvCxnSpPr>
        <p:spPr>
          <a:xfrm>
            <a:off x="4724400" y="3894594"/>
            <a:ext cx="2743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9" name="Google Shape;199;p11"/>
          <p:cNvCxnSpPr/>
          <p:nvPr/>
        </p:nvCxnSpPr>
        <p:spPr>
          <a:xfrm>
            <a:off x="0" y="6028863"/>
            <a:ext cx="12188824" cy="0"/>
          </a:xfrm>
          <a:prstGeom prst="straightConnector1">
            <a:avLst/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/>
          <p:nvPr/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 txBox="1"/>
          <p:nvPr>
            <p:ph type="title"/>
          </p:nvPr>
        </p:nvSpPr>
        <p:spPr>
          <a:xfrm>
            <a:off x="719970" y="319290"/>
            <a:ext cx="10557629" cy="1217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IN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Nifty Financial Services 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 txBox="1"/>
          <p:nvPr>
            <p:ph idx="1" type="body"/>
          </p:nvPr>
        </p:nvSpPr>
        <p:spPr>
          <a:xfrm>
            <a:off x="1155548" y="2217343"/>
            <a:ext cx="9880893" cy="3959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sz="3200">
                <a:latin typeface="Arial"/>
                <a:ea typeface="Arial"/>
                <a:cs typeface="Arial"/>
                <a:sym typeface="Arial"/>
              </a:rPr>
              <a:t>Designed to reflect the behaviour of the Indian Financial Market which includes banks, housing finance and insurance companies.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sz="3200">
                <a:latin typeface="Arial"/>
                <a:ea typeface="Arial"/>
                <a:cs typeface="Arial"/>
                <a:sym typeface="Arial"/>
              </a:rPr>
              <a:t>Highest weightage in stock is by HDFC Bank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sz="3200">
                <a:latin typeface="Arial"/>
                <a:ea typeface="Arial"/>
                <a:cs typeface="Arial"/>
                <a:sym typeface="Arial"/>
              </a:rPr>
              <a:t>Data was available for 14/20 banks, etc that come under Nifty Financial Services.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sz="3200">
                <a:latin typeface="Arial"/>
                <a:ea typeface="Arial"/>
                <a:cs typeface="Arial"/>
                <a:sym typeface="Arial"/>
              </a:rPr>
              <a:t>Ticker Symbols were obtained by reading a csv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sz="3200">
                <a:latin typeface="Arial"/>
                <a:ea typeface="Arial"/>
                <a:cs typeface="Arial"/>
                <a:sym typeface="Arial"/>
              </a:rPr>
              <a:t>Data was obtained from yahoo finance in python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sz="3200">
                <a:latin typeface="Arial"/>
                <a:ea typeface="Arial"/>
                <a:cs typeface="Arial"/>
                <a:sym typeface="Arial"/>
              </a:rPr>
              <a:t>Used google collab to code in python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/>
          <p:nvPr/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>
            <p:ph type="title"/>
          </p:nvPr>
        </p:nvSpPr>
        <p:spPr>
          <a:xfrm>
            <a:off x="791091" y="376420"/>
            <a:ext cx="9888496" cy="1520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-IN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 Strategy</a:t>
            </a:r>
            <a:endParaRPr/>
          </a:p>
        </p:txBody>
      </p:sp>
      <p:sp>
        <p:nvSpPr>
          <p:cNvPr id="120" name="Google Shape;120;p3"/>
          <p:cNvSpPr/>
          <p:nvPr/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 txBox="1"/>
          <p:nvPr>
            <p:ph idx="1" type="body"/>
          </p:nvPr>
        </p:nvSpPr>
        <p:spPr>
          <a:xfrm>
            <a:off x="1156851" y="3383421"/>
            <a:ext cx="9889788" cy="3076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IN" sz="3600">
                <a:latin typeface="Arial"/>
                <a:ea typeface="Arial"/>
                <a:cs typeface="Arial"/>
                <a:sym typeface="Arial"/>
              </a:rPr>
              <a:t>I used a combination of the MACD indicator and the RSI indicator to generate more cautious buying and selling signals.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IN" sz="3600">
                <a:latin typeface="Arial"/>
                <a:ea typeface="Arial"/>
                <a:cs typeface="Arial"/>
                <a:sym typeface="Arial"/>
              </a:rPr>
              <a:t>Initially tried using a volume indicator but the found the results to be unsatisfactory.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IN" sz="3600">
                <a:latin typeface="Arial"/>
                <a:ea typeface="Arial"/>
                <a:cs typeface="Arial"/>
                <a:sym typeface="Arial"/>
              </a:rPr>
              <a:t>Hence focused on the use of price and built my strategy using technical indicators that take into consideration price.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/>
          <p:nvPr/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968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 txBox="1"/>
          <p:nvPr>
            <p:ph type="title"/>
          </p:nvPr>
        </p:nvSpPr>
        <p:spPr>
          <a:xfrm>
            <a:off x="524256" y="516804"/>
            <a:ext cx="6594189" cy="162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b="1" lang="en-IN" sz="80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MACD</a:t>
            </a:r>
            <a:r>
              <a:rPr b="1" lang="en-I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29" name="Google Shape;129;p4"/>
          <p:cNvSpPr/>
          <p:nvPr/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227" y="2655253"/>
            <a:ext cx="6692096" cy="336277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/>
          <p:nvPr/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 txBox="1"/>
          <p:nvPr>
            <p:ph idx="1" type="body"/>
          </p:nvPr>
        </p:nvSpPr>
        <p:spPr>
          <a:xfrm>
            <a:off x="8029319" y="516804"/>
            <a:ext cx="3424739" cy="5894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en-I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Firstly it is a momentum indicator. Momentum in this context can be thought of as inertia and it deals with the speed at which a security’s price is actually changing.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en-I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uses exponential moving averages which is a more enhanced version of simple moving averages(as weight is given to most recent data points)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en-I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is a lagging indicator</a:t>
            </a:r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819671" y="5510198"/>
            <a:ext cx="1984816" cy="830997"/>
          </a:xfrm>
          <a:custGeom>
            <a:rect b="b" l="l" r="r" t="t"/>
            <a:pathLst>
              <a:path extrusionOk="0" fill="none" h="830997" w="1984816">
                <a:moveTo>
                  <a:pt x="0" y="0"/>
                </a:moveTo>
                <a:cubicBezTo>
                  <a:pt x="315335" y="20792"/>
                  <a:pt x="412125" y="-31704"/>
                  <a:pt x="661605" y="0"/>
                </a:cubicBezTo>
                <a:cubicBezTo>
                  <a:pt x="911085" y="31704"/>
                  <a:pt x="1106276" y="2513"/>
                  <a:pt x="1283514" y="0"/>
                </a:cubicBezTo>
                <a:cubicBezTo>
                  <a:pt x="1460752" y="-2513"/>
                  <a:pt x="1683786" y="23436"/>
                  <a:pt x="1984816" y="0"/>
                </a:cubicBezTo>
                <a:cubicBezTo>
                  <a:pt x="2002728" y="137331"/>
                  <a:pt x="1965739" y="295612"/>
                  <a:pt x="1984816" y="432118"/>
                </a:cubicBezTo>
                <a:cubicBezTo>
                  <a:pt x="2003893" y="568624"/>
                  <a:pt x="1968181" y="638823"/>
                  <a:pt x="1984816" y="830997"/>
                </a:cubicBezTo>
                <a:cubicBezTo>
                  <a:pt x="1700609" y="814142"/>
                  <a:pt x="1459197" y="816683"/>
                  <a:pt x="1323211" y="830997"/>
                </a:cubicBezTo>
                <a:cubicBezTo>
                  <a:pt x="1187226" y="845311"/>
                  <a:pt x="874678" y="822871"/>
                  <a:pt x="721150" y="830997"/>
                </a:cubicBezTo>
                <a:cubicBezTo>
                  <a:pt x="567622" y="839123"/>
                  <a:pt x="322989" y="841404"/>
                  <a:pt x="0" y="830997"/>
                </a:cubicBezTo>
                <a:cubicBezTo>
                  <a:pt x="-13714" y="679242"/>
                  <a:pt x="-8881" y="601713"/>
                  <a:pt x="0" y="440428"/>
                </a:cubicBezTo>
                <a:cubicBezTo>
                  <a:pt x="8881" y="279143"/>
                  <a:pt x="9011" y="207869"/>
                  <a:pt x="0" y="0"/>
                </a:cubicBezTo>
                <a:close/>
              </a:path>
              <a:path extrusionOk="0" h="830997" w="1984816">
                <a:moveTo>
                  <a:pt x="0" y="0"/>
                </a:moveTo>
                <a:cubicBezTo>
                  <a:pt x="194423" y="25544"/>
                  <a:pt x="434024" y="10220"/>
                  <a:pt x="661605" y="0"/>
                </a:cubicBezTo>
                <a:cubicBezTo>
                  <a:pt x="889187" y="-10220"/>
                  <a:pt x="1083987" y="30966"/>
                  <a:pt x="1362907" y="0"/>
                </a:cubicBezTo>
                <a:cubicBezTo>
                  <a:pt x="1641827" y="-30966"/>
                  <a:pt x="1691226" y="-16370"/>
                  <a:pt x="1984816" y="0"/>
                </a:cubicBezTo>
                <a:cubicBezTo>
                  <a:pt x="1989691" y="105409"/>
                  <a:pt x="1986062" y="215464"/>
                  <a:pt x="1984816" y="423808"/>
                </a:cubicBezTo>
                <a:cubicBezTo>
                  <a:pt x="1983570" y="632152"/>
                  <a:pt x="2001609" y="637664"/>
                  <a:pt x="1984816" y="830997"/>
                </a:cubicBezTo>
                <a:cubicBezTo>
                  <a:pt x="1779876" y="843682"/>
                  <a:pt x="1551654" y="858468"/>
                  <a:pt x="1283514" y="830997"/>
                </a:cubicBezTo>
                <a:cubicBezTo>
                  <a:pt x="1015374" y="803526"/>
                  <a:pt x="968970" y="821256"/>
                  <a:pt x="681453" y="830997"/>
                </a:cubicBezTo>
                <a:cubicBezTo>
                  <a:pt x="393936" y="840738"/>
                  <a:pt x="247288" y="799881"/>
                  <a:pt x="0" y="830997"/>
                </a:cubicBezTo>
                <a:cubicBezTo>
                  <a:pt x="-7923" y="670711"/>
                  <a:pt x="-18581" y="597945"/>
                  <a:pt x="0" y="407189"/>
                </a:cubicBezTo>
                <a:cubicBezTo>
                  <a:pt x="18581" y="216433"/>
                  <a:pt x="-15024" y="178119"/>
                  <a:pt x="0" y="0"/>
                </a:cubicBezTo>
                <a:close/>
              </a:path>
            </a:pathLst>
          </a:custGeom>
          <a:solidFill>
            <a:srgbClr val="4DB439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Bullish signal –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Upward momentum</a:t>
            </a:r>
            <a:endParaRPr/>
          </a:p>
        </p:txBody>
      </p:sp>
      <p:sp>
        <p:nvSpPr>
          <p:cNvPr id="134" name="Google Shape;134;p4"/>
          <p:cNvSpPr/>
          <p:nvPr/>
        </p:nvSpPr>
        <p:spPr>
          <a:xfrm>
            <a:off x="5145003" y="5457418"/>
            <a:ext cx="1973442" cy="830997"/>
          </a:xfrm>
          <a:custGeom>
            <a:rect b="b" l="l" r="r" t="t"/>
            <a:pathLst>
              <a:path extrusionOk="0" fill="none" h="830997" w="1973442">
                <a:moveTo>
                  <a:pt x="0" y="0"/>
                </a:moveTo>
                <a:cubicBezTo>
                  <a:pt x="159289" y="935"/>
                  <a:pt x="455416" y="11307"/>
                  <a:pt x="618345" y="0"/>
                </a:cubicBezTo>
                <a:cubicBezTo>
                  <a:pt x="781275" y="-11307"/>
                  <a:pt x="1052744" y="-8219"/>
                  <a:pt x="1236690" y="0"/>
                </a:cubicBezTo>
                <a:cubicBezTo>
                  <a:pt x="1420636" y="8219"/>
                  <a:pt x="1806878" y="20476"/>
                  <a:pt x="1973442" y="0"/>
                </a:cubicBezTo>
                <a:cubicBezTo>
                  <a:pt x="1993173" y="137600"/>
                  <a:pt x="1990885" y="296725"/>
                  <a:pt x="1973442" y="415499"/>
                </a:cubicBezTo>
                <a:cubicBezTo>
                  <a:pt x="1955999" y="534273"/>
                  <a:pt x="1964666" y="710869"/>
                  <a:pt x="1973442" y="830997"/>
                </a:cubicBezTo>
                <a:cubicBezTo>
                  <a:pt x="1818760" y="862494"/>
                  <a:pt x="1585721" y="810129"/>
                  <a:pt x="1276159" y="830997"/>
                </a:cubicBezTo>
                <a:cubicBezTo>
                  <a:pt x="966597" y="851865"/>
                  <a:pt x="817964" y="803628"/>
                  <a:pt x="657814" y="830997"/>
                </a:cubicBezTo>
                <a:cubicBezTo>
                  <a:pt x="497664" y="858366"/>
                  <a:pt x="163237" y="802173"/>
                  <a:pt x="0" y="830997"/>
                </a:cubicBezTo>
                <a:cubicBezTo>
                  <a:pt x="-20724" y="708643"/>
                  <a:pt x="-15826" y="529837"/>
                  <a:pt x="0" y="398879"/>
                </a:cubicBezTo>
                <a:cubicBezTo>
                  <a:pt x="15826" y="267921"/>
                  <a:pt x="-1973" y="171379"/>
                  <a:pt x="0" y="0"/>
                </a:cubicBezTo>
                <a:close/>
              </a:path>
              <a:path extrusionOk="0" h="830997" w="1973442">
                <a:moveTo>
                  <a:pt x="0" y="0"/>
                </a:moveTo>
                <a:cubicBezTo>
                  <a:pt x="145098" y="13770"/>
                  <a:pt x="315525" y="-12726"/>
                  <a:pt x="618345" y="0"/>
                </a:cubicBezTo>
                <a:cubicBezTo>
                  <a:pt x="921166" y="12726"/>
                  <a:pt x="1031510" y="3296"/>
                  <a:pt x="1256425" y="0"/>
                </a:cubicBezTo>
                <a:cubicBezTo>
                  <a:pt x="1481340" y="-3296"/>
                  <a:pt x="1621251" y="-8189"/>
                  <a:pt x="1973442" y="0"/>
                </a:cubicBezTo>
                <a:cubicBezTo>
                  <a:pt x="1989407" y="163773"/>
                  <a:pt x="1966028" y="252376"/>
                  <a:pt x="1973442" y="390569"/>
                </a:cubicBezTo>
                <a:cubicBezTo>
                  <a:pt x="1980856" y="528762"/>
                  <a:pt x="1979105" y="733004"/>
                  <a:pt x="1973442" y="830997"/>
                </a:cubicBezTo>
                <a:cubicBezTo>
                  <a:pt x="1675972" y="808536"/>
                  <a:pt x="1639932" y="816326"/>
                  <a:pt x="1315628" y="830997"/>
                </a:cubicBezTo>
                <a:cubicBezTo>
                  <a:pt x="991324" y="845668"/>
                  <a:pt x="833422" y="834910"/>
                  <a:pt x="638080" y="830997"/>
                </a:cubicBezTo>
                <a:cubicBezTo>
                  <a:pt x="442738" y="827084"/>
                  <a:pt x="253800" y="846592"/>
                  <a:pt x="0" y="830997"/>
                </a:cubicBezTo>
                <a:cubicBezTo>
                  <a:pt x="9006" y="664783"/>
                  <a:pt x="2580" y="568698"/>
                  <a:pt x="0" y="415499"/>
                </a:cubicBezTo>
                <a:cubicBezTo>
                  <a:pt x="-2580" y="262300"/>
                  <a:pt x="20590" y="187406"/>
                  <a:pt x="0" y="0"/>
                </a:cubicBezTo>
                <a:close/>
              </a:path>
            </a:pathLst>
          </a:custGeom>
          <a:solidFill>
            <a:srgbClr val="B7222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Bearish signal-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Downward momentum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3">
            <a:alphaModFix/>
          </a:blip>
          <a:srcRect b="1" l="7561" r="41972" t="0"/>
          <a:stretch/>
        </p:blipFill>
        <p:spPr>
          <a:xfrm>
            <a:off x="7555991" y="1690688"/>
            <a:ext cx="4636009" cy="5167312"/>
          </a:xfrm>
          <a:custGeom>
            <a:rect b="b" l="l" r="r" t="t"/>
            <a:pathLst>
              <a:path extrusionOk="0" h="5167312" w="4636009">
                <a:moveTo>
                  <a:pt x="2670287" y="0"/>
                </a:moveTo>
                <a:lnTo>
                  <a:pt x="4636009" y="0"/>
                </a:lnTo>
                <a:lnTo>
                  <a:pt x="4636009" y="5167312"/>
                </a:lnTo>
                <a:lnTo>
                  <a:pt x="276091" y="5167312"/>
                </a:lnTo>
                <a:lnTo>
                  <a:pt x="2669087" y="2858"/>
                </a:lnTo>
                <a:lnTo>
                  <a:pt x="2670287" y="2858"/>
                </a:lnTo>
                <a:close/>
                <a:moveTo>
                  <a:pt x="0" y="0"/>
                </a:moveTo>
                <a:lnTo>
                  <a:pt x="2343381" y="0"/>
                </a:lnTo>
                <a:lnTo>
                  <a:pt x="2343381" y="952"/>
                </a:lnTo>
                <a:lnTo>
                  <a:pt x="0" y="95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41" name="Google Shape;141;p5"/>
          <p:cNvSpPr/>
          <p:nvPr/>
        </p:nvSpPr>
        <p:spPr>
          <a:xfrm flipH="1" rot="10800000">
            <a:off x="0" y="1691640"/>
            <a:ext cx="10052100" cy="5166360"/>
          </a:xfrm>
          <a:custGeom>
            <a:rect b="b" l="l" r="r" t="t"/>
            <a:pathLst>
              <a:path extrusionOk="0" h="5032376" w="9786594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 txBox="1"/>
          <p:nvPr>
            <p:ph idx="1" type="body"/>
          </p:nvPr>
        </p:nvSpPr>
        <p:spPr>
          <a:xfrm>
            <a:off x="736600" y="2241351"/>
            <a:ext cx="6588625" cy="4065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•"/>
            </a:pPr>
            <a:r>
              <a:rPr lang="en-IN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MACD line calculated by taking the difference of the 26 day EMA and 12 day EMA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•"/>
            </a:pPr>
            <a:r>
              <a:rPr lang="en-IN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Signal line obtained by taking 9 day EMA of the MACD line itself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•"/>
            </a:pPr>
            <a:r>
              <a:rPr lang="en-IN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Crossovers are looked for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•"/>
            </a:pPr>
            <a:r>
              <a:rPr lang="en-IN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some cases Divergences are used to confirm or refute the trend after a crossover is observed.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•"/>
            </a:pPr>
            <a:r>
              <a:rPr lang="en-IN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Rapid falls and rises in MACD indicate the stock is being overbought or oversold hence entering the market can be risky.</a:t>
            </a:r>
            <a:endParaRPr/>
          </a:p>
          <a:p>
            <a:pPr indent="-11112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11112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3189960"/>
            <a:ext cx="5610678" cy="316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322" y="3189960"/>
            <a:ext cx="5038793" cy="316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0723" y="262116"/>
            <a:ext cx="9470554" cy="250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0" y="523805"/>
            <a:ext cx="7765937" cy="5696020"/>
          </a:xfrm>
          <a:custGeom>
            <a:rect b="b" l="l" r="r" t="t"/>
            <a:pathLst>
              <a:path extrusionOk="0" h="5696020" w="7765937">
                <a:moveTo>
                  <a:pt x="0" y="0"/>
                </a:moveTo>
                <a:lnTo>
                  <a:pt x="7765937" y="0"/>
                </a:lnTo>
                <a:lnTo>
                  <a:pt x="5002657" y="5696020"/>
                </a:lnTo>
                <a:lnTo>
                  <a:pt x="0" y="569602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 txBox="1"/>
          <p:nvPr>
            <p:ph type="title"/>
          </p:nvPr>
        </p:nvSpPr>
        <p:spPr>
          <a:xfrm>
            <a:off x="838200" y="914400"/>
            <a:ext cx="5111496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</a:pPr>
            <a:r>
              <a:rPr lang="en-IN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RSI</a:t>
            </a:r>
            <a:r>
              <a:rPr lang="en-I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7" name="Google Shape;157;p7"/>
          <p:cNvSpPr txBox="1"/>
          <p:nvPr>
            <p:ph idx="1" type="body"/>
          </p:nvPr>
        </p:nvSpPr>
        <p:spPr>
          <a:xfrm>
            <a:off x="220840" y="2341816"/>
            <a:ext cx="5728856" cy="3547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Based on average gains or losses during a lookback period(generally taken to be 14 days)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It rises as number and size of positive closes increases and it will fall as the number and size of losses increases.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Generally we look for moments when RSI crosses the 50 mark and in some cases we look for RSI divergences as well.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Diagram&#10;&#10;Description automatically generated" id="158" name="Google Shape;158;p7"/>
          <p:cNvPicPr preferRelativeResize="0"/>
          <p:nvPr/>
        </p:nvPicPr>
        <p:blipFill rotWithShape="1">
          <a:blip r:embed="rId3">
            <a:alphaModFix/>
          </a:blip>
          <a:srcRect b="-1" l="8677" r="7466" t="0"/>
          <a:stretch/>
        </p:blipFill>
        <p:spPr>
          <a:xfrm>
            <a:off x="7667764" y="1786951"/>
            <a:ext cx="3851636" cy="3284098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/>
          <p:nvPr/>
        </p:nvSpPr>
        <p:spPr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8"/>
          <p:cNvSpPr txBox="1"/>
          <p:nvPr>
            <p:ph type="title"/>
          </p:nvPr>
        </p:nvSpPr>
        <p:spPr>
          <a:xfrm>
            <a:off x="526073" y="433548"/>
            <a:ext cx="11139854" cy="10887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</a:pPr>
            <a:r>
              <a:rPr lang="en-IN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FORMULAE USED </a:t>
            </a:r>
            <a:endParaRPr/>
          </a:p>
        </p:txBody>
      </p:sp>
      <p:cxnSp>
        <p:nvCxnSpPr>
          <p:cNvPr id="165" name="Google Shape;165;p8"/>
          <p:cNvCxnSpPr/>
          <p:nvPr/>
        </p:nvCxnSpPr>
        <p:spPr>
          <a:xfrm>
            <a:off x="2230078" y="1522292"/>
            <a:ext cx="777240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6" name="Google Shape;166;p8"/>
          <p:cNvPicPr preferRelativeResize="0"/>
          <p:nvPr/>
        </p:nvPicPr>
        <p:blipFill rotWithShape="1">
          <a:blip r:embed="rId3">
            <a:alphaModFix/>
          </a:blip>
          <a:srcRect b="4478" l="0" r="7778" t="0"/>
          <a:stretch/>
        </p:blipFill>
        <p:spPr>
          <a:xfrm>
            <a:off x="6206874" y="2684288"/>
            <a:ext cx="5628801" cy="32794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8"/>
          <p:cNvCxnSpPr/>
          <p:nvPr/>
        </p:nvCxnSpPr>
        <p:spPr>
          <a:xfrm>
            <a:off x="6116278" y="2596836"/>
            <a:ext cx="0" cy="3657600"/>
          </a:xfrm>
          <a:prstGeom prst="straightConnector1">
            <a:avLst/>
          </a:prstGeom>
          <a:noFill/>
          <a:ln cap="flat" cmpd="dbl" w="1016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8" name="Google Shape;168;p8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6420" r="0" t="0"/>
          <a:stretch/>
        </p:blipFill>
        <p:spPr>
          <a:xfrm>
            <a:off x="396882" y="2684288"/>
            <a:ext cx="5455917" cy="327949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8"/>
          <p:cNvSpPr/>
          <p:nvPr/>
        </p:nvSpPr>
        <p:spPr>
          <a:xfrm>
            <a:off x="11665927" y="5544589"/>
            <a:ext cx="329338" cy="4191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/>
          <p:nvPr/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/>
          <p:cNvSpPr txBox="1"/>
          <p:nvPr>
            <p:ph type="title"/>
          </p:nvPr>
        </p:nvSpPr>
        <p:spPr>
          <a:xfrm>
            <a:off x="628531" y="357373"/>
            <a:ext cx="9888496" cy="1036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IN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MACD and RSI together</a:t>
            </a:r>
            <a:endParaRPr/>
          </a:p>
        </p:txBody>
      </p:sp>
      <p:sp>
        <p:nvSpPr>
          <p:cNvPr id="176" name="Google Shape;176;p9"/>
          <p:cNvSpPr/>
          <p:nvPr/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"/>
          <p:cNvSpPr/>
          <p:nvPr/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9"/>
          <p:cNvSpPr txBox="1"/>
          <p:nvPr>
            <p:ph idx="1" type="body"/>
          </p:nvPr>
        </p:nvSpPr>
        <p:spPr>
          <a:xfrm>
            <a:off x="1155548" y="2504869"/>
            <a:ext cx="9880893" cy="3959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IN" sz="3600">
                <a:latin typeface="Arial"/>
                <a:ea typeface="Arial"/>
                <a:cs typeface="Arial"/>
                <a:sym typeface="Arial"/>
              </a:rPr>
              <a:t>They give similar buying and selling signals hence entering a trade after confirmation from these indicators can help reduce the number of false signals.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IN" sz="3600">
                <a:latin typeface="Arial"/>
                <a:ea typeface="Arial"/>
                <a:cs typeface="Arial"/>
                <a:sym typeface="Arial"/>
              </a:rPr>
              <a:t>Both are reliable and frequently used technical indicators and I thought the combination of the two will help produce more cautious buy and sell signals.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IN" sz="3600">
                <a:latin typeface="Arial"/>
                <a:ea typeface="Arial"/>
                <a:cs typeface="Arial"/>
                <a:sym typeface="Arial"/>
              </a:rPr>
              <a:t>However there are cases when they might produce contradicting signals.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2022-04-27T05:12:48Z</dcterms:created>
  <dc:creator>Mansi Gupta</dc:creator>
</cp:coreProperties>
</file>