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11"/>
  </p:notesMasterIdLst>
  <p:sldIdLst>
    <p:sldId id="256" r:id="rId2"/>
    <p:sldId id="257" r:id="rId3"/>
    <p:sldId id="258" r:id="rId4"/>
    <p:sldId id="259" r:id="rId5"/>
    <p:sldId id="263" r:id="rId6"/>
    <p:sldId id="264" r:id="rId7"/>
    <p:sldId id="265" r:id="rId8"/>
    <p:sldId id="266" r:id="rId9"/>
    <p:sldId id="267"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98" autoAdjust="0"/>
    <p:restoredTop sz="94404" autoAdjust="0"/>
  </p:normalViewPr>
  <p:slideViewPr>
    <p:cSldViewPr snapToGrid="0">
      <p:cViewPr varScale="1">
        <p:scale>
          <a:sx n="70" d="100"/>
          <a:sy n="70" d="100"/>
        </p:scale>
        <p:origin x="444" y="5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6C4E41-BBA1-407C-BFD3-F57DE4D828DC}" type="datetimeFigureOut">
              <a:rPr lang="en-IN" smtClean="0"/>
              <a:t>12-03-2025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062B2A-315A-4F69-876D-E34F31ACDC16}" type="slidenum">
              <a:rPr lang="en-IN" smtClean="0"/>
              <a:t>‹#›</a:t>
            </a:fld>
            <a:endParaRPr lang="en-IN"/>
          </a:p>
        </p:txBody>
      </p:sp>
    </p:spTree>
    <p:extLst>
      <p:ext uri="{BB962C8B-B14F-4D97-AF65-F5344CB8AC3E}">
        <p14:creationId xmlns:p14="http://schemas.microsoft.com/office/powerpoint/2010/main" val="3421316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062B2A-315A-4F69-876D-E34F31ACDC16}" type="slidenum">
              <a:rPr lang="en-IN" smtClean="0"/>
              <a:t>4</a:t>
            </a:fld>
            <a:endParaRPr lang="en-IN"/>
          </a:p>
        </p:txBody>
      </p:sp>
    </p:spTree>
    <p:extLst>
      <p:ext uri="{BB962C8B-B14F-4D97-AF65-F5344CB8AC3E}">
        <p14:creationId xmlns:p14="http://schemas.microsoft.com/office/powerpoint/2010/main" val="101125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www.freepik.com/" TargetMode="Externa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3469469" y="5244699"/>
            <a:ext cx="7632266" cy="461665"/>
          </a:xfrm>
          <a:prstGeom prst="rect">
            <a:avLst/>
          </a:prstGeom>
          <a:noFill/>
        </p:spPr>
        <p:txBody>
          <a:bodyPr wrap="square" rtlCol="0">
            <a:spAutoFit/>
          </a:bodyPr>
          <a:lstStyle/>
          <a:p>
            <a:pPr algn="r"/>
            <a:r>
              <a:rPr lang="en-US" sz="2400" b="1" dirty="0">
                <a:solidFill>
                  <a:schemeClr val="bg1"/>
                </a:solidFill>
                <a:latin typeface="Calibri" panose="020F0502020204030204" pitchFamily="34" charset="0"/>
                <a:cs typeface="Times New Roman" panose="02020603050405020304" pitchFamily="18" charset="0"/>
              </a:rPr>
              <a:t>Sustainable Supply Chain Performance Dashboard</a:t>
            </a:r>
            <a:endParaRPr lang="en-US" sz="24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pic>
        <p:nvPicPr>
          <p:cNvPr id="9" name="Picture 8">
            <a:extLst>
              <a:ext uri="{FF2B5EF4-FFF2-40B4-BE49-F238E27FC236}">
                <a16:creationId xmlns:a16="http://schemas.microsoft.com/office/drawing/2014/main" id="{C71E60C6-9AC7-9C3B-F7E6-23FA6D362084}"/>
              </a:ext>
            </a:extLst>
          </p:cNvPr>
          <p:cNvPicPr>
            <a:picLocks noChangeAspect="1"/>
          </p:cNvPicPr>
          <p:nvPr/>
        </p:nvPicPr>
        <p:blipFill>
          <a:blip r:embed="rId5"/>
          <a:stretch>
            <a:fillRect/>
          </a:stretch>
        </p:blipFill>
        <p:spPr>
          <a:xfrm>
            <a:off x="5103784" y="1691132"/>
            <a:ext cx="5829300" cy="3886200"/>
          </a:xfrm>
          <a:prstGeom prst="rect">
            <a:avLst/>
          </a:prstGeom>
        </p:spPr>
      </p:pic>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3547670" y="67015"/>
            <a:ext cx="4175902" cy="523220"/>
          </a:xfrm>
          <a:prstGeom prst="rect">
            <a:avLst/>
          </a:prstGeom>
          <a:noFill/>
        </p:spPr>
        <p:txBody>
          <a:bodyPr wrap="square">
            <a:spAutoFit/>
          </a:bodyPr>
          <a:lstStyle/>
          <a:p>
            <a:pPr algn="ctr"/>
            <a:r>
              <a:rPr lang="en-IN" sz="2800" b="1" dirty="0">
                <a:solidFill>
                  <a:schemeClr val="bg1"/>
                </a:solidFill>
              </a:rPr>
              <a:t>Learning Objectives</a:t>
            </a:r>
            <a:endParaRPr lang="en-IN" sz="2800" dirty="0">
              <a:solidFill>
                <a:schemeClr val="bg1"/>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050" name="Picture 2" descr="Technology Driven Warehouse Operations for Inventory Control illustration Illustration">
            <a:extLst>
              <a:ext uri="{FF2B5EF4-FFF2-40B4-BE49-F238E27FC236}">
                <a16:creationId xmlns:a16="http://schemas.microsoft.com/office/drawing/2014/main" id="{9A3FF4B9-250F-F401-9224-9C69554D64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9486" y="802639"/>
            <a:ext cx="4427087" cy="295610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igital auditing abstract concept vector illustration">
            <a:extLst>
              <a:ext uri="{FF2B5EF4-FFF2-40B4-BE49-F238E27FC236}">
                <a16:creationId xmlns:a16="http://schemas.microsoft.com/office/drawing/2014/main" id="{15787B5D-0092-9713-B78C-D9D0B96A01C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405" t="10281" r="10997" b="11048"/>
          <a:stretch/>
        </p:blipFill>
        <p:spPr bwMode="auto">
          <a:xfrm>
            <a:off x="7924812" y="3426006"/>
            <a:ext cx="3456433" cy="254938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708887D-D21F-CA3C-8D9E-E8E8F2FA4C8B}"/>
              </a:ext>
            </a:extLst>
          </p:cNvPr>
          <p:cNvSpPr txBox="1"/>
          <p:nvPr/>
        </p:nvSpPr>
        <p:spPr>
          <a:xfrm>
            <a:off x="597744" y="1088136"/>
            <a:ext cx="3209544" cy="748988"/>
          </a:xfrm>
          <a:prstGeom prst="rect">
            <a:avLst/>
          </a:prstGeom>
          <a:noFill/>
        </p:spPr>
        <p:txBody>
          <a:bodyPr wrap="square" rtlCol="0">
            <a:spAutoFit/>
          </a:bodyPr>
          <a:lstStyle/>
          <a:p>
            <a:r>
              <a:rPr lang="en-US" sz="2400" dirty="0"/>
              <a:t>Goals</a:t>
            </a:r>
            <a:br>
              <a:rPr lang="en-US" dirty="0"/>
            </a:br>
            <a:endParaRPr lang="en-IN" dirty="0"/>
          </a:p>
        </p:txBody>
      </p:sp>
      <p:sp>
        <p:nvSpPr>
          <p:cNvPr id="9" name="TextBox 8">
            <a:extLst>
              <a:ext uri="{FF2B5EF4-FFF2-40B4-BE49-F238E27FC236}">
                <a16:creationId xmlns:a16="http://schemas.microsoft.com/office/drawing/2014/main" id="{CB2115AC-3D19-6EBF-9264-118089942EC2}"/>
              </a:ext>
            </a:extLst>
          </p:cNvPr>
          <p:cNvSpPr txBox="1"/>
          <p:nvPr/>
        </p:nvSpPr>
        <p:spPr>
          <a:xfrm>
            <a:off x="641432" y="1523056"/>
            <a:ext cx="6885432" cy="923330"/>
          </a:xfrm>
          <a:prstGeom prst="rect">
            <a:avLst/>
          </a:prstGeom>
          <a:noFill/>
        </p:spPr>
        <p:txBody>
          <a:bodyPr wrap="square" rtlCol="0">
            <a:spAutoFit/>
          </a:bodyPr>
          <a:lstStyle/>
          <a:p>
            <a:r>
              <a:rPr lang="en-US" sz="1800" dirty="0"/>
              <a:t>To develop a comprehensive, data-driven dashboard that enables businesses to optimize their supply chain processes while minimizing environmental and financial impacts.</a:t>
            </a:r>
            <a:endParaRPr lang="en-IN" sz="1800" dirty="0"/>
          </a:p>
        </p:txBody>
      </p:sp>
      <p:sp>
        <p:nvSpPr>
          <p:cNvPr id="13" name="TextBox 12">
            <a:extLst>
              <a:ext uri="{FF2B5EF4-FFF2-40B4-BE49-F238E27FC236}">
                <a16:creationId xmlns:a16="http://schemas.microsoft.com/office/drawing/2014/main" id="{B27D2E69-A4CA-61E1-C915-61CFE1FF43B3}"/>
              </a:ext>
            </a:extLst>
          </p:cNvPr>
          <p:cNvSpPr txBox="1"/>
          <p:nvPr/>
        </p:nvSpPr>
        <p:spPr>
          <a:xfrm>
            <a:off x="641432" y="2682129"/>
            <a:ext cx="6185916" cy="2760243"/>
          </a:xfrm>
          <a:prstGeom prst="rect">
            <a:avLst/>
          </a:prstGeom>
          <a:noFill/>
        </p:spPr>
        <p:txBody>
          <a:bodyPr wrap="square">
            <a:spAutoFit/>
          </a:bodyPr>
          <a:lstStyle/>
          <a:p>
            <a:pPr>
              <a:buNone/>
            </a:pPr>
            <a:r>
              <a:rPr lang="en-US" sz="2200" dirty="0"/>
              <a:t>Learning Objectives:</a:t>
            </a:r>
          </a:p>
          <a:p>
            <a:pPr marL="342900" indent="-342900">
              <a:buFont typeface="Arial" panose="020B0604020202020204" pitchFamily="34" charset="0"/>
              <a:buChar char="•"/>
            </a:pPr>
            <a:r>
              <a:rPr lang="en-US" dirty="0"/>
              <a:t>Understand the role of sustainability in supply chain management.</a:t>
            </a:r>
          </a:p>
          <a:p>
            <a:pPr marL="342900" indent="-342900">
              <a:buFont typeface="Arial" panose="020B0604020202020204" pitchFamily="34" charset="0"/>
              <a:buChar char="•"/>
            </a:pPr>
            <a:r>
              <a:rPr lang="en-US" dirty="0"/>
              <a:t>Analyze key performance metrics like lead time, defect rates, and stock levels.</a:t>
            </a:r>
          </a:p>
          <a:p>
            <a:pPr marL="342900" indent="-342900">
              <a:buFont typeface="Arial" panose="020B0604020202020204" pitchFamily="34" charset="0"/>
              <a:buChar char="•"/>
            </a:pPr>
            <a:r>
              <a:rPr lang="en-US" dirty="0"/>
              <a:t>Utilize data visualization techniques for efficient decision-making.</a:t>
            </a:r>
          </a:p>
          <a:p>
            <a:pPr marL="342900" indent="-342900">
              <a:buFont typeface="Arial" panose="020B0604020202020204" pitchFamily="34" charset="0"/>
              <a:buChar char="•"/>
            </a:pPr>
            <a:r>
              <a:rPr lang="en-US" dirty="0"/>
              <a:t>Leverage Power BI to track and optimize supply chain performance.</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394785" y="174735"/>
            <a:ext cx="6102626" cy="461665"/>
          </a:xfrm>
          <a:prstGeom prst="rect">
            <a:avLst/>
          </a:prstGeom>
          <a:noFill/>
        </p:spPr>
        <p:txBody>
          <a:bodyPr wrap="square">
            <a:spAutoFit/>
          </a:bodyPr>
          <a:lstStyle/>
          <a:p>
            <a:pPr algn="ctr"/>
            <a:r>
              <a:rPr lang="en-US" sz="2400" b="1" dirty="0">
                <a:solidFill>
                  <a:schemeClr val="bg1"/>
                </a:solidFill>
              </a:rPr>
              <a:t>T</a:t>
            </a:r>
            <a:r>
              <a:rPr lang="en-IN" sz="2400" b="1" dirty="0" err="1">
                <a:solidFill>
                  <a:schemeClr val="bg1"/>
                </a:solidFill>
              </a:rPr>
              <a:t>ools</a:t>
            </a:r>
            <a:r>
              <a:rPr lang="en-IN" sz="2400" b="1" dirty="0">
                <a:solidFill>
                  <a:schemeClr val="bg1"/>
                </a:solidFill>
              </a:rPr>
              <a:t> and Technology</a:t>
            </a:r>
            <a:endParaRPr lang="en-IN" sz="2000" b="1" dirty="0">
              <a:solidFill>
                <a:schemeClr val="bg1"/>
              </a:solidFill>
            </a:endParaRPr>
          </a:p>
        </p:txBody>
      </p:sp>
      <p:sp>
        <p:nvSpPr>
          <p:cNvPr id="2" name="TextBox 1">
            <a:extLst>
              <a:ext uri="{FF2B5EF4-FFF2-40B4-BE49-F238E27FC236}">
                <a16:creationId xmlns:a16="http://schemas.microsoft.com/office/drawing/2014/main" id="{9FD1C234-F9F3-66D8-F606-E86C4AD8FEB1}"/>
              </a:ext>
            </a:extLst>
          </p:cNvPr>
          <p:cNvSpPr txBox="1"/>
          <p:nvPr/>
        </p:nvSpPr>
        <p:spPr>
          <a:xfrm>
            <a:off x="-322929" y="5098833"/>
            <a:ext cx="5222734" cy="666977"/>
          </a:xfrm>
          <a:prstGeom prst="rect">
            <a:avLst/>
          </a:prstGeom>
          <a:noFill/>
        </p:spPr>
        <p:txBody>
          <a:bodyPr wrap="square" rtlCol="0">
            <a:spAutoFit/>
          </a:bodyPr>
          <a:lstStyle/>
          <a:p>
            <a:pPr algn="ctr"/>
            <a:r>
              <a:rPr lang="en-US" b="1" dirty="0"/>
              <a:t>Power BI</a:t>
            </a:r>
            <a:r>
              <a:rPr lang="en-US" dirty="0"/>
              <a:t> </a:t>
            </a:r>
            <a:br>
              <a:rPr lang="en-US" dirty="0"/>
            </a:br>
            <a:r>
              <a:rPr lang="en-US" dirty="0"/>
              <a:t> Data visualization and dashboard creation</a:t>
            </a:r>
          </a:p>
        </p:txBody>
      </p:sp>
      <p:pic>
        <p:nvPicPr>
          <p:cNvPr id="1028" name="Picture 4" descr="Power BI Logo [free PNG Download]">
            <a:extLst>
              <a:ext uri="{FF2B5EF4-FFF2-40B4-BE49-F238E27FC236}">
                <a16:creationId xmlns:a16="http://schemas.microsoft.com/office/drawing/2014/main" id="{DF03F71A-C610-E89E-CBD6-8AA61CCC8C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12" y="2422308"/>
            <a:ext cx="4762500" cy="26765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64EF064-CFD0-E234-F999-2D5A81FEAC0C}"/>
              </a:ext>
            </a:extLst>
          </p:cNvPr>
          <p:cNvSpPr txBox="1"/>
          <p:nvPr/>
        </p:nvSpPr>
        <p:spPr>
          <a:xfrm>
            <a:off x="3616652" y="5098832"/>
            <a:ext cx="5934973" cy="666977"/>
          </a:xfrm>
          <a:prstGeom prst="rect">
            <a:avLst/>
          </a:prstGeom>
          <a:noFill/>
        </p:spPr>
        <p:txBody>
          <a:bodyPr wrap="square" rtlCol="0">
            <a:spAutoFit/>
          </a:bodyPr>
          <a:lstStyle/>
          <a:p>
            <a:pPr algn="ctr"/>
            <a:r>
              <a:rPr lang="en-US" b="1" dirty="0"/>
              <a:t>Excel</a:t>
            </a:r>
            <a:r>
              <a:rPr lang="en-US" dirty="0"/>
              <a:t> </a:t>
            </a:r>
            <a:br>
              <a:rPr lang="en-US" dirty="0"/>
            </a:br>
            <a:r>
              <a:rPr lang="en-US" dirty="0"/>
              <a:t>Data storage and preprocessing</a:t>
            </a:r>
          </a:p>
        </p:txBody>
      </p:sp>
      <p:pic>
        <p:nvPicPr>
          <p:cNvPr id="1032" name="Picture 8" descr="Excel for the Workplace | learn.kaceli.com">
            <a:extLst>
              <a:ext uri="{FF2B5EF4-FFF2-40B4-BE49-F238E27FC236}">
                <a16:creationId xmlns:a16="http://schemas.microsoft.com/office/drawing/2014/main" id="{BFFF4343-1E73-DE85-4046-0266967F8F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8703" y="1901791"/>
            <a:ext cx="5576336" cy="37175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010CDCD-9FF4-9CC8-709A-8D8DFF1C065B}"/>
              </a:ext>
            </a:extLst>
          </p:cNvPr>
          <p:cNvSpPr txBox="1"/>
          <p:nvPr/>
        </p:nvSpPr>
        <p:spPr>
          <a:xfrm>
            <a:off x="7302621" y="5122365"/>
            <a:ext cx="5934973" cy="954300"/>
          </a:xfrm>
          <a:prstGeom prst="rect">
            <a:avLst/>
          </a:prstGeom>
          <a:noFill/>
        </p:spPr>
        <p:txBody>
          <a:bodyPr wrap="square" rtlCol="0">
            <a:spAutoFit/>
          </a:bodyPr>
          <a:lstStyle/>
          <a:p>
            <a:pPr algn="ctr"/>
            <a:r>
              <a:rPr lang="en-US" b="1" dirty="0"/>
              <a:t>Power Query</a:t>
            </a:r>
            <a:r>
              <a:rPr lang="en-US" dirty="0"/>
              <a:t> </a:t>
            </a:r>
            <a:br>
              <a:rPr lang="en-US" dirty="0"/>
            </a:br>
            <a:r>
              <a:rPr lang="en-US" dirty="0"/>
              <a:t>Data transformation</a:t>
            </a:r>
          </a:p>
          <a:p>
            <a:endParaRPr lang="en-IN" dirty="0"/>
          </a:p>
        </p:txBody>
      </p:sp>
      <p:pic>
        <p:nvPicPr>
          <p:cNvPr id="1040" name="Picture 16" descr="Microsoft Power Query - Awesome-Astra">
            <a:extLst>
              <a:ext uri="{FF2B5EF4-FFF2-40B4-BE49-F238E27FC236}">
                <a16:creationId xmlns:a16="http://schemas.microsoft.com/office/drawing/2014/main" id="{982C221C-E342-B7E0-D42A-FB122E623C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9269" y="2229381"/>
            <a:ext cx="3062376" cy="3062376"/>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646E055C-4569-0021-3CDC-C8509FD908D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179452" y="81968"/>
            <a:ext cx="6671940" cy="523220"/>
          </a:xfrm>
          <a:prstGeom prst="rect">
            <a:avLst/>
          </a:prstGeom>
          <a:noFill/>
        </p:spPr>
        <p:txBody>
          <a:bodyPr wrap="square">
            <a:spAutoFit/>
          </a:bodyPr>
          <a:lstStyle/>
          <a:p>
            <a:r>
              <a:rPr lang="en-US" sz="2800" b="1" dirty="0">
                <a:solidFill>
                  <a:schemeClr val="bg1"/>
                </a:solidFill>
              </a:rPr>
              <a:t>Methodology &amp; Problem Statement</a:t>
            </a:r>
            <a:r>
              <a:rPr lang="en-US" sz="2400" b="1" dirty="0">
                <a:solidFill>
                  <a:schemeClr val="bg1"/>
                </a:solidFill>
              </a:rPr>
              <a:t> </a:t>
            </a:r>
            <a:endParaRPr lang="en-IN" sz="2400" dirty="0">
              <a:solidFill>
                <a:schemeClr val="bg1"/>
              </a:solidFill>
            </a:endParaRPr>
          </a:p>
        </p:txBody>
      </p:sp>
      <p:pic>
        <p:nvPicPr>
          <p:cNvPr id="3074" name="Picture 2" descr="Two colleagues analyzing work together">
            <a:extLst>
              <a:ext uri="{FF2B5EF4-FFF2-40B4-BE49-F238E27FC236}">
                <a16:creationId xmlns:a16="http://schemas.microsoft.com/office/drawing/2014/main" id="{CB1B382C-4935-5F9F-269B-24E283117E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6216" y="730378"/>
            <a:ext cx="3515783" cy="227799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Tiny people examining operating system error warning on web page isolated flat illustration.">
            <a:extLst>
              <a:ext uri="{FF2B5EF4-FFF2-40B4-BE49-F238E27FC236}">
                <a16:creationId xmlns:a16="http://schemas.microsoft.com/office/drawing/2014/main" id="{6958C8F1-8DE6-0C0A-2FEC-92787036CE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4077" y="3008376"/>
            <a:ext cx="3627922" cy="21644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2E7F3BD-5704-3FA8-F90F-F5EDD797A55E}"/>
              </a:ext>
            </a:extLst>
          </p:cNvPr>
          <p:cNvSpPr txBox="1"/>
          <p:nvPr/>
        </p:nvSpPr>
        <p:spPr>
          <a:xfrm>
            <a:off x="246888" y="802639"/>
            <a:ext cx="8604504" cy="2993127"/>
          </a:xfrm>
          <a:prstGeom prst="rect">
            <a:avLst/>
          </a:prstGeom>
          <a:noFill/>
        </p:spPr>
        <p:txBody>
          <a:bodyPr wrap="square">
            <a:spAutoFit/>
          </a:bodyPr>
          <a:lstStyle/>
          <a:p>
            <a:r>
              <a:rPr lang="en-US" sz="2200" dirty="0"/>
              <a:t>Methodology</a:t>
            </a:r>
          </a:p>
          <a:p>
            <a:pPr marL="342900" indent="-342900">
              <a:buFont typeface="Arial" panose="020B0604020202020204" pitchFamily="34" charset="0"/>
              <a:buChar char="•"/>
            </a:pPr>
            <a:r>
              <a:rPr lang="en-US" sz="1850" dirty="0"/>
              <a:t>Data Collection: Gather data and Make the needed tables.</a:t>
            </a:r>
          </a:p>
          <a:p>
            <a:pPr marL="342900" indent="-342900">
              <a:buFont typeface="Arial" panose="020B0604020202020204" pitchFamily="34" charset="0"/>
              <a:buChar char="•"/>
            </a:pPr>
            <a:r>
              <a:rPr lang="en-US" sz="1850" dirty="0"/>
              <a:t>Data Cleaning &amp; Transformation: Use Power Query to preprocess and structure the data for analysis.</a:t>
            </a:r>
          </a:p>
          <a:p>
            <a:pPr marL="342900" indent="-342900">
              <a:buFont typeface="Arial" panose="020B0604020202020204" pitchFamily="34" charset="0"/>
              <a:buChar char="•"/>
            </a:pPr>
            <a:r>
              <a:rPr lang="en-US" sz="1850" dirty="0"/>
              <a:t>Dashboard Design: Create interactive visualizations for supply chain tracking, ensuring clarity and usability.</a:t>
            </a:r>
          </a:p>
          <a:p>
            <a:pPr marL="342900" indent="-342900">
              <a:buFont typeface="Arial" panose="020B0604020202020204" pitchFamily="34" charset="0"/>
              <a:buChar char="•"/>
            </a:pPr>
            <a:r>
              <a:rPr lang="en-US" sz="1850" dirty="0"/>
              <a:t>Trend Analysis: Identify patterns in supply chain operations, such as delays, inventory levels, and supplier performance.</a:t>
            </a:r>
          </a:p>
          <a:p>
            <a:pPr marL="342900" indent="-342900">
              <a:buFont typeface="Arial" panose="020B0604020202020204" pitchFamily="34" charset="0"/>
              <a:buChar char="•"/>
            </a:pPr>
            <a:r>
              <a:rPr lang="en-US" sz="1850" dirty="0"/>
              <a:t>Optimization &amp; Insights: Analyze the impact of various supply chain processes on cost, efficiency, and sustainability, helping in decision-making.</a:t>
            </a:r>
          </a:p>
        </p:txBody>
      </p:sp>
      <p:sp>
        <p:nvSpPr>
          <p:cNvPr id="9" name="TextBox 8">
            <a:extLst>
              <a:ext uri="{FF2B5EF4-FFF2-40B4-BE49-F238E27FC236}">
                <a16:creationId xmlns:a16="http://schemas.microsoft.com/office/drawing/2014/main" id="{DFCCB683-1B00-74AE-C5CA-3E7D2288D881}"/>
              </a:ext>
            </a:extLst>
          </p:cNvPr>
          <p:cNvSpPr txBox="1"/>
          <p:nvPr/>
        </p:nvSpPr>
        <p:spPr>
          <a:xfrm>
            <a:off x="246888" y="3831233"/>
            <a:ext cx="8732520" cy="1284967"/>
          </a:xfrm>
          <a:prstGeom prst="rect">
            <a:avLst/>
          </a:prstGeom>
          <a:noFill/>
        </p:spPr>
        <p:txBody>
          <a:bodyPr wrap="square">
            <a:spAutoFit/>
          </a:bodyPr>
          <a:lstStyle/>
          <a:p>
            <a:pPr>
              <a:buNone/>
            </a:pPr>
            <a:r>
              <a:rPr lang="en-US" sz="2200" dirty="0"/>
              <a:t>Problem Statement</a:t>
            </a:r>
          </a:p>
          <a:p>
            <a:r>
              <a:rPr lang="en-US" sz="1850" dirty="0"/>
              <a:t>Traditional supply chain operations often lack real-time insights, leading to inefficiencies in inventory management, logistics, and supplier performance. Businesses struggle to balance cost, efficiency, and sustainability.</a:t>
            </a:r>
          </a:p>
        </p:txBody>
      </p:sp>
      <p:sp>
        <p:nvSpPr>
          <p:cNvPr id="10" name="TextBox 9">
            <a:extLst>
              <a:ext uri="{FF2B5EF4-FFF2-40B4-BE49-F238E27FC236}">
                <a16:creationId xmlns:a16="http://schemas.microsoft.com/office/drawing/2014/main" id="{3EBF98CB-968C-A0CC-8BF4-DD3CAA5AC1CB}"/>
              </a:ext>
            </a:extLst>
          </p:cNvPr>
          <p:cNvSpPr txBox="1"/>
          <p:nvPr/>
        </p:nvSpPr>
        <p:spPr>
          <a:xfrm>
            <a:off x="225552" y="5293393"/>
            <a:ext cx="11740896" cy="1284967"/>
          </a:xfrm>
          <a:prstGeom prst="rect">
            <a:avLst/>
          </a:prstGeom>
          <a:noFill/>
        </p:spPr>
        <p:txBody>
          <a:bodyPr wrap="square">
            <a:spAutoFit/>
          </a:bodyPr>
          <a:lstStyle/>
          <a:p>
            <a:pPr algn="ctr">
              <a:buNone/>
            </a:pPr>
            <a:r>
              <a:rPr lang="en-US" sz="2200" dirty="0"/>
              <a:t>Solution</a:t>
            </a:r>
          </a:p>
          <a:p>
            <a:pPr algn="ctr"/>
            <a:r>
              <a:rPr lang="en-US" sz="1850" dirty="0"/>
              <a:t>The </a:t>
            </a:r>
            <a:r>
              <a:rPr lang="en-US" sz="1850" b="1" dirty="0"/>
              <a:t>Sustainable Supply Chain Performance Dashboard</a:t>
            </a:r>
            <a:r>
              <a:rPr lang="en-US" sz="1850" dirty="0"/>
              <a:t> provides real-time analytics on inventory, supplier efficiency, transportation modes, and defect rates. It helps decision-makers streamline operations while ensuring sustainability and cost-effectiveness.</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339936" y="66860"/>
            <a:ext cx="6102626" cy="523220"/>
          </a:xfrm>
          <a:prstGeom prst="rect">
            <a:avLst/>
          </a:prstGeom>
          <a:noFill/>
        </p:spPr>
        <p:txBody>
          <a:bodyPr wrap="square">
            <a:spAutoFit/>
          </a:bodyPr>
          <a:lstStyle/>
          <a:p>
            <a:pPr algn="ctr"/>
            <a:r>
              <a:rPr lang="en-US" sz="2800" b="1" dirty="0">
                <a:solidFill>
                  <a:schemeClr val="bg1"/>
                </a:solidFill>
              </a:rPr>
              <a:t>Dashboard (Home)</a:t>
            </a:r>
            <a:endParaRPr lang="en-IN" sz="2000" b="1" dirty="0">
              <a:solidFill>
                <a:schemeClr val="bg1"/>
              </a:solidFill>
            </a:endParaRPr>
          </a:p>
        </p:txBody>
      </p:sp>
      <p:pic>
        <p:nvPicPr>
          <p:cNvPr id="4" name="Picture 3">
            <a:extLst>
              <a:ext uri="{FF2B5EF4-FFF2-40B4-BE49-F238E27FC236}">
                <a16:creationId xmlns:a16="http://schemas.microsoft.com/office/drawing/2014/main" id="{DF97A7A4-79F6-8422-F313-107DF4BDA940}"/>
              </a:ext>
            </a:extLst>
          </p:cNvPr>
          <p:cNvPicPr>
            <a:picLocks noChangeAspect="1"/>
          </p:cNvPicPr>
          <p:nvPr/>
        </p:nvPicPr>
        <p:blipFill>
          <a:blip r:embed="rId2"/>
          <a:stretch>
            <a:fillRect/>
          </a:stretch>
        </p:blipFill>
        <p:spPr>
          <a:xfrm>
            <a:off x="0" y="713232"/>
            <a:ext cx="12192000" cy="6144768"/>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51DBEE-A64F-44BE-F899-BFE61A6CF6C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65AEEFD-D352-97E9-84E9-E364EE324D13}"/>
              </a:ext>
            </a:extLst>
          </p:cNvPr>
          <p:cNvSpPr txBox="1"/>
          <p:nvPr/>
        </p:nvSpPr>
        <p:spPr>
          <a:xfrm>
            <a:off x="748880" y="73152"/>
            <a:ext cx="8669440" cy="523220"/>
          </a:xfrm>
          <a:prstGeom prst="rect">
            <a:avLst/>
          </a:prstGeom>
          <a:noFill/>
        </p:spPr>
        <p:txBody>
          <a:bodyPr wrap="square">
            <a:spAutoFit/>
          </a:bodyPr>
          <a:lstStyle/>
          <a:p>
            <a:pPr algn="ctr"/>
            <a:r>
              <a:rPr lang="en-US" sz="2800" b="1" dirty="0">
                <a:solidFill>
                  <a:schemeClr val="bg1"/>
                </a:solidFill>
              </a:rPr>
              <a:t>Dashboard (Sales &amp; Product Performance)</a:t>
            </a:r>
            <a:endParaRPr lang="en-IN" sz="2000" b="1" dirty="0">
              <a:solidFill>
                <a:schemeClr val="bg1"/>
              </a:solidFill>
            </a:endParaRPr>
          </a:p>
        </p:txBody>
      </p:sp>
      <p:pic>
        <p:nvPicPr>
          <p:cNvPr id="5" name="Picture 4">
            <a:extLst>
              <a:ext uri="{FF2B5EF4-FFF2-40B4-BE49-F238E27FC236}">
                <a16:creationId xmlns:a16="http://schemas.microsoft.com/office/drawing/2014/main" id="{7392F371-D6A3-CD6C-05EF-313F0ADC475A}"/>
              </a:ext>
            </a:extLst>
          </p:cNvPr>
          <p:cNvPicPr>
            <a:picLocks noChangeAspect="1"/>
          </p:cNvPicPr>
          <p:nvPr/>
        </p:nvPicPr>
        <p:blipFill>
          <a:blip r:embed="rId2"/>
          <a:stretch>
            <a:fillRect/>
          </a:stretch>
        </p:blipFill>
        <p:spPr>
          <a:xfrm>
            <a:off x="0" y="740664"/>
            <a:ext cx="12192000" cy="6117336"/>
          </a:xfrm>
          <a:prstGeom prst="rect">
            <a:avLst/>
          </a:prstGeom>
        </p:spPr>
      </p:pic>
    </p:spTree>
    <p:extLst>
      <p:ext uri="{BB962C8B-B14F-4D97-AF65-F5344CB8AC3E}">
        <p14:creationId xmlns:p14="http://schemas.microsoft.com/office/powerpoint/2010/main" val="1022956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3205A-85F1-4C40-614F-2A3C0EF1A9C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F44280A-FEC7-18DE-072B-55AF51501D7A}"/>
              </a:ext>
            </a:extLst>
          </p:cNvPr>
          <p:cNvSpPr txBox="1"/>
          <p:nvPr/>
        </p:nvSpPr>
        <p:spPr>
          <a:xfrm>
            <a:off x="611720" y="66860"/>
            <a:ext cx="8760880" cy="523220"/>
          </a:xfrm>
          <a:prstGeom prst="rect">
            <a:avLst/>
          </a:prstGeom>
          <a:noFill/>
        </p:spPr>
        <p:txBody>
          <a:bodyPr wrap="square">
            <a:spAutoFit/>
          </a:bodyPr>
          <a:lstStyle/>
          <a:p>
            <a:pPr algn="ctr"/>
            <a:r>
              <a:rPr lang="en-US" sz="2800" b="1" dirty="0">
                <a:solidFill>
                  <a:schemeClr val="bg1"/>
                </a:solidFill>
              </a:rPr>
              <a:t>Dashboard (Inventory, Manufacturing &amp; Supply)</a:t>
            </a:r>
            <a:endParaRPr lang="en-IN" sz="2000" b="1" dirty="0">
              <a:solidFill>
                <a:schemeClr val="bg1"/>
              </a:solidFill>
            </a:endParaRPr>
          </a:p>
        </p:txBody>
      </p:sp>
      <p:pic>
        <p:nvPicPr>
          <p:cNvPr id="7" name="Picture 6">
            <a:extLst>
              <a:ext uri="{FF2B5EF4-FFF2-40B4-BE49-F238E27FC236}">
                <a16:creationId xmlns:a16="http://schemas.microsoft.com/office/drawing/2014/main" id="{2C30CBFA-7DAE-6E0B-36A4-FE337E33BD64}"/>
              </a:ext>
            </a:extLst>
          </p:cNvPr>
          <p:cNvPicPr>
            <a:picLocks noChangeAspect="1"/>
          </p:cNvPicPr>
          <p:nvPr/>
        </p:nvPicPr>
        <p:blipFill>
          <a:blip r:embed="rId2"/>
          <a:stretch>
            <a:fillRect/>
          </a:stretch>
        </p:blipFill>
        <p:spPr>
          <a:xfrm>
            <a:off x="0" y="705676"/>
            <a:ext cx="12192000" cy="6153457"/>
          </a:xfrm>
          <a:prstGeom prst="rect">
            <a:avLst/>
          </a:prstGeom>
        </p:spPr>
      </p:pic>
    </p:spTree>
    <p:extLst>
      <p:ext uri="{BB962C8B-B14F-4D97-AF65-F5344CB8AC3E}">
        <p14:creationId xmlns:p14="http://schemas.microsoft.com/office/powerpoint/2010/main" val="72659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11121-3AA3-5103-49A1-554D7087E94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C319A31-351D-0C5B-0063-0BEEE80D1F4A}"/>
              </a:ext>
            </a:extLst>
          </p:cNvPr>
          <p:cNvSpPr txBox="1"/>
          <p:nvPr/>
        </p:nvSpPr>
        <p:spPr>
          <a:xfrm>
            <a:off x="611720" y="66860"/>
            <a:ext cx="8760880" cy="523220"/>
          </a:xfrm>
          <a:prstGeom prst="rect">
            <a:avLst/>
          </a:prstGeom>
          <a:noFill/>
        </p:spPr>
        <p:txBody>
          <a:bodyPr wrap="square">
            <a:spAutoFit/>
          </a:bodyPr>
          <a:lstStyle/>
          <a:p>
            <a:pPr algn="ctr"/>
            <a:r>
              <a:rPr lang="en-US" sz="2800" b="1" dirty="0">
                <a:solidFill>
                  <a:schemeClr val="bg1"/>
                </a:solidFill>
              </a:rPr>
              <a:t>Dashboard (Summarize)</a:t>
            </a:r>
            <a:endParaRPr lang="en-IN" sz="2000" b="1" dirty="0">
              <a:solidFill>
                <a:schemeClr val="bg1"/>
              </a:solidFill>
            </a:endParaRPr>
          </a:p>
        </p:txBody>
      </p:sp>
      <p:pic>
        <p:nvPicPr>
          <p:cNvPr id="4" name="Picture 3">
            <a:extLst>
              <a:ext uri="{FF2B5EF4-FFF2-40B4-BE49-F238E27FC236}">
                <a16:creationId xmlns:a16="http://schemas.microsoft.com/office/drawing/2014/main" id="{FAEF5311-D4ED-1BA4-938F-095D987819FA}"/>
              </a:ext>
            </a:extLst>
          </p:cNvPr>
          <p:cNvPicPr>
            <a:picLocks noChangeAspect="1"/>
          </p:cNvPicPr>
          <p:nvPr/>
        </p:nvPicPr>
        <p:blipFill>
          <a:blip r:embed="rId2"/>
          <a:stretch>
            <a:fillRect/>
          </a:stretch>
        </p:blipFill>
        <p:spPr>
          <a:xfrm>
            <a:off x="0" y="722376"/>
            <a:ext cx="12192000" cy="6217919"/>
          </a:xfrm>
          <a:prstGeom prst="rect">
            <a:avLst/>
          </a:prstGeom>
        </p:spPr>
      </p:pic>
    </p:spTree>
    <p:extLst>
      <p:ext uri="{BB962C8B-B14F-4D97-AF65-F5344CB8AC3E}">
        <p14:creationId xmlns:p14="http://schemas.microsoft.com/office/powerpoint/2010/main" val="4000276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A0B64-D959-B490-516B-1623157E0E4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4DE978A-B4EC-C99E-67AF-121915E02A40}"/>
              </a:ext>
            </a:extLst>
          </p:cNvPr>
          <p:cNvSpPr txBox="1"/>
          <p:nvPr/>
        </p:nvSpPr>
        <p:spPr>
          <a:xfrm>
            <a:off x="1087208" y="78778"/>
            <a:ext cx="8760880" cy="584775"/>
          </a:xfrm>
          <a:prstGeom prst="rect">
            <a:avLst/>
          </a:prstGeom>
          <a:noFill/>
        </p:spPr>
        <p:txBody>
          <a:bodyPr wrap="square">
            <a:spAutoFit/>
          </a:bodyPr>
          <a:lstStyle/>
          <a:p>
            <a:pPr algn="ctr"/>
            <a:r>
              <a:rPr lang="en-US" sz="3200" b="1" dirty="0">
                <a:solidFill>
                  <a:schemeClr val="bg1"/>
                </a:solidFill>
              </a:rPr>
              <a:t>Conclusion</a:t>
            </a:r>
            <a:endParaRPr lang="en-IN" sz="2000" b="1" dirty="0">
              <a:solidFill>
                <a:schemeClr val="bg1"/>
              </a:solidFill>
            </a:endParaRPr>
          </a:p>
        </p:txBody>
      </p:sp>
      <p:pic>
        <p:nvPicPr>
          <p:cNvPr id="1026" name="Picture 2" descr="Hand drawn international trade">
            <a:extLst>
              <a:ext uri="{FF2B5EF4-FFF2-40B4-BE49-F238E27FC236}">
                <a16:creationId xmlns:a16="http://schemas.microsoft.com/office/drawing/2014/main" id="{5B23056B-6BD5-F908-4A4B-BF9D9169655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395" t="5532" r="4981" b="7341"/>
          <a:stretch/>
        </p:blipFill>
        <p:spPr bwMode="auto">
          <a:xfrm>
            <a:off x="8412480" y="845072"/>
            <a:ext cx="3285744" cy="22833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atural resource depletion concept illustration">
            <a:extLst>
              <a:ext uri="{FF2B5EF4-FFF2-40B4-BE49-F238E27FC236}">
                <a16:creationId xmlns:a16="http://schemas.microsoft.com/office/drawing/2014/main" id="{196CEA5F-0C6E-37C4-A7BB-6DE3BCB5FD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8392" y="3437541"/>
            <a:ext cx="3239832" cy="2158163"/>
          </a:xfrm>
          <a:prstGeom prst="rect">
            <a:avLst/>
          </a:prstGeom>
          <a:noFill/>
          <a:extLst>
            <a:ext uri="{909E8E84-426E-40DD-AFC4-6F175D3DCCD1}">
              <a14:hiddenFill xmlns:a14="http://schemas.microsoft.com/office/drawing/2010/main">
                <a:solidFill>
                  <a:srgbClr val="FFFFFF"/>
                </a:solidFill>
              </a14:hiddenFill>
            </a:ext>
          </a:extLst>
        </p:spPr>
      </p:pic>
      <p:cxnSp>
        <p:nvCxnSpPr>
          <p:cNvPr id="2" name="Straight Connector 1">
            <a:extLst>
              <a:ext uri="{FF2B5EF4-FFF2-40B4-BE49-F238E27FC236}">
                <a16:creationId xmlns:a16="http://schemas.microsoft.com/office/drawing/2014/main" id="{F1BD3EA6-DEBE-FE5B-FBBB-504BE74DAB89}"/>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FE9D435-A06F-387C-C689-B8CE936188BA}"/>
              </a:ext>
            </a:extLst>
          </p:cNvPr>
          <p:cNvSpPr txBox="1"/>
          <p:nvPr/>
        </p:nvSpPr>
        <p:spPr>
          <a:xfrm>
            <a:off x="493776" y="1383512"/>
            <a:ext cx="7661085" cy="4362733"/>
          </a:xfrm>
          <a:prstGeom prst="rect">
            <a:avLst/>
          </a:prstGeom>
          <a:noFill/>
        </p:spPr>
        <p:txBody>
          <a:bodyPr wrap="square">
            <a:spAutoFit/>
          </a:bodyPr>
          <a:lstStyle/>
          <a:p>
            <a:pPr algn="ctr"/>
            <a:r>
              <a:rPr lang="en-US" sz="1850" dirty="0"/>
              <a:t>The sustainable supply chain dashboard provides a comprehensive visualization of various supply chain operations, enabling businesses to make informed decisions. By integrating real-time data from suppliers, logistics, and inventory systems, the dashboard enhances transparency and operational efficiency. Through interactive visualizations, businesses can identify inefficiencies, track supply chain trends, and evaluate the impact of different processes on cost and sustainability. The insights derived from the dashboard support proactive decision-making, helping organizations optimize resources, reduce waste, and improve overall supply chain resilience. This approach not only ensures smoother supply chain operations but also aligns with sustainability goals, fostering long-term profitability and environmental responsibility. The dashboard serves as a valuable tool for businesses aiming to balance efficiency with sustainable practices in a dynamic market environment.</a:t>
            </a:r>
          </a:p>
        </p:txBody>
      </p:sp>
      <p:sp>
        <p:nvSpPr>
          <p:cNvPr id="6" name="TextBox 5">
            <a:extLst>
              <a:ext uri="{FF2B5EF4-FFF2-40B4-BE49-F238E27FC236}">
                <a16:creationId xmlns:a16="http://schemas.microsoft.com/office/drawing/2014/main" id="{862B64DF-88EC-1E0D-A02E-47C3D7990CDF}"/>
              </a:ext>
            </a:extLst>
          </p:cNvPr>
          <p:cNvSpPr txBox="1"/>
          <p:nvPr/>
        </p:nvSpPr>
        <p:spPr>
          <a:xfrm>
            <a:off x="9500616" y="6072725"/>
            <a:ext cx="2624328" cy="379656"/>
          </a:xfrm>
          <a:prstGeom prst="rect">
            <a:avLst/>
          </a:prstGeom>
          <a:noFill/>
        </p:spPr>
        <p:txBody>
          <a:bodyPr wrap="square" rtlCol="0">
            <a:spAutoFit/>
          </a:bodyPr>
          <a:lstStyle/>
          <a:p>
            <a:r>
              <a:rPr lang="en-US" dirty="0"/>
              <a:t>By- Mansi Chudasama</a:t>
            </a:r>
            <a:endParaRPr lang="en-IN" dirty="0"/>
          </a:p>
        </p:txBody>
      </p:sp>
    </p:spTree>
    <p:extLst>
      <p:ext uri="{BB962C8B-B14F-4D97-AF65-F5344CB8AC3E}">
        <p14:creationId xmlns:p14="http://schemas.microsoft.com/office/powerpoint/2010/main" val="1566644722"/>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91</TotalTime>
  <Words>441</Words>
  <Application>Microsoft Office PowerPoint</Application>
  <PresentationFormat>Widescreen</PresentationFormat>
  <Paragraphs>34</Paragraphs>
  <Slides>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Mansi Chudasama</cp:lastModifiedBy>
  <cp:revision>6</cp:revision>
  <dcterms:created xsi:type="dcterms:W3CDTF">2024-12-31T09:40:01Z</dcterms:created>
  <dcterms:modified xsi:type="dcterms:W3CDTF">2025-03-12T06:23:12Z</dcterms:modified>
</cp:coreProperties>
</file>