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2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973575" y="2973076"/>
            <a:ext cx="4340860" cy="4340860"/>
          </a:xfrm>
          <a:custGeom>
            <a:avLst/>
            <a:gdLst/>
            <a:ahLst/>
            <a:cxnLst/>
            <a:rect l="l" t="t" r="r" b="b"/>
            <a:pathLst>
              <a:path w="4340859" h="4340859">
                <a:moveTo>
                  <a:pt x="0" y="2170403"/>
                </a:moveTo>
                <a:lnTo>
                  <a:pt x="653" y="2223667"/>
                </a:lnTo>
                <a:lnTo>
                  <a:pt x="2614" y="2276900"/>
                </a:lnTo>
                <a:lnTo>
                  <a:pt x="5880" y="2330068"/>
                </a:lnTo>
                <a:lnTo>
                  <a:pt x="10451" y="2383140"/>
                </a:lnTo>
                <a:lnTo>
                  <a:pt x="16322" y="2436083"/>
                </a:lnTo>
                <a:lnTo>
                  <a:pt x="23491" y="2488867"/>
                </a:lnTo>
                <a:lnTo>
                  <a:pt x="31953" y="2541459"/>
                </a:lnTo>
                <a:lnTo>
                  <a:pt x="41704" y="2593827"/>
                </a:lnTo>
                <a:lnTo>
                  <a:pt x="52736" y="2645940"/>
                </a:lnTo>
                <a:lnTo>
                  <a:pt x="65044" y="2697767"/>
                </a:lnTo>
                <a:lnTo>
                  <a:pt x="78620" y="2749276"/>
                </a:lnTo>
                <a:lnTo>
                  <a:pt x="93457" y="2800437"/>
                </a:lnTo>
                <a:lnTo>
                  <a:pt x="109544" y="2851218"/>
                </a:lnTo>
                <a:lnTo>
                  <a:pt x="126873" y="2901589"/>
                </a:lnTo>
                <a:lnTo>
                  <a:pt x="145433" y="2951520"/>
                </a:lnTo>
                <a:lnTo>
                  <a:pt x="165212" y="3000980"/>
                </a:lnTo>
                <a:lnTo>
                  <a:pt x="186200" y="3049939"/>
                </a:lnTo>
                <a:lnTo>
                  <a:pt x="208382" y="3098369"/>
                </a:lnTo>
                <a:lnTo>
                  <a:pt x="231747" y="3146240"/>
                </a:lnTo>
                <a:lnTo>
                  <a:pt x="256279" y="3193523"/>
                </a:lnTo>
                <a:lnTo>
                  <a:pt x="281964" y="3240190"/>
                </a:lnTo>
                <a:lnTo>
                  <a:pt x="308787" y="3286212"/>
                </a:lnTo>
                <a:lnTo>
                  <a:pt x="336731" y="3331563"/>
                </a:lnTo>
                <a:lnTo>
                  <a:pt x="365779" y="3376214"/>
                </a:lnTo>
                <a:lnTo>
                  <a:pt x="395915" y="3420138"/>
                </a:lnTo>
                <a:lnTo>
                  <a:pt x="427119" y="3463310"/>
                </a:lnTo>
                <a:lnTo>
                  <a:pt x="459374" y="3505703"/>
                </a:lnTo>
                <a:lnTo>
                  <a:pt x="492659" y="3547292"/>
                </a:lnTo>
                <a:lnTo>
                  <a:pt x="526955" y="3588051"/>
                </a:lnTo>
                <a:lnTo>
                  <a:pt x="562241" y="3627956"/>
                </a:lnTo>
                <a:lnTo>
                  <a:pt x="598495" y="3666983"/>
                </a:lnTo>
                <a:lnTo>
                  <a:pt x="635696" y="3705109"/>
                </a:lnTo>
                <a:lnTo>
                  <a:pt x="673822" y="3742310"/>
                </a:lnTo>
                <a:lnTo>
                  <a:pt x="712850" y="3778565"/>
                </a:lnTo>
                <a:lnTo>
                  <a:pt x="752755" y="3813851"/>
                </a:lnTo>
                <a:lnTo>
                  <a:pt x="793514" y="3848147"/>
                </a:lnTo>
                <a:lnTo>
                  <a:pt x="835103" y="3881432"/>
                </a:lnTo>
                <a:lnTo>
                  <a:pt x="877496" y="3913686"/>
                </a:lnTo>
                <a:lnTo>
                  <a:pt x="920667" y="3944891"/>
                </a:lnTo>
                <a:lnTo>
                  <a:pt x="964592" y="3975026"/>
                </a:lnTo>
                <a:lnTo>
                  <a:pt x="1009243" y="4004075"/>
                </a:lnTo>
                <a:lnTo>
                  <a:pt x="1054594" y="4032019"/>
                </a:lnTo>
                <a:lnTo>
                  <a:pt x="1100615" y="4058842"/>
                </a:lnTo>
                <a:lnTo>
                  <a:pt x="1147282" y="4084527"/>
                </a:lnTo>
                <a:lnTo>
                  <a:pt x="1194566" y="4109059"/>
                </a:lnTo>
                <a:lnTo>
                  <a:pt x="1242437" y="4132423"/>
                </a:lnTo>
                <a:lnTo>
                  <a:pt x="1290866" y="4154606"/>
                </a:lnTo>
                <a:lnTo>
                  <a:pt x="1339826" y="4175594"/>
                </a:lnTo>
                <a:lnTo>
                  <a:pt x="1389286" y="4195373"/>
                </a:lnTo>
                <a:lnTo>
                  <a:pt x="1439217" y="4213933"/>
                </a:lnTo>
                <a:lnTo>
                  <a:pt x="1489588" y="4231262"/>
                </a:lnTo>
                <a:lnTo>
                  <a:pt x="1540369" y="4247349"/>
                </a:lnTo>
                <a:lnTo>
                  <a:pt x="1591529" y="4262185"/>
                </a:lnTo>
                <a:lnTo>
                  <a:pt x="1643039" y="4275762"/>
                </a:lnTo>
                <a:lnTo>
                  <a:pt x="1694866" y="4288070"/>
                </a:lnTo>
                <a:lnTo>
                  <a:pt x="1746979" y="4299102"/>
                </a:lnTo>
                <a:lnTo>
                  <a:pt x="1799347" y="4308852"/>
                </a:lnTo>
                <a:lnTo>
                  <a:pt x="1851939" y="4317315"/>
                </a:lnTo>
                <a:lnTo>
                  <a:pt x="1904722" y="4324484"/>
                </a:lnTo>
                <a:lnTo>
                  <a:pt x="1957666" y="4330355"/>
                </a:lnTo>
                <a:lnTo>
                  <a:pt x="2010738" y="4334925"/>
                </a:lnTo>
                <a:lnTo>
                  <a:pt x="2063906" y="4338192"/>
                </a:lnTo>
                <a:lnTo>
                  <a:pt x="2117138" y="4340152"/>
                </a:lnTo>
                <a:lnTo>
                  <a:pt x="2170403" y="4340806"/>
                </a:lnTo>
                <a:lnTo>
                  <a:pt x="2197039" y="4340643"/>
                </a:lnTo>
                <a:lnTo>
                  <a:pt x="2250287" y="4339335"/>
                </a:lnTo>
                <a:lnTo>
                  <a:pt x="2303496" y="4336721"/>
                </a:lnTo>
                <a:lnTo>
                  <a:pt x="2356616" y="4332803"/>
                </a:lnTo>
                <a:lnTo>
                  <a:pt x="2409632" y="4327582"/>
                </a:lnTo>
                <a:lnTo>
                  <a:pt x="2462496" y="4321061"/>
                </a:lnTo>
                <a:lnTo>
                  <a:pt x="2515191" y="4313244"/>
                </a:lnTo>
                <a:lnTo>
                  <a:pt x="2567672" y="4304138"/>
                </a:lnTo>
                <a:lnTo>
                  <a:pt x="2619920" y="4293745"/>
                </a:lnTo>
                <a:lnTo>
                  <a:pt x="2671891" y="4282075"/>
                </a:lnTo>
                <a:lnTo>
                  <a:pt x="2723566" y="4269131"/>
                </a:lnTo>
                <a:lnTo>
                  <a:pt x="2774901" y="4254925"/>
                </a:lnTo>
                <a:lnTo>
                  <a:pt x="2825880" y="4239460"/>
                </a:lnTo>
                <a:lnTo>
                  <a:pt x="2876456" y="4222752"/>
                </a:lnTo>
                <a:lnTo>
                  <a:pt x="2926614" y="4204805"/>
                </a:lnTo>
                <a:lnTo>
                  <a:pt x="2976309" y="4185636"/>
                </a:lnTo>
                <a:lnTo>
                  <a:pt x="3025527" y="4165249"/>
                </a:lnTo>
                <a:lnTo>
                  <a:pt x="3074222" y="4143664"/>
                </a:lnTo>
                <a:lnTo>
                  <a:pt x="3122379" y="4120887"/>
                </a:lnTo>
                <a:lnTo>
                  <a:pt x="3169956" y="4096939"/>
                </a:lnTo>
                <a:lnTo>
                  <a:pt x="3216938" y="4071827"/>
                </a:lnTo>
                <a:lnTo>
                  <a:pt x="3263283" y="4045573"/>
                </a:lnTo>
                <a:lnTo>
                  <a:pt x="3308976" y="4018185"/>
                </a:lnTo>
                <a:lnTo>
                  <a:pt x="3353977" y="3989689"/>
                </a:lnTo>
                <a:lnTo>
                  <a:pt x="3398271" y="3960092"/>
                </a:lnTo>
                <a:lnTo>
                  <a:pt x="3441819" y="3929422"/>
                </a:lnTo>
                <a:lnTo>
                  <a:pt x="3484608" y="3897688"/>
                </a:lnTo>
                <a:lnTo>
                  <a:pt x="3526598" y="3864918"/>
                </a:lnTo>
                <a:lnTo>
                  <a:pt x="3567779" y="3831123"/>
                </a:lnTo>
                <a:lnTo>
                  <a:pt x="3608111" y="3796332"/>
                </a:lnTo>
                <a:lnTo>
                  <a:pt x="3647583" y="3760556"/>
                </a:lnTo>
                <a:lnTo>
                  <a:pt x="3686160" y="3723828"/>
                </a:lnTo>
                <a:lnTo>
                  <a:pt x="3723829" y="3686159"/>
                </a:lnTo>
                <a:lnTo>
                  <a:pt x="3760557" y="3647582"/>
                </a:lnTo>
                <a:lnTo>
                  <a:pt x="3796332" y="3608110"/>
                </a:lnTo>
                <a:lnTo>
                  <a:pt x="3831123" y="3567778"/>
                </a:lnTo>
                <a:lnTo>
                  <a:pt x="3864919" y="3526598"/>
                </a:lnTo>
                <a:lnTo>
                  <a:pt x="3897689" y="3484607"/>
                </a:lnTo>
                <a:lnTo>
                  <a:pt x="3929423" y="3441818"/>
                </a:lnTo>
                <a:lnTo>
                  <a:pt x="3960093" y="3398270"/>
                </a:lnTo>
                <a:lnTo>
                  <a:pt x="3989690" y="3353976"/>
                </a:lnTo>
                <a:lnTo>
                  <a:pt x="4018186" y="3308975"/>
                </a:lnTo>
                <a:lnTo>
                  <a:pt x="4045574" y="3263282"/>
                </a:lnTo>
                <a:lnTo>
                  <a:pt x="4071827" y="3216937"/>
                </a:lnTo>
                <a:lnTo>
                  <a:pt x="4096940" y="3169955"/>
                </a:lnTo>
                <a:lnTo>
                  <a:pt x="4120888" y="3122378"/>
                </a:lnTo>
                <a:lnTo>
                  <a:pt x="4143665" y="3074220"/>
                </a:lnTo>
                <a:lnTo>
                  <a:pt x="4165250" y="3025526"/>
                </a:lnTo>
                <a:lnTo>
                  <a:pt x="4185636" y="2976308"/>
                </a:lnTo>
                <a:lnTo>
                  <a:pt x="4204806" y="2926613"/>
                </a:lnTo>
                <a:lnTo>
                  <a:pt x="4222753" y="2876455"/>
                </a:lnTo>
                <a:lnTo>
                  <a:pt x="4239461" y="2825879"/>
                </a:lnTo>
                <a:lnTo>
                  <a:pt x="4254925" y="2774900"/>
                </a:lnTo>
                <a:lnTo>
                  <a:pt x="4269131" y="2723565"/>
                </a:lnTo>
                <a:lnTo>
                  <a:pt x="4282075" y="2671889"/>
                </a:lnTo>
                <a:lnTo>
                  <a:pt x="4293746" y="2619919"/>
                </a:lnTo>
                <a:lnTo>
                  <a:pt x="4304139" y="2567671"/>
                </a:lnTo>
                <a:lnTo>
                  <a:pt x="4313245" y="2515191"/>
                </a:lnTo>
                <a:lnTo>
                  <a:pt x="4321062" y="2462495"/>
                </a:lnTo>
                <a:lnTo>
                  <a:pt x="4327582" y="2409632"/>
                </a:lnTo>
                <a:lnTo>
                  <a:pt x="4332803" y="2356616"/>
                </a:lnTo>
                <a:lnTo>
                  <a:pt x="4336722" y="2303496"/>
                </a:lnTo>
                <a:lnTo>
                  <a:pt x="4339336" y="2250287"/>
                </a:lnTo>
                <a:lnTo>
                  <a:pt x="4340643" y="2197039"/>
                </a:lnTo>
                <a:lnTo>
                  <a:pt x="4340806" y="2170403"/>
                </a:lnTo>
                <a:lnTo>
                  <a:pt x="4340643" y="2143767"/>
                </a:lnTo>
                <a:lnTo>
                  <a:pt x="4339336" y="2090518"/>
                </a:lnTo>
                <a:lnTo>
                  <a:pt x="4336722" y="2037310"/>
                </a:lnTo>
                <a:lnTo>
                  <a:pt x="4332803" y="1984190"/>
                </a:lnTo>
                <a:lnTo>
                  <a:pt x="4327582" y="1931174"/>
                </a:lnTo>
                <a:lnTo>
                  <a:pt x="4321062" y="1878310"/>
                </a:lnTo>
                <a:lnTo>
                  <a:pt x="4313245" y="1825614"/>
                </a:lnTo>
                <a:lnTo>
                  <a:pt x="4304139" y="1773134"/>
                </a:lnTo>
                <a:lnTo>
                  <a:pt x="4293746" y="1720885"/>
                </a:lnTo>
                <a:lnTo>
                  <a:pt x="4282075" y="1668915"/>
                </a:lnTo>
                <a:lnTo>
                  <a:pt x="4269131" y="1617239"/>
                </a:lnTo>
                <a:lnTo>
                  <a:pt x="4254925" y="1565904"/>
                </a:lnTo>
                <a:lnTo>
                  <a:pt x="4239461" y="1514926"/>
                </a:lnTo>
                <a:lnTo>
                  <a:pt x="4222753" y="1464350"/>
                </a:lnTo>
                <a:lnTo>
                  <a:pt x="4204806" y="1414192"/>
                </a:lnTo>
                <a:lnTo>
                  <a:pt x="4185636" y="1364496"/>
                </a:lnTo>
                <a:lnTo>
                  <a:pt x="4165250" y="1315279"/>
                </a:lnTo>
                <a:lnTo>
                  <a:pt x="4143665" y="1266584"/>
                </a:lnTo>
                <a:lnTo>
                  <a:pt x="4120888" y="1218426"/>
                </a:lnTo>
                <a:lnTo>
                  <a:pt x="4096940" y="1170850"/>
                </a:lnTo>
                <a:lnTo>
                  <a:pt x="4071827" y="1123868"/>
                </a:lnTo>
                <a:lnTo>
                  <a:pt x="4045574" y="1077523"/>
                </a:lnTo>
                <a:lnTo>
                  <a:pt x="4018186" y="1031830"/>
                </a:lnTo>
                <a:lnTo>
                  <a:pt x="3989690" y="986829"/>
                </a:lnTo>
                <a:lnTo>
                  <a:pt x="3960093" y="942535"/>
                </a:lnTo>
                <a:lnTo>
                  <a:pt x="3929423" y="898987"/>
                </a:lnTo>
                <a:lnTo>
                  <a:pt x="3897689" y="856198"/>
                </a:lnTo>
                <a:lnTo>
                  <a:pt x="3864919" y="814207"/>
                </a:lnTo>
                <a:lnTo>
                  <a:pt x="3831123" y="773027"/>
                </a:lnTo>
                <a:lnTo>
                  <a:pt x="3796332" y="732695"/>
                </a:lnTo>
                <a:lnTo>
                  <a:pt x="3760557" y="693222"/>
                </a:lnTo>
                <a:lnTo>
                  <a:pt x="3723829" y="654646"/>
                </a:lnTo>
                <a:lnTo>
                  <a:pt x="3686160" y="616977"/>
                </a:lnTo>
                <a:lnTo>
                  <a:pt x="3647583" y="580249"/>
                </a:lnTo>
                <a:lnTo>
                  <a:pt x="3608111" y="544473"/>
                </a:lnTo>
                <a:lnTo>
                  <a:pt x="3567779" y="509682"/>
                </a:lnTo>
                <a:lnTo>
                  <a:pt x="3526598" y="475887"/>
                </a:lnTo>
                <a:lnTo>
                  <a:pt x="3484608" y="443117"/>
                </a:lnTo>
                <a:lnTo>
                  <a:pt x="3441819" y="411383"/>
                </a:lnTo>
                <a:lnTo>
                  <a:pt x="3398271" y="380712"/>
                </a:lnTo>
                <a:lnTo>
                  <a:pt x="3353976" y="351116"/>
                </a:lnTo>
                <a:lnTo>
                  <a:pt x="3308976" y="322620"/>
                </a:lnTo>
                <a:lnTo>
                  <a:pt x="3263283" y="295232"/>
                </a:lnTo>
                <a:lnTo>
                  <a:pt x="3216938" y="268978"/>
                </a:lnTo>
                <a:lnTo>
                  <a:pt x="3169956" y="243866"/>
                </a:lnTo>
                <a:lnTo>
                  <a:pt x="3122379" y="219918"/>
                </a:lnTo>
                <a:lnTo>
                  <a:pt x="3074222" y="197141"/>
                </a:lnTo>
                <a:lnTo>
                  <a:pt x="3025527" y="175556"/>
                </a:lnTo>
                <a:lnTo>
                  <a:pt x="2976309" y="155169"/>
                </a:lnTo>
                <a:lnTo>
                  <a:pt x="2926614" y="136000"/>
                </a:lnTo>
                <a:lnTo>
                  <a:pt x="2876456" y="118053"/>
                </a:lnTo>
                <a:lnTo>
                  <a:pt x="2825880" y="101345"/>
                </a:lnTo>
                <a:lnTo>
                  <a:pt x="2774901" y="85881"/>
                </a:lnTo>
                <a:lnTo>
                  <a:pt x="2723566" y="71674"/>
                </a:lnTo>
                <a:lnTo>
                  <a:pt x="2671891" y="58730"/>
                </a:lnTo>
                <a:lnTo>
                  <a:pt x="2619920" y="47060"/>
                </a:lnTo>
                <a:lnTo>
                  <a:pt x="2567672" y="36667"/>
                </a:lnTo>
                <a:lnTo>
                  <a:pt x="2515191" y="27561"/>
                </a:lnTo>
                <a:lnTo>
                  <a:pt x="2462496" y="19744"/>
                </a:lnTo>
                <a:lnTo>
                  <a:pt x="2409632" y="13224"/>
                </a:lnTo>
                <a:lnTo>
                  <a:pt x="2356616" y="8002"/>
                </a:lnTo>
                <a:lnTo>
                  <a:pt x="2303496" y="4084"/>
                </a:lnTo>
                <a:lnTo>
                  <a:pt x="2250287" y="1470"/>
                </a:lnTo>
                <a:lnTo>
                  <a:pt x="2197039" y="163"/>
                </a:lnTo>
                <a:lnTo>
                  <a:pt x="2170403" y="0"/>
                </a:lnTo>
                <a:lnTo>
                  <a:pt x="2143767" y="163"/>
                </a:lnTo>
                <a:lnTo>
                  <a:pt x="2090518" y="1470"/>
                </a:lnTo>
                <a:lnTo>
                  <a:pt x="2037310" y="4084"/>
                </a:lnTo>
                <a:lnTo>
                  <a:pt x="1984190" y="8002"/>
                </a:lnTo>
                <a:lnTo>
                  <a:pt x="1931174" y="13224"/>
                </a:lnTo>
                <a:lnTo>
                  <a:pt x="1878310" y="19744"/>
                </a:lnTo>
                <a:lnTo>
                  <a:pt x="1825615" y="27561"/>
                </a:lnTo>
                <a:lnTo>
                  <a:pt x="1773135" y="36667"/>
                </a:lnTo>
                <a:lnTo>
                  <a:pt x="1720886" y="47060"/>
                </a:lnTo>
                <a:lnTo>
                  <a:pt x="1668916" y="58730"/>
                </a:lnTo>
                <a:lnTo>
                  <a:pt x="1617240" y="71674"/>
                </a:lnTo>
                <a:lnTo>
                  <a:pt x="1565905" y="85881"/>
                </a:lnTo>
                <a:lnTo>
                  <a:pt x="1514927" y="101345"/>
                </a:lnTo>
                <a:lnTo>
                  <a:pt x="1464351" y="118053"/>
                </a:lnTo>
                <a:lnTo>
                  <a:pt x="1414193" y="136000"/>
                </a:lnTo>
                <a:lnTo>
                  <a:pt x="1364497" y="155169"/>
                </a:lnTo>
                <a:lnTo>
                  <a:pt x="1315280" y="175556"/>
                </a:lnTo>
                <a:lnTo>
                  <a:pt x="1266585" y="197141"/>
                </a:lnTo>
                <a:lnTo>
                  <a:pt x="1218428" y="219918"/>
                </a:lnTo>
                <a:lnTo>
                  <a:pt x="1170851" y="243866"/>
                </a:lnTo>
                <a:lnTo>
                  <a:pt x="1123868" y="268978"/>
                </a:lnTo>
                <a:lnTo>
                  <a:pt x="1077524" y="295232"/>
                </a:lnTo>
                <a:lnTo>
                  <a:pt x="1031831" y="322620"/>
                </a:lnTo>
                <a:lnTo>
                  <a:pt x="986830" y="351116"/>
                </a:lnTo>
                <a:lnTo>
                  <a:pt x="942536" y="380712"/>
                </a:lnTo>
                <a:lnTo>
                  <a:pt x="898987" y="411383"/>
                </a:lnTo>
                <a:lnTo>
                  <a:pt x="856199" y="443117"/>
                </a:lnTo>
                <a:lnTo>
                  <a:pt x="814208" y="475887"/>
                </a:lnTo>
                <a:lnTo>
                  <a:pt x="773028" y="509682"/>
                </a:lnTo>
                <a:lnTo>
                  <a:pt x="732696" y="544473"/>
                </a:lnTo>
                <a:lnTo>
                  <a:pt x="693223" y="580249"/>
                </a:lnTo>
                <a:lnTo>
                  <a:pt x="654647" y="616977"/>
                </a:lnTo>
                <a:lnTo>
                  <a:pt x="616978" y="654646"/>
                </a:lnTo>
                <a:lnTo>
                  <a:pt x="580250" y="693223"/>
                </a:lnTo>
                <a:lnTo>
                  <a:pt x="544474" y="732695"/>
                </a:lnTo>
                <a:lnTo>
                  <a:pt x="509683" y="773027"/>
                </a:lnTo>
                <a:lnTo>
                  <a:pt x="475888" y="814207"/>
                </a:lnTo>
                <a:lnTo>
                  <a:pt x="443118" y="856198"/>
                </a:lnTo>
                <a:lnTo>
                  <a:pt x="411383" y="898987"/>
                </a:lnTo>
                <a:lnTo>
                  <a:pt x="380713" y="942535"/>
                </a:lnTo>
                <a:lnTo>
                  <a:pt x="351117" y="986829"/>
                </a:lnTo>
                <a:lnTo>
                  <a:pt x="322621" y="1031830"/>
                </a:lnTo>
                <a:lnTo>
                  <a:pt x="295233" y="1077523"/>
                </a:lnTo>
                <a:lnTo>
                  <a:pt x="268979" y="1123868"/>
                </a:lnTo>
                <a:lnTo>
                  <a:pt x="243866" y="1170850"/>
                </a:lnTo>
                <a:lnTo>
                  <a:pt x="219919" y="1218426"/>
                </a:lnTo>
                <a:lnTo>
                  <a:pt x="197142" y="1266584"/>
                </a:lnTo>
                <a:lnTo>
                  <a:pt x="175557" y="1315279"/>
                </a:lnTo>
                <a:lnTo>
                  <a:pt x="155170" y="1364496"/>
                </a:lnTo>
                <a:lnTo>
                  <a:pt x="136000" y="1414192"/>
                </a:lnTo>
                <a:lnTo>
                  <a:pt x="118053" y="1464350"/>
                </a:lnTo>
                <a:lnTo>
                  <a:pt x="101345" y="1514926"/>
                </a:lnTo>
                <a:lnTo>
                  <a:pt x="85881" y="1565904"/>
                </a:lnTo>
                <a:lnTo>
                  <a:pt x="71675" y="1617239"/>
                </a:lnTo>
                <a:lnTo>
                  <a:pt x="58731" y="1668915"/>
                </a:lnTo>
                <a:lnTo>
                  <a:pt x="47060" y="1720885"/>
                </a:lnTo>
                <a:lnTo>
                  <a:pt x="36667" y="1773134"/>
                </a:lnTo>
                <a:lnTo>
                  <a:pt x="27561" y="1825614"/>
                </a:lnTo>
                <a:lnTo>
                  <a:pt x="19744" y="1878310"/>
                </a:lnTo>
                <a:lnTo>
                  <a:pt x="13224" y="1931174"/>
                </a:lnTo>
                <a:lnTo>
                  <a:pt x="8002" y="1984190"/>
                </a:lnTo>
                <a:lnTo>
                  <a:pt x="4084" y="2037310"/>
                </a:lnTo>
                <a:lnTo>
                  <a:pt x="1470" y="2090518"/>
                </a:lnTo>
                <a:lnTo>
                  <a:pt x="163" y="2143767"/>
                </a:lnTo>
                <a:lnTo>
                  <a:pt x="0" y="2170403"/>
                </a:lnTo>
                <a:close/>
              </a:path>
            </a:pathLst>
          </a:custGeom>
          <a:ln w="672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3270" y="1130438"/>
            <a:ext cx="8941459" cy="92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3848" y="4057527"/>
            <a:ext cx="14876144" cy="2237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933" y="4648033"/>
            <a:ext cx="11197590" cy="1264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100" b="1" spc="3254" dirty="0">
                <a:latin typeface="Arial"/>
                <a:cs typeface="Arial"/>
              </a:rPr>
              <a:t>BANkBOOsTX</a:t>
            </a:r>
            <a:endParaRPr sz="8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0308" y="6147450"/>
            <a:ext cx="812482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943100" algn="l"/>
              </a:tabLst>
            </a:pPr>
            <a:r>
              <a:rPr sz="2450" b="1" spc="1040" dirty="0">
                <a:latin typeface="Arial"/>
                <a:cs typeface="Arial"/>
              </a:rPr>
              <a:t>EMPO	</a:t>
            </a:r>
            <a:r>
              <a:rPr sz="2450" b="1" spc="805" dirty="0">
                <a:latin typeface="Arial"/>
                <a:cs typeface="Arial"/>
              </a:rPr>
              <a:t>ERING</a:t>
            </a:r>
            <a:r>
              <a:rPr sz="2450" b="1" spc="-90" dirty="0">
                <a:latin typeface="Arial"/>
                <a:cs typeface="Arial"/>
              </a:rPr>
              <a:t> </a:t>
            </a:r>
            <a:r>
              <a:rPr sz="2450" b="1" spc="1065" dirty="0">
                <a:latin typeface="Arial"/>
                <a:cs typeface="Arial"/>
              </a:rPr>
              <a:t>BANkING</a:t>
            </a:r>
            <a:r>
              <a:rPr sz="2450" b="1" spc="-85" dirty="0">
                <a:latin typeface="Arial"/>
                <a:cs typeface="Arial"/>
              </a:rPr>
              <a:t> </a:t>
            </a:r>
            <a:r>
              <a:rPr sz="2450" b="1" spc="844" dirty="0">
                <a:latin typeface="Arial"/>
                <a:cs typeface="Arial"/>
              </a:rPr>
              <a:t>sUCCEss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4007" y="1459465"/>
            <a:ext cx="3135528" cy="1636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370901"/>
            <a:ext cx="5853430" cy="16700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 marR="5080">
              <a:lnSpc>
                <a:spcPts val="5850"/>
              </a:lnSpc>
              <a:spcBef>
                <a:spcPts val="1330"/>
              </a:spcBef>
            </a:pPr>
            <a:r>
              <a:rPr spc="2885" dirty="0"/>
              <a:t>KNN </a:t>
            </a:r>
            <a:r>
              <a:rPr spc="2890" dirty="0"/>
              <a:t> </a:t>
            </a:r>
            <a:r>
              <a:rPr spc="1845" dirty="0"/>
              <a:t>F</a:t>
            </a:r>
            <a:r>
              <a:rPr spc="1560" dirty="0"/>
              <a:t>U</a:t>
            </a:r>
            <a:r>
              <a:rPr spc="2805" dirty="0"/>
              <a:t>N</a:t>
            </a:r>
            <a:r>
              <a:rPr spc="1935" dirty="0"/>
              <a:t>C</a:t>
            </a:r>
            <a:r>
              <a:rPr spc="1720" dirty="0"/>
              <a:t>T</a:t>
            </a:r>
            <a:r>
              <a:rPr spc="1015" dirty="0"/>
              <a:t>I</a:t>
            </a:r>
            <a:r>
              <a:rPr spc="1670" dirty="0"/>
              <a:t>O</a:t>
            </a:r>
            <a:r>
              <a:rPr spc="2810" dirty="0"/>
              <a:t>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52003" y="5216063"/>
            <a:ext cx="13261975" cy="2266950"/>
            <a:chOff x="2352003" y="5216063"/>
            <a:chExt cx="13261975" cy="22669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1719" y="5701572"/>
              <a:ext cx="66675" cy="666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1719" y="7416072"/>
              <a:ext cx="66675" cy="66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8498" y="5701572"/>
              <a:ext cx="66675" cy="66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8498" y="7073172"/>
              <a:ext cx="66675" cy="66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2003" y="5216063"/>
              <a:ext cx="5876031" cy="1335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7390" y="5216063"/>
              <a:ext cx="5876031" cy="13359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351574" y="5491381"/>
            <a:ext cx="4112895" cy="31115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75" dirty="0">
                <a:latin typeface="Lucida Sans Unicode"/>
                <a:cs typeface="Lucida Sans Unicode"/>
              </a:rPr>
              <a:t>The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choice </a:t>
            </a:r>
            <a:r>
              <a:rPr sz="1600" spc="50" dirty="0">
                <a:latin typeface="Lucida Sans Unicode"/>
                <a:cs typeface="Lucida Sans Unicode"/>
              </a:rPr>
              <a:t>of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b="1" spc="-15" dirty="0">
                <a:latin typeface="Cambria"/>
                <a:cs typeface="Cambria"/>
              </a:rPr>
              <a:t>k</a:t>
            </a:r>
            <a:r>
              <a:rPr sz="1600" b="1" spc="320" dirty="0">
                <a:latin typeface="Cambria"/>
                <a:cs typeface="Cambria"/>
              </a:rPr>
              <a:t> </a:t>
            </a:r>
            <a:r>
              <a:rPr sz="1600" spc="210" dirty="0">
                <a:latin typeface="Lucida Sans Unicode"/>
                <a:cs typeface="Lucida Sans Unicode"/>
              </a:rPr>
              <a:t>can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influence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40600"/>
              </a:lnSpc>
            </a:pPr>
            <a:r>
              <a:rPr sz="1600" spc="135" dirty="0">
                <a:latin typeface="Lucida Sans Unicode"/>
                <a:cs typeface="Lucida Sans Unicode"/>
              </a:rPr>
              <a:t>prediction </a:t>
            </a:r>
            <a:r>
              <a:rPr sz="1600" spc="220" dirty="0">
                <a:latin typeface="Lucida Sans Unicode"/>
                <a:cs typeface="Lucida Sans Unicode"/>
              </a:rPr>
              <a:t>accuracy </a:t>
            </a:r>
            <a:r>
              <a:rPr sz="1600" spc="180" dirty="0">
                <a:latin typeface="Lucida Sans Unicode"/>
                <a:cs typeface="Lucida Sans Unicode"/>
              </a:rPr>
              <a:t>and </a:t>
            </a:r>
            <a:r>
              <a:rPr sz="1600" spc="125" dirty="0">
                <a:latin typeface="Lucida Sans Unicode"/>
                <a:cs typeface="Lucida Sans Unicode"/>
              </a:rPr>
              <a:t>should </a:t>
            </a:r>
            <a:r>
              <a:rPr sz="1600" spc="150" dirty="0">
                <a:latin typeface="Lucida Sans Unicode"/>
                <a:cs typeface="Lucida Sans Unicode"/>
              </a:rPr>
              <a:t>be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selected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based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on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5" dirty="0">
                <a:latin typeface="Lucida Sans Unicode"/>
                <a:cs typeface="Lucida Sans Unicode"/>
              </a:rPr>
              <a:t>dataset</a:t>
            </a:r>
            <a:endParaRPr sz="1600">
              <a:latin typeface="Lucida Sans Unicode"/>
              <a:cs typeface="Lucida Sans Unicode"/>
            </a:endParaRPr>
          </a:p>
          <a:p>
            <a:pPr marL="12700" marR="1023619">
              <a:lnSpc>
                <a:spcPct val="140600"/>
              </a:lnSpc>
            </a:pPr>
            <a:r>
              <a:rPr sz="1600" spc="165" dirty="0">
                <a:latin typeface="Lucida Sans Unicode"/>
                <a:cs typeface="Lucida Sans Unicode"/>
              </a:rPr>
              <a:t>characteristics</a:t>
            </a:r>
            <a:r>
              <a:rPr sz="1600" spc="140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4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model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performance.</a:t>
            </a:r>
            <a:endParaRPr sz="1600">
              <a:latin typeface="Lucida Sans Unicode"/>
              <a:cs typeface="Lucida Sans Unicode"/>
            </a:endParaRPr>
          </a:p>
          <a:p>
            <a:pPr marL="12700" marR="60960" algn="just">
              <a:lnSpc>
                <a:spcPct val="140600"/>
              </a:lnSpc>
            </a:pPr>
            <a:r>
              <a:rPr sz="1600" spc="100" dirty="0">
                <a:latin typeface="Lucida Sans Unicode"/>
                <a:cs typeface="Lucida Sans Unicode"/>
              </a:rPr>
              <a:t>Further </a:t>
            </a:r>
            <a:r>
              <a:rPr sz="1600" spc="160" dirty="0">
                <a:latin typeface="Lucida Sans Unicode"/>
                <a:cs typeface="Lucida Sans Unicode"/>
              </a:rPr>
              <a:t>model </a:t>
            </a:r>
            <a:r>
              <a:rPr sz="1600" spc="114" dirty="0">
                <a:latin typeface="Lucida Sans Unicode"/>
                <a:cs typeface="Lucida Sans Unicode"/>
              </a:rPr>
              <a:t>tuning </a:t>
            </a:r>
            <a:r>
              <a:rPr sz="1600" spc="180" dirty="0">
                <a:latin typeface="Lucida Sans Unicode"/>
                <a:cs typeface="Lucida Sans Unicode"/>
              </a:rPr>
              <a:t>and </a:t>
            </a:r>
            <a:r>
              <a:rPr sz="1600" spc="155" dirty="0">
                <a:latin typeface="Lucida Sans Unicode"/>
                <a:cs typeface="Lucida Sans Unicode"/>
              </a:rPr>
              <a:t>analysis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are </a:t>
            </a:r>
            <a:r>
              <a:rPr sz="1600" spc="130" dirty="0">
                <a:latin typeface="Lucida Sans Unicode"/>
                <a:cs typeface="Lucida Sans Unicode"/>
              </a:rPr>
              <a:t>required </a:t>
            </a:r>
            <a:r>
              <a:rPr sz="1600" spc="75" dirty="0">
                <a:latin typeface="Lucida Sans Unicode"/>
                <a:cs typeface="Lucida Sans Unicode"/>
              </a:rPr>
              <a:t>to </a:t>
            </a:r>
            <a:r>
              <a:rPr sz="1600" spc="150" dirty="0">
                <a:latin typeface="Lucida Sans Unicode"/>
                <a:cs typeface="Lucida Sans Unicode"/>
              </a:rPr>
              <a:t>improve </a:t>
            </a:r>
            <a:r>
              <a:rPr sz="1600" spc="135" dirty="0">
                <a:latin typeface="Lucida Sans Unicode"/>
                <a:cs typeface="Lucida Sans Unicode"/>
              </a:rPr>
              <a:t>prediction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220" dirty="0">
                <a:latin typeface="Lucida Sans Unicode"/>
                <a:cs typeface="Lucida Sans Unicode"/>
              </a:rPr>
              <a:t>accuracy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gain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more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insights</a:t>
            </a:r>
            <a:endParaRPr sz="16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600" spc="110" dirty="0">
                <a:latin typeface="Lucida Sans Unicode"/>
                <a:cs typeface="Lucida Sans Unicode"/>
              </a:rPr>
              <a:t>from</a:t>
            </a:r>
            <a:r>
              <a:rPr sz="1600" spc="14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50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data.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8353" y="5491381"/>
            <a:ext cx="4218940" cy="27686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75" dirty="0">
                <a:latin typeface="Lucida Sans Unicode"/>
                <a:cs typeface="Lucida Sans Unicode"/>
              </a:rPr>
              <a:t>The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K-Nearest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Neighbors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(KNN)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40600"/>
              </a:lnSpc>
            </a:pPr>
            <a:r>
              <a:rPr sz="1600" spc="160" dirty="0">
                <a:latin typeface="Lucida Sans Unicode"/>
                <a:cs typeface="Lucida Sans Unicode"/>
              </a:rPr>
              <a:t>model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consistently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predicts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a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class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l</a:t>
            </a:r>
            <a:r>
              <a:rPr sz="1600" spc="320" dirty="0">
                <a:latin typeface="Lucida Sans Unicode"/>
                <a:cs typeface="Lucida Sans Unicode"/>
              </a:rPr>
              <a:t>a</a:t>
            </a:r>
            <a:r>
              <a:rPr sz="1600" spc="195" dirty="0">
                <a:latin typeface="Lucida Sans Unicode"/>
                <a:cs typeface="Lucida Sans Unicode"/>
              </a:rPr>
              <a:t>b</a:t>
            </a:r>
            <a:r>
              <a:rPr sz="1600" spc="225" dirty="0">
                <a:latin typeface="Lucida Sans Unicode"/>
                <a:cs typeface="Lucida Sans Unicode"/>
              </a:rPr>
              <a:t>e</a:t>
            </a:r>
            <a:r>
              <a:rPr sz="1600" spc="-70" dirty="0">
                <a:latin typeface="Lucida Sans Unicode"/>
                <a:cs typeface="Lucida Sans Unicode"/>
              </a:rPr>
              <a:t>l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o</a:t>
            </a:r>
            <a:r>
              <a:rPr sz="1600" spc="-65" dirty="0">
                <a:latin typeface="Lucida Sans Unicode"/>
                <a:cs typeface="Lucida Sans Unicode"/>
              </a:rPr>
              <a:t>f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-500" dirty="0">
                <a:latin typeface="Lucida Sans Unicode"/>
                <a:cs typeface="Lucida Sans Unicode"/>
              </a:rPr>
              <a:t>1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60" dirty="0">
                <a:latin typeface="Lucida Sans Unicode"/>
                <a:cs typeface="Lucida Sans Unicode"/>
              </a:rPr>
              <a:t>f</a:t>
            </a:r>
            <a:r>
              <a:rPr sz="1600" spc="165" dirty="0">
                <a:latin typeface="Lucida Sans Unicode"/>
                <a:cs typeface="Lucida Sans Unicode"/>
              </a:rPr>
              <a:t>o</a:t>
            </a:r>
            <a:r>
              <a:rPr sz="1600" spc="-60" dirty="0">
                <a:latin typeface="Lucida Sans Unicode"/>
                <a:cs typeface="Lucida Sans Unicode"/>
              </a:rPr>
              <a:t>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d</a:t>
            </a:r>
            <a:r>
              <a:rPr sz="1600" spc="55" dirty="0">
                <a:latin typeface="Lucida Sans Unicode"/>
                <a:cs typeface="Lucida Sans Unicode"/>
              </a:rPr>
              <a:t>i</a:t>
            </a:r>
            <a:r>
              <a:rPr sz="1600" spc="60" dirty="0">
                <a:latin typeface="Lucida Sans Unicode"/>
                <a:cs typeface="Lucida Sans Unicode"/>
              </a:rPr>
              <a:t>ff</a:t>
            </a:r>
            <a:r>
              <a:rPr sz="1600" spc="225" dirty="0">
                <a:latin typeface="Lucida Sans Unicode"/>
                <a:cs typeface="Lucida Sans Unicode"/>
              </a:rPr>
              <a:t>e</a:t>
            </a:r>
            <a:r>
              <a:rPr sz="1600" spc="65" dirty="0">
                <a:latin typeface="Lucida Sans Unicode"/>
                <a:cs typeface="Lucida Sans Unicode"/>
              </a:rPr>
              <a:t>r</a:t>
            </a:r>
            <a:r>
              <a:rPr sz="1600" spc="225" dirty="0">
                <a:latin typeface="Lucida Sans Unicode"/>
                <a:cs typeface="Lucida Sans Unicode"/>
              </a:rPr>
              <a:t>e</a:t>
            </a:r>
            <a:r>
              <a:rPr sz="1600" spc="155" dirty="0">
                <a:latin typeface="Lucida Sans Unicode"/>
                <a:cs typeface="Lucida Sans Unicode"/>
              </a:rPr>
              <a:t>n</a:t>
            </a:r>
            <a:r>
              <a:rPr sz="1600" spc="-20" dirty="0">
                <a:latin typeface="Lucida Sans Unicode"/>
                <a:cs typeface="Lucida Sans Unicode"/>
              </a:rPr>
              <a:t>t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v</a:t>
            </a:r>
            <a:r>
              <a:rPr sz="1600" spc="320" dirty="0">
                <a:latin typeface="Lucida Sans Unicode"/>
                <a:cs typeface="Lucida Sans Unicode"/>
              </a:rPr>
              <a:t>a</a:t>
            </a:r>
            <a:r>
              <a:rPr sz="1600" spc="55" dirty="0">
                <a:latin typeface="Lucida Sans Unicode"/>
                <a:cs typeface="Lucida Sans Unicode"/>
              </a:rPr>
              <a:t>l</a:t>
            </a:r>
            <a:r>
              <a:rPr sz="1600" spc="155" dirty="0">
                <a:latin typeface="Lucida Sans Unicode"/>
                <a:cs typeface="Lucida Sans Unicode"/>
              </a:rPr>
              <a:t>u</a:t>
            </a:r>
            <a:r>
              <a:rPr sz="1600" spc="225" dirty="0">
                <a:latin typeface="Lucida Sans Unicode"/>
                <a:cs typeface="Lucida Sans Unicode"/>
              </a:rPr>
              <a:t>e</a:t>
            </a:r>
            <a:r>
              <a:rPr sz="1600" spc="15" dirty="0">
                <a:latin typeface="Lucida Sans Unicode"/>
                <a:cs typeface="Lucida Sans Unicode"/>
              </a:rPr>
              <a:t>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o</a:t>
            </a:r>
            <a:r>
              <a:rPr sz="1600" spc="-65" dirty="0">
                <a:latin typeface="Lucida Sans Unicode"/>
                <a:cs typeface="Lucida Sans Unicode"/>
              </a:rPr>
              <a:t>f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-114" dirty="0">
                <a:latin typeface="Lucida Sans Unicode"/>
                <a:cs typeface="Lucida Sans Unicode"/>
              </a:rPr>
              <a:t>k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60" dirty="0">
                <a:latin typeface="Lucida Sans Unicode"/>
                <a:cs typeface="Lucida Sans Unicode"/>
              </a:rPr>
              <a:t>f</a:t>
            </a:r>
            <a:r>
              <a:rPr sz="1600" spc="165" dirty="0">
                <a:latin typeface="Lucida Sans Unicode"/>
                <a:cs typeface="Lucida Sans Unicode"/>
              </a:rPr>
              <a:t>o</a:t>
            </a:r>
            <a:r>
              <a:rPr sz="1600" spc="-50" dirty="0">
                <a:latin typeface="Lucida Sans Unicode"/>
                <a:cs typeface="Lucida Sans Unicode"/>
              </a:rPr>
              <a:t>r 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provided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204" dirty="0">
                <a:latin typeface="Lucida Sans Unicode"/>
                <a:cs typeface="Lucida Sans Unicode"/>
              </a:rPr>
              <a:t>data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point.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50" dirty="0">
                <a:latin typeface="Lucida Sans Unicode"/>
                <a:cs typeface="Lucida Sans Unicode"/>
              </a:rPr>
              <a:t>This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suggests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that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204" dirty="0">
                <a:latin typeface="Lucida Sans Unicode"/>
                <a:cs typeface="Lucida Sans Unicode"/>
              </a:rPr>
              <a:t>data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point</a:t>
            </a:r>
            <a:endParaRPr sz="1600">
              <a:latin typeface="Lucida Sans Unicode"/>
              <a:cs typeface="Lucida Sans Unicode"/>
            </a:endParaRPr>
          </a:p>
          <a:p>
            <a:pPr marL="12700" marR="46990">
              <a:lnSpc>
                <a:spcPct val="140600"/>
              </a:lnSpc>
            </a:pPr>
            <a:r>
              <a:rPr sz="1600" spc="155" dirty="0">
                <a:latin typeface="Lucida Sans Unicode"/>
                <a:cs typeface="Lucida Sans Unicode"/>
              </a:rPr>
              <a:t>shares</a:t>
            </a:r>
            <a:r>
              <a:rPr sz="1600" spc="16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similarities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with</a:t>
            </a:r>
            <a:r>
              <a:rPr sz="1600" spc="160" dirty="0">
                <a:latin typeface="Lucida Sans Unicode"/>
                <a:cs typeface="Lucida Sans Unicode"/>
              </a:rPr>
              <a:t> instances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in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85" dirty="0">
                <a:latin typeface="Lucida Sans Unicode"/>
                <a:cs typeface="Lucida Sans Unicode"/>
              </a:rPr>
              <a:t>dataset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where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customers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150" dirty="0">
                <a:latin typeface="Lucida Sans Unicode"/>
                <a:cs typeface="Lucida Sans Unicode"/>
              </a:rPr>
              <a:t>subscribed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program.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8881922"/>
              <a:ext cx="16230599" cy="3690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605363"/>
              <a:ext cx="3476800" cy="453407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44691" y="2538821"/>
            <a:ext cx="6198870" cy="927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40" dirty="0"/>
              <a:t>S</a:t>
            </a:r>
            <a:r>
              <a:rPr spc="1560" dirty="0"/>
              <a:t>U</a:t>
            </a:r>
            <a:r>
              <a:rPr spc="3879" dirty="0"/>
              <a:t>MM</a:t>
            </a:r>
            <a:r>
              <a:rPr spc="2735" dirty="0"/>
              <a:t>A</a:t>
            </a:r>
            <a:r>
              <a:rPr spc="2080" dirty="0"/>
              <a:t>R</a:t>
            </a:r>
            <a:r>
              <a:rPr spc="2405"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4875" y="4474957"/>
            <a:ext cx="69373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13970" algn="ctr">
              <a:lnSpc>
                <a:spcPct val="140600"/>
              </a:lnSpc>
              <a:spcBef>
                <a:spcPts val="100"/>
              </a:spcBef>
            </a:pPr>
            <a:r>
              <a:rPr sz="1600" spc="50" dirty="0">
                <a:latin typeface="Lucida Sans Unicode"/>
                <a:cs typeface="Lucida Sans Unicode"/>
              </a:rPr>
              <a:t>This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project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studies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a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bank's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direct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marketing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200" dirty="0">
                <a:latin typeface="Lucida Sans Unicode"/>
                <a:cs typeface="Lucida Sans Unicode"/>
              </a:rPr>
              <a:t>campaigns </a:t>
            </a:r>
            <a:r>
              <a:rPr sz="1600" spc="204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with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a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5" dirty="0">
                <a:latin typeface="Lucida Sans Unicode"/>
                <a:cs typeface="Lucida Sans Unicode"/>
              </a:rPr>
              <a:t>dataset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of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-15" dirty="0">
                <a:latin typeface="Lucida Sans Unicode"/>
                <a:cs typeface="Lucida Sans Unicode"/>
              </a:rPr>
              <a:t>41,000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examples</a:t>
            </a:r>
            <a:r>
              <a:rPr sz="1600" spc="180" dirty="0">
                <a:latin typeface="Lucida Sans Unicode"/>
                <a:cs typeface="Lucida Sans Unicode"/>
              </a:rPr>
              <a:t> and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0" dirty="0">
                <a:latin typeface="Lucida Sans Unicode"/>
                <a:cs typeface="Lucida Sans Unicode"/>
              </a:rPr>
              <a:t>20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variables.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It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finds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consistent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K-Nearest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Neighbors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(KNN)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predictions,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insights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from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K-means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 </a:t>
            </a:r>
            <a:r>
              <a:rPr sz="1600" spc="155" dirty="0">
                <a:latin typeface="Lucida Sans Unicode"/>
                <a:cs typeface="Lucida Sans Unicode"/>
              </a:rPr>
              <a:t>hierarchical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clustering,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which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identify</a:t>
            </a:r>
            <a:endParaRPr sz="1600">
              <a:latin typeface="Lucida Sans Unicode"/>
              <a:cs typeface="Lucida Sans Unicode"/>
            </a:endParaRPr>
          </a:p>
          <a:p>
            <a:pPr marL="12065" marR="5080" algn="ctr">
              <a:lnSpc>
                <a:spcPct val="140600"/>
              </a:lnSpc>
            </a:pPr>
            <a:r>
              <a:rPr sz="1600" spc="80" dirty="0">
                <a:latin typeface="Lucida Sans Unicode"/>
                <a:cs typeface="Lucida Sans Unicode"/>
              </a:rPr>
              <a:t>four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clusters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using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automated</a:t>
            </a:r>
            <a:r>
              <a:rPr sz="1600" spc="180" dirty="0">
                <a:latin typeface="Lucida Sans Unicode"/>
                <a:cs typeface="Lucida Sans Unicode"/>
              </a:rPr>
              <a:t> and </a:t>
            </a:r>
            <a:r>
              <a:rPr sz="1600" spc="190" dirty="0">
                <a:latin typeface="Lucida Sans Unicode"/>
                <a:cs typeface="Lucida Sans Unicode"/>
              </a:rPr>
              <a:t>manual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methods.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These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insights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help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improve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marketing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strategies</a:t>
            </a:r>
            <a:r>
              <a:rPr sz="1600" spc="180" dirty="0">
                <a:latin typeface="Lucida Sans Unicode"/>
                <a:cs typeface="Lucida Sans Unicode"/>
              </a:rPr>
              <a:t> and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200" dirty="0">
                <a:latin typeface="Lucida Sans Unicode"/>
                <a:cs typeface="Lucida Sans Unicode"/>
              </a:rPr>
              <a:t>engage</a:t>
            </a:r>
            <a:endParaRPr sz="1600">
              <a:latin typeface="Lucida Sans Unicode"/>
              <a:cs typeface="Lucida Sans Unicode"/>
            </a:endParaRPr>
          </a:p>
          <a:p>
            <a:pPr marL="260350" marR="252729" algn="ctr">
              <a:lnSpc>
                <a:spcPct val="140600"/>
              </a:lnSpc>
            </a:pPr>
            <a:r>
              <a:rPr sz="1600" spc="165" dirty="0">
                <a:latin typeface="Lucida Sans Unicode"/>
                <a:cs typeface="Lucida Sans Unicode"/>
              </a:rPr>
              <a:t>consumers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05" dirty="0">
                <a:latin typeface="Lucida Sans Unicode"/>
                <a:cs typeface="Lucida Sans Unicode"/>
              </a:rPr>
              <a:t>better.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Future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refinements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60" dirty="0">
                <a:latin typeface="Lucida Sans Unicode"/>
                <a:cs typeface="Lucida Sans Unicode"/>
              </a:rPr>
              <a:t>will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require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more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model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enhancements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analyses.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7238" y="2320362"/>
            <a:ext cx="7450455" cy="927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875" dirty="0"/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17" y="6527548"/>
            <a:ext cx="392430" cy="2731135"/>
            <a:chOff x="1028717" y="6527548"/>
            <a:chExt cx="392430" cy="2731135"/>
          </a:xfrm>
        </p:grpSpPr>
        <p:sp>
          <p:nvSpPr>
            <p:cNvPr id="4" name="object 4"/>
            <p:cNvSpPr/>
            <p:nvPr/>
          </p:nvSpPr>
          <p:spPr>
            <a:xfrm>
              <a:off x="1055011" y="6553843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339687" y="169843"/>
                  </a:moveTo>
                  <a:lnTo>
                    <a:pt x="334595" y="211122"/>
                  </a:lnTo>
                  <a:lnTo>
                    <a:pt x="319634" y="249908"/>
                  </a:lnTo>
                  <a:lnTo>
                    <a:pt x="295697" y="283896"/>
                  </a:lnTo>
                  <a:lnTo>
                    <a:pt x="264203" y="311063"/>
                  </a:lnTo>
                  <a:lnTo>
                    <a:pt x="227053" y="329763"/>
                  </a:lnTo>
                  <a:lnTo>
                    <a:pt x="186491" y="338871"/>
                  </a:lnTo>
                  <a:lnTo>
                    <a:pt x="169843" y="339687"/>
                  </a:lnTo>
                  <a:lnTo>
                    <a:pt x="161499" y="339483"/>
                  </a:lnTo>
                  <a:lnTo>
                    <a:pt x="120540" y="332375"/>
                  </a:lnTo>
                  <a:lnTo>
                    <a:pt x="82534" y="315529"/>
                  </a:lnTo>
                  <a:lnTo>
                    <a:pt x="49746" y="289941"/>
                  </a:lnTo>
                  <a:lnTo>
                    <a:pt x="24157" y="257152"/>
                  </a:lnTo>
                  <a:lnTo>
                    <a:pt x="7311" y="219147"/>
                  </a:lnTo>
                  <a:lnTo>
                    <a:pt x="203" y="178187"/>
                  </a:lnTo>
                  <a:lnTo>
                    <a:pt x="0" y="169843"/>
                  </a:lnTo>
                  <a:lnTo>
                    <a:pt x="203" y="161499"/>
                  </a:lnTo>
                  <a:lnTo>
                    <a:pt x="7311" y="120540"/>
                  </a:lnTo>
                  <a:lnTo>
                    <a:pt x="24157" y="82534"/>
                  </a:lnTo>
                  <a:lnTo>
                    <a:pt x="49746" y="49746"/>
                  </a:lnTo>
                  <a:lnTo>
                    <a:pt x="82534" y="24157"/>
                  </a:lnTo>
                  <a:lnTo>
                    <a:pt x="120540" y="7311"/>
                  </a:lnTo>
                  <a:lnTo>
                    <a:pt x="161499" y="203"/>
                  </a:lnTo>
                  <a:lnTo>
                    <a:pt x="169843" y="0"/>
                  </a:lnTo>
                  <a:lnTo>
                    <a:pt x="178187" y="203"/>
                  </a:lnTo>
                  <a:lnTo>
                    <a:pt x="219147" y="7311"/>
                  </a:lnTo>
                  <a:lnTo>
                    <a:pt x="257152" y="24157"/>
                  </a:lnTo>
                  <a:lnTo>
                    <a:pt x="289941" y="49746"/>
                  </a:lnTo>
                  <a:lnTo>
                    <a:pt x="315529" y="82534"/>
                  </a:lnTo>
                  <a:lnTo>
                    <a:pt x="332375" y="120540"/>
                  </a:lnTo>
                  <a:lnTo>
                    <a:pt x="339483" y="161499"/>
                  </a:lnTo>
                  <a:lnTo>
                    <a:pt x="339687" y="169843"/>
                  </a:lnTo>
                  <a:close/>
                </a:path>
              </a:pathLst>
            </a:custGeom>
            <a:ln w="52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5011" y="7333326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169843"/>
                  </a:moveTo>
                  <a:lnTo>
                    <a:pt x="5091" y="211122"/>
                  </a:lnTo>
                  <a:lnTo>
                    <a:pt x="20053" y="249908"/>
                  </a:lnTo>
                  <a:lnTo>
                    <a:pt x="43990" y="283896"/>
                  </a:lnTo>
                  <a:lnTo>
                    <a:pt x="75483" y="311063"/>
                  </a:lnTo>
                  <a:lnTo>
                    <a:pt x="112634" y="329763"/>
                  </a:lnTo>
                  <a:lnTo>
                    <a:pt x="153195" y="338871"/>
                  </a:lnTo>
                  <a:lnTo>
                    <a:pt x="169843" y="339687"/>
                  </a:lnTo>
                  <a:lnTo>
                    <a:pt x="178187" y="339483"/>
                  </a:lnTo>
                  <a:lnTo>
                    <a:pt x="219147" y="332375"/>
                  </a:lnTo>
                  <a:lnTo>
                    <a:pt x="257152" y="315529"/>
                  </a:lnTo>
                  <a:lnTo>
                    <a:pt x="289941" y="289941"/>
                  </a:lnTo>
                  <a:lnTo>
                    <a:pt x="315529" y="257152"/>
                  </a:lnTo>
                  <a:lnTo>
                    <a:pt x="332375" y="219147"/>
                  </a:lnTo>
                  <a:lnTo>
                    <a:pt x="339483" y="178187"/>
                  </a:lnTo>
                  <a:lnTo>
                    <a:pt x="339687" y="169843"/>
                  </a:lnTo>
                  <a:lnTo>
                    <a:pt x="339483" y="161499"/>
                  </a:lnTo>
                  <a:lnTo>
                    <a:pt x="332375" y="120540"/>
                  </a:lnTo>
                  <a:lnTo>
                    <a:pt x="315529" y="82534"/>
                  </a:lnTo>
                  <a:lnTo>
                    <a:pt x="289941" y="49746"/>
                  </a:lnTo>
                  <a:lnTo>
                    <a:pt x="257152" y="24157"/>
                  </a:lnTo>
                  <a:lnTo>
                    <a:pt x="219147" y="7311"/>
                  </a:lnTo>
                  <a:lnTo>
                    <a:pt x="178187" y="203"/>
                  </a:lnTo>
                  <a:lnTo>
                    <a:pt x="169843" y="0"/>
                  </a:lnTo>
                  <a:lnTo>
                    <a:pt x="161499" y="203"/>
                  </a:lnTo>
                  <a:lnTo>
                    <a:pt x="120540" y="7311"/>
                  </a:lnTo>
                  <a:lnTo>
                    <a:pt x="82534" y="24157"/>
                  </a:lnTo>
                  <a:lnTo>
                    <a:pt x="49746" y="49746"/>
                  </a:lnTo>
                  <a:lnTo>
                    <a:pt x="24157" y="82534"/>
                  </a:lnTo>
                  <a:lnTo>
                    <a:pt x="7311" y="120540"/>
                  </a:lnTo>
                  <a:lnTo>
                    <a:pt x="203" y="161499"/>
                  </a:lnTo>
                  <a:lnTo>
                    <a:pt x="0" y="169843"/>
                  </a:lnTo>
                  <a:close/>
                </a:path>
              </a:pathLst>
            </a:custGeom>
            <a:ln w="52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5011" y="8112807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339687" y="169843"/>
                  </a:moveTo>
                  <a:lnTo>
                    <a:pt x="334595" y="211122"/>
                  </a:lnTo>
                  <a:lnTo>
                    <a:pt x="319634" y="249908"/>
                  </a:lnTo>
                  <a:lnTo>
                    <a:pt x="295697" y="283896"/>
                  </a:lnTo>
                  <a:lnTo>
                    <a:pt x="264203" y="311063"/>
                  </a:lnTo>
                  <a:lnTo>
                    <a:pt x="227053" y="329763"/>
                  </a:lnTo>
                  <a:lnTo>
                    <a:pt x="186491" y="338871"/>
                  </a:lnTo>
                  <a:lnTo>
                    <a:pt x="169843" y="339687"/>
                  </a:lnTo>
                  <a:lnTo>
                    <a:pt x="161499" y="339483"/>
                  </a:lnTo>
                  <a:lnTo>
                    <a:pt x="120540" y="332375"/>
                  </a:lnTo>
                  <a:lnTo>
                    <a:pt x="82534" y="315529"/>
                  </a:lnTo>
                  <a:lnTo>
                    <a:pt x="49746" y="289941"/>
                  </a:lnTo>
                  <a:lnTo>
                    <a:pt x="24157" y="257152"/>
                  </a:lnTo>
                  <a:lnTo>
                    <a:pt x="7311" y="219147"/>
                  </a:lnTo>
                  <a:lnTo>
                    <a:pt x="203" y="178187"/>
                  </a:lnTo>
                  <a:lnTo>
                    <a:pt x="0" y="169843"/>
                  </a:lnTo>
                  <a:lnTo>
                    <a:pt x="203" y="161499"/>
                  </a:lnTo>
                  <a:lnTo>
                    <a:pt x="7311" y="120540"/>
                  </a:lnTo>
                  <a:lnTo>
                    <a:pt x="24157" y="82534"/>
                  </a:lnTo>
                  <a:lnTo>
                    <a:pt x="49746" y="49746"/>
                  </a:lnTo>
                  <a:lnTo>
                    <a:pt x="82534" y="24157"/>
                  </a:lnTo>
                  <a:lnTo>
                    <a:pt x="120540" y="7311"/>
                  </a:lnTo>
                  <a:lnTo>
                    <a:pt x="161499" y="203"/>
                  </a:lnTo>
                  <a:lnTo>
                    <a:pt x="169843" y="0"/>
                  </a:lnTo>
                  <a:lnTo>
                    <a:pt x="178187" y="203"/>
                  </a:lnTo>
                  <a:lnTo>
                    <a:pt x="219147" y="7311"/>
                  </a:lnTo>
                  <a:lnTo>
                    <a:pt x="257152" y="24157"/>
                  </a:lnTo>
                  <a:lnTo>
                    <a:pt x="289941" y="49746"/>
                  </a:lnTo>
                  <a:lnTo>
                    <a:pt x="315529" y="82534"/>
                  </a:lnTo>
                  <a:lnTo>
                    <a:pt x="332375" y="120540"/>
                  </a:lnTo>
                  <a:lnTo>
                    <a:pt x="339483" y="161499"/>
                  </a:lnTo>
                  <a:lnTo>
                    <a:pt x="339687" y="169843"/>
                  </a:lnTo>
                  <a:close/>
                </a:path>
              </a:pathLst>
            </a:custGeom>
            <a:ln w="52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5011" y="8892288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169843"/>
                  </a:moveTo>
                  <a:lnTo>
                    <a:pt x="5091" y="211122"/>
                  </a:lnTo>
                  <a:lnTo>
                    <a:pt x="20053" y="249908"/>
                  </a:lnTo>
                  <a:lnTo>
                    <a:pt x="43990" y="283896"/>
                  </a:lnTo>
                  <a:lnTo>
                    <a:pt x="75483" y="311063"/>
                  </a:lnTo>
                  <a:lnTo>
                    <a:pt x="112634" y="329763"/>
                  </a:lnTo>
                  <a:lnTo>
                    <a:pt x="153195" y="338871"/>
                  </a:lnTo>
                  <a:lnTo>
                    <a:pt x="169843" y="339687"/>
                  </a:lnTo>
                  <a:lnTo>
                    <a:pt x="178187" y="339483"/>
                  </a:lnTo>
                  <a:lnTo>
                    <a:pt x="219147" y="332375"/>
                  </a:lnTo>
                  <a:lnTo>
                    <a:pt x="257152" y="315529"/>
                  </a:lnTo>
                  <a:lnTo>
                    <a:pt x="289941" y="289941"/>
                  </a:lnTo>
                  <a:lnTo>
                    <a:pt x="315529" y="257152"/>
                  </a:lnTo>
                  <a:lnTo>
                    <a:pt x="332375" y="219147"/>
                  </a:lnTo>
                  <a:lnTo>
                    <a:pt x="339483" y="178187"/>
                  </a:lnTo>
                  <a:lnTo>
                    <a:pt x="339687" y="169843"/>
                  </a:lnTo>
                  <a:lnTo>
                    <a:pt x="339483" y="161499"/>
                  </a:lnTo>
                  <a:lnTo>
                    <a:pt x="332375" y="120540"/>
                  </a:lnTo>
                  <a:lnTo>
                    <a:pt x="315529" y="82534"/>
                  </a:lnTo>
                  <a:lnTo>
                    <a:pt x="289941" y="49746"/>
                  </a:lnTo>
                  <a:lnTo>
                    <a:pt x="257152" y="24157"/>
                  </a:lnTo>
                  <a:lnTo>
                    <a:pt x="219147" y="7311"/>
                  </a:lnTo>
                  <a:lnTo>
                    <a:pt x="178187" y="203"/>
                  </a:lnTo>
                  <a:lnTo>
                    <a:pt x="169843" y="0"/>
                  </a:lnTo>
                  <a:lnTo>
                    <a:pt x="161499" y="203"/>
                  </a:lnTo>
                  <a:lnTo>
                    <a:pt x="120540" y="7311"/>
                  </a:lnTo>
                  <a:lnTo>
                    <a:pt x="82534" y="24157"/>
                  </a:lnTo>
                  <a:lnTo>
                    <a:pt x="49746" y="49746"/>
                  </a:lnTo>
                  <a:lnTo>
                    <a:pt x="24157" y="82534"/>
                  </a:lnTo>
                  <a:lnTo>
                    <a:pt x="7311" y="120540"/>
                  </a:lnTo>
                  <a:lnTo>
                    <a:pt x="203" y="161499"/>
                  </a:lnTo>
                  <a:lnTo>
                    <a:pt x="0" y="169843"/>
                  </a:lnTo>
                  <a:close/>
                </a:path>
              </a:pathLst>
            </a:custGeom>
            <a:ln w="52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07681" y="4085810"/>
            <a:ext cx="9872980" cy="388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>
              <a:lnSpc>
                <a:spcPct val="140600"/>
              </a:lnSpc>
              <a:spcBef>
                <a:spcPts val="100"/>
              </a:spcBef>
            </a:pPr>
            <a:r>
              <a:rPr sz="2000" spc="50" dirty="0">
                <a:latin typeface="Lucida Sans Unicode"/>
                <a:cs typeface="Lucida Sans Unicode"/>
              </a:rPr>
              <a:t>In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05" dirty="0">
                <a:latin typeface="Lucida Sans Unicode"/>
                <a:cs typeface="Lucida Sans Unicode"/>
              </a:rPr>
              <a:t>this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10" dirty="0">
                <a:latin typeface="Lucida Sans Unicode"/>
                <a:cs typeface="Lucida Sans Unicode"/>
              </a:rPr>
              <a:t>report,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80" dirty="0">
                <a:latin typeface="Lucida Sans Unicode"/>
                <a:cs typeface="Lucida Sans Unicode"/>
              </a:rPr>
              <a:t>we've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95" dirty="0">
                <a:latin typeface="Lucida Sans Unicode"/>
                <a:cs typeface="Lucida Sans Unicode"/>
              </a:rPr>
              <a:t>analyzed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65" dirty="0">
                <a:latin typeface="Lucida Sans Unicode"/>
                <a:cs typeface="Lucida Sans Unicode"/>
              </a:rPr>
              <a:t>direct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180" dirty="0">
                <a:latin typeface="Lucida Sans Unicode"/>
                <a:cs typeface="Lucida Sans Unicode"/>
              </a:rPr>
              <a:t>marketing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220" dirty="0">
                <a:latin typeface="Lucida Sans Unicode"/>
                <a:cs typeface="Lucida Sans Unicode"/>
              </a:rPr>
              <a:t>campaigns,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95" dirty="0">
                <a:latin typeface="Lucida Sans Unicode"/>
                <a:cs typeface="Lucida Sans Unicode"/>
              </a:rPr>
              <a:t>aiming </a:t>
            </a:r>
            <a:r>
              <a:rPr sz="2000" spc="200" dirty="0">
                <a:latin typeface="Lucida Sans Unicode"/>
                <a:cs typeface="Lucida Sans Unicode"/>
              </a:rPr>
              <a:t> </a:t>
            </a:r>
            <a:r>
              <a:rPr sz="2000" spc="90" dirty="0">
                <a:latin typeface="Lucida Sans Unicode"/>
                <a:cs typeface="Lucida Sans Unicode"/>
              </a:rPr>
              <a:t>to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135" dirty="0">
                <a:latin typeface="Lucida Sans Unicode"/>
                <a:cs typeface="Lucida Sans Unicode"/>
              </a:rPr>
              <a:t>optimize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180" dirty="0">
                <a:latin typeface="Lucida Sans Unicode"/>
                <a:cs typeface="Lucida Sans Unicode"/>
              </a:rPr>
              <a:t>strategies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70" dirty="0">
                <a:latin typeface="Lucida Sans Unicode"/>
                <a:cs typeface="Lucida Sans Unicode"/>
              </a:rPr>
              <a:t>for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185" dirty="0">
                <a:latin typeface="Lucida Sans Unicode"/>
                <a:cs typeface="Lucida Sans Unicode"/>
              </a:rPr>
              <a:t>success.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Our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175" dirty="0">
                <a:latin typeface="Lucida Sans Unicode"/>
                <a:cs typeface="Lucida Sans Unicode"/>
              </a:rPr>
              <a:t>research,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160" dirty="0">
                <a:latin typeface="Lucida Sans Unicode"/>
                <a:cs typeface="Lucida Sans Unicode"/>
              </a:rPr>
              <a:t>driven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160" dirty="0">
                <a:latin typeface="Lucida Sans Unicode"/>
                <a:cs typeface="Lucida Sans Unicode"/>
              </a:rPr>
              <a:t>by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235" dirty="0">
                <a:latin typeface="Lucida Sans Unicode"/>
                <a:cs typeface="Lucida Sans Unicode"/>
              </a:rPr>
              <a:t>machine</a:t>
            </a:r>
            <a:endParaRPr sz="2000">
              <a:latin typeface="Lucida Sans Unicode"/>
              <a:cs typeface="Lucida Sans Unicode"/>
            </a:endParaRPr>
          </a:p>
          <a:p>
            <a:pPr marL="498475" marR="297180" indent="-194310">
              <a:lnSpc>
                <a:spcPct val="140600"/>
              </a:lnSpc>
            </a:pPr>
            <a:r>
              <a:rPr sz="2000" spc="145" dirty="0">
                <a:latin typeface="Lucida Sans Unicode"/>
                <a:cs typeface="Lucida Sans Unicode"/>
              </a:rPr>
              <a:t>learning,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215" dirty="0">
                <a:latin typeface="Lucida Sans Unicode"/>
                <a:cs typeface="Lucida Sans Unicode"/>
              </a:rPr>
              <a:t>revealed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75" dirty="0">
                <a:latin typeface="Lucida Sans Unicode"/>
                <a:cs typeface="Lucida Sans Unicode"/>
              </a:rPr>
              <a:t>that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165" dirty="0">
                <a:latin typeface="Lucida Sans Unicode"/>
                <a:cs typeface="Lucida Sans Unicode"/>
              </a:rPr>
              <a:t>personalized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240" dirty="0">
                <a:latin typeface="Lucida Sans Unicode"/>
                <a:cs typeface="Lucida Sans Unicode"/>
              </a:rPr>
              <a:t>approaches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hold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220" dirty="0">
                <a:latin typeface="Lucida Sans Unicode"/>
                <a:cs typeface="Lucida Sans Unicode"/>
              </a:rPr>
              <a:t>immense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150" dirty="0">
                <a:latin typeface="Lucida Sans Unicode"/>
                <a:cs typeface="Lucida Sans Unicode"/>
              </a:rPr>
              <a:t>potential.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60" dirty="0">
                <a:latin typeface="Lucida Sans Unicode"/>
                <a:cs typeface="Lucida Sans Unicode"/>
              </a:rPr>
              <a:t>Clustering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225" dirty="0">
                <a:latin typeface="Lucida Sans Unicode"/>
                <a:cs typeface="Lucida Sans Unicode"/>
              </a:rPr>
              <a:t>and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170" dirty="0">
                <a:latin typeface="Lucida Sans Unicode"/>
                <a:cs typeface="Lucida Sans Unicode"/>
              </a:rPr>
              <a:t>correlation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220" dirty="0">
                <a:latin typeface="Lucida Sans Unicode"/>
                <a:cs typeface="Lucida Sans Unicode"/>
              </a:rPr>
              <a:t>analyses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240" dirty="0">
                <a:latin typeface="Lucida Sans Unicode"/>
                <a:cs typeface="Lucida Sans Unicode"/>
              </a:rPr>
              <a:t>have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180" dirty="0">
                <a:latin typeface="Lucida Sans Unicode"/>
                <a:cs typeface="Lucida Sans Unicode"/>
              </a:rPr>
              <a:t>provided</a:t>
            </a:r>
            <a:endParaRPr sz="2000">
              <a:latin typeface="Lucida Sans Unicode"/>
              <a:cs typeface="Lucida Sans Unicode"/>
            </a:endParaRPr>
          </a:p>
          <a:p>
            <a:pPr marL="335280" marR="161925" indent="-165735">
              <a:lnSpc>
                <a:spcPct val="140600"/>
              </a:lnSpc>
            </a:pPr>
            <a:r>
              <a:rPr sz="2000" spc="215" dirty="0">
                <a:latin typeface="Lucida Sans Unicode"/>
                <a:cs typeface="Lucida Sans Unicode"/>
              </a:rPr>
              <a:t>actionable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insights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90" dirty="0">
                <a:latin typeface="Lucida Sans Unicode"/>
                <a:cs typeface="Lucida Sans Unicode"/>
              </a:rPr>
              <a:t>to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245" dirty="0">
                <a:latin typeface="Lucida Sans Unicode"/>
                <a:cs typeface="Lucida Sans Unicode"/>
              </a:rPr>
              <a:t>enhance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200" dirty="0">
                <a:latin typeface="Lucida Sans Unicode"/>
                <a:cs typeface="Lucida Sans Unicode"/>
              </a:rPr>
              <a:t>customer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245" dirty="0">
                <a:latin typeface="Lucida Sans Unicode"/>
                <a:cs typeface="Lucida Sans Unicode"/>
              </a:rPr>
              <a:t>engagement</a:t>
            </a:r>
            <a:r>
              <a:rPr sz="2000" spc="229" dirty="0">
                <a:latin typeface="Lucida Sans Unicode"/>
                <a:cs typeface="Lucida Sans Unicode"/>
              </a:rPr>
              <a:t> </a:t>
            </a:r>
            <a:r>
              <a:rPr sz="2000" spc="225" dirty="0">
                <a:latin typeface="Lucida Sans Unicode"/>
                <a:cs typeface="Lucida Sans Unicode"/>
              </a:rPr>
              <a:t>and </a:t>
            </a:r>
            <a:r>
              <a:rPr sz="2000" spc="135" dirty="0">
                <a:latin typeface="Lucida Sans Unicode"/>
                <a:cs typeface="Lucida Sans Unicode"/>
              </a:rPr>
              <a:t>refine </a:t>
            </a:r>
            <a:r>
              <a:rPr sz="2000" spc="-615" dirty="0">
                <a:latin typeface="Lucida Sans Unicode"/>
                <a:cs typeface="Lucida Sans Unicode"/>
              </a:rPr>
              <a:t> </a:t>
            </a:r>
            <a:r>
              <a:rPr sz="2000" spc="180" dirty="0">
                <a:latin typeface="Lucida Sans Unicode"/>
                <a:cs typeface="Lucida Sans Unicode"/>
              </a:rPr>
              <a:t>marketing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170" dirty="0">
                <a:latin typeface="Lucida Sans Unicode"/>
                <a:cs typeface="Lucida Sans Unicode"/>
              </a:rPr>
              <a:t>tactics.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260" dirty="0">
                <a:latin typeface="Lucida Sans Unicode"/>
                <a:cs typeface="Lucida Sans Unicode"/>
              </a:rPr>
              <a:t>We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240" dirty="0">
                <a:latin typeface="Lucida Sans Unicode"/>
                <a:cs typeface="Lucida Sans Unicode"/>
              </a:rPr>
              <a:t>recommend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95" dirty="0">
                <a:latin typeface="Lucida Sans Unicode"/>
                <a:cs typeface="Lucida Sans Unicode"/>
              </a:rPr>
              <a:t>leveraging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80" dirty="0">
                <a:latin typeface="Lucida Sans Unicode"/>
                <a:cs typeface="Lucida Sans Unicode"/>
              </a:rPr>
              <a:t>these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findings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90" dirty="0">
                <a:latin typeface="Lucida Sans Unicode"/>
                <a:cs typeface="Lucida Sans Unicode"/>
              </a:rPr>
              <a:t>to</a:t>
            </a:r>
            <a:endParaRPr sz="2000">
              <a:latin typeface="Lucida Sans Unicode"/>
              <a:cs typeface="Lucida Sans Unicode"/>
            </a:endParaRPr>
          </a:p>
          <a:p>
            <a:pPr marL="298450" marR="290830" algn="ctr">
              <a:lnSpc>
                <a:spcPct val="140600"/>
              </a:lnSpc>
            </a:pPr>
            <a:r>
              <a:rPr sz="2000" spc="150" dirty="0">
                <a:latin typeface="Lucida Sans Unicode"/>
                <a:cs typeface="Lucida Sans Unicode"/>
              </a:rPr>
              <a:t>fine-tune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160" dirty="0">
                <a:latin typeface="Lucida Sans Unicode"/>
                <a:cs typeface="Lucida Sans Unicode"/>
              </a:rPr>
              <a:t>strategies,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60" dirty="0">
                <a:latin typeface="Lucida Sans Unicode"/>
                <a:cs typeface="Lucida Sans Unicode"/>
              </a:rPr>
              <a:t>ensuring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150" dirty="0">
                <a:latin typeface="Lucida Sans Unicode"/>
                <a:cs typeface="Lucida Sans Unicode"/>
              </a:rPr>
              <a:t>efficient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85" dirty="0">
                <a:latin typeface="Lucida Sans Unicode"/>
                <a:cs typeface="Lucida Sans Unicode"/>
              </a:rPr>
              <a:t>resource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170" dirty="0">
                <a:latin typeface="Lucida Sans Unicode"/>
                <a:cs typeface="Lucida Sans Unicode"/>
              </a:rPr>
              <a:t>allocation.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This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200" dirty="0">
                <a:latin typeface="Lucida Sans Unicode"/>
                <a:cs typeface="Lucida Sans Unicode"/>
              </a:rPr>
              <a:t>data-driven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245" dirty="0">
                <a:latin typeface="Lucida Sans Unicode"/>
                <a:cs typeface="Lucida Sans Unicode"/>
              </a:rPr>
              <a:t>approach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75" dirty="0">
                <a:latin typeface="Lucida Sans Unicode"/>
                <a:cs typeface="Lucida Sans Unicode"/>
              </a:rPr>
              <a:t>will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85" dirty="0">
                <a:latin typeface="Lucida Sans Unicode"/>
                <a:cs typeface="Lucida Sans Unicode"/>
              </a:rPr>
              <a:t>be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key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90" dirty="0">
                <a:latin typeface="Lucida Sans Unicode"/>
                <a:cs typeface="Lucida Sans Unicode"/>
              </a:rPr>
              <a:t>to</a:t>
            </a:r>
            <a:r>
              <a:rPr sz="2000" spc="225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your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130" dirty="0">
                <a:latin typeface="Lucida Sans Unicode"/>
                <a:cs typeface="Lucida Sans Unicode"/>
              </a:rPr>
              <a:t>future</a:t>
            </a:r>
            <a:r>
              <a:rPr sz="2000" spc="220" dirty="0">
                <a:latin typeface="Lucida Sans Unicode"/>
                <a:cs typeface="Lucida Sans Unicode"/>
              </a:rPr>
              <a:t> </a:t>
            </a:r>
            <a:r>
              <a:rPr sz="2000" spc="180" dirty="0">
                <a:latin typeface="Lucida Sans Unicode"/>
                <a:cs typeface="Lucida Sans Unicode"/>
              </a:rPr>
              <a:t>marketing</a:t>
            </a:r>
            <a:endParaRPr sz="20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2000" spc="190" dirty="0">
                <a:latin typeface="Lucida Sans Unicode"/>
                <a:cs typeface="Lucida Sans Unicode"/>
              </a:rPr>
              <a:t>endeavors.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1059" y="3470558"/>
            <a:ext cx="3343274" cy="3343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03944" y="4695218"/>
            <a:ext cx="4253865" cy="16700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933450" marR="5080" indent="-921385">
              <a:lnSpc>
                <a:spcPts val="5850"/>
              </a:lnSpc>
              <a:spcBef>
                <a:spcPts val="1330"/>
              </a:spcBef>
            </a:pPr>
            <a:r>
              <a:rPr spc="1720" dirty="0"/>
              <a:t>T</a:t>
            </a:r>
            <a:r>
              <a:rPr spc="2315" dirty="0"/>
              <a:t>H</a:t>
            </a:r>
            <a:r>
              <a:rPr spc="2735" dirty="0"/>
              <a:t>A</a:t>
            </a:r>
            <a:r>
              <a:rPr spc="2805" dirty="0"/>
              <a:t>N</a:t>
            </a:r>
            <a:r>
              <a:rPr spc="2680" dirty="0"/>
              <a:t>k  </a:t>
            </a:r>
            <a:r>
              <a:rPr spc="137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3349" y="2258935"/>
            <a:ext cx="5321935" cy="972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00" spc="2465" dirty="0"/>
              <a:t>AGENDA</a:t>
            </a:r>
            <a:endParaRPr sz="6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0"/>
              </a:spcBef>
              <a:tabLst>
                <a:tab pos="3918585" algn="l"/>
                <a:tab pos="8067675" algn="l"/>
                <a:tab pos="12161520" algn="l"/>
              </a:tabLst>
            </a:pPr>
            <a:r>
              <a:rPr spc="2085" dirty="0"/>
              <a:t>01	</a:t>
            </a:r>
            <a:r>
              <a:rPr spc="4145" dirty="0"/>
              <a:t>02	</a:t>
            </a:r>
            <a:r>
              <a:rPr spc="4120" dirty="0"/>
              <a:t>03	</a:t>
            </a:r>
            <a:r>
              <a:rPr spc="4300" dirty="0"/>
              <a:t>04</a:t>
            </a:r>
          </a:p>
          <a:p>
            <a:pPr marL="473709">
              <a:lnSpc>
                <a:spcPct val="100000"/>
              </a:lnSpc>
              <a:spcBef>
                <a:spcPts val="170"/>
              </a:spcBef>
              <a:tabLst>
                <a:tab pos="4180840" algn="l"/>
              </a:tabLst>
            </a:pPr>
            <a:r>
              <a:rPr sz="3825" b="0" spc="15" baseline="9803" dirty="0">
                <a:solidFill>
                  <a:srgbClr val="000000"/>
                </a:solidFill>
                <a:latin typeface="Lucida Sans Unicode"/>
                <a:cs typeface="Lucida Sans Unicode"/>
              </a:rPr>
              <a:t>OVERVIEW	</a:t>
            </a:r>
            <a:r>
              <a:rPr sz="2550" b="0" spc="-20" dirty="0">
                <a:solidFill>
                  <a:srgbClr val="000000"/>
                </a:solidFill>
                <a:latin typeface="Lucida Sans Unicode"/>
                <a:cs typeface="Lucida Sans Unicode"/>
              </a:rPr>
              <a:t>BANKBOOSTX</a:t>
            </a:r>
            <a:endParaRPr sz="25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348" y="6068543"/>
            <a:ext cx="7497445" cy="2867025"/>
          </a:xfrm>
          <a:prstGeom prst="rect">
            <a:avLst/>
          </a:prstGeom>
        </p:spPr>
        <p:txBody>
          <a:bodyPr vert="horz" wrap="square" lIns="0" tIns="487680" rIns="0" bIns="0" rtlCol="0">
            <a:spAutoFit/>
          </a:bodyPr>
          <a:lstStyle/>
          <a:p>
            <a:pPr marL="529590">
              <a:lnSpc>
                <a:spcPct val="100000"/>
              </a:lnSpc>
              <a:spcBef>
                <a:spcPts val="3840"/>
              </a:spcBef>
              <a:tabLst>
                <a:tab pos="4820920" algn="l"/>
              </a:tabLst>
            </a:pPr>
            <a:r>
              <a:rPr sz="11200" b="1" spc="4130" dirty="0">
                <a:solidFill>
                  <a:srgbClr val="D9D9D9"/>
                </a:solidFill>
                <a:latin typeface="Arial"/>
                <a:cs typeface="Arial"/>
              </a:rPr>
              <a:t>05	</a:t>
            </a:r>
            <a:r>
              <a:rPr sz="11200" b="1" spc="4150" dirty="0">
                <a:solidFill>
                  <a:srgbClr val="D9D9D9"/>
                </a:solidFill>
                <a:latin typeface="Arial"/>
                <a:cs typeface="Arial"/>
              </a:rPr>
              <a:t>06</a:t>
            </a:r>
            <a:endParaRPr sz="11200">
              <a:latin typeface="Arial"/>
              <a:cs typeface="Arial"/>
            </a:endParaRPr>
          </a:p>
          <a:p>
            <a:pPr marL="5461635" marR="146050" indent="-5424170">
              <a:lnSpc>
                <a:spcPct val="41700"/>
              </a:lnSpc>
              <a:spcBef>
                <a:spcPts val="2640"/>
              </a:spcBef>
              <a:tabLst>
                <a:tab pos="5146675" algn="l"/>
              </a:tabLst>
            </a:pPr>
            <a:r>
              <a:rPr sz="2550" spc="45" dirty="0">
                <a:latin typeface="Lucida Sans Unicode"/>
                <a:cs typeface="Lucida Sans Unicode"/>
              </a:rPr>
              <a:t>h</a:t>
            </a:r>
            <a:r>
              <a:rPr sz="2550" spc="-114" dirty="0">
                <a:latin typeface="Lucida Sans Unicode"/>
                <a:cs typeface="Lucida Sans Unicode"/>
              </a:rPr>
              <a:t>i</a:t>
            </a:r>
            <a:r>
              <a:rPr sz="2550" spc="155" dirty="0">
                <a:latin typeface="Lucida Sans Unicode"/>
                <a:cs typeface="Lucida Sans Unicode"/>
              </a:rPr>
              <a:t>e</a:t>
            </a:r>
            <a:r>
              <a:rPr sz="2550" spc="-100" dirty="0">
                <a:latin typeface="Lucida Sans Unicode"/>
                <a:cs typeface="Lucida Sans Unicode"/>
              </a:rPr>
              <a:t>r</a:t>
            </a:r>
            <a:r>
              <a:rPr sz="2550" spc="310" dirty="0">
                <a:latin typeface="Lucida Sans Unicode"/>
                <a:cs typeface="Lucida Sans Unicode"/>
              </a:rPr>
              <a:t>a</a:t>
            </a:r>
            <a:r>
              <a:rPr sz="2550" spc="-100" dirty="0">
                <a:latin typeface="Lucida Sans Unicode"/>
                <a:cs typeface="Lucida Sans Unicode"/>
              </a:rPr>
              <a:t>r</a:t>
            </a:r>
            <a:r>
              <a:rPr sz="2550" spc="235" dirty="0">
                <a:latin typeface="Lucida Sans Unicode"/>
                <a:cs typeface="Lucida Sans Unicode"/>
              </a:rPr>
              <a:t>c</a:t>
            </a:r>
            <a:r>
              <a:rPr sz="2550" spc="45" dirty="0">
                <a:latin typeface="Lucida Sans Unicode"/>
                <a:cs typeface="Lucida Sans Unicode"/>
              </a:rPr>
              <a:t>h</a:t>
            </a:r>
            <a:r>
              <a:rPr sz="2550" spc="-114" dirty="0">
                <a:latin typeface="Lucida Sans Unicode"/>
                <a:cs typeface="Lucida Sans Unicode"/>
              </a:rPr>
              <a:t>i</a:t>
            </a:r>
            <a:r>
              <a:rPr sz="2550" spc="235" dirty="0">
                <a:latin typeface="Lucida Sans Unicode"/>
                <a:cs typeface="Lucida Sans Unicode"/>
              </a:rPr>
              <a:t>c</a:t>
            </a:r>
            <a:r>
              <a:rPr sz="2550" spc="310" dirty="0">
                <a:latin typeface="Lucida Sans Unicode"/>
                <a:cs typeface="Lucida Sans Unicode"/>
              </a:rPr>
              <a:t>a</a:t>
            </a:r>
            <a:r>
              <a:rPr sz="2550" spc="-110" dirty="0">
                <a:latin typeface="Lucida Sans Unicode"/>
                <a:cs typeface="Lucida Sans Unicode"/>
              </a:rPr>
              <a:t>l</a:t>
            </a:r>
            <a:r>
              <a:rPr sz="2550" spc="-130" dirty="0">
                <a:latin typeface="Lucida Sans Unicode"/>
                <a:cs typeface="Lucida Sans Unicode"/>
              </a:rPr>
              <a:t> </a:t>
            </a:r>
            <a:r>
              <a:rPr sz="2550" spc="235" dirty="0">
                <a:latin typeface="Lucida Sans Unicode"/>
                <a:cs typeface="Lucida Sans Unicode"/>
              </a:rPr>
              <a:t>c</a:t>
            </a:r>
            <a:r>
              <a:rPr sz="2550" spc="-114" dirty="0">
                <a:latin typeface="Lucida Sans Unicode"/>
                <a:cs typeface="Lucida Sans Unicode"/>
              </a:rPr>
              <a:t>l</a:t>
            </a:r>
            <a:r>
              <a:rPr sz="2550" spc="45" dirty="0">
                <a:latin typeface="Lucida Sans Unicode"/>
                <a:cs typeface="Lucida Sans Unicode"/>
              </a:rPr>
              <a:t>u</a:t>
            </a:r>
            <a:r>
              <a:rPr sz="2550" spc="25" dirty="0">
                <a:latin typeface="Lucida Sans Unicode"/>
                <a:cs typeface="Lucida Sans Unicode"/>
              </a:rPr>
              <a:t>s</a:t>
            </a:r>
            <a:r>
              <a:rPr sz="2550" spc="-30" dirty="0">
                <a:latin typeface="Lucida Sans Unicode"/>
                <a:cs typeface="Lucida Sans Unicode"/>
              </a:rPr>
              <a:t>t</a:t>
            </a:r>
            <a:r>
              <a:rPr sz="2550" spc="155" dirty="0">
                <a:latin typeface="Lucida Sans Unicode"/>
                <a:cs typeface="Lucida Sans Unicode"/>
              </a:rPr>
              <a:t>e</a:t>
            </a:r>
            <a:r>
              <a:rPr sz="2550" spc="-100" dirty="0">
                <a:latin typeface="Lucida Sans Unicode"/>
                <a:cs typeface="Lucida Sans Unicode"/>
              </a:rPr>
              <a:t>r</a:t>
            </a:r>
            <a:r>
              <a:rPr sz="2550" spc="-114" dirty="0">
                <a:latin typeface="Lucida Sans Unicode"/>
                <a:cs typeface="Lucida Sans Unicode"/>
              </a:rPr>
              <a:t>i</a:t>
            </a:r>
            <a:r>
              <a:rPr sz="2550" spc="45" dirty="0">
                <a:latin typeface="Lucida Sans Unicode"/>
                <a:cs typeface="Lucida Sans Unicode"/>
              </a:rPr>
              <a:t>n</a:t>
            </a:r>
            <a:r>
              <a:rPr sz="2550" spc="135" dirty="0">
                <a:latin typeface="Lucida Sans Unicode"/>
                <a:cs typeface="Lucida Sans Unicode"/>
              </a:rPr>
              <a:t>g</a:t>
            </a:r>
            <a:r>
              <a:rPr sz="2550" dirty="0">
                <a:latin typeface="Lucida Sans Unicode"/>
                <a:cs typeface="Lucida Sans Unicode"/>
              </a:rPr>
              <a:t>	</a:t>
            </a:r>
            <a:r>
              <a:rPr sz="3825" spc="-75" baseline="27233" dirty="0">
                <a:latin typeface="Lucida Sans Unicode"/>
                <a:cs typeface="Lucida Sans Unicode"/>
              </a:rPr>
              <a:t>U</a:t>
            </a:r>
            <a:r>
              <a:rPr sz="3825" spc="67" baseline="27233" dirty="0">
                <a:latin typeface="Lucida Sans Unicode"/>
                <a:cs typeface="Lucida Sans Unicode"/>
              </a:rPr>
              <a:t>n</a:t>
            </a:r>
            <a:r>
              <a:rPr sz="3825" spc="37" baseline="27233" dirty="0">
                <a:latin typeface="Lucida Sans Unicode"/>
                <a:cs typeface="Lucida Sans Unicode"/>
              </a:rPr>
              <a:t>s</a:t>
            </a:r>
            <a:r>
              <a:rPr sz="3825" spc="67" baseline="27233" dirty="0">
                <a:latin typeface="Lucida Sans Unicode"/>
                <a:cs typeface="Lucida Sans Unicode"/>
              </a:rPr>
              <a:t>u</a:t>
            </a:r>
            <a:r>
              <a:rPr sz="3825" spc="172" baseline="27233" dirty="0">
                <a:latin typeface="Lucida Sans Unicode"/>
                <a:cs typeface="Lucida Sans Unicode"/>
              </a:rPr>
              <a:t>p</a:t>
            </a:r>
            <a:r>
              <a:rPr sz="3825" spc="232" baseline="27233" dirty="0">
                <a:latin typeface="Lucida Sans Unicode"/>
                <a:cs typeface="Lucida Sans Unicode"/>
              </a:rPr>
              <a:t>e</a:t>
            </a:r>
            <a:r>
              <a:rPr sz="3825" spc="-150" baseline="27233" dirty="0">
                <a:latin typeface="Lucida Sans Unicode"/>
                <a:cs typeface="Lucida Sans Unicode"/>
              </a:rPr>
              <a:t>r</a:t>
            </a:r>
            <a:r>
              <a:rPr sz="3825" spc="157" baseline="27233" dirty="0">
                <a:latin typeface="Lucida Sans Unicode"/>
                <a:cs typeface="Lucida Sans Unicode"/>
              </a:rPr>
              <a:t>v</a:t>
            </a:r>
            <a:r>
              <a:rPr sz="3825" spc="-172" baseline="27233" dirty="0">
                <a:latin typeface="Lucida Sans Unicode"/>
                <a:cs typeface="Lucida Sans Unicode"/>
              </a:rPr>
              <a:t>i</a:t>
            </a:r>
            <a:r>
              <a:rPr sz="3825" spc="37" baseline="27233" dirty="0">
                <a:latin typeface="Lucida Sans Unicode"/>
                <a:cs typeface="Lucida Sans Unicode"/>
              </a:rPr>
              <a:t>s</a:t>
            </a:r>
            <a:r>
              <a:rPr sz="3825" spc="232" baseline="27233" dirty="0">
                <a:latin typeface="Lucida Sans Unicode"/>
                <a:cs typeface="Lucida Sans Unicode"/>
              </a:rPr>
              <a:t>e</a:t>
            </a:r>
            <a:r>
              <a:rPr sz="3825" spc="120" baseline="27233" dirty="0">
                <a:latin typeface="Lucida Sans Unicode"/>
                <a:cs typeface="Lucida Sans Unicode"/>
              </a:rPr>
              <a:t>d  </a:t>
            </a:r>
            <a:r>
              <a:rPr sz="2550" spc="25" dirty="0">
                <a:latin typeface="Lucida Sans Unicode"/>
                <a:cs typeface="Lucida Sans Unicode"/>
              </a:rPr>
              <a:t>Clustering</a:t>
            </a:r>
            <a:endParaRPr sz="25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4622" y="5717795"/>
            <a:ext cx="2505075" cy="32181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8140" marR="314960" indent="-36195">
              <a:lnSpc>
                <a:spcPts val="2550"/>
              </a:lnSpc>
              <a:spcBef>
                <a:spcPts val="615"/>
              </a:spcBef>
            </a:pPr>
            <a:r>
              <a:rPr sz="2550" spc="55" dirty="0">
                <a:latin typeface="Lucida Sans Unicode"/>
                <a:cs typeface="Lucida Sans Unicode"/>
              </a:rPr>
              <a:t>Objective</a:t>
            </a:r>
            <a:r>
              <a:rPr sz="2550" spc="-200" dirty="0">
                <a:latin typeface="Lucida Sans Unicode"/>
                <a:cs typeface="Lucida Sans Unicode"/>
              </a:rPr>
              <a:t> </a:t>
            </a:r>
            <a:r>
              <a:rPr sz="2550" spc="105" dirty="0">
                <a:latin typeface="Lucida Sans Unicode"/>
                <a:cs typeface="Lucida Sans Unicode"/>
              </a:rPr>
              <a:t>&amp; </a:t>
            </a:r>
            <a:r>
              <a:rPr sz="2550" spc="-790" dirty="0">
                <a:latin typeface="Lucida Sans Unicode"/>
                <a:cs typeface="Lucida Sans Unicode"/>
              </a:rPr>
              <a:t> </a:t>
            </a:r>
            <a:r>
              <a:rPr sz="2550" spc="30" dirty="0">
                <a:latin typeface="Lucida Sans Unicode"/>
                <a:cs typeface="Lucida Sans Unicode"/>
              </a:rPr>
              <a:t>Predictions</a:t>
            </a:r>
            <a:endParaRPr sz="2550">
              <a:latin typeface="Lucida Sans Unicode"/>
              <a:cs typeface="Lucida Sans Unicode"/>
            </a:endParaRPr>
          </a:p>
          <a:p>
            <a:pPr marL="12700">
              <a:lnSpc>
                <a:spcPts val="13230"/>
              </a:lnSpc>
              <a:spcBef>
                <a:spcPts val="885"/>
              </a:spcBef>
            </a:pPr>
            <a:r>
              <a:rPr sz="11200" b="1" spc="4145" dirty="0">
                <a:solidFill>
                  <a:srgbClr val="D9D9D9"/>
                </a:solidFill>
                <a:latin typeface="Arial"/>
                <a:cs typeface="Arial"/>
              </a:rPr>
              <a:t>0</a:t>
            </a:r>
            <a:r>
              <a:rPr sz="11200" b="1" spc="2910" dirty="0">
                <a:solidFill>
                  <a:srgbClr val="D9D9D9"/>
                </a:solidFill>
                <a:latin typeface="Arial"/>
                <a:cs typeface="Arial"/>
              </a:rPr>
              <a:t>7</a:t>
            </a:r>
            <a:endParaRPr sz="11200">
              <a:latin typeface="Arial"/>
              <a:cs typeface="Arial"/>
            </a:endParaRPr>
          </a:p>
          <a:p>
            <a:pPr marL="531495" marR="286385" indent="-112395">
              <a:lnSpc>
                <a:spcPts val="2550"/>
              </a:lnSpc>
              <a:spcBef>
                <a:spcPts val="300"/>
              </a:spcBef>
            </a:pPr>
            <a:r>
              <a:rPr sz="2550" spc="120" dirty="0">
                <a:latin typeface="Lucida Sans Unicode"/>
                <a:cs typeface="Lucida Sans Unicode"/>
              </a:rPr>
              <a:t>S</a:t>
            </a:r>
            <a:r>
              <a:rPr sz="2550" spc="45" dirty="0">
                <a:latin typeface="Lucida Sans Unicode"/>
                <a:cs typeface="Lucida Sans Unicode"/>
              </a:rPr>
              <a:t>u</a:t>
            </a:r>
            <a:r>
              <a:rPr sz="2550" spc="114" dirty="0">
                <a:latin typeface="Lucida Sans Unicode"/>
                <a:cs typeface="Lucida Sans Unicode"/>
              </a:rPr>
              <a:t>p</a:t>
            </a:r>
            <a:r>
              <a:rPr sz="2550" spc="155" dirty="0">
                <a:latin typeface="Lucida Sans Unicode"/>
                <a:cs typeface="Lucida Sans Unicode"/>
              </a:rPr>
              <a:t>e</a:t>
            </a:r>
            <a:r>
              <a:rPr sz="2550" spc="-100" dirty="0">
                <a:latin typeface="Lucida Sans Unicode"/>
                <a:cs typeface="Lucida Sans Unicode"/>
              </a:rPr>
              <a:t>r</a:t>
            </a:r>
            <a:r>
              <a:rPr sz="2550" spc="105" dirty="0">
                <a:latin typeface="Lucida Sans Unicode"/>
                <a:cs typeface="Lucida Sans Unicode"/>
              </a:rPr>
              <a:t>v</a:t>
            </a:r>
            <a:r>
              <a:rPr sz="2550" spc="-114" dirty="0">
                <a:latin typeface="Lucida Sans Unicode"/>
                <a:cs typeface="Lucida Sans Unicode"/>
              </a:rPr>
              <a:t>i</a:t>
            </a:r>
            <a:r>
              <a:rPr sz="2550" spc="25" dirty="0">
                <a:latin typeface="Lucida Sans Unicode"/>
                <a:cs typeface="Lucida Sans Unicode"/>
              </a:rPr>
              <a:t>s</a:t>
            </a:r>
            <a:r>
              <a:rPr sz="2550" spc="155" dirty="0">
                <a:latin typeface="Lucida Sans Unicode"/>
                <a:cs typeface="Lucida Sans Unicode"/>
              </a:rPr>
              <a:t>e</a:t>
            </a:r>
            <a:r>
              <a:rPr sz="2550" spc="80" dirty="0">
                <a:latin typeface="Lucida Sans Unicode"/>
                <a:cs typeface="Lucida Sans Unicode"/>
              </a:rPr>
              <a:t>d  </a:t>
            </a:r>
            <a:r>
              <a:rPr sz="2550" spc="25" dirty="0">
                <a:latin typeface="Lucida Sans Unicode"/>
                <a:cs typeface="Lucida Sans Unicode"/>
              </a:rPr>
              <a:t>Clustering</a:t>
            </a:r>
            <a:endParaRPr sz="25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30901" y="5717795"/>
            <a:ext cx="2663190" cy="30562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30200" marR="408940" algn="ctr">
              <a:lnSpc>
                <a:spcPts val="2550"/>
              </a:lnSpc>
              <a:spcBef>
                <a:spcPts val="615"/>
              </a:spcBef>
            </a:pPr>
            <a:r>
              <a:rPr sz="2550" spc="120" dirty="0">
                <a:latin typeface="Lucida Sans Unicode"/>
                <a:cs typeface="Lucida Sans Unicode"/>
              </a:rPr>
              <a:t>S</a:t>
            </a:r>
            <a:r>
              <a:rPr sz="2550" spc="45" dirty="0">
                <a:latin typeface="Lucida Sans Unicode"/>
                <a:cs typeface="Lucida Sans Unicode"/>
              </a:rPr>
              <a:t>u</a:t>
            </a:r>
            <a:r>
              <a:rPr sz="2550" spc="245" dirty="0">
                <a:latin typeface="Lucida Sans Unicode"/>
                <a:cs typeface="Lucida Sans Unicode"/>
              </a:rPr>
              <a:t>mm</a:t>
            </a:r>
            <a:r>
              <a:rPr sz="2550" spc="310" dirty="0">
                <a:latin typeface="Lucida Sans Unicode"/>
                <a:cs typeface="Lucida Sans Unicode"/>
              </a:rPr>
              <a:t>a</a:t>
            </a:r>
            <a:r>
              <a:rPr sz="2550" spc="-100" dirty="0">
                <a:latin typeface="Lucida Sans Unicode"/>
                <a:cs typeface="Lucida Sans Unicode"/>
              </a:rPr>
              <a:t>r</a:t>
            </a:r>
            <a:r>
              <a:rPr sz="2550" spc="105" dirty="0">
                <a:latin typeface="Lucida Sans Unicode"/>
                <a:cs typeface="Lucida Sans Unicode"/>
              </a:rPr>
              <a:t>y</a:t>
            </a:r>
            <a:r>
              <a:rPr sz="2550" spc="-130" dirty="0">
                <a:latin typeface="Lucida Sans Unicode"/>
                <a:cs typeface="Lucida Sans Unicode"/>
              </a:rPr>
              <a:t> </a:t>
            </a:r>
            <a:r>
              <a:rPr sz="2550" spc="65" dirty="0">
                <a:latin typeface="Lucida Sans Unicode"/>
                <a:cs typeface="Lucida Sans Unicode"/>
              </a:rPr>
              <a:t>&amp;  </a:t>
            </a:r>
            <a:r>
              <a:rPr sz="2550" spc="60" dirty="0">
                <a:latin typeface="Lucida Sans Unicode"/>
                <a:cs typeface="Lucida Sans Unicode"/>
              </a:rPr>
              <a:t>Features</a:t>
            </a:r>
            <a:endParaRPr sz="25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1200" b="1" spc="4150" dirty="0">
                <a:solidFill>
                  <a:srgbClr val="D9D9D9"/>
                </a:solidFill>
                <a:latin typeface="Arial"/>
                <a:cs typeface="Arial"/>
              </a:rPr>
              <a:t>08</a:t>
            </a:r>
            <a:endParaRPr sz="112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860"/>
              </a:spcBef>
            </a:pPr>
            <a:r>
              <a:rPr sz="2550" spc="-5" dirty="0">
                <a:latin typeface="Lucida Sans Unicode"/>
                <a:cs typeface="Lucida Sans Unicode"/>
              </a:rPr>
              <a:t>CONCLUSION</a:t>
            </a:r>
            <a:endParaRPr sz="2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402" y="4946987"/>
              <a:ext cx="1111597" cy="1111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5466" y="4946987"/>
              <a:ext cx="1111597" cy="11115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3531" y="4946987"/>
              <a:ext cx="1111597" cy="11115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8577" y="2215304"/>
            <a:ext cx="6444615" cy="927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895" dirty="0"/>
              <a:t>OBJECTIVE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171574" y="6346822"/>
            <a:ext cx="10973435" cy="3152775"/>
            <a:chOff x="1171574" y="6346822"/>
            <a:chExt cx="10973435" cy="31527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574" y="6346822"/>
              <a:ext cx="66675" cy="66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574" y="7375522"/>
              <a:ext cx="66675" cy="66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574" y="8404222"/>
              <a:ext cx="66675" cy="666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574" y="9090022"/>
              <a:ext cx="66675" cy="66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7937" y="6480023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7937" y="7165823"/>
              <a:ext cx="66675" cy="666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7937" y="7851623"/>
              <a:ext cx="66675" cy="666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7937" y="8537423"/>
              <a:ext cx="66675" cy="666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8341" y="6346822"/>
              <a:ext cx="66675" cy="666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8341" y="7375522"/>
              <a:ext cx="66675" cy="666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8341" y="8404222"/>
              <a:ext cx="66675" cy="666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8341" y="9432922"/>
              <a:ext cx="66675" cy="6667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61429" y="6136631"/>
            <a:ext cx="500634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8890">
              <a:lnSpc>
                <a:spcPct val="140600"/>
              </a:lnSpc>
              <a:spcBef>
                <a:spcPts val="100"/>
              </a:spcBef>
            </a:pPr>
            <a:r>
              <a:rPr sz="1600" spc="145" dirty="0">
                <a:latin typeface="Lucida Sans Unicode"/>
                <a:cs typeface="Lucida Sans Unicode"/>
              </a:rPr>
              <a:t>Study</a:t>
            </a:r>
            <a:r>
              <a:rPr sz="1600" spc="165" dirty="0">
                <a:latin typeface="Lucida Sans Unicode"/>
                <a:cs typeface="Lucida Sans Unicode"/>
              </a:rPr>
              <a:t> aims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predict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customer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subscription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term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deposits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in</a:t>
            </a:r>
            <a:endParaRPr sz="1600">
              <a:latin typeface="Lucida Sans Unicode"/>
              <a:cs typeface="Lucida Sans Unicode"/>
            </a:endParaRPr>
          </a:p>
          <a:p>
            <a:pPr marL="12700" marR="166370">
              <a:lnSpc>
                <a:spcPct val="140600"/>
              </a:lnSpc>
            </a:pPr>
            <a:r>
              <a:rPr sz="1600" spc="150" dirty="0">
                <a:latin typeface="Lucida Sans Unicode"/>
                <a:cs typeface="Lucida Sans Unicode"/>
              </a:rPr>
              <a:t>Portuguese</a:t>
            </a:r>
            <a:r>
              <a:rPr sz="1600" spc="16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bank's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marketing</a:t>
            </a:r>
            <a:r>
              <a:rPr sz="1600" spc="160" dirty="0">
                <a:latin typeface="Lucida Sans Unicode"/>
                <a:cs typeface="Lucida Sans Unicode"/>
              </a:rPr>
              <a:t> </a:t>
            </a:r>
            <a:r>
              <a:rPr sz="1600" spc="175" dirty="0">
                <a:latin typeface="Lucida Sans Unicode"/>
                <a:cs typeface="Lucida Sans Unicode"/>
              </a:rPr>
              <a:t>campaigns.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Dataset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covers</a:t>
            </a:r>
            <a:r>
              <a:rPr sz="1600" spc="170" dirty="0">
                <a:latin typeface="Lucida Sans Unicode"/>
                <a:cs typeface="Lucida Sans Unicode"/>
              </a:rPr>
              <a:t> May </a:t>
            </a:r>
            <a:r>
              <a:rPr sz="1600" spc="65" dirty="0">
                <a:latin typeface="Lucida Sans Unicode"/>
                <a:cs typeface="Lucida Sans Unicode"/>
              </a:rPr>
              <a:t>2008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November</a:t>
            </a:r>
            <a:endParaRPr sz="1600">
              <a:latin typeface="Lucida Sans Unicode"/>
              <a:cs typeface="Lucida Sans Unicode"/>
            </a:endParaRPr>
          </a:p>
          <a:p>
            <a:pPr marL="12700" marR="1160145">
              <a:lnSpc>
                <a:spcPct val="140600"/>
              </a:lnSpc>
            </a:pPr>
            <a:r>
              <a:rPr sz="1600" spc="-60" dirty="0">
                <a:latin typeface="Lucida Sans Unicode"/>
                <a:cs typeface="Lucida Sans Unicode"/>
              </a:rPr>
              <a:t>2010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with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-100" dirty="0">
                <a:latin typeface="Lucida Sans Unicode"/>
                <a:cs typeface="Lucida Sans Unicode"/>
              </a:rPr>
              <a:t>41,188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examples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0" dirty="0">
                <a:latin typeface="Lucida Sans Unicode"/>
                <a:cs typeface="Lucida Sans Unicode"/>
              </a:rPr>
              <a:t>20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variables.</a:t>
            </a:r>
            <a:endParaRPr sz="1600">
              <a:latin typeface="Lucida Sans Unicode"/>
              <a:cs typeface="Lucida Sans Unicode"/>
            </a:endParaRPr>
          </a:p>
          <a:p>
            <a:pPr marL="12700" marR="17145">
              <a:lnSpc>
                <a:spcPct val="140600"/>
              </a:lnSpc>
            </a:pPr>
            <a:r>
              <a:rPr sz="1600" spc="125" dirty="0">
                <a:latin typeface="Lucida Sans Unicode"/>
                <a:cs typeface="Lucida Sans Unicode"/>
              </a:rPr>
              <a:t>BankBoostX,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running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75" dirty="0">
                <a:latin typeface="Lucida Sans Unicode"/>
                <a:cs typeface="Lucida Sans Unicode"/>
              </a:rPr>
              <a:t>campaigns,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seeks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insights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for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better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marketing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strategies.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75" dirty="0">
                <a:latin typeface="Lucida Sans Unicode"/>
                <a:cs typeface="Lucida Sans Unicode"/>
              </a:rPr>
              <a:t>The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study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benefits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marketers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160" dirty="0">
                <a:latin typeface="Lucida Sans Unicode"/>
                <a:cs typeface="Lucida Sans Unicode"/>
              </a:rPr>
              <a:t>researchers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in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understanding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customer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155" dirty="0">
                <a:latin typeface="Lucida Sans Unicode"/>
                <a:cs typeface="Lucida Sans Unicode"/>
              </a:rPr>
              <a:t>behavior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improving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marketing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tactics.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67792" y="6269832"/>
            <a:ext cx="3882390" cy="27686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95" dirty="0">
                <a:latin typeface="Lucida Sans Unicode"/>
                <a:cs typeface="Lucida Sans Unicode"/>
              </a:rPr>
              <a:t>Explored</a:t>
            </a:r>
            <a:r>
              <a:rPr sz="1600" spc="160" dirty="0">
                <a:latin typeface="Lucida Sans Unicode"/>
                <a:cs typeface="Lucida Sans Unicode"/>
              </a:rPr>
              <a:t> </a:t>
            </a:r>
            <a:r>
              <a:rPr sz="1600" spc="185" dirty="0">
                <a:latin typeface="Lucida Sans Unicode"/>
                <a:cs typeface="Lucida Sans Unicode"/>
              </a:rPr>
              <a:t>dataset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with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-100" dirty="0">
                <a:latin typeface="Lucida Sans Unicode"/>
                <a:cs typeface="Lucida Sans Unicode"/>
              </a:rPr>
              <a:t>41,188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40600"/>
              </a:lnSpc>
            </a:pPr>
            <a:r>
              <a:rPr sz="1600" spc="150" dirty="0">
                <a:latin typeface="Lucida Sans Unicode"/>
                <a:cs typeface="Lucida Sans Unicode"/>
              </a:rPr>
              <a:t>examples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0" dirty="0">
                <a:latin typeface="Lucida Sans Unicode"/>
                <a:cs typeface="Lucida Sans Unicode"/>
              </a:rPr>
              <a:t>20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input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variables.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Investigated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customer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behavior </a:t>
            </a:r>
            <a:r>
              <a:rPr sz="1600" spc="160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preferences.</a:t>
            </a:r>
            <a:endParaRPr sz="1600">
              <a:latin typeface="Lucida Sans Unicode"/>
              <a:cs typeface="Lucida Sans Unicode"/>
            </a:endParaRPr>
          </a:p>
          <a:p>
            <a:pPr marL="12700" marR="334010">
              <a:lnSpc>
                <a:spcPct val="140600"/>
              </a:lnSpc>
            </a:pPr>
            <a:r>
              <a:rPr sz="1600" spc="120" dirty="0">
                <a:latin typeface="Lucida Sans Unicode"/>
                <a:cs typeface="Lucida Sans Unicode"/>
              </a:rPr>
              <a:t>Identified</a:t>
            </a:r>
            <a:r>
              <a:rPr sz="1600" spc="14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patterns </a:t>
            </a:r>
            <a:r>
              <a:rPr sz="1600" spc="130" dirty="0">
                <a:latin typeface="Lucida Sans Unicode"/>
                <a:cs typeface="Lucida Sans Unicode"/>
              </a:rPr>
              <a:t>influencing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term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deposit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subscription.</a:t>
            </a:r>
            <a:endParaRPr sz="1600">
              <a:latin typeface="Lucida Sans Unicode"/>
              <a:cs typeface="Lucida Sans Unicode"/>
            </a:endParaRPr>
          </a:p>
          <a:p>
            <a:pPr marL="12700" marR="963294">
              <a:lnSpc>
                <a:spcPct val="140600"/>
              </a:lnSpc>
            </a:pPr>
            <a:r>
              <a:rPr sz="1600" spc="170" dirty="0">
                <a:latin typeface="Lucida Sans Unicode"/>
                <a:cs typeface="Lucida Sans Unicode"/>
              </a:rPr>
              <a:t>Evaluated</a:t>
            </a:r>
            <a:r>
              <a:rPr sz="1600" spc="150" dirty="0">
                <a:latin typeface="Lucida Sans Unicode"/>
                <a:cs typeface="Lucida Sans Unicode"/>
              </a:rPr>
              <a:t> </a:t>
            </a:r>
            <a:r>
              <a:rPr sz="1600" spc="204" dirty="0">
                <a:latin typeface="Lucida Sans Unicode"/>
                <a:cs typeface="Lucida Sans Unicode"/>
              </a:rPr>
              <a:t>data</a:t>
            </a:r>
            <a:r>
              <a:rPr sz="1600" spc="15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5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inform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marketing</a:t>
            </a:r>
            <a:r>
              <a:rPr sz="1600" spc="16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strategies.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5702" y="5280568"/>
            <a:ext cx="3114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80" dirty="0">
                <a:latin typeface="Tahoma"/>
                <a:cs typeface="Tahoma"/>
              </a:rPr>
              <a:t>Project</a:t>
            </a:r>
            <a:r>
              <a:rPr sz="2400" b="1" spc="85" dirty="0">
                <a:latin typeface="Tahoma"/>
                <a:cs typeface="Tahoma"/>
              </a:rPr>
              <a:t> </a:t>
            </a:r>
            <a:r>
              <a:rPr sz="2400" b="1" spc="225" dirty="0">
                <a:latin typeface="Tahoma"/>
                <a:cs typeface="Tahoma"/>
              </a:rPr>
              <a:t>Objective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41831" y="5280568"/>
            <a:ext cx="303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9" dirty="0">
                <a:latin typeface="Tahoma"/>
                <a:cs typeface="Tahoma"/>
              </a:rPr>
              <a:t>Data</a:t>
            </a:r>
            <a:r>
              <a:rPr sz="2400" b="1" spc="65" dirty="0">
                <a:latin typeface="Tahoma"/>
                <a:cs typeface="Tahoma"/>
              </a:rPr>
              <a:t> </a:t>
            </a:r>
            <a:r>
              <a:rPr sz="2400" b="1" spc="215" dirty="0">
                <a:latin typeface="Tahoma"/>
                <a:cs typeface="Tahoma"/>
              </a:rPr>
              <a:t>Exploration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73266" y="5280568"/>
            <a:ext cx="4094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35" dirty="0">
                <a:latin typeface="Tahoma"/>
                <a:cs typeface="Tahoma"/>
              </a:rPr>
              <a:t>Stakeholder</a:t>
            </a:r>
            <a:r>
              <a:rPr sz="2400" b="1" spc="95" dirty="0">
                <a:latin typeface="Tahoma"/>
                <a:cs typeface="Tahoma"/>
              </a:rPr>
              <a:t> </a:t>
            </a:r>
            <a:r>
              <a:rPr sz="2400" b="1" spc="200" dirty="0">
                <a:latin typeface="Tahoma"/>
                <a:cs typeface="Tahoma"/>
              </a:rPr>
              <a:t>Selection: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28196" y="6136631"/>
            <a:ext cx="4394835" cy="37973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140" dirty="0">
                <a:latin typeface="Lucida Sans Unicode"/>
                <a:cs typeface="Lucida Sans Unicode"/>
              </a:rPr>
              <a:t>BankBoostX</a:t>
            </a:r>
            <a:r>
              <a:rPr sz="1600" spc="16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is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primary</a:t>
            </a:r>
            <a:endParaRPr sz="1600">
              <a:latin typeface="Lucida Sans Unicode"/>
              <a:cs typeface="Lucida Sans Unicode"/>
            </a:endParaRPr>
          </a:p>
          <a:p>
            <a:pPr marL="12700" marR="306705">
              <a:lnSpc>
                <a:spcPct val="140600"/>
              </a:lnSpc>
            </a:pPr>
            <a:r>
              <a:rPr sz="1600" spc="140" dirty="0">
                <a:latin typeface="Lucida Sans Unicode"/>
                <a:cs typeface="Lucida Sans Unicode"/>
              </a:rPr>
              <a:t>stakeholder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aiming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optimize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bank's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marketing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strategies.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150" dirty="0">
                <a:latin typeface="Lucida Sans Unicode"/>
                <a:cs typeface="Lucida Sans Unicode"/>
              </a:rPr>
              <a:t>Understanding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customer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decision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40600"/>
              </a:lnSpc>
            </a:pPr>
            <a:r>
              <a:rPr sz="1600" spc="145" dirty="0">
                <a:latin typeface="Lucida Sans Unicode"/>
                <a:cs typeface="Lucida Sans Unicode"/>
              </a:rPr>
              <a:t>factors </a:t>
            </a:r>
            <a:r>
              <a:rPr sz="1600" spc="210" dirty="0">
                <a:latin typeface="Lucida Sans Unicode"/>
                <a:cs typeface="Lucida Sans Unicode"/>
              </a:rPr>
              <a:t>can </a:t>
            </a:r>
            <a:r>
              <a:rPr sz="1600" spc="130" dirty="0">
                <a:latin typeface="Lucida Sans Unicode"/>
                <a:cs typeface="Lucida Sans Unicode"/>
              </a:rPr>
              <a:t>boost </a:t>
            </a:r>
            <a:r>
              <a:rPr sz="1600" spc="175" dirty="0">
                <a:latin typeface="Lucida Sans Unicode"/>
                <a:cs typeface="Lucida Sans Unicode"/>
              </a:rPr>
              <a:t>engagement, </a:t>
            </a:r>
            <a:r>
              <a:rPr sz="1600" spc="120" dirty="0">
                <a:latin typeface="Lucida Sans Unicode"/>
                <a:cs typeface="Lucida Sans Unicode"/>
              </a:rPr>
              <a:t>order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values,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resource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allocation.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40600"/>
              </a:lnSpc>
            </a:pPr>
            <a:r>
              <a:rPr sz="1600" spc="130" dirty="0">
                <a:latin typeface="Lucida Sans Unicode"/>
                <a:cs typeface="Lucida Sans Unicode"/>
              </a:rPr>
              <a:t>BankBoostX's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collaboration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highlights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60" dirty="0">
                <a:latin typeface="Lucida Sans Unicode"/>
                <a:cs typeface="Lucida Sans Unicode"/>
              </a:rPr>
              <a:t>its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dedication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marketing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135" dirty="0">
                <a:latin typeface="Lucida Sans Unicode"/>
                <a:cs typeface="Lucida Sans Unicode"/>
              </a:rPr>
              <a:t>effectiveness.</a:t>
            </a:r>
            <a:endParaRPr sz="1600">
              <a:latin typeface="Lucida Sans Unicode"/>
              <a:cs typeface="Lucida Sans Unicode"/>
            </a:endParaRPr>
          </a:p>
          <a:p>
            <a:pPr marL="12700" marR="334010">
              <a:lnSpc>
                <a:spcPct val="140600"/>
              </a:lnSpc>
            </a:pPr>
            <a:r>
              <a:rPr sz="1600" spc="75" dirty="0">
                <a:latin typeface="Lucida Sans Unicode"/>
                <a:cs typeface="Lucida Sans Unicode"/>
              </a:rPr>
              <a:t>The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study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aligns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with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shared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goals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for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success.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7874" y="1856252"/>
            <a:ext cx="104775" cy="104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5119" y="1700677"/>
            <a:ext cx="56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latin typeface="Tahoma"/>
                <a:cs typeface="Tahoma"/>
              </a:rPr>
              <a:t>j</a:t>
            </a:r>
            <a:r>
              <a:rPr sz="2400" b="1" spc="235" dirty="0">
                <a:latin typeface="Tahoma"/>
                <a:cs typeface="Tahoma"/>
              </a:rPr>
              <a:t>o</a:t>
            </a:r>
            <a:r>
              <a:rPr sz="2400" b="1" spc="114" dirty="0"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6382" y="1804734"/>
            <a:ext cx="10691495" cy="4733925"/>
            <a:chOff x="2996382" y="1804734"/>
            <a:chExt cx="10691495" cy="4733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2649" y="1804734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6382" y="3004884"/>
              <a:ext cx="3533775" cy="35337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49895" y="1649159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9" dirty="0">
                <a:latin typeface="Tahoma"/>
                <a:cs typeface="Tahoma"/>
              </a:rPr>
              <a:t>m</a:t>
            </a:r>
            <a:r>
              <a:rPr sz="2400" spc="385" dirty="0">
                <a:latin typeface="Tahoma"/>
                <a:cs typeface="Tahoma"/>
              </a:rPr>
              <a:t>a</a:t>
            </a:r>
            <a:r>
              <a:rPr sz="2400" spc="220" dirty="0">
                <a:latin typeface="Tahoma"/>
                <a:cs typeface="Tahoma"/>
              </a:rPr>
              <a:t>r</a:t>
            </a:r>
            <a:r>
              <a:rPr sz="2400" spc="204" dirty="0">
                <a:latin typeface="Tahoma"/>
                <a:cs typeface="Tahoma"/>
              </a:rPr>
              <a:t>i</a:t>
            </a:r>
            <a:r>
              <a:rPr sz="2400" spc="200" dirty="0">
                <a:latin typeface="Tahoma"/>
                <a:cs typeface="Tahoma"/>
              </a:rPr>
              <a:t>t</a:t>
            </a:r>
            <a:r>
              <a:rPr sz="2400" spc="385" dirty="0">
                <a:latin typeface="Tahoma"/>
                <a:cs typeface="Tahoma"/>
              </a:rPr>
              <a:t>a</a:t>
            </a:r>
            <a:r>
              <a:rPr sz="2400" spc="15" dirty="0">
                <a:latin typeface="Tahoma"/>
                <a:cs typeface="Tahoma"/>
              </a:rPr>
              <a:t>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0052" y="5054939"/>
            <a:ext cx="5970905" cy="927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900" b="1" spc="1870" dirty="0">
                <a:latin typeface="Arial"/>
                <a:cs typeface="Arial"/>
              </a:rPr>
              <a:t>FEATURES</a:t>
            </a:r>
            <a:endParaRPr sz="5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67874" y="2757234"/>
            <a:ext cx="4019550" cy="6358255"/>
            <a:chOff x="9667874" y="2757234"/>
            <a:chExt cx="4019550" cy="63582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7874" y="2757234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2649" y="2862009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7874" y="3662109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2649" y="3742235"/>
              <a:ext cx="104775" cy="104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7874" y="4542335"/>
              <a:ext cx="104775" cy="1047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2649" y="4542335"/>
              <a:ext cx="104775" cy="1047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7874" y="5342435"/>
              <a:ext cx="104775" cy="1047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2649" y="5380535"/>
              <a:ext cx="104775" cy="1047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7874" y="6247310"/>
              <a:ext cx="104775" cy="1047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2649" y="6294935"/>
              <a:ext cx="104775" cy="1047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7874" y="7277245"/>
              <a:ext cx="104775" cy="1047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2649" y="7247435"/>
              <a:ext cx="104775" cy="1047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7874" y="8077348"/>
              <a:ext cx="104775" cy="1047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2649" y="8077348"/>
              <a:ext cx="104775" cy="1047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7874" y="8944123"/>
              <a:ext cx="104775" cy="1047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2649" y="9010649"/>
              <a:ext cx="104775" cy="10477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35119" y="2601659"/>
            <a:ext cx="1842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60" dirty="0">
                <a:latin typeface="Tahoma"/>
                <a:cs typeface="Tahoma"/>
              </a:rPr>
              <a:t>education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849895" y="2706434"/>
            <a:ext cx="146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50" dirty="0">
                <a:latin typeface="Tahoma"/>
                <a:cs typeface="Tahoma"/>
              </a:rPr>
              <a:t>housing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5119" y="3506534"/>
            <a:ext cx="802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4" dirty="0">
                <a:latin typeface="Tahoma"/>
                <a:cs typeface="Tahoma"/>
              </a:rPr>
              <a:t>l</a:t>
            </a:r>
            <a:r>
              <a:rPr sz="2400" b="1" spc="235" dirty="0">
                <a:latin typeface="Tahoma"/>
                <a:cs typeface="Tahoma"/>
              </a:rPr>
              <a:t>o</a:t>
            </a:r>
            <a:r>
              <a:rPr sz="2400" b="1" spc="385" dirty="0">
                <a:latin typeface="Tahoma"/>
                <a:cs typeface="Tahoma"/>
              </a:rPr>
              <a:t>a</a:t>
            </a:r>
            <a:r>
              <a:rPr sz="2400" b="1" spc="11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49895" y="3586660"/>
            <a:ext cx="1188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59" dirty="0">
                <a:latin typeface="Tahoma"/>
                <a:cs typeface="Tahoma"/>
              </a:rPr>
              <a:t>m</a:t>
            </a:r>
            <a:r>
              <a:rPr sz="2400" b="1" spc="235" dirty="0">
                <a:latin typeface="Tahoma"/>
                <a:cs typeface="Tahoma"/>
              </a:rPr>
              <a:t>o</a:t>
            </a:r>
            <a:r>
              <a:rPr sz="2400" b="1" spc="300" dirty="0">
                <a:latin typeface="Tahoma"/>
                <a:cs typeface="Tahoma"/>
              </a:rPr>
              <a:t>n</a:t>
            </a:r>
            <a:r>
              <a:rPr sz="2400" b="1" spc="200" dirty="0">
                <a:latin typeface="Tahoma"/>
                <a:cs typeface="Tahoma"/>
              </a:rPr>
              <a:t>t</a:t>
            </a:r>
            <a:r>
              <a:rPr sz="2400" b="1" spc="110" dirty="0">
                <a:latin typeface="Tahoma"/>
                <a:cs typeface="Tahoma"/>
              </a:rPr>
              <a:t>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35119" y="4386760"/>
            <a:ext cx="250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95" dirty="0">
                <a:latin typeface="Tahoma"/>
                <a:cs typeface="Tahoma"/>
              </a:rPr>
              <a:t>day_of_week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49895" y="4386760"/>
            <a:ext cx="183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15" dirty="0">
                <a:latin typeface="Tahoma"/>
                <a:cs typeface="Tahoma"/>
              </a:rPr>
              <a:t>campaign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35119" y="5186860"/>
            <a:ext cx="1117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10" dirty="0">
                <a:latin typeface="Tahoma"/>
                <a:cs typeface="Tahoma"/>
              </a:rPr>
              <a:t>pd</a:t>
            </a:r>
            <a:r>
              <a:rPr sz="2400" b="1" spc="385" dirty="0">
                <a:latin typeface="Tahoma"/>
                <a:cs typeface="Tahoma"/>
              </a:rPr>
              <a:t>a</a:t>
            </a:r>
            <a:r>
              <a:rPr sz="2400" b="1" spc="380" dirty="0">
                <a:latin typeface="Tahoma"/>
                <a:cs typeface="Tahoma"/>
              </a:rPr>
              <a:t>y</a:t>
            </a:r>
            <a:r>
              <a:rPr sz="2400" b="1" spc="125" dirty="0"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849895" y="5224960"/>
            <a:ext cx="1595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10" dirty="0">
                <a:latin typeface="Tahoma"/>
                <a:cs typeface="Tahoma"/>
              </a:rPr>
              <a:t>p</a:t>
            </a:r>
            <a:r>
              <a:rPr sz="2400" b="1" spc="220" dirty="0">
                <a:latin typeface="Tahoma"/>
                <a:cs typeface="Tahoma"/>
              </a:rPr>
              <a:t>r</a:t>
            </a:r>
            <a:r>
              <a:rPr sz="2400" b="1" spc="240" dirty="0">
                <a:latin typeface="Tahoma"/>
                <a:cs typeface="Tahoma"/>
              </a:rPr>
              <a:t>e</a:t>
            </a:r>
            <a:r>
              <a:rPr sz="2400" b="1" spc="355" dirty="0">
                <a:latin typeface="Tahoma"/>
                <a:cs typeface="Tahoma"/>
              </a:rPr>
              <a:t>v</a:t>
            </a:r>
            <a:r>
              <a:rPr sz="2400" b="1" spc="204" dirty="0">
                <a:latin typeface="Tahoma"/>
                <a:cs typeface="Tahoma"/>
              </a:rPr>
              <a:t>i</a:t>
            </a:r>
            <a:r>
              <a:rPr sz="2400" b="1" spc="235" dirty="0">
                <a:latin typeface="Tahoma"/>
                <a:cs typeface="Tahoma"/>
              </a:rPr>
              <a:t>o</a:t>
            </a:r>
            <a:r>
              <a:rPr sz="2400" b="1" spc="300" dirty="0">
                <a:latin typeface="Tahoma"/>
                <a:cs typeface="Tahoma"/>
              </a:rPr>
              <a:t>u</a:t>
            </a:r>
            <a:r>
              <a:rPr sz="2400" b="1" spc="125" dirty="0"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35119" y="6091735"/>
            <a:ext cx="2398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60" dirty="0">
                <a:latin typeface="Tahoma"/>
                <a:cs typeface="Tahoma"/>
              </a:rPr>
              <a:t>emp.var.rate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849895" y="6139360"/>
            <a:ext cx="1595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10" dirty="0">
                <a:latin typeface="Tahoma"/>
                <a:cs typeface="Tahoma"/>
              </a:rPr>
              <a:t>p</a:t>
            </a:r>
            <a:r>
              <a:rPr sz="2400" b="1" spc="220" dirty="0">
                <a:latin typeface="Tahoma"/>
                <a:cs typeface="Tahoma"/>
              </a:rPr>
              <a:t>r</a:t>
            </a:r>
            <a:r>
              <a:rPr sz="2400" b="1" spc="240" dirty="0">
                <a:latin typeface="Tahoma"/>
                <a:cs typeface="Tahoma"/>
              </a:rPr>
              <a:t>e</a:t>
            </a:r>
            <a:r>
              <a:rPr sz="2400" b="1" spc="355" dirty="0">
                <a:latin typeface="Tahoma"/>
                <a:cs typeface="Tahoma"/>
              </a:rPr>
              <a:t>v</a:t>
            </a:r>
            <a:r>
              <a:rPr sz="2400" b="1" spc="204" dirty="0">
                <a:latin typeface="Tahoma"/>
                <a:cs typeface="Tahoma"/>
              </a:rPr>
              <a:t>i</a:t>
            </a:r>
            <a:r>
              <a:rPr sz="2400" b="1" spc="235" dirty="0">
                <a:latin typeface="Tahoma"/>
                <a:cs typeface="Tahoma"/>
              </a:rPr>
              <a:t>o</a:t>
            </a:r>
            <a:r>
              <a:rPr sz="2400" b="1" spc="300" dirty="0">
                <a:latin typeface="Tahoma"/>
                <a:cs typeface="Tahoma"/>
              </a:rPr>
              <a:t>u</a:t>
            </a:r>
            <a:r>
              <a:rPr sz="2400" b="1" spc="125" dirty="0"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35119" y="7121670"/>
            <a:ext cx="1826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10" dirty="0">
                <a:latin typeface="Tahoma"/>
                <a:cs typeface="Tahoma"/>
              </a:rPr>
              <a:t>p</a:t>
            </a:r>
            <a:r>
              <a:rPr sz="2400" b="1" spc="235" dirty="0">
                <a:latin typeface="Tahoma"/>
                <a:cs typeface="Tahoma"/>
              </a:rPr>
              <a:t>o</a:t>
            </a:r>
            <a:r>
              <a:rPr sz="2400" b="1" spc="300" dirty="0">
                <a:latin typeface="Tahoma"/>
                <a:cs typeface="Tahoma"/>
              </a:rPr>
              <a:t>u</a:t>
            </a:r>
            <a:r>
              <a:rPr sz="2400" b="1" spc="200" dirty="0">
                <a:latin typeface="Tahoma"/>
                <a:cs typeface="Tahoma"/>
              </a:rPr>
              <a:t>t</a:t>
            </a:r>
            <a:r>
              <a:rPr sz="2400" b="1" spc="380" dirty="0">
                <a:latin typeface="Tahoma"/>
                <a:cs typeface="Tahoma"/>
              </a:rPr>
              <a:t>c</a:t>
            </a:r>
            <a:r>
              <a:rPr sz="2400" b="1" spc="235" dirty="0">
                <a:latin typeface="Tahoma"/>
                <a:cs typeface="Tahoma"/>
              </a:rPr>
              <a:t>o</a:t>
            </a:r>
            <a:r>
              <a:rPr sz="2400" b="1" spc="459" dirty="0">
                <a:latin typeface="Tahoma"/>
                <a:cs typeface="Tahoma"/>
              </a:rPr>
              <a:t>m</a:t>
            </a:r>
            <a:r>
              <a:rPr sz="2400" b="1" spc="50" dirty="0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849895" y="7091860"/>
            <a:ext cx="259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45" dirty="0">
                <a:latin typeface="Tahoma"/>
                <a:cs typeface="Tahoma"/>
              </a:rPr>
              <a:t>cons.price.idx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35119" y="7921773"/>
            <a:ext cx="1896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40" dirty="0">
                <a:latin typeface="Tahoma"/>
                <a:cs typeface="Tahoma"/>
              </a:rPr>
              <a:t>e</a:t>
            </a:r>
            <a:r>
              <a:rPr sz="2400" b="1" spc="300" dirty="0">
                <a:latin typeface="Tahoma"/>
                <a:cs typeface="Tahoma"/>
              </a:rPr>
              <a:t>u</a:t>
            </a:r>
            <a:r>
              <a:rPr sz="2400" b="1" spc="220" dirty="0">
                <a:latin typeface="Tahoma"/>
                <a:cs typeface="Tahoma"/>
              </a:rPr>
              <a:t>r</a:t>
            </a:r>
            <a:r>
              <a:rPr sz="2400" b="1" spc="204" dirty="0">
                <a:latin typeface="Tahoma"/>
                <a:cs typeface="Tahoma"/>
              </a:rPr>
              <a:t>i</a:t>
            </a:r>
            <a:r>
              <a:rPr sz="2400" b="1" spc="305" dirty="0">
                <a:latin typeface="Tahoma"/>
                <a:cs typeface="Tahoma"/>
              </a:rPr>
              <a:t>b</a:t>
            </a:r>
            <a:r>
              <a:rPr sz="2400" b="1" spc="235" dirty="0">
                <a:latin typeface="Tahoma"/>
                <a:cs typeface="Tahoma"/>
              </a:rPr>
              <a:t>o</a:t>
            </a:r>
            <a:r>
              <a:rPr sz="2400" b="1" spc="220" dirty="0">
                <a:latin typeface="Tahoma"/>
                <a:cs typeface="Tahoma"/>
              </a:rPr>
              <a:t>r</a:t>
            </a:r>
            <a:r>
              <a:rPr sz="2400" b="1" spc="125" dirty="0">
                <a:latin typeface="Tahoma"/>
                <a:cs typeface="Tahoma"/>
              </a:rPr>
              <a:t>3</a:t>
            </a:r>
            <a:r>
              <a:rPr sz="2400" b="1" spc="270" dirty="0">
                <a:latin typeface="Tahoma"/>
                <a:cs typeface="Tahoma"/>
              </a:rPr>
              <a:t>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849895" y="7921773"/>
            <a:ext cx="257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9" dirty="0">
                <a:latin typeface="Tahoma"/>
                <a:cs typeface="Tahoma"/>
              </a:rPr>
              <a:t>cons.conf.idx: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35119" y="8788548"/>
            <a:ext cx="230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60" dirty="0">
                <a:latin typeface="Tahoma"/>
                <a:cs typeface="Tahoma"/>
              </a:rPr>
              <a:t>nr.employed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849895" y="8855075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5" dirty="0">
                <a:latin typeface="Tahoma"/>
                <a:cs typeface="Tahoma"/>
              </a:rPr>
              <a:t>target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603" y="1524586"/>
            <a:ext cx="10610849" cy="7238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62731" y="1445518"/>
            <a:ext cx="6822440" cy="13938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marR="5080" indent="4056379">
              <a:lnSpc>
                <a:spcPts val="4880"/>
              </a:lnSpc>
              <a:spcBef>
                <a:spcPts val="1110"/>
              </a:spcBef>
            </a:pPr>
            <a:r>
              <a:rPr sz="4900" spc="1964" dirty="0"/>
              <a:t>D</a:t>
            </a:r>
            <a:r>
              <a:rPr sz="4900" spc="2275" dirty="0"/>
              <a:t>A</a:t>
            </a:r>
            <a:r>
              <a:rPr sz="4900" spc="1430" dirty="0"/>
              <a:t>T</a:t>
            </a:r>
            <a:r>
              <a:rPr sz="4900" spc="1340" dirty="0"/>
              <a:t>A  </a:t>
            </a:r>
            <a:r>
              <a:rPr sz="4900" spc="1445" dirty="0"/>
              <a:t>E</a:t>
            </a:r>
            <a:r>
              <a:rPr sz="4900" spc="1720" dirty="0"/>
              <a:t>X</a:t>
            </a:r>
            <a:r>
              <a:rPr sz="4900" spc="2000" dirty="0"/>
              <a:t>P</a:t>
            </a:r>
            <a:r>
              <a:rPr sz="4900" spc="1500" dirty="0"/>
              <a:t>L</a:t>
            </a:r>
            <a:r>
              <a:rPr sz="4900" spc="1390" dirty="0"/>
              <a:t>O</a:t>
            </a:r>
            <a:r>
              <a:rPr sz="4900" spc="1730" dirty="0"/>
              <a:t>R</a:t>
            </a:r>
            <a:r>
              <a:rPr sz="4900" spc="2275" dirty="0"/>
              <a:t>A</a:t>
            </a:r>
            <a:r>
              <a:rPr sz="4900" spc="1430" dirty="0"/>
              <a:t>T</a:t>
            </a:r>
            <a:r>
              <a:rPr sz="4900" spc="844" dirty="0"/>
              <a:t>I</a:t>
            </a:r>
            <a:r>
              <a:rPr sz="4900" spc="1390" dirty="0"/>
              <a:t>O</a:t>
            </a:r>
            <a:r>
              <a:rPr sz="4900" spc="2335" dirty="0"/>
              <a:t>N</a:t>
            </a:r>
            <a:endParaRPr sz="4900"/>
          </a:p>
        </p:txBody>
      </p:sp>
      <p:grpSp>
        <p:nvGrpSpPr>
          <p:cNvPr id="4" name="object 4"/>
          <p:cNvGrpSpPr/>
          <p:nvPr/>
        </p:nvGrpSpPr>
        <p:grpSpPr>
          <a:xfrm>
            <a:off x="11767287" y="3455408"/>
            <a:ext cx="66675" cy="3495675"/>
            <a:chOff x="11767287" y="3455408"/>
            <a:chExt cx="66675" cy="34956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7287" y="3455408"/>
              <a:ext cx="66675" cy="666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7287" y="4484107"/>
              <a:ext cx="66675" cy="66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7287" y="5512807"/>
              <a:ext cx="66675" cy="66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7287" y="6198607"/>
              <a:ext cx="66675" cy="66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7287" y="6884407"/>
              <a:ext cx="66675" cy="666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957143" y="3245215"/>
            <a:ext cx="5643245" cy="4140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135" dirty="0">
                <a:latin typeface="Lucida Sans Unicode"/>
                <a:cs typeface="Lucida Sans Unicode"/>
              </a:rPr>
              <a:t>Age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positively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correlates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with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consumer</a:t>
            </a:r>
            <a:endParaRPr sz="1600">
              <a:latin typeface="Lucida Sans Unicode"/>
              <a:cs typeface="Lucida Sans Unicode"/>
            </a:endParaRPr>
          </a:p>
          <a:p>
            <a:pPr marL="12700" marR="485775">
              <a:lnSpc>
                <a:spcPct val="140600"/>
              </a:lnSpc>
            </a:pPr>
            <a:r>
              <a:rPr sz="1600" spc="165" dirty="0">
                <a:latin typeface="Lucida Sans Unicode"/>
                <a:cs typeface="Lucida Sans Unicode"/>
              </a:rPr>
              <a:t>confidence </a:t>
            </a:r>
            <a:r>
              <a:rPr sz="1600" spc="110" dirty="0">
                <a:latin typeface="Lucida Sans Unicode"/>
                <a:cs typeface="Lucida Sans Unicode"/>
              </a:rPr>
              <a:t>but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negatively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with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75" dirty="0">
                <a:latin typeface="Lucida Sans Unicode"/>
                <a:cs typeface="Lucida Sans Unicode"/>
              </a:rPr>
              <a:t>employment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variation,</a:t>
            </a:r>
            <a:r>
              <a:rPr sz="1600" spc="170" dirty="0">
                <a:latin typeface="Lucida Sans Unicode"/>
                <a:cs typeface="Lucida Sans Unicode"/>
              </a:rPr>
              <a:t> impacting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older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individuals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more.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130" dirty="0">
                <a:latin typeface="Lucida Sans Unicode"/>
                <a:cs typeface="Lucida Sans Unicode"/>
              </a:rPr>
              <a:t>Previous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210" dirty="0">
                <a:latin typeface="Lucida Sans Unicode"/>
                <a:cs typeface="Lucida Sans Unicode"/>
              </a:rPr>
              <a:t>campaign</a:t>
            </a:r>
            <a:r>
              <a:rPr sz="1600" spc="175" dirty="0">
                <a:latin typeface="Lucida Sans Unicode"/>
                <a:cs typeface="Lucida Sans Unicode"/>
              </a:rPr>
              <a:t> contacts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negatively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affect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40600"/>
              </a:lnSpc>
            </a:pPr>
            <a:r>
              <a:rPr sz="1600" spc="130" dirty="0">
                <a:latin typeface="Lucida Sans Unicode"/>
                <a:cs typeface="Lucida Sans Unicode"/>
              </a:rPr>
              <a:t>current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210" dirty="0">
                <a:latin typeface="Lucida Sans Unicode"/>
                <a:cs typeface="Lucida Sans Unicode"/>
              </a:rPr>
              <a:t>campaign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contacts,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reflecting</a:t>
            </a:r>
            <a:r>
              <a:rPr sz="1600" spc="175" dirty="0">
                <a:latin typeface="Lucida Sans Unicode"/>
                <a:cs typeface="Lucida Sans Unicode"/>
              </a:rPr>
              <a:t> changing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75" dirty="0">
                <a:latin typeface="Lucida Sans Unicode"/>
                <a:cs typeface="Lucida Sans Unicode"/>
              </a:rPr>
              <a:t>engagement.</a:t>
            </a:r>
            <a:endParaRPr sz="1600">
              <a:latin typeface="Lucida Sans Unicode"/>
              <a:cs typeface="Lucida Sans Unicode"/>
            </a:endParaRPr>
          </a:p>
          <a:p>
            <a:pPr marL="12700" marR="140335">
              <a:lnSpc>
                <a:spcPct val="140600"/>
              </a:lnSpc>
            </a:pPr>
            <a:r>
              <a:rPr sz="1600" spc="160" dirty="0">
                <a:latin typeface="Lucida Sans Unicode"/>
                <a:cs typeface="Lucida Sans Unicode"/>
              </a:rPr>
              <a:t>Employment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variations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correlate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strongly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with </a:t>
            </a:r>
            <a:r>
              <a:rPr sz="1600" spc="105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consumer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prices,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suggesting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interdependence.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Euribor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3-month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rate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employee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count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are 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closely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connected.</a:t>
            </a:r>
            <a:endParaRPr sz="1600">
              <a:latin typeface="Lucida Sans Unicode"/>
              <a:cs typeface="Lucida Sans Unicode"/>
            </a:endParaRPr>
          </a:p>
          <a:p>
            <a:pPr marL="12700" marR="946150">
              <a:lnSpc>
                <a:spcPct val="140600"/>
              </a:lnSpc>
            </a:pPr>
            <a:r>
              <a:rPr sz="1600" spc="160" dirty="0">
                <a:latin typeface="Lucida Sans Unicode"/>
                <a:cs typeface="Lucida Sans Unicode"/>
              </a:rPr>
              <a:t>Employment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variations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link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consumer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confidence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via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economic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factors.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4501" y="6754999"/>
              <a:ext cx="1395458" cy="1325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9194" y="5821785"/>
              <a:ext cx="1428750" cy="1282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74031" y="1416678"/>
            <a:ext cx="7178040" cy="927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89" dirty="0"/>
              <a:t>CLUSTERING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54910" y="3460882"/>
            <a:ext cx="3222625" cy="5448935"/>
            <a:chOff x="1054910" y="3460882"/>
            <a:chExt cx="3222625" cy="54489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910" y="3460882"/>
              <a:ext cx="63666" cy="6366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910" y="4115738"/>
              <a:ext cx="63666" cy="636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910" y="5098023"/>
              <a:ext cx="63666" cy="636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910" y="6080308"/>
              <a:ext cx="63666" cy="636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0832" y="7814348"/>
              <a:ext cx="66675" cy="66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0832" y="8843048"/>
              <a:ext cx="66675" cy="666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131300" y="4619657"/>
            <a:ext cx="82664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600" spc="-45" dirty="0">
                <a:latin typeface="Lucida Sans Unicode"/>
                <a:cs typeface="Lucida Sans Unicode"/>
              </a:rPr>
              <a:t>-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According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KNN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model,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given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204" dirty="0">
                <a:latin typeface="Lucida Sans Unicode"/>
                <a:cs typeface="Lucida Sans Unicode"/>
              </a:rPr>
              <a:t>data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point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is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more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likely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be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similar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5" dirty="0">
                <a:latin typeface="Lucida Sans Unicode"/>
                <a:cs typeface="Lucida Sans Unicode"/>
              </a:rPr>
              <a:t>dataset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instances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where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users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have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paid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for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program</a:t>
            </a:r>
            <a:endParaRPr sz="1600">
              <a:latin typeface="Lucida Sans Unicode"/>
              <a:cs typeface="Lucida Sans Unicode"/>
            </a:endParaRPr>
          </a:p>
          <a:p>
            <a:pPr marL="12700" marR="358775">
              <a:lnSpc>
                <a:spcPct val="140600"/>
              </a:lnSpc>
            </a:pPr>
            <a:r>
              <a:rPr sz="1600" spc="120" dirty="0">
                <a:latin typeface="Lucida Sans Unicode"/>
                <a:cs typeface="Lucida Sans Unicode"/>
              </a:rPr>
              <a:t>subscriptions.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This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suggests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that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given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204" dirty="0">
                <a:latin typeface="Lucida Sans Unicode"/>
                <a:cs typeface="Lucida Sans Unicode"/>
              </a:rPr>
              <a:t>data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item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demonstrates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traits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or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features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that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are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more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important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200" dirty="0">
                <a:latin typeface="Lucida Sans Unicode"/>
                <a:cs typeface="Lucida Sans Unicode"/>
              </a:rPr>
              <a:t>among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clients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whose</a:t>
            </a:r>
            <a:endParaRPr sz="1600">
              <a:latin typeface="Lucida Sans Unicode"/>
              <a:cs typeface="Lucida Sans Unicode"/>
            </a:endParaRPr>
          </a:p>
          <a:p>
            <a:pPr marL="12700" marR="12700">
              <a:lnSpc>
                <a:spcPct val="140600"/>
              </a:lnSpc>
            </a:pPr>
            <a:r>
              <a:rPr sz="1600" spc="140" dirty="0">
                <a:latin typeface="Lucida Sans Unicode"/>
                <a:cs typeface="Lucida Sans Unicode"/>
              </a:rPr>
              <a:t>decision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sign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up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for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service.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It's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important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80" dirty="0">
                <a:latin typeface="Lucida Sans Unicode"/>
                <a:cs typeface="Lucida Sans Unicode"/>
              </a:rPr>
              <a:t> remember </a:t>
            </a:r>
            <a:r>
              <a:rPr sz="1600" spc="140" dirty="0">
                <a:latin typeface="Lucida Sans Unicode"/>
                <a:cs typeface="Lucida Sans Unicode"/>
              </a:rPr>
              <a:t>that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choice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of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-114" dirty="0">
                <a:latin typeface="Lucida Sans Unicode"/>
                <a:cs typeface="Lucida Sans Unicode"/>
              </a:rPr>
              <a:t>k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particular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features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of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5" dirty="0">
                <a:latin typeface="Lucida Sans Unicode"/>
                <a:cs typeface="Lucida Sans Unicode"/>
              </a:rPr>
              <a:t>dataset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210" dirty="0">
                <a:latin typeface="Lucida Sans Unicode"/>
                <a:cs typeface="Lucida Sans Unicode"/>
              </a:rPr>
              <a:t>can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affect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how</a:t>
            </a:r>
            <a:endParaRPr sz="1600">
              <a:latin typeface="Lucida Sans Unicode"/>
              <a:cs typeface="Lucida Sans Unicode"/>
            </a:endParaRPr>
          </a:p>
          <a:p>
            <a:pPr marL="12700" marR="577850">
              <a:lnSpc>
                <a:spcPct val="140600"/>
              </a:lnSpc>
            </a:pPr>
            <a:r>
              <a:rPr sz="1600" spc="200" dirty="0">
                <a:latin typeface="Lucida Sans Unicode"/>
                <a:cs typeface="Lucida Sans Unicode"/>
              </a:rPr>
              <a:t>accurate </a:t>
            </a:r>
            <a:r>
              <a:rPr sz="1600" spc="120" dirty="0">
                <a:latin typeface="Lucida Sans Unicode"/>
                <a:cs typeface="Lucida Sans Unicode"/>
              </a:rPr>
              <a:t>the </a:t>
            </a:r>
            <a:r>
              <a:rPr sz="1600" spc="135" dirty="0">
                <a:latin typeface="Lucida Sans Unicode"/>
                <a:cs typeface="Lucida Sans Unicode"/>
              </a:rPr>
              <a:t>predictions </a:t>
            </a:r>
            <a:r>
              <a:rPr sz="1600" spc="110" dirty="0">
                <a:latin typeface="Lucida Sans Unicode"/>
                <a:cs typeface="Lucida Sans Unicode"/>
              </a:rPr>
              <a:t>are. </a:t>
            </a:r>
            <a:r>
              <a:rPr sz="1600" spc="10" dirty="0">
                <a:latin typeface="Lucida Sans Unicode"/>
                <a:cs typeface="Lucida Sans Unicode"/>
              </a:rPr>
              <a:t>To</a:t>
            </a:r>
            <a:r>
              <a:rPr sz="1600" spc="15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get </a:t>
            </a:r>
            <a:r>
              <a:rPr sz="1600" spc="150" dirty="0">
                <a:latin typeface="Lucida Sans Unicode"/>
                <a:cs typeface="Lucida Sans Unicode"/>
              </a:rPr>
              <a:t>more </a:t>
            </a:r>
            <a:r>
              <a:rPr sz="1600" spc="200" dirty="0">
                <a:latin typeface="Lucida Sans Unicode"/>
                <a:cs typeface="Lucida Sans Unicode"/>
              </a:rPr>
              <a:t>accurate </a:t>
            </a:r>
            <a:r>
              <a:rPr sz="1600" spc="130" dirty="0">
                <a:latin typeface="Lucida Sans Unicode"/>
                <a:cs typeface="Lucida Sans Unicode"/>
              </a:rPr>
              <a:t>forecasts, </a:t>
            </a:r>
            <a:r>
              <a:rPr sz="1600" spc="120" dirty="0">
                <a:latin typeface="Lucida Sans Unicode"/>
                <a:cs typeface="Lucida Sans Unicode"/>
              </a:rPr>
              <a:t>the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model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220" dirty="0">
                <a:latin typeface="Lucida Sans Unicode"/>
                <a:cs typeface="Lucida Sans Unicode"/>
              </a:rPr>
              <a:t>may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need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be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further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examined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adjusted.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0687" y="7604157"/>
            <a:ext cx="677735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600"/>
              </a:lnSpc>
              <a:spcBef>
                <a:spcPts val="100"/>
              </a:spcBef>
            </a:pPr>
            <a:r>
              <a:rPr sz="1600" spc="130" dirty="0">
                <a:latin typeface="Lucida Sans Unicode"/>
                <a:cs typeface="Lucida Sans Unicode"/>
              </a:rPr>
              <a:t>Individuals </a:t>
            </a:r>
            <a:r>
              <a:rPr sz="1600" spc="100" dirty="0">
                <a:latin typeface="Lucida Sans Unicode"/>
                <a:cs typeface="Lucida Sans Unicode"/>
              </a:rPr>
              <a:t>within </a:t>
            </a:r>
            <a:r>
              <a:rPr sz="1600" spc="120" dirty="0">
                <a:latin typeface="Lucida Sans Unicode"/>
                <a:cs typeface="Lucida Sans Unicode"/>
              </a:rPr>
              <a:t>the </a:t>
            </a:r>
            <a:r>
              <a:rPr sz="1600" spc="210" dirty="0">
                <a:latin typeface="Lucida Sans Unicode"/>
                <a:cs typeface="Lucida Sans Unicode"/>
              </a:rPr>
              <a:t>same </a:t>
            </a:r>
            <a:r>
              <a:rPr sz="1600" spc="130" dirty="0">
                <a:latin typeface="Lucida Sans Unicode"/>
                <a:cs typeface="Lucida Sans Unicode"/>
              </a:rPr>
              <a:t>cluster </a:t>
            </a:r>
            <a:r>
              <a:rPr sz="1600" spc="160" dirty="0">
                <a:latin typeface="Lucida Sans Unicode"/>
                <a:cs typeface="Lucida Sans Unicode"/>
              </a:rPr>
              <a:t>are </a:t>
            </a:r>
            <a:r>
              <a:rPr sz="1600" spc="155" dirty="0">
                <a:latin typeface="Lucida Sans Unicode"/>
                <a:cs typeface="Lucida Sans Unicode"/>
              </a:rPr>
              <a:t>considered </a:t>
            </a:r>
            <a:r>
              <a:rPr sz="1600" spc="120" dirty="0">
                <a:latin typeface="Lucida Sans Unicode"/>
                <a:cs typeface="Lucida Sans Unicode"/>
              </a:rPr>
              <a:t>similar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based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on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specified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features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(pdays,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duration,</a:t>
            </a:r>
            <a:endParaRPr sz="16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600" spc="180" dirty="0">
                <a:latin typeface="Lucida Sans Unicode"/>
                <a:cs typeface="Lucida Sans Unicode"/>
              </a:rPr>
              <a:t>y_binary).</a:t>
            </a:r>
            <a:endParaRPr sz="1600">
              <a:latin typeface="Lucida Sans Unicode"/>
              <a:cs typeface="Lucida Sans Unicode"/>
            </a:endParaRPr>
          </a:p>
          <a:p>
            <a:pPr marL="12700" marR="362585" algn="just">
              <a:lnSpc>
                <a:spcPct val="140600"/>
              </a:lnSpc>
            </a:pPr>
            <a:r>
              <a:rPr sz="1600" spc="75" dirty="0">
                <a:latin typeface="Lucida Sans Unicode"/>
                <a:cs typeface="Lucida Sans Unicode"/>
              </a:rPr>
              <a:t>The </a:t>
            </a:r>
            <a:r>
              <a:rPr sz="1600" spc="130" dirty="0">
                <a:latin typeface="Lucida Sans Unicode"/>
                <a:cs typeface="Lucida Sans Unicode"/>
              </a:rPr>
              <a:t>clusters </a:t>
            </a:r>
            <a:r>
              <a:rPr sz="1600" spc="160" dirty="0">
                <a:latin typeface="Lucida Sans Unicode"/>
                <a:cs typeface="Lucida Sans Unicode"/>
              </a:rPr>
              <a:t>are </a:t>
            </a:r>
            <a:r>
              <a:rPr sz="1600" spc="185" dirty="0">
                <a:latin typeface="Lucida Sans Unicode"/>
                <a:cs typeface="Lucida Sans Unicode"/>
              </a:rPr>
              <a:t>created </a:t>
            </a:r>
            <a:r>
              <a:rPr sz="1600" spc="40" dirty="0">
                <a:latin typeface="Lucida Sans Unicode"/>
                <a:cs typeface="Lucida Sans Unicode"/>
              </a:rPr>
              <a:t>in </a:t>
            </a:r>
            <a:r>
              <a:rPr sz="1600" spc="150" dirty="0">
                <a:latin typeface="Lucida Sans Unicode"/>
                <a:cs typeface="Lucida Sans Unicode"/>
              </a:rPr>
              <a:t>such </a:t>
            </a:r>
            <a:r>
              <a:rPr sz="1600" spc="195" dirty="0">
                <a:latin typeface="Lucida Sans Unicode"/>
                <a:cs typeface="Lucida Sans Unicode"/>
              </a:rPr>
              <a:t>a way </a:t>
            </a:r>
            <a:r>
              <a:rPr sz="1600" spc="140" dirty="0">
                <a:latin typeface="Lucida Sans Unicode"/>
                <a:cs typeface="Lucida Sans Unicode"/>
              </a:rPr>
              <a:t>that </a:t>
            </a:r>
            <a:r>
              <a:rPr sz="1600" spc="130" dirty="0">
                <a:latin typeface="Lucida Sans Unicode"/>
                <a:cs typeface="Lucida Sans Unicode"/>
              </a:rPr>
              <a:t>individuals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within </a:t>
            </a:r>
            <a:r>
              <a:rPr sz="1600" spc="195" dirty="0">
                <a:latin typeface="Lucida Sans Unicode"/>
                <a:cs typeface="Lucida Sans Unicode"/>
              </a:rPr>
              <a:t>a </a:t>
            </a:r>
            <a:r>
              <a:rPr sz="1600" spc="130" dirty="0">
                <a:latin typeface="Lucida Sans Unicode"/>
                <a:cs typeface="Lucida Sans Unicode"/>
              </a:rPr>
              <a:t>cluster </a:t>
            </a:r>
            <a:r>
              <a:rPr sz="1600" spc="160" dirty="0">
                <a:latin typeface="Lucida Sans Unicode"/>
                <a:cs typeface="Lucida Sans Unicode"/>
              </a:rPr>
              <a:t>are </a:t>
            </a:r>
            <a:r>
              <a:rPr sz="1600" spc="150" dirty="0">
                <a:latin typeface="Lucida Sans Unicode"/>
                <a:cs typeface="Lucida Sans Unicode"/>
              </a:rPr>
              <a:t>more </a:t>
            </a:r>
            <a:r>
              <a:rPr sz="1600" spc="120" dirty="0">
                <a:latin typeface="Lucida Sans Unicode"/>
                <a:cs typeface="Lucida Sans Unicode"/>
              </a:rPr>
              <a:t>similar </a:t>
            </a:r>
            <a:r>
              <a:rPr sz="1600" spc="75" dirty="0">
                <a:latin typeface="Lucida Sans Unicode"/>
                <a:cs typeface="Lucida Sans Unicode"/>
              </a:rPr>
              <a:t>to </a:t>
            </a:r>
            <a:r>
              <a:rPr sz="1600" spc="210" dirty="0">
                <a:latin typeface="Lucida Sans Unicode"/>
                <a:cs typeface="Lucida Sans Unicode"/>
              </a:rPr>
              <a:t>each </a:t>
            </a:r>
            <a:r>
              <a:rPr sz="1600" spc="114" dirty="0">
                <a:latin typeface="Lucida Sans Unicode"/>
                <a:cs typeface="Lucida Sans Unicode"/>
              </a:rPr>
              <a:t>other </a:t>
            </a:r>
            <a:r>
              <a:rPr sz="1600" spc="150" dirty="0">
                <a:latin typeface="Lucida Sans Unicode"/>
                <a:cs typeface="Lucida Sans Unicode"/>
              </a:rPr>
              <a:t>than </a:t>
            </a:r>
            <a:r>
              <a:rPr sz="1600" spc="75" dirty="0">
                <a:latin typeface="Lucida Sans Unicode"/>
                <a:cs typeface="Lucida Sans Unicode"/>
              </a:rPr>
              <a:t>to </a:t>
            </a:r>
            <a:r>
              <a:rPr sz="1600" spc="8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individuals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in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other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clusters.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5626" y="2672529"/>
            <a:ext cx="7139940" cy="388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00"/>
              </a:spcBef>
            </a:pPr>
            <a:r>
              <a:rPr sz="2400" b="1" spc="330" dirty="0">
                <a:latin typeface="Trebuchet MS"/>
                <a:cs typeface="Trebuchet MS"/>
              </a:rPr>
              <a:t>hierarchical</a:t>
            </a:r>
            <a:r>
              <a:rPr sz="2400" b="1" spc="75" dirty="0">
                <a:latin typeface="Trebuchet MS"/>
                <a:cs typeface="Trebuchet MS"/>
              </a:rPr>
              <a:t> </a:t>
            </a:r>
            <a:r>
              <a:rPr sz="2400" b="1" spc="340" dirty="0">
                <a:latin typeface="Trebuchet MS"/>
                <a:cs typeface="Trebuchet MS"/>
              </a:rPr>
              <a:t>clustering</a:t>
            </a:r>
            <a:endParaRPr sz="2400">
              <a:latin typeface="Trebuchet MS"/>
              <a:cs typeface="Trebuchet MS"/>
            </a:endParaRPr>
          </a:p>
          <a:p>
            <a:pPr marL="12700" marR="353695">
              <a:lnSpc>
                <a:spcPct val="143200"/>
              </a:lnSpc>
              <a:spcBef>
                <a:spcPts val="1735"/>
              </a:spcBef>
            </a:pPr>
            <a:r>
              <a:rPr sz="1500" spc="155" dirty="0">
                <a:latin typeface="Lucida Sans Unicode"/>
                <a:cs typeface="Lucida Sans Unicode"/>
              </a:rPr>
              <a:t>Hierarchical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40" dirty="0">
                <a:latin typeface="Lucida Sans Unicode"/>
                <a:cs typeface="Lucida Sans Unicode"/>
              </a:rPr>
              <a:t>clustering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25" dirty="0">
                <a:latin typeface="Lucida Sans Unicode"/>
                <a:cs typeface="Lucida Sans Unicode"/>
              </a:rPr>
              <a:t>highlights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30" dirty="0">
                <a:latin typeface="Lucida Sans Unicode"/>
                <a:cs typeface="Lucida Sans Unicode"/>
              </a:rPr>
              <a:t>distinct</a:t>
            </a:r>
            <a:r>
              <a:rPr sz="1500" spc="180" dirty="0">
                <a:latin typeface="Lucida Sans Unicode"/>
                <a:cs typeface="Lucida Sans Unicode"/>
              </a:rPr>
              <a:t> </a:t>
            </a:r>
            <a:r>
              <a:rPr sz="1500" spc="155" dirty="0">
                <a:latin typeface="Lucida Sans Unicode"/>
                <a:cs typeface="Lucida Sans Unicode"/>
              </a:rPr>
              <a:t>patterns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10" dirty="0">
                <a:latin typeface="Lucida Sans Unicode"/>
                <a:cs typeface="Lucida Sans Unicode"/>
              </a:rPr>
              <a:t>within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30" dirty="0">
                <a:latin typeface="Lucida Sans Unicode"/>
                <a:cs typeface="Lucida Sans Unicode"/>
              </a:rPr>
              <a:t>the </a:t>
            </a:r>
            <a:r>
              <a:rPr sz="1500" spc="-455" dirty="0">
                <a:latin typeface="Lucida Sans Unicode"/>
                <a:cs typeface="Lucida Sans Unicode"/>
              </a:rPr>
              <a:t> </a:t>
            </a:r>
            <a:r>
              <a:rPr sz="1500" spc="160" dirty="0">
                <a:latin typeface="Lucida Sans Unicode"/>
                <a:cs typeface="Lucida Sans Unicode"/>
              </a:rPr>
              <a:t>dataset,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50" dirty="0">
                <a:latin typeface="Lucida Sans Unicode"/>
                <a:cs typeface="Lucida Sans Unicode"/>
              </a:rPr>
              <a:t>aiding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in</a:t>
            </a:r>
            <a:r>
              <a:rPr sz="1500" spc="180" dirty="0">
                <a:latin typeface="Lucida Sans Unicode"/>
                <a:cs typeface="Lucida Sans Unicode"/>
              </a:rPr>
              <a:t> </a:t>
            </a:r>
            <a:r>
              <a:rPr sz="1500" spc="130" dirty="0">
                <a:latin typeface="Lucida Sans Unicode"/>
                <a:cs typeface="Lucida Sans Unicode"/>
              </a:rPr>
              <a:t>the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40" dirty="0">
                <a:latin typeface="Lucida Sans Unicode"/>
                <a:cs typeface="Lucida Sans Unicode"/>
              </a:rPr>
              <a:t>identification</a:t>
            </a:r>
            <a:r>
              <a:rPr sz="1500" spc="180" dirty="0">
                <a:latin typeface="Lucida Sans Unicode"/>
                <a:cs typeface="Lucida Sans Unicode"/>
              </a:rPr>
              <a:t> </a:t>
            </a:r>
            <a:r>
              <a:rPr sz="1500" spc="60" dirty="0">
                <a:latin typeface="Lucida Sans Unicode"/>
                <a:cs typeface="Lucida Sans Unicode"/>
              </a:rPr>
              <a:t>of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40" dirty="0">
                <a:latin typeface="Lucida Sans Unicode"/>
                <a:cs typeface="Lucida Sans Unicode"/>
              </a:rPr>
              <a:t>underlying</a:t>
            </a:r>
            <a:r>
              <a:rPr sz="1500" spc="180" dirty="0">
                <a:latin typeface="Lucida Sans Unicode"/>
                <a:cs typeface="Lucida Sans Unicode"/>
              </a:rPr>
              <a:t> </a:t>
            </a:r>
            <a:r>
              <a:rPr sz="1500" spc="125" dirty="0">
                <a:latin typeface="Lucida Sans Unicode"/>
                <a:cs typeface="Lucida Sans Unicode"/>
              </a:rPr>
              <a:t>structures.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25" dirty="0">
                <a:latin typeface="Lucida Sans Unicode"/>
                <a:cs typeface="Lucida Sans Unicode"/>
              </a:rPr>
              <a:t>It</a:t>
            </a:r>
            <a:r>
              <a:rPr sz="1500" spc="170" dirty="0">
                <a:latin typeface="Lucida Sans Unicode"/>
                <a:cs typeface="Lucida Sans Unicode"/>
              </a:rPr>
              <a:t> </a:t>
            </a:r>
            <a:r>
              <a:rPr sz="1500" spc="140" dirty="0">
                <a:latin typeface="Lucida Sans Unicode"/>
                <a:cs typeface="Lucida Sans Unicode"/>
              </a:rPr>
              <a:t>assists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in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55" dirty="0">
                <a:latin typeface="Lucida Sans Unicode"/>
                <a:cs typeface="Lucida Sans Unicode"/>
              </a:rPr>
              <a:t>determining</a:t>
            </a:r>
            <a:r>
              <a:rPr sz="1500" spc="170" dirty="0">
                <a:latin typeface="Lucida Sans Unicode"/>
                <a:cs typeface="Lucida Sans Unicode"/>
              </a:rPr>
              <a:t> </a:t>
            </a:r>
            <a:r>
              <a:rPr sz="1500" spc="130" dirty="0">
                <a:latin typeface="Lucida Sans Unicode"/>
                <a:cs typeface="Lucida Sans Unicode"/>
              </a:rPr>
              <a:t>the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60" dirty="0">
                <a:latin typeface="Lucida Sans Unicode"/>
                <a:cs typeface="Lucida Sans Unicode"/>
              </a:rPr>
              <a:t>optimal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70" dirty="0">
                <a:latin typeface="Lucida Sans Unicode"/>
                <a:cs typeface="Lucida Sans Unicode"/>
              </a:rPr>
              <a:t>number </a:t>
            </a:r>
            <a:r>
              <a:rPr sz="1500" spc="60" dirty="0">
                <a:latin typeface="Lucida Sans Unicode"/>
                <a:cs typeface="Lucida Sans Unicode"/>
              </a:rPr>
              <a:t>of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14" dirty="0">
                <a:latin typeface="Lucida Sans Unicode"/>
                <a:cs typeface="Lucida Sans Unicode"/>
              </a:rPr>
              <a:t>clusters,</a:t>
            </a:r>
            <a:r>
              <a:rPr sz="1500" spc="175" dirty="0">
                <a:latin typeface="Lucida Sans Unicode"/>
                <a:cs typeface="Lucida Sans Unicode"/>
              </a:rPr>
              <a:t> as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ct val="143200"/>
              </a:lnSpc>
            </a:pPr>
            <a:r>
              <a:rPr sz="1500" spc="180" dirty="0">
                <a:latin typeface="Lucida Sans Unicode"/>
                <a:cs typeface="Lucida Sans Unicode"/>
              </a:rPr>
              <a:t>demonstrated</a:t>
            </a:r>
            <a:r>
              <a:rPr sz="1500" spc="170" dirty="0">
                <a:latin typeface="Lucida Sans Unicode"/>
                <a:cs typeface="Lucida Sans Unicode"/>
              </a:rPr>
              <a:t> </a:t>
            </a:r>
            <a:r>
              <a:rPr sz="1500" spc="140" dirty="0">
                <a:latin typeface="Lucida Sans Unicode"/>
                <a:cs typeface="Lucida Sans Unicode"/>
              </a:rPr>
              <a:t>by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30" dirty="0">
                <a:latin typeface="Lucida Sans Unicode"/>
                <a:cs typeface="Lucida Sans Unicode"/>
              </a:rPr>
              <a:t>the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85" dirty="0">
                <a:latin typeface="Lucida Sans Unicode"/>
                <a:cs typeface="Lucida Sans Unicode"/>
              </a:rPr>
              <a:t>dendrogram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90" dirty="0">
                <a:latin typeface="Lucida Sans Unicode"/>
                <a:cs typeface="Lucida Sans Unicode"/>
              </a:rPr>
              <a:t>and</a:t>
            </a:r>
            <a:r>
              <a:rPr sz="1500" spc="175" dirty="0">
                <a:latin typeface="Lucida Sans Unicode"/>
                <a:cs typeface="Lucida Sans Unicode"/>
              </a:rPr>
              <a:t> agglomeration </a:t>
            </a:r>
            <a:r>
              <a:rPr sz="1500" spc="155" dirty="0">
                <a:latin typeface="Lucida Sans Unicode"/>
                <a:cs typeface="Lucida Sans Unicode"/>
              </a:rPr>
              <a:t>method's </a:t>
            </a:r>
            <a:r>
              <a:rPr sz="1500" spc="-459" dirty="0">
                <a:latin typeface="Lucida Sans Unicode"/>
                <a:cs typeface="Lucida Sans Unicode"/>
              </a:rPr>
              <a:t> </a:t>
            </a:r>
            <a:r>
              <a:rPr sz="1500" spc="195" dirty="0">
                <a:latin typeface="Lucida Sans Unicode"/>
                <a:cs typeface="Lucida Sans Unicode"/>
              </a:rPr>
              <a:t>agreement</a:t>
            </a:r>
            <a:r>
              <a:rPr sz="1500" spc="170" dirty="0">
                <a:latin typeface="Lucida Sans Unicode"/>
                <a:cs typeface="Lucida Sans Unicode"/>
              </a:rPr>
              <a:t> </a:t>
            </a:r>
            <a:r>
              <a:rPr sz="1500" spc="110" dirty="0">
                <a:latin typeface="Lucida Sans Unicode"/>
                <a:cs typeface="Lucida Sans Unicode"/>
              </a:rPr>
              <a:t>on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90" dirty="0">
                <a:latin typeface="Lucida Sans Unicode"/>
                <a:cs typeface="Lucida Sans Unicode"/>
              </a:rPr>
              <a:t>four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20" dirty="0">
                <a:latin typeface="Lucida Sans Unicode"/>
                <a:cs typeface="Lucida Sans Unicode"/>
              </a:rPr>
              <a:t>clusters.</a:t>
            </a:r>
            <a:endParaRPr sz="1500">
              <a:latin typeface="Lucida Sans Unicode"/>
              <a:cs typeface="Lucida Sans Unicode"/>
            </a:endParaRPr>
          </a:p>
          <a:p>
            <a:pPr marL="12700" marR="254000" algn="just">
              <a:lnSpc>
                <a:spcPct val="143200"/>
              </a:lnSpc>
            </a:pPr>
            <a:r>
              <a:rPr sz="1500" spc="90" dirty="0">
                <a:latin typeface="Lucida Sans Unicode"/>
                <a:cs typeface="Lucida Sans Unicode"/>
              </a:rPr>
              <a:t>The </a:t>
            </a:r>
            <a:r>
              <a:rPr sz="1500" spc="140" dirty="0">
                <a:latin typeface="Lucida Sans Unicode"/>
                <a:cs typeface="Lucida Sans Unicode"/>
              </a:rPr>
              <a:t>relationships </a:t>
            </a:r>
            <a:r>
              <a:rPr sz="1500" spc="180" dirty="0">
                <a:latin typeface="Lucida Sans Unicode"/>
                <a:cs typeface="Lucida Sans Unicode"/>
              </a:rPr>
              <a:t>between </a:t>
            </a:r>
            <a:r>
              <a:rPr sz="1500" spc="155" dirty="0">
                <a:latin typeface="Lucida Sans Unicode"/>
                <a:cs typeface="Lucida Sans Unicode"/>
              </a:rPr>
              <a:t>features </a:t>
            </a:r>
            <a:r>
              <a:rPr sz="1500" spc="190" dirty="0">
                <a:latin typeface="Lucida Sans Unicode"/>
                <a:cs typeface="Lucida Sans Unicode"/>
              </a:rPr>
              <a:t>and </a:t>
            </a:r>
            <a:r>
              <a:rPr sz="1500" spc="135" dirty="0">
                <a:latin typeface="Lucida Sans Unicode"/>
                <a:cs typeface="Lucida Sans Unicode"/>
              </a:rPr>
              <a:t>clusters </a:t>
            </a:r>
            <a:r>
              <a:rPr sz="1500" spc="170" dirty="0">
                <a:latin typeface="Lucida Sans Unicode"/>
                <a:cs typeface="Lucida Sans Unicode"/>
              </a:rPr>
              <a:t>are </a:t>
            </a:r>
            <a:r>
              <a:rPr sz="1500" spc="125" dirty="0">
                <a:latin typeface="Lucida Sans Unicode"/>
                <a:cs typeface="Lucida Sans Unicode"/>
              </a:rPr>
              <a:t>unveiled, </a:t>
            </a:r>
            <a:r>
              <a:rPr sz="1500" spc="-459" dirty="0">
                <a:latin typeface="Lucida Sans Unicode"/>
                <a:cs typeface="Lucida Sans Unicode"/>
              </a:rPr>
              <a:t> </a:t>
            </a:r>
            <a:r>
              <a:rPr sz="1500" spc="160" dirty="0">
                <a:latin typeface="Lucida Sans Unicode"/>
                <a:cs typeface="Lucida Sans Unicode"/>
              </a:rPr>
              <a:t>such </a:t>
            </a:r>
            <a:r>
              <a:rPr sz="1500" spc="175" dirty="0">
                <a:latin typeface="Lucida Sans Unicode"/>
                <a:cs typeface="Lucida Sans Unicode"/>
              </a:rPr>
              <a:t>as </a:t>
            </a:r>
            <a:r>
              <a:rPr sz="1500" spc="130" dirty="0">
                <a:latin typeface="Lucida Sans Unicode"/>
                <a:cs typeface="Lucida Sans Unicode"/>
              </a:rPr>
              <a:t>the </a:t>
            </a:r>
            <a:r>
              <a:rPr sz="1500" spc="145" dirty="0">
                <a:latin typeface="Lucida Sans Unicode"/>
                <a:cs typeface="Lucida Sans Unicode"/>
              </a:rPr>
              <a:t>influence </a:t>
            </a:r>
            <a:r>
              <a:rPr sz="1500" spc="60" dirty="0">
                <a:latin typeface="Lucida Sans Unicode"/>
                <a:cs typeface="Lucida Sans Unicode"/>
              </a:rPr>
              <a:t>of </a:t>
            </a:r>
            <a:r>
              <a:rPr sz="1500" spc="135" dirty="0">
                <a:latin typeface="Lucida Sans Unicode"/>
                <a:cs typeface="Lucida Sans Unicode"/>
              </a:rPr>
              <a:t>longer </a:t>
            </a:r>
            <a:r>
              <a:rPr sz="1500" spc="150" dirty="0">
                <a:latin typeface="Lucida Sans Unicode"/>
                <a:cs typeface="Lucida Sans Unicode"/>
              </a:rPr>
              <a:t>call </a:t>
            </a:r>
            <a:r>
              <a:rPr sz="1500" spc="145" dirty="0">
                <a:latin typeface="Lucida Sans Unicode"/>
                <a:cs typeface="Lucida Sans Unicode"/>
              </a:rPr>
              <a:t>durations </a:t>
            </a:r>
            <a:r>
              <a:rPr sz="1500" spc="110" dirty="0">
                <a:latin typeface="Lucida Sans Unicode"/>
                <a:cs typeface="Lucida Sans Unicode"/>
              </a:rPr>
              <a:t>on </a:t>
            </a:r>
            <a:r>
              <a:rPr sz="1500" spc="140" dirty="0">
                <a:latin typeface="Lucida Sans Unicode"/>
                <a:cs typeface="Lucida Sans Unicode"/>
              </a:rPr>
              <a:t>subscription </a:t>
            </a:r>
            <a:r>
              <a:rPr sz="1500" spc="145" dirty="0">
                <a:latin typeface="Lucida Sans Unicode"/>
                <a:cs typeface="Lucida Sans Unicode"/>
              </a:rPr>
              <a:t> choices.</a:t>
            </a:r>
            <a:endParaRPr sz="1500">
              <a:latin typeface="Lucida Sans Unicode"/>
              <a:cs typeface="Lucida Sans Unicode"/>
            </a:endParaRPr>
          </a:p>
          <a:p>
            <a:pPr marL="12700" marR="589915" algn="just">
              <a:lnSpc>
                <a:spcPct val="143200"/>
              </a:lnSpc>
            </a:pPr>
            <a:r>
              <a:rPr sz="1500" spc="155" dirty="0">
                <a:latin typeface="Lucida Sans Unicode"/>
                <a:cs typeface="Lucida Sans Unicode"/>
              </a:rPr>
              <a:t>Hierarchical </a:t>
            </a:r>
            <a:r>
              <a:rPr sz="1500" spc="140" dirty="0">
                <a:latin typeface="Lucida Sans Unicode"/>
                <a:cs typeface="Lucida Sans Unicode"/>
              </a:rPr>
              <a:t>clustering </a:t>
            </a:r>
            <a:r>
              <a:rPr sz="1500" spc="105" dirty="0">
                <a:latin typeface="Lucida Sans Unicode"/>
                <a:cs typeface="Lucida Sans Unicode"/>
              </a:rPr>
              <a:t>offers </a:t>
            </a:r>
            <a:r>
              <a:rPr sz="1500" spc="135" dirty="0">
                <a:latin typeface="Lucida Sans Unicode"/>
                <a:cs typeface="Lucida Sans Unicode"/>
              </a:rPr>
              <a:t>both </a:t>
            </a:r>
            <a:r>
              <a:rPr sz="1500" spc="200" dirty="0">
                <a:latin typeface="Lucida Sans Unicode"/>
                <a:cs typeface="Lucida Sans Unicode"/>
              </a:rPr>
              <a:t>manual </a:t>
            </a:r>
            <a:r>
              <a:rPr sz="1500" spc="190" dirty="0">
                <a:latin typeface="Lucida Sans Unicode"/>
                <a:cs typeface="Lucida Sans Unicode"/>
              </a:rPr>
              <a:t>and </a:t>
            </a:r>
            <a:r>
              <a:rPr sz="1500" spc="200" dirty="0">
                <a:latin typeface="Lucida Sans Unicode"/>
                <a:cs typeface="Lucida Sans Unicode"/>
              </a:rPr>
              <a:t>automated </a:t>
            </a:r>
            <a:r>
              <a:rPr sz="1500" spc="-459" dirty="0">
                <a:latin typeface="Lucida Sans Unicode"/>
                <a:cs typeface="Lucida Sans Unicode"/>
              </a:rPr>
              <a:t> </a:t>
            </a:r>
            <a:r>
              <a:rPr sz="1500" spc="145" dirty="0">
                <a:latin typeface="Lucida Sans Unicode"/>
                <a:cs typeface="Lucida Sans Unicode"/>
              </a:rPr>
              <a:t>methods,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35" dirty="0">
                <a:latin typeface="Lucida Sans Unicode"/>
                <a:cs typeface="Lucida Sans Unicode"/>
              </a:rPr>
              <a:t>providing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85" dirty="0">
                <a:latin typeface="Lucida Sans Unicode"/>
                <a:cs typeface="Lucida Sans Unicode"/>
              </a:rPr>
              <a:t>flexibility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in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210" dirty="0">
                <a:latin typeface="Lucida Sans Unicode"/>
                <a:cs typeface="Lucida Sans Unicode"/>
              </a:rPr>
              <a:t>data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140" dirty="0">
                <a:latin typeface="Lucida Sans Unicode"/>
                <a:cs typeface="Lucida Sans Unicode"/>
              </a:rPr>
              <a:t>analysis.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31300" y="2672529"/>
            <a:ext cx="8253095" cy="163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2400" b="1" spc="360" dirty="0">
                <a:latin typeface="Trebuchet MS"/>
                <a:cs typeface="Trebuchet MS"/>
              </a:rPr>
              <a:t>kNN</a:t>
            </a:r>
            <a:r>
              <a:rPr sz="2400" b="1" spc="65" dirty="0">
                <a:latin typeface="Trebuchet MS"/>
                <a:cs typeface="Trebuchet MS"/>
              </a:rPr>
              <a:t> </a:t>
            </a:r>
            <a:r>
              <a:rPr sz="2400" b="1" spc="305" dirty="0">
                <a:latin typeface="Trebuchet MS"/>
                <a:cs typeface="Trebuchet MS"/>
              </a:rPr>
              <a:t>Function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sz="1600" spc="-45" dirty="0">
                <a:latin typeface="Lucida Sans Unicode"/>
                <a:cs typeface="Lucida Sans Unicode"/>
              </a:rPr>
              <a:t>-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KNN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model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consistently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predicts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a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class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label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of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-500" dirty="0">
                <a:latin typeface="Lucida Sans Unicode"/>
                <a:cs typeface="Lucida Sans Unicode"/>
              </a:rPr>
              <a:t>1</a:t>
            </a:r>
            <a:r>
              <a:rPr sz="1600" spc="-240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for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given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40600"/>
              </a:lnSpc>
            </a:pPr>
            <a:r>
              <a:rPr sz="1600" spc="204" dirty="0">
                <a:latin typeface="Lucida Sans Unicode"/>
                <a:cs typeface="Lucida Sans Unicode"/>
              </a:rPr>
              <a:t>data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point.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70" dirty="0">
                <a:latin typeface="Lucida Sans Unicode"/>
                <a:cs typeface="Lucida Sans Unicode"/>
              </a:rPr>
              <a:t>Thhis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shows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that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consumer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subscribed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program,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204" dirty="0">
                <a:latin typeface="Lucida Sans Unicode"/>
                <a:cs typeface="Lucida Sans Unicode"/>
              </a:rPr>
              <a:t>data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point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is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closest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instances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in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85" dirty="0">
                <a:latin typeface="Lucida Sans Unicode"/>
                <a:cs typeface="Lucida Sans Unicode"/>
              </a:rPr>
              <a:t>dataset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with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a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class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label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of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-275" dirty="0">
                <a:latin typeface="Lucida Sans Unicode"/>
                <a:cs typeface="Lucida Sans Unicode"/>
              </a:rPr>
              <a:t>1.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3002" y="7066510"/>
            <a:ext cx="3622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84" dirty="0">
                <a:latin typeface="Trebuchet MS"/>
                <a:cs typeface="Trebuchet MS"/>
              </a:rPr>
              <a:t>K-means</a:t>
            </a:r>
            <a:r>
              <a:rPr sz="2400" b="1" spc="55" dirty="0">
                <a:latin typeface="Trebuchet MS"/>
                <a:cs typeface="Trebuchet MS"/>
              </a:rPr>
              <a:t> </a:t>
            </a:r>
            <a:r>
              <a:rPr sz="2400" b="1" spc="340" dirty="0">
                <a:latin typeface="Trebuchet MS"/>
                <a:cs typeface="Trebuchet MS"/>
              </a:rPr>
              <a:t>clustering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2777" y="0"/>
              <a:ext cx="3385223" cy="3378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7107785"/>
              <a:ext cx="3385869" cy="31792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99" y="1028699"/>
              <a:ext cx="476398" cy="47639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2758" y="8781758"/>
              <a:ext cx="476398" cy="4763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9212" y="3042764"/>
            <a:ext cx="8749665" cy="16700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798195" marR="5080" indent="-786130">
              <a:lnSpc>
                <a:spcPts val="5850"/>
              </a:lnSpc>
              <a:spcBef>
                <a:spcPts val="1330"/>
              </a:spcBef>
            </a:pPr>
            <a:r>
              <a:rPr spc="2315" dirty="0"/>
              <a:t>H</a:t>
            </a:r>
            <a:r>
              <a:rPr spc="1015" dirty="0"/>
              <a:t>I</a:t>
            </a:r>
            <a:r>
              <a:rPr spc="1739" dirty="0"/>
              <a:t>E</a:t>
            </a:r>
            <a:r>
              <a:rPr spc="2080" dirty="0"/>
              <a:t>R</a:t>
            </a:r>
            <a:r>
              <a:rPr spc="2735" dirty="0"/>
              <a:t>A</a:t>
            </a:r>
            <a:r>
              <a:rPr spc="2080" dirty="0"/>
              <a:t>R</a:t>
            </a:r>
            <a:r>
              <a:rPr spc="1935" dirty="0"/>
              <a:t>C</a:t>
            </a:r>
            <a:r>
              <a:rPr spc="2315" dirty="0"/>
              <a:t>H</a:t>
            </a:r>
            <a:r>
              <a:rPr spc="1015" dirty="0"/>
              <a:t>I</a:t>
            </a:r>
            <a:r>
              <a:rPr spc="1935" dirty="0"/>
              <a:t>C</a:t>
            </a:r>
            <a:r>
              <a:rPr spc="2735" dirty="0"/>
              <a:t>A</a:t>
            </a:r>
            <a:r>
              <a:rPr spc="1150" dirty="0"/>
              <a:t>L  </a:t>
            </a:r>
            <a:r>
              <a:rPr spc="1855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180" y="5674611"/>
            <a:ext cx="7285355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85" dirty="0">
                <a:latin typeface="Trebuchet MS"/>
                <a:cs typeface="Trebuchet MS"/>
              </a:rPr>
              <a:t>Approach</a:t>
            </a:r>
            <a:r>
              <a:rPr sz="2400" b="1" spc="114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2</a:t>
            </a:r>
            <a:r>
              <a:rPr sz="2400" b="1" spc="114" dirty="0">
                <a:latin typeface="Trebuchet MS"/>
                <a:cs typeface="Trebuchet MS"/>
              </a:rPr>
              <a:t> </a:t>
            </a:r>
            <a:r>
              <a:rPr sz="2400" b="1" spc="430" dirty="0">
                <a:latin typeface="Trebuchet MS"/>
                <a:cs typeface="Trebuchet MS"/>
              </a:rPr>
              <a:t>(Manual</a:t>
            </a:r>
            <a:r>
              <a:rPr sz="2400" b="1" spc="114" dirty="0">
                <a:latin typeface="Trebuchet MS"/>
                <a:cs typeface="Trebuchet MS"/>
              </a:rPr>
              <a:t> </a:t>
            </a:r>
            <a:r>
              <a:rPr sz="2400" b="1" spc="390" dirty="0">
                <a:latin typeface="Trebuchet MS"/>
                <a:cs typeface="Trebuchet MS"/>
              </a:rPr>
              <a:t>Approach)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1600" spc="50" dirty="0">
                <a:latin typeface="Lucida Sans Unicode"/>
                <a:cs typeface="Lucida Sans Unicode"/>
              </a:rPr>
              <a:t>This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approach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involved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75" dirty="0">
                <a:latin typeface="Lucida Sans Unicode"/>
                <a:cs typeface="Lucida Sans Unicode"/>
              </a:rPr>
              <a:t>manually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performing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hierarchical</a:t>
            </a:r>
            <a:endParaRPr sz="1600">
              <a:latin typeface="Lucida Sans Unicode"/>
              <a:cs typeface="Lucida Sans Unicode"/>
            </a:endParaRPr>
          </a:p>
          <a:p>
            <a:pPr marL="12700" marR="10795">
              <a:lnSpc>
                <a:spcPct val="140600"/>
              </a:lnSpc>
            </a:pPr>
            <a:r>
              <a:rPr sz="1600" spc="130" dirty="0">
                <a:latin typeface="Lucida Sans Unicode"/>
                <a:cs typeface="Lucida Sans Unicode"/>
              </a:rPr>
              <a:t>clustering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using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agglomeration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method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without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relying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on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built-in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functions.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It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85" dirty="0">
                <a:latin typeface="Lucida Sans Unicode"/>
                <a:cs typeface="Lucida Sans Unicode"/>
              </a:rPr>
              <a:t>calculated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distances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between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clusters,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40600"/>
              </a:lnSpc>
            </a:pPr>
            <a:r>
              <a:rPr sz="1600" spc="140" dirty="0">
                <a:latin typeface="Lucida Sans Unicode"/>
                <a:cs typeface="Lucida Sans Unicode"/>
              </a:rPr>
              <a:t>progressively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50" dirty="0">
                <a:latin typeface="Lucida Sans Unicode"/>
                <a:cs typeface="Lucida Sans Unicode"/>
              </a:rPr>
              <a:t>merging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closest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ones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to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achieve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0" dirty="0">
                <a:latin typeface="Lucida Sans Unicode"/>
                <a:cs typeface="Lucida Sans Unicode"/>
              </a:rPr>
              <a:t>desired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number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of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clusters.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05" dirty="0">
                <a:latin typeface="Lucida Sans Unicode"/>
                <a:cs typeface="Lucida Sans Unicode"/>
              </a:rPr>
              <a:t>result</a:t>
            </a:r>
            <a:r>
              <a:rPr sz="1600" spc="180" dirty="0">
                <a:latin typeface="Lucida Sans Unicode"/>
                <a:cs typeface="Lucida Sans Unicode"/>
              </a:rPr>
              <a:t> was </a:t>
            </a:r>
            <a:r>
              <a:rPr sz="1600" spc="195" dirty="0">
                <a:latin typeface="Lucida Sans Unicode"/>
                <a:cs typeface="Lucida Sans Unicode"/>
              </a:rPr>
              <a:t>a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step-by-step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approach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140" dirty="0">
                <a:latin typeface="Lucida Sans Unicode"/>
                <a:cs typeface="Lucida Sans Unicode"/>
              </a:rPr>
              <a:t>that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204" dirty="0">
                <a:latin typeface="Lucida Sans Unicode"/>
                <a:cs typeface="Lucida Sans Unicode"/>
              </a:rPr>
              <a:t>matched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built-in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method.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859" y="5674611"/>
            <a:ext cx="7393940" cy="235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80" dirty="0">
                <a:latin typeface="Trebuchet MS"/>
                <a:cs typeface="Trebuchet MS"/>
              </a:rPr>
              <a:t>A</a:t>
            </a:r>
            <a:r>
              <a:rPr sz="2400" b="1" spc="420" dirty="0">
                <a:latin typeface="Trebuchet MS"/>
                <a:cs typeface="Trebuchet MS"/>
              </a:rPr>
              <a:t>pp</a:t>
            </a:r>
            <a:r>
              <a:rPr sz="2400" b="1" spc="235" dirty="0">
                <a:latin typeface="Trebuchet MS"/>
                <a:cs typeface="Trebuchet MS"/>
              </a:rPr>
              <a:t>r</a:t>
            </a:r>
            <a:r>
              <a:rPr sz="2400" b="1" spc="355" dirty="0">
                <a:latin typeface="Trebuchet MS"/>
                <a:cs typeface="Trebuchet MS"/>
              </a:rPr>
              <a:t>o</a:t>
            </a:r>
            <a:r>
              <a:rPr sz="2400" b="1" spc="540" dirty="0">
                <a:latin typeface="Trebuchet MS"/>
                <a:cs typeface="Trebuchet MS"/>
              </a:rPr>
              <a:t>a</a:t>
            </a:r>
            <a:r>
              <a:rPr sz="2400" b="1" spc="415" dirty="0">
                <a:latin typeface="Trebuchet MS"/>
                <a:cs typeface="Trebuchet MS"/>
              </a:rPr>
              <a:t>c</a:t>
            </a:r>
            <a:r>
              <a:rPr sz="2400" b="1" spc="220" dirty="0">
                <a:latin typeface="Trebuchet MS"/>
                <a:cs typeface="Trebuchet MS"/>
              </a:rPr>
              <a:t>h</a:t>
            </a:r>
            <a:r>
              <a:rPr sz="2400" b="1" spc="114" dirty="0">
                <a:latin typeface="Trebuchet MS"/>
                <a:cs typeface="Trebuchet MS"/>
              </a:rPr>
              <a:t> </a:t>
            </a:r>
            <a:r>
              <a:rPr sz="2400" b="1" spc="-480" dirty="0">
                <a:latin typeface="Trebuchet MS"/>
                <a:cs typeface="Trebuchet MS"/>
              </a:rPr>
              <a:t>1</a:t>
            </a:r>
            <a:r>
              <a:rPr sz="2400" b="1" spc="114" dirty="0">
                <a:latin typeface="Trebuchet MS"/>
                <a:cs typeface="Trebuchet MS"/>
              </a:rPr>
              <a:t> </a:t>
            </a:r>
            <a:r>
              <a:rPr sz="2400" b="1" spc="434" dirty="0">
                <a:latin typeface="Trebuchet MS"/>
                <a:cs typeface="Trebuchet MS"/>
              </a:rPr>
              <a:t>(</a:t>
            </a:r>
            <a:r>
              <a:rPr sz="2400" b="1" spc="370" dirty="0">
                <a:latin typeface="Trebuchet MS"/>
                <a:cs typeface="Trebuchet MS"/>
              </a:rPr>
              <a:t>B</a:t>
            </a:r>
            <a:r>
              <a:rPr sz="2400" b="1" spc="415" dirty="0">
                <a:latin typeface="Trebuchet MS"/>
                <a:cs typeface="Trebuchet MS"/>
              </a:rPr>
              <a:t>u</a:t>
            </a:r>
            <a:r>
              <a:rPr sz="2400" b="1" spc="210" dirty="0">
                <a:latin typeface="Trebuchet MS"/>
                <a:cs typeface="Trebuchet MS"/>
              </a:rPr>
              <a:t>i</a:t>
            </a:r>
            <a:r>
              <a:rPr sz="2400" b="1" spc="220" dirty="0">
                <a:latin typeface="Trebuchet MS"/>
                <a:cs typeface="Trebuchet MS"/>
              </a:rPr>
              <a:t>l</a:t>
            </a:r>
            <a:r>
              <a:rPr sz="2400" b="1" spc="245" dirty="0">
                <a:latin typeface="Trebuchet MS"/>
                <a:cs typeface="Trebuchet MS"/>
              </a:rPr>
              <a:t>t</a:t>
            </a:r>
            <a:r>
              <a:rPr sz="2400" b="1" spc="695" dirty="0">
                <a:latin typeface="Trebuchet MS"/>
                <a:cs typeface="Trebuchet MS"/>
              </a:rPr>
              <a:t>-</a:t>
            </a:r>
            <a:r>
              <a:rPr sz="2400" b="1" spc="210" dirty="0">
                <a:latin typeface="Trebuchet MS"/>
                <a:cs typeface="Trebuchet MS"/>
              </a:rPr>
              <a:t>i</a:t>
            </a:r>
            <a:r>
              <a:rPr sz="2400" b="1" spc="415" dirty="0">
                <a:latin typeface="Trebuchet MS"/>
                <a:cs typeface="Trebuchet MS"/>
              </a:rPr>
              <a:t>n</a:t>
            </a:r>
            <a:r>
              <a:rPr sz="2400" b="1" spc="245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12700" marR="217170">
              <a:lnSpc>
                <a:spcPct val="140600"/>
              </a:lnSpc>
              <a:spcBef>
                <a:spcPts val="1920"/>
              </a:spcBef>
            </a:pPr>
            <a:r>
              <a:rPr sz="1600" spc="75" dirty="0">
                <a:latin typeface="Lucida Sans Unicode"/>
                <a:cs typeface="Lucida Sans Unicode"/>
              </a:rPr>
              <a:t>The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built-in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approach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75" dirty="0">
                <a:latin typeface="Lucida Sans Unicode"/>
                <a:cs typeface="Lucida Sans Unicode"/>
              </a:rPr>
              <a:t>automatically </a:t>
            </a:r>
            <a:r>
              <a:rPr sz="1600" spc="180" dirty="0">
                <a:latin typeface="Lucida Sans Unicode"/>
                <a:cs typeface="Lucida Sans Unicode"/>
              </a:rPr>
              <a:t>merged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204" dirty="0">
                <a:latin typeface="Lucida Sans Unicode"/>
                <a:cs typeface="Lucida Sans Unicode"/>
              </a:rPr>
              <a:t>data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points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into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80" dirty="0">
                <a:latin typeface="Lucida Sans Unicode"/>
                <a:cs typeface="Lucida Sans Unicode"/>
              </a:rPr>
              <a:t>four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distinct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clusters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based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on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their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05" dirty="0">
                <a:latin typeface="Lucida Sans Unicode"/>
                <a:cs typeface="Lucida Sans Unicode"/>
              </a:rPr>
              <a:t>similarities.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75" dirty="0">
                <a:latin typeface="Lucida Sans Unicode"/>
                <a:cs typeface="Lucida Sans Unicode"/>
              </a:rPr>
              <a:t>Each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cluster </a:t>
            </a:r>
            <a:r>
              <a:rPr sz="1600" spc="135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contained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similar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204" dirty="0">
                <a:latin typeface="Lucida Sans Unicode"/>
                <a:cs typeface="Lucida Sans Unicode"/>
              </a:rPr>
              <a:t>data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points,</a:t>
            </a:r>
            <a:r>
              <a:rPr sz="1600" spc="180" dirty="0">
                <a:latin typeface="Lucida Sans Unicode"/>
                <a:cs typeface="Lucida Sans Unicode"/>
              </a:rPr>
              <a:t> and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output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displayed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40600"/>
              </a:lnSpc>
            </a:pPr>
            <a:r>
              <a:rPr sz="1600" spc="204" dirty="0">
                <a:latin typeface="Lucida Sans Unicode"/>
                <a:cs typeface="Lucida Sans Unicode"/>
              </a:rPr>
              <a:t>data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points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their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associated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features</a:t>
            </a:r>
            <a:r>
              <a:rPr sz="1600" spc="180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for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210" dirty="0">
                <a:latin typeface="Lucida Sans Unicode"/>
                <a:cs typeface="Lucida Sans Unicode"/>
              </a:rPr>
              <a:t>each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105" dirty="0">
                <a:latin typeface="Lucida Sans Unicode"/>
                <a:cs typeface="Lucida Sans Unicode"/>
              </a:rPr>
              <a:t>cluster.</a:t>
            </a:r>
            <a:r>
              <a:rPr sz="1600" spc="185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This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95" dirty="0">
                <a:latin typeface="Lucida Sans Unicode"/>
                <a:cs typeface="Lucida Sans Unicode"/>
              </a:rPr>
              <a:t>automated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5" dirty="0">
                <a:latin typeface="Lucida Sans Unicode"/>
                <a:cs typeface="Lucida Sans Unicode"/>
              </a:rPr>
              <a:t>method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55" dirty="0">
                <a:latin typeface="Lucida Sans Unicode"/>
                <a:cs typeface="Lucida Sans Unicode"/>
              </a:rPr>
              <a:t>streamlined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20" dirty="0">
                <a:latin typeface="Lucida Sans Unicode"/>
                <a:cs typeface="Lucida Sans Unicode"/>
              </a:rPr>
              <a:t>the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clustering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process.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9876" y="5691063"/>
              <a:ext cx="39688" cy="17456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8556" y="5691063"/>
              <a:ext cx="39688" cy="17456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8307" y="8034498"/>
              <a:ext cx="2319690" cy="22525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389058" cy="20983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7998" cy="3113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7608" y="1817274"/>
              <a:ext cx="14220824" cy="8010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029" y="585660"/>
            <a:ext cx="6959600" cy="759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1905" dirty="0"/>
              <a:t>DENDROGRAM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66" y="1694511"/>
            <a:ext cx="2646858" cy="2646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55031" y="2345874"/>
            <a:ext cx="7178040" cy="16700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 marR="5080" indent="760095">
              <a:lnSpc>
                <a:spcPts val="5850"/>
              </a:lnSpc>
              <a:spcBef>
                <a:spcPts val="1330"/>
              </a:spcBef>
            </a:pPr>
            <a:r>
              <a:rPr spc="2490" dirty="0"/>
              <a:t>K-MEANs </a:t>
            </a:r>
            <a:r>
              <a:rPr spc="2495" dirty="0"/>
              <a:t> </a:t>
            </a:r>
            <a:r>
              <a:rPr spc="1935" dirty="0"/>
              <a:t>C</a:t>
            </a:r>
            <a:r>
              <a:rPr spc="1805" dirty="0"/>
              <a:t>L</a:t>
            </a:r>
            <a:r>
              <a:rPr spc="1560" dirty="0"/>
              <a:t>U</a:t>
            </a:r>
            <a:r>
              <a:rPr spc="2190" dirty="0"/>
              <a:t>s</a:t>
            </a:r>
            <a:r>
              <a:rPr spc="1720" dirty="0"/>
              <a:t>T</a:t>
            </a:r>
            <a:r>
              <a:rPr spc="1739" dirty="0"/>
              <a:t>E</a:t>
            </a:r>
            <a:r>
              <a:rPr spc="2080" dirty="0"/>
              <a:t>R</a:t>
            </a:r>
            <a:r>
              <a:rPr spc="1015" dirty="0"/>
              <a:t>I</a:t>
            </a:r>
            <a:r>
              <a:rPr spc="2805" dirty="0"/>
              <a:t>N</a:t>
            </a:r>
            <a:r>
              <a:rPr spc="1705" dirty="0"/>
              <a:t>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42470" y="5281259"/>
            <a:ext cx="11941810" cy="1946275"/>
            <a:chOff x="2742470" y="5281259"/>
            <a:chExt cx="11941810" cy="1946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5345" y="5788729"/>
              <a:ext cx="66675" cy="666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5345" y="7160329"/>
              <a:ext cx="66675" cy="66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8432" y="5788729"/>
              <a:ext cx="66675" cy="66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8432" y="6474529"/>
              <a:ext cx="66675" cy="66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2470" y="5281259"/>
              <a:ext cx="5237410" cy="1190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5557" y="5296778"/>
              <a:ext cx="4568725" cy="1038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75200" y="5578537"/>
            <a:ext cx="4875530" cy="24257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1600" spc="130" dirty="0">
                <a:latin typeface="Lucida Sans Unicode"/>
                <a:cs typeface="Lucida Sans Unicode"/>
              </a:rPr>
              <a:t>Individuals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in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cluster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0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have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relatively</a:t>
            </a:r>
            <a:endParaRPr sz="1600">
              <a:latin typeface="Lucida Sans Unicode"/>
              <a:cs typeface="Lucida Sans Unicode"/>
            </a:endParaRPr>
          </a:p>
          <a:p>
            <a:pPr marL="12700" marR="9525" algn="just">
              <a:lnSpc>
                <a:spcPct val="140600"/>
              </a:lnSpc>
            </a:pPr>
            <a:r>
              <a:rPr sz="1600" spc="120" dirty="0">
                <a:latin typeface="Lucida Sans Unicode"/>
                <a:cs typeface="Lucida Sans Unicode"/>
              </a:rPr>
              <a:t>higher </a:t>
            </a:r>
            <a:r>
              <a:rPr sz="1600" spc="160" dirty="0">
                <a:latin typeface="Lucida Sans Unicode"/>
                <a:cs typeface="Lucida Sans Unicode"/>
              </a:rPr>
              <a:t>values </a:t>
            </a:r>
            <a:r>
              <a:rPr sz="1600" spc="55" dirty="0">
                <a:latin typeface="Lucida Sans Unicode"/>
                <a:cs typeface="Lucida Sans Unicode"/>
              </a:rPr>
              <a:t>for </a:t>
            </a:r>
            <a:r>
              <a:rPr sz="1600" spc="110" dirty="0">
                <a:latin typeface="Lucida Sans Unicode"/>
                <a:cs typeface="Lucida Sans Unicode"/>
              </a:rPr>
              <a:t>'duration' </a:t>
            </a:r>
            <a:r>
              <a:rPr sz="1600" spc="180" dirty="0">
                <a:latin typeface="Lucida Sans Unicode"/>
                <a:cs typeface="Lucida Sans Unicode"/>
              </a:rPr>
              <a:t>and </a:t>
            </a:r>
            <a:r>
              <a:rPr sz="1600" spc="155" dirty="0">
                <a:latin typeface="Lucida Sans Unicode"/>
                <a:cs typeface="Lucida Sans Unicode"/>
              </a:rPr>
              <a:t>'y_binary'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have</a:t>
            </a:r>
            <a:r>
              <a:rPr sz="1600" spc="170" dirty="0">
                <a:latin typeface="Lucida Sans Unicode"/>
                <a:cs typeface="Lucida Sans Unicode"/>
              </a:rPr>
              <a:t> been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contacted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recently</a:t>
            </a:r>
            <a:endParaRPr sz="16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600" spc="210" dirty="0">
                <a:latin typeface="Lucida Sans Unicode"/>
                <a:cs typeface="Lucida Sans Unicode"/>
              </a:rPr>
              <a:t>(pdays</a:t>
            </a:r>
            <a:r>
              <a:rPr sz="1600" spc="155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is</a:t>
            </a:r>
            <a:r>
              <a:rPr sz="1600" spc="160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not</a:t>
            </a:r>
            <a:r>
              <a:rPr sz="1600" spc="160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999).</a:t>
            </a:r>
            <a:endParaRPr sz="16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40600"/>
              </a:lnSpc>
            </a:pPr>
            <a:r>
              <a:rPr sz="1600" spc="130" dirty="0">
                <a:latin typeface="Lucida Sans Unicode"/>
                <a:cs typeface="Lucida Sans Unicode"/>
              </a:rPr>
              <a:t>Individuals </a:t>
            </a:r>
            <a:r>
              <a:rPr sz="1600" spc="40" dirty="0">
                <a:latin typeface="Lucida Sans Unicode"/>
                <a:cs typeface="Lucida Sans Unicode"/>
              </a:rPr>
              <a:t>in </a:t>
            </a:r>
            <a:r>
              <a:rPr sz="1600" spc="130" dirty="0">
                <a:latin typeface="Lucida Sans Unicode"/>
                <a:cs typeface="Lucida Sans Unicode"/>
              </a:rPr>
              <a:t>cluster </a:t>
            </a:r>
            <a:r>
              <a:rPr sz="1600" spc="-500" dirty="0">
                <a:latin typeface="Lucida Sans Unicode"/>
                <a:cs typeface="Lucida Sans Unicode"/>
              </a:rPr>
              <a:t>1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have </a:t>
            </a:r>
            <a:r>
              <a:rPr sz="1600" spc="120" dirty="0">
                <a:latin typeface="Lucida Sans Unicode"/>
                <a:cs typeface="Lucida Sans Unicode"/>
              </a:rPr>
              <a:t>higher </a:t>
            </a:r>
            <a:r>
              <a:rPr sz="1600" spc="160" dirty="0">
                <a:latin typeface="Lucida Sans Unicode"/>
                <a:cs typeface="Lucida Sans Unicode"/>
              </a:rPr>
              <a:t>values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for </a:t>
            </a:r>
            <a:r>
              <a:rPr sz="1600" spc="110" dirty="0">
                <a:latin typeface="Lucida Sans Unicode"/>
                <a:cs typeface="Lucida Sans Unicode"/>
              </a:rPr>
              <a:t>'pdays', </a:t>
            </a:r>
            <a:r>
              <a:rPr sz="1600" spc="145" dirty="0">
                <a:latin typeface="Lucida Sans Unicode"/>
                <a:cs typeface="Lucida Sans Unicode"/>
              </a:rPr>
              <a:t>indicating </a:t>
            </a:r>
            <a:r>
              <a:rPr sz="1600" spc="135" dirty="0">
                <a:latin typeface="Lucida Sans Unicode"/>
                <a:cs typeface="Lucida Sans Unicode"/>
              </a:rPr>
              <a:t>they </a:t>
            </a:r>
            <a:r>
              <a:rPr sz="1600" spc="190" dirty="0">
                <a:latin typeface="Lucida Sans Unicode"/>
                <a:cs typeface="Lucida Sans Unicode"/>
              </a:rPr>
              <a:t>have </a:t>
            </a:r>
            <a:r>
              <a:rPr sz="1600" spc="100" dirty="0">
                <a:latin typeface="Lucida Sans Unicode"/>
                <a:cs typeface="Lucida Sans Unicode"/>
              </a:rPr>
              <a:t>not </a:t>
            </a:r>
            <a:r>
              <a:rPr sz="1600" spc="170" dirty="0">
                <a:latin typeface="Lucida Sans Unicode"/>
                <a:cs typeface="Lucida Sans Unicode"/>
              </a:rPr>
              <a:t>been </a:t>
            </a:r>
            <a:r>
              <a:rPr sz="1600" spc="-495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contacted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recently.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8287" y="5578537"/>
            <a:ext cx="406400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170">
              <a:lnSpc>
                <a:spcPct val="140600"/>
              </a:lnSpc>
              <a:spcBef>
                <a:spcPts val="100"/>
              </a:spcBef>
            </a:pPr>
            <a:r>
              <a:rPr sz="1600" spc="130" dirty="0">
                <a:latin typeface="Lucida Sans Unicode"/>
                <a:cs typeface="Lucida Sans Unicode"/>
              </a:rPr>
              <a:t>Individuals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in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cluster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-95" dirty="0">
                <a:latin typeface="Lucida Sans Unicode"/>
                <a:cs typeface="Lucida Sans Unicode"/>
              </a:rPr>
              <a:t>2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have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14" dirty="0">
                <a:latin typeface="Lucida Sans Unicode"/>
                <a:cs typeface="Lucida Sans Unicode"/>
              </a:rPr>
              <a:t>lower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'duration'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35" dirty="0">
                <a:latin typeface="Lucida Sans Unicode"/>
                <a:cs typeface="Lucida Sans Unicode"/>
              </a:rPr>
              <a:t>'pdays'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values.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130" dirty="0">
                <a:latin typeface="Lucida Sans Unicode"/>
                <a:cs typeface="Lucida Sans Unicode"/>
              </a:rPr>
              <a:t>Individuals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in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30" dirty="0">
                <a:latin typeface="Lucida Sans Unicode"/>
                <a:cs typeface="Lucida Sans Unicode"/>
              </a:rPr>
              <a:t>cluster</a:t>
            </a:r>
            <a:r>
              <a:rPr sz="1600" spc="165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3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90" dirty="0">
                <a:latin typeface="Lucida Sans Unicode"/>
                <a:cs typeface="Lucida Sans Unicode"/>
              </a:rPr>
              <a:t>have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40600"/>
              </a:lnSpc>
            </a:pPr>
            <a:r>
              <a:rPr sz="1600" spc="180" dirty="0">
                <a:latin typeface="Lucida Sans Unicode"/>
                <a:cs typeface="Lucida Sans Unicode"/>
              </a:rPr>
              <a:t>moderate</a:t>
            </a:r>
            <a:r>
              <a:rPr sz="1600" spc="170" dirty="0">
                <a:latin typeface="Lucida Sans Unicode"/>
                <a:cs typeface="Lucida Sans Unicode"/>
              </a:rPr>
              <a:t> </a:t>
            </a:r>
            <a:r>
              <a:rPr sz="1600" spc="160" dirty="0">
                <a:latin typeface="Lucida Sans Unicode"/>
                <a:cs typeface="Lucida Sans Unicode"/>
              </a:rPr>
              <a:t>values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for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'duration'</a:t>
            </a:r>
            <a:r>
              <a:rPr sz="1600" spc="175" dirty="0">
                <a:latin typeface="Lucida Sans Unicode"/>
                <a:cs typeface="Lucida Sans Unicode"/>
              </a:rPr>
              <a:t> </a:t>
            </a:r>
            <a:r>
              <a:rPr sz="1600" spc="180" dirty="0">
                <a:latin typeface="Lucida Sans Unicode"/>
                <a:cs typeface="Lucida Sans Unicode"/>
              </a:rPr>
              <a:t>and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'pdays'.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961</Words>
  <Application>Microsoft Office PowerPoint</Application>
  <PresentationFormat>Custom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Lucida Sans Unicode</vt:lpstr>
      <vt:lpstr>Tahoma</vt:lpstr>
      <vt:lpstr>Trebuchet MS</vt:lpstr>
      <vt:lpstr>Office Theme</vt:lpstr>
      <vt:lpstr>PowerPoint Presentation</vt:lpstr>
      <vt:lpstr>AGENDA</vt:lpstr>
      <vt:lpstr>OBJECTIVE</vt:lpstr>
      <vt:lpstr>marital</vt:lpstr>
      <vt:lpstr>DATA  EXPLORATION</vt:lpstr>
      <vt:lpstr>CLUSTERING</vt:lpstr>
      <vt:lpstr>HIERARCHICAL  CLUsTERING</vt:lpstr>
      <vt:lpstr>DENDROGRAM</vt:lpstr>
      <vt:lpstr>K-MEANs  CLUsTERING</vt:lpstr>
      <vt:lpstr>KNN  FUNCTION</vt:lpstr>
      <vt:lpstr>SUMMARY</vt:lpstr>
      <vt:lpstr>CONCLUSION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You!</dc:title>
  <dc:creator>Mansi More</dc:creator>
  <cp:keywords>DAFyzvWo-5A,BAFvFGgt-gw</cp:keywords>
  <cp:lastModifiedBy>Kushal Vijay Therokar</cp:lastModifiedBy>
  <cp:revision>1</cp:revision>
  <dcterms:created xsi:type="dcterms:W3CDTF">2024-02-12T10:09:39Z</dcterms:created>
  <dcterms:modified xsi:type="dcterms:W3CDTF">2024-02-12T11:03:28Z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Canva</vt:lpwstr>
  </property>
  <property fmtid="{D5CDD505-2E9C-101B-9397-08002B2CF9AE}" pid="4" name="LastSaved">
    <vt:filetime>2024-02-12T00:00:00Z</vt:filetime>
  </property>
</Properties>
</file>