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E61E8C"/>
    <a:srgbClr val="EC2592"/>
    <a:srgbClr val="E9218F"/>
    <a:srgbClr val="FF1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9633" autoAdjust="0"/>
  </p:normalViewPr>
  <p:slideViewPr>
    <p:cSldViewPr snapToGrid="0">
      <p:cViewPr>
        <p:scale>
          <a:sx n="69" d="100"/>
          <a:sy n="69" d="100"/>
        </p:scale>
        <p:origin x="566" y="2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</a:t>
            </a:r>
            <a:r>
              <a:rPr lang="en-US" b="0" i="0" dirty="0">
                <a:effectLst/>
                <a:latin typeface="Söhne"/>
              </a:rPr>
              <a:t> Product Expansion - Increase product offerings of high-sales and popular items in different states, such as "Set" and "Kurta," to drive revenue growth.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2.</a:t>
            </a:r>
            <a:r>
              <a:rPr lang="en-US" b="0" i="0" dirty="0">
                <a:effectLst/>
                <a:latin typeface="Söhne"/>
              </a:rPr>
              <a:t> Re- evaluate fulfillment partners - Consider switching delivery partners or merchants since 100% of returned and rejected products were fulfilled by merchants.</a:t>
            </a:r>
          </a:p>
          <a:p>
            <a:r>
              <a:rPr lang="en-IN" dirty="0"/>
              <a:t>3.Strategic Advertising - </a:t>
            </a:r>
            <a:r>
              <a:rPr lang="en-US" b="0" i="0" dirty="0">
                <a:effectLst/>
                <a:latin typeface="Söhne"/>
              </a:rPr>
              <a:t> Increase product advertisements, especially for high-growth categories like Western and Ethnic dresses, to attract more buyers and boost revenue.</a:t>
            </a:r>
          </a:p>
          <a:p>
            <a:r>
              <a:rPr lang="en-US" b="0" i="0" dirty="0">
                <a:effectLst/>
                <a:latin typeface="Söhne"/>
              </a:rPr>
              <a:t>4. Regional Promotion - Launch promotional campaigns targeted at states that have demonstrated positive sales growth, with a particular focus on states like Nagaland, Ladakh, and Mizoram. Explore advertising opportunities in the North Eastern states of India.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FFE4D-A61F-4CE7-B1B8-CC240AC580F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133007"/>
            <a:ext cx="10352313" cy="97969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F644-0FB6-486F-A346-37AB5EF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A279A-BA47-4B72-AFC6-0D6EFA5EF87D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7F547E-DD49-43DA-90EE-4542478B9270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002D2-DF6B-449F-8DF0-BFF01D1D11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76BAEC-8087-4DDC-8A80-C91810336FE9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290220"/>
            <a:ext cx="10515600" cy="79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F0C3F-68CF-45A4-B412-C7F14FD38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99861-A387-42FA-AB14-62EECBE2EC6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3" y="136525"/>
            <a:ext cx="10515600" cy="9761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092B4B-34F6-4177-AB16-F51A63CD6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75EB9-2AF1-42D8-BB2E-A33CD3B5E2F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22571"/>
            <a:ext cx="10515600" cy="9191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F7A21-CA3D-4D38-B0D0-5E4C4004F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FBF62F-BD98-48CB-8A9E-8D192E3155F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AB36-2C50-42A6-AE73-6984995A9941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8FEC8-8213-4F86-A00F-86EFCB9D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C39F4-4335-498C-873F-99422A731C1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297C1-C26B-4FDB-8FCB-5A6CC9635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A61E2-EF14-420C-B160-0387DCA14A45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9680A-CDA6-42C7-B2DB-854FF974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F9D6B-6325-4DE9-BC99-4C32D1817448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038418-E17F-4BDC-A7AA-2F27AAF512C2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9109039-7A68-35CE-6CBB-12390C969AF3}"/>
              </a:ext>
            </a:extLst>
          </p:cNvPr>
          <p:cNvSpPr/>
          <p:nvPr/>
        </p:nvSpPr>
        <p:spPr>
          <a:xfrm rot="5400000">
            <a:off x="9195301" y="4053794"/>
            <a:ext cx="3291100" cy="3184899"/>
          </a:xfrm>
          <a:custGeom>
            <a:avLst/>
            <a:gdLst>
              <a:gd name="connsiteX0" fmla="*/ 3291099 w 3291100"/>
              <a:gd name="connsiteY0" fmla="*/ 241301 h 3184899"/>
              <a:gd name="connsiteX1" fmla="*/ 3291099 w 3291100"/>
              <a:gd name="connsiteY1" fmla="*/ 0 h 3184899"/>
              <a:gd name="connsiteX2" fmla="*/ 3291100 w 3291100"/>
              <a:gd name="connsiteY2" fmla="*/ 0 h 3184899"/>
              <a:gd name="connsiteX3" fmla="*/ 3291100 w 3291100"/>
              <a:gd name="connsiteY3" fmla="*/ 241301 h 3184899"/>
              <a:gd name="connsiteX4" fmla="*/ 0 w 3291100"/>
              <a:gd name="connsiteY4" fmla="*/ 241301 h 3184899"/>
              <a:gd name="connsiteX5" fmla="*/ 2887787 w 3291100"/>
              <a:gd name="connsiteY5" fmla="*/ 241301 h 3184899"/>
              <a:gd name="connsiteX6" fmla="*/ 2887787 w 3291100"/>
              <a:gd name="connsiteY6" fmla="*/ 3184899 h 3184899"/>
              <a:gd name="connsiteX7" fmla="*/ 2840308 w 3291100"/>
              <a:gd name="connsiteY7" fmla="*/ 3111541 h 3184899"/>
              <a:gd name="connsiteX8" fmla="*/ 2204467 w 3291100"/>
              <a:gd name="connsiteY8" fmla="*/ 1839381 h 3184899"/>
              <a:gd name="connsiteX9" fmla="*/ 1544456 w 3291100"/>
              <a:gd name="connsiteY9" fmla="*/ 942823 h 3184899"/>
              <a:gd name="connsiteX10" fmla="*/ 42013 w 3291100"/>
              <a:gd name="connsiteY10" fmla="*/ 322168 h 3184899"/>
              <a:gd name="connsiteX11" fmla="*/ 13925 w 3291100"/>
              <a:gd name="connsiteY11" fmla="*/ 275130 h 318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100" h="3184899">
                <a:moveTo>
                  <a:pt x="3291099" y="241301"/>
                </a:moveTo>
                <a:lnTo>
                  <a:pt x="3291099" y="0"/>
                </a:lnTo>
                <a:lnTo>
                  <a:pt x="3291100" y="0"/>
                </a:lnTo>
                <a:lnTo>
                  <a:pt x="3291100" y="241301"/>
                </a:lnTo>
                <a:close/>
                <a:moveTo>
                  <a:pt x="0" y="241301"/>
                </a:moveTo>
                <a:lnTo>
                  <a:pt x="2887787" y="241301"/>
                </a:lnTo>
                <a:lnTo>
                  <a:pt x="2887787" y="3184899"/>
                </a:lnTo>
                <a:lnTo>
                  <a:pt x="2840308" y="3111541"/>
                </a:lnTo>
                <a:cubicBezTo>
                  <a:pt x="2652086" y="2808416"/>
                  <a:pt x="2370569" y="2230001"/>
                  <a:pt x="2204467" y="1839381"/>
                </a:cubicBezTo>
                <a:cubicBezTo>
                  <a:pt x="1962866" y="1271207"/>
                  <a:pt x="1968605" y="1099335"/>
                  <a:pt x="1544456" y="942823"/>
                </a:cubicBezTo>
                <a:cubicBezTo>
                  <a:pt x="1121187" y="790275"/>
                  <a:pt x="270304" y="648103"/>
                  <a:pt x="42013" y="322168"/>
                </a:cubicBezTo>
                <a:cubicBezTo>
                  <a:pt x="31312" y="306889"/>
                  <a:pt x="21970" y="291201"/>
                  <a:pt x="13925" y="275130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6041CA78-5028-0A39-20E0-FBAE5FD81B15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D537F9-37E3-B84C-CDB9-3E456D048383}"/>
              </a:ext>
            </a:extLst>
          </p:cNvPr>
          <p:cNvSpPr/>
          <p:nvPr/>
        </p:nvSpPr>
        <p:spPr>
          <a:xfrm rot="2476041">
            <a:off x="-647577" y="-1573479"/>
            <a:ext cx="3285634" cy="5811046"/>
          </a:xfrm>
          <a:custGeom>
            <a:avLst/>
            <a:gdLst>
              <a:gd name="connsiteX0" fmla="*/ 2930792 w 3285634"/>
              <a:gd name="connsiteY0" fmla="*/ 0 h 5811046"/>
              <a:gd name="connsiteX1" fmla="*/ 2962977 w 3285634"/>
              <a:gd name="connsiteY1" fmla="*/ 26290 h 5811046"/>
              <a:gd name="connsiteX2" fmla="*/ 3199782 w 3285634"/>
              <a:gd name="connsiteY2" fmla="*/ 373887 h 5811046"/>
              <a:gd name="connsiteX3" fmla="*/ 3098655 w 3285634"/>
              <a:gd name="connsiteY3" fmla="*/ 2632790 h 5811046"/>
              <a:gd name="connsiteX4" fmla="*/ 3088541 w 3285634"/>
              <a:gd name="connsiteY4" fmla="*/ 4549021 h 5811046"/>
              <a:gd name="connsiteX5" fmla="*/ 2907357 w 3285634"/>
              <a:gd name="connsiteY5" fmla="*/ 5621551 h 5811046"/>
              <a:gd name="connsiteX6" fmla="*/ 2842472 w 3285634"/>
              <a:gd name="connsiteY6" fmla="*/ 5811046 h 5811046"/>
              <a:gd name="connsiteX7" fmla="*/ 0 w 3285634"/>
              <a:gd name="connsiteY7" fmla="*/ 2571807 h 581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5634" h="5811046">
                <a:moveTo>
                  <a:pt x="2930792" y="0"/>
                </a:moveTo>
                <a:lnTo>
                  <a:pt x="2962977" y="26290"/>
                </a:lnTo>
                <a:cubicBezTo>
                  <a:pt x="3065367" y="119425"/>
                  <a:pt x="3146690" y="234116"/>
                  <a:pt x="3199782" y="373887"/>
                </a:cubicBezTo>
                <a:cubicBezTo>
                  <a:pt x="3412145" y="937487"/>
                  <a:pt x="3172815" y="1897856"/>
                  <a:pt x="3098655" y="2632790"/>
                </a:cubicBezTo>
                <a:cubicBezTo>
                  <a:pt x="3027865" y="3363213"/>
                  <a:pt x="3128991" y="3868197"/>
                  <a:pt x="3088541" y="4549021"/>
                </a:cubicBezTo>
                <a:cubicBezTo>
                  <a:pt x="3066631" y="4889435"/>
                  <a:pt x="3011011" y="5272683"/>
                  <a:pt x="2907357" y="5621551"/>
                </a:cubicBezTo>
                <a:lnTo>
                  <a:pt x="2842472" y="5811046"/>
                </a:lnTo>
                <a:lnTo>
                  <a:pt x="0" y="2571807"/>
                </a:ln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6A9BDC5-ECF5-DD87-D720-7248693EEC8E}"/>
              </a:ext>
            </a:extLst>
          </p:cNvPr>
          <p:cNvSpPr/>
          <p:nvPr/>
        </p:nvSpPr>
        <p:spPr>
          <a:xfrm rot="3140551">
            <a:off x="-149647" y="-1529793"/>
            <a:ext cx="2506328" cy="4485137"/>
          </a:xfrm>
          <a:custGeom>
            <a:avLst/>
            <a:gdLst>
              <a:gd name="connsiteX0" fmla="*/ 2083427 w 2506328"/>
              <a:gd name="connsiteY0" fmla="*/ 0 h 4485137"/>
              <a:gd name="connsiteX1" fmla="*/ 2103040 w 2506328"/>
              <a:gd name="connsiteY1" fmla="*/ 12972 h 4485137"/>
              <a:gd name="connsiteX2" fmla="*/ 2420476 w 2506328"/>
              <a:gd name="connsiteY2" fmla="*/ 426432 h 4485137"/>
              <a:gd name="connsiteX3" fmla="*/ 2319349 w 2506328"/>
              <a:gd name="connsiteY3" fmla="*/ 2685335 h 4485137"/>
              <a:gd name="connsiteX4" fmla="*/ 2318380 w 2506328"/>
              <a:gd name="connsiteY4" fmla="*/ 4353716 h 4485137"/>
              <a:gd name="connsiteX5" fmla="*/ 2313531 w 2506328"/>
              <a:gd name="connsiteY5" fmla="*/ 4485137 h 4485137"/>
              <a:gd name="connsiteX6" fmla="*/ 0 w 2506328"/>
              <a:gd name="connsiteY6" fmla="*/ 2699778 h 44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6328" h="4485137">
                <a:moveTo>
                  <a:pt x="2083427" y="0"/>
                </a:moveTo>
                <a:lnTo>
                  <a:pt x="2103040" y="12972"/>
                </a:lnTo>
                <a:cubicBezTo>
                  <a:pt x="2243636" y="116191"/>
                  <a:pt x="2354111" y="251718"/>
                  <a:pt x="2420476" y="426432"/>
                </a:cubicBezTo>
                <a:cubicBezTo>
                  <a:pt x="2632839" y="990032"/>
                  <a:pt x="2393508" y="1950401"/>
                  <a:pt x="2319349" y="2685335"/>
                </a:cubicBezTo>
                <a:cubicBezTo>
                  <a:pt x="2257408" y="3324455"/>
                  <a:pt x="2327090" y="3790974"/>
                  <a:pt x="2318380" y="4353716"/>
                </a:cubicBezTo>
                <a:lnTo>
                  <a:pt x="2313531" y="4485137"/>
                </a:lnTo>
                <a:lnTo>
                  <a:pt x="0" y="2699778"/>
                </a:ln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710E61A3-FF17-A485-753E-5034F102BC58}"/>
              </a:ext>
            </a:extLst>
          </p:cNvPr>
          <p:cNvSpPr/>
          <p:nvPr/>
        </p:nvSpPr>
        <p:spPr>
          <a:xfrm rot="8901965">
            <a:off x="2258794" y="555042"/>
            <a:ext cx="1370251" cy="1274286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26498-61C1-1C13-831A-EF6F3AF4AEF8}"/>
              </a:ext>
            </a:extLst>
          </p:cNvPr>
          <p:cNvSpPr txBox="1"/>
          <p:nvPr/>
        </p:nvSpPr>
        <p:spPr>
          <a:xfrm>
            <a:off x="2586566" y="2737575"/>
            <a:ext cx="3193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amazon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76C7B5-C386-A031-75A2-E26837C35F5A}"/>
              </a:ext>
            </a:extLst>
          </p:cNvPr>
          <p:cNvGrpSpPr/>
          <p:nvPr/>
        </p:nvGrpSpPr>
        <p:grpSpPr>
          <a:xfrm>
            <a:off x="2774876" y="3716756"/>
            <a:ext cx="1786064" cy="403668"/>
            <a:chOff x="3639337" y="3007336"/>
            <a:chExt cx="4123770" cy="928896"/>
          </a:xfrm>
          <a:solidFill>
            <a:srgbClr val="FF9900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545E19-E1DF-FFFC-7256-9B1D7C6C0EA5}"/>
                </a:ext>
              </a:extLst>
            </p:cNvPr>
            <p:cNvSpPr/>
            <p:nvPr/>
          </p:nvSpPr>
          <p:spPr>
            <a:xfrm>
              <a:off x="3639337" y="3088553"/>
              <a:ext cx="3760824" cy="847679"/>
            </a:xfrm>
            <a:custGeom>
              <a:avLst/>
              <a:gdLst>
                <a:gd name="connsiteX0" fmla="*/ 4569032 w 4609853"/>
                <a:gd name="connsiteY0" fmla="*/ 413392 h 1039050"/>
                <a:gd name="connsiteX1" fmla="*/ 2522490 w 4609853"/>
                <a:gd name="connsiteY1" fmla="*/ 1039051 h 1039050"/>
                <a:gd name="connsiteX2" fmla="*/ 22339 w 4609853"/>
                <a:gd name="connsiteY2" fmla="*/ 85017 h 1039050"/>
                <a:gd name="connsiteX3" fmla="*/ 79146 w 4609853"/>
                <a:gd name="connsiteY3" fmla="*/ 10798 h 1039050"/>
                <a:gd name="connsiteX4" fmla="*/ 2580535 w 4609853"/>
                <a:gd name="connsiteY4" fmla="*/ 674186 h 1039050"/>
                <a:gd name="connsiteX5" fmla="*/ 4488602 w 4609853"/>
                <a:gd name="connsiteY5" fmla="*/ 284033 h 1039050"/>
                <a:gd name="connsiteX6" fmla="*/ 4569032 w 4609853"/>
                <a:gd name="connsiteY6" fmla="*/ 413392 h 103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9853" h="1039050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317E42-5A95-7D2C-080E-65A5E2471121}"/>
                </a:ext>
              </a:extLst>
            </p:cNvPr>
            <p:cNvSpPr/>
            <p:nvPr/>
          </p:nvSpPr>
          <p:spPr>
            <a:xfrm>
              <a:off x="6990071" y="3007336"/>
              <a:ext cx="773036" cy="761368"/>
            </a:xfrm>
            <a:custGeom>
              <a:avLst/>
              <a:gdLst>
                <a:gd name="connsiteX0" fmla="*/ 691963 w 947553"/>
                <a:gd name="connsiteY0" fmla="*/ 249669 h 933254"/>
                <a:gd name="connsiteX1" fmla="*/ 45996 w 947553"/>
                <a:gd name="connsiteY1" fmla="*/ 228114 h 933254"/>
                <a:gd name="connsiteX2" fmla="*/ 32309 w 947553"/>
                <a:gd name="connsiteY2" fmla="*/ 153476 h 933254"/>
                <a:gd name="connsiteX3" fmla="*/ 928297 w 947553"/>
                <a:gd name="connsiteY3" fmla="*/ 69723 h 933254"/>
                <a:gd name="connsiteX4" fmla="*/ 615258 w 947553"/>
                <a:gd name="connsiteY4" fmla="*/ 913476 h 933254"/>
                <a:gd name="connsiteX5" fmla="*/ 546430 w 947553"/>
                <a:gd name="connsiteY5" fmla="*/ 880719 h 933254"/>
                <a:gd name="connsiteX6" fmla="*/ 691963 w 947553"/>
                <a:gd name="connsiteY6" fmla="*/ 249669 h 9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553" h="933254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342BC6-6FDF-DDA4-427C-1905DDAB1278}"/>
              </a:ext>
            </a:extLst>
          </p:cNvPr>
          <p:cNvSpPr txBox="1"/>
          <p:nvPr/>
        </p:nvSpPr>
        <p:spPr>
          <a:xfrm>
            <a:off x="5780069" y="2777034"/>
            <a:ext cx="4712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case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 </a:t>
            </a:r>
            <a:r>
              <a:rPr lang="en-US" sz="6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study</a:t>
            </a:r>
            <a:endParaRPr lang="en-IN" sz="6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86A95D-A492-5777-7F47-8587B7C220EE}"/>
              </a:ext>
            </a:extLst>
          </p:cNvPr>
          <p:cNvSpPr txBox="1"/>
          <p:nvPr/>
        </p:nvSpPr>
        <p:spPr>
          <a:xfrm>
            <a:off x="4707428" y="3792697"/>
            <a:ext cx="525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Medium" panose="020B0603050000020004" pitchFamily="34" charset="0"/>
              </a:rPr>
              <a:t>A Research Project By Mansi Narade</a:t>
            </a:r>
            <a:endParaRPr lang="en-IN" sz="2400" dirty="0"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CA4D0-5842-BF6B-D822-7D622B1A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90CC-15FD-C0A6-5D9E-0756AD09C0DA}"/>
              </a:ext>
            </a:extLst>
          </p:cNvPr>
          <p:cNvSpPr txBox="1"/>
          <p:nvPr/>
        </p:nvSpPr>
        <p:spPr>
          <a:xfrm>
            <a:off x="460470" y="273586"/>
            <a:ext cx="908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Sales Maximization Strategies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17B207-2C61-6F3F-5A58-D36E3CDDAF7C}"/>
              </a:ext>
            </a:extLst>
          </p:cNvPr>
          <p:cNvGrpSpPr/>
          <p:nvPr/>
        </p:nvGrpSpPr>
        <p:grpSpPr>
          <a:xfrm>
            <a:off x="6096000" y="2097719"/>
            <a:ext cx="5047129" cy="2940424"/>
            <a:chOff x="507166" y="1953186"/>
            <a:chExt cx="6779459" cy="38099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2AC67-703C-BFA5-ECCD-CBFCB1C61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9" t="12287" r="1250" b="5490"/>
            <a:stretch/>
          </p:blipFill>
          <p:spPr>
            <a:xfrm>
              <a:off x="959223" y="2151790"/>
              <a:ext cx="5136777" cy="3200139"/>
            </a:xfrm>
            <a:prstGeom prst="rect">
              <a:avLst/>
            </a:prstGeom>
          </p:spPr>
        </p:pic>
        <p:pic>
          <p:nvPicPr>
            <p:cNvPr id="6" name="Picture 5" descr="A picture containing text, monitor, computer, computer&#10;&#10;Description automatically generated">
              <a:extLst>
                <a:ext uri="{FF2B5EF4-FFF2-40B4-BE49-F238E27FC236}">
                  <a16:creationId xmlns:a16="http://schemas.microsoft.com/office/drawing/2014/main" id="{980EF8B5-3600-B1DB-F33D-B5CABB1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66" y="1953186"/>
              <a:ext cx="5987858" cy="3809998"/>
            </a:xfrm>
            <a:prstGeom prst="rect">
              <a:avLst/>
            </a:prstGeom>
          </p:spPr>
        </p:pic>
        <p:pic>
          <p:nvPicPr>
            <p:cNvPr id="7" name="Picture Placeholder 9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52FD7FBE-33C8-E880-81B9-100C33305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" r="149"/>
            <a:stretch>
              <a:fillRect/>
            </a:stretch>
          </p:blipFill>
          <p:spPr>
            <a:xfrm>
              <a:off x="5781160" y="2620011"/>
              <a:ext cx="1427728" cy="2933647"/>
            </a:xfrm>
            <a:custGeom>
              <a:avLst/>
              <a:gdLst>
                <a:gd name="connsiteX0" fmla="*/ 187889 w 1427728"/>
                <a:gd name="connsiteY0" fmla="*/ 0 h 2933647"/>
                <a:gd name="connsiteX1" fmla="*/ 1239839 w 1427728"/>
                <a:gd name="connsiteY1" fmla="*/ 0 h 2933647"/>
                <a:gd name="connsiteX2" fmla="*/ 1427728 w 1427728"/>
                <a:gd name="connsiteY2" fmla="*/ 187889 h 2933647"/>
                <a:gd name="connsiteX3" fmla="*/ 1427728 w 1427728"/>
                <a:gd name="connsiteY3" fmla="*/ 2745758 h 2933647"/>
                <a:gd name="connsiteX4" fmla="*/ 1239839 w 1427728"/>
                <a:gd name="connsiteY4" fmla="*/ 2933647 h 2933647"/>
                <a:gd name="connsiteX5" fmla="*/ 187889 w 1427728"/>
                <a:gd name="connsiteY5" fmla="*/ 2933647 h 2933647"/>
                <a:gd name="connsiteX6" fmla="*/ 0 w 1427728"/>
                <a:gd name="connsiteY6" fmla="*/ 2745758 h 2933647"/>
                <a:gd name="connsiteX7" fmla="*/ 0 w 1427728"/>
                <a:gd name="connsiteY7" fmla="*/ 187889 h 2933647"/>
                <a:gd name="connsiteX8" fmla="*/ 187889 w 1427728"/>
                <a:gd name="connsiteY8" fmla="*/ 0 h 293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7728" h="2933647">
                  <a:moveTo>
                    <a:pt x="187889" y="0"/>
                  </a:moveTo>
                  <a:lnTo>
                    <a:pt x="1239839" y="0"/>
                  </a:lnTo>
                  <a:cubicBezTo>
                    <a:pt x="1343607" y="0"/>
                    <a:pt x="1427728" y="84121"/>
                    <a:pt x="1427728" y="187889"/>
                  </a:cubicBezTo>
                  <a:lnTo>
                    <a:pt x="1427728" y="2745758"/>
                  </a:lnTo>
                  <a:cubicBezTo>
                    <a:pt x="1427728" y="2849526"/>
                    <a:pt x="1343607" y="2933647"/>
                    <a:pt x="1239839" y="2933647"/>
                  </a:cubicBezTo>
                  <a:lnTo>
                    <a:pt x="187889" y="2933647"/>
                  </a:lnTo>
                  <a:cubicBezTo>
                    <a:pt x="84121" y="2933647"/>
                    <a:pt x="0" y="2849526"/>
                    <a:pt x="0" y="2745758"/>
                  </a:cubicBezTo>
                  <a:lnTo>
                    <a:pt x="0" y="187889"/>
                  </a:lnTo>
                  <a:cubicBezTo>
                    <a:pt x="0" y="84121"/>
                    <a:pt x="84121" y="0"/>
                    <a:pt x="187889" y="0"/>
                  </a:cubicBezTo>
                  <a:close/>
                </a:path>
              </a:pathLst>
            </a:custGeom>
          </p:spPr>
        </p:pic>
        <p:pic>
          <p:nvPicPr>
            <p:cNvPr id="8" name="Picture 7" descr="A black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F552CE6C-D5B7-7BFB-946F-D621CD89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015" y="2541270"/>
              <a:ext cx="1596610" cy="310705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482933-BA39-2870-3DCD-1B412707872F}"/>
              </a:ext>
            </a:extLst>
          </p:cNvPr>
          <p:cNvSpPr txBox="1"/>
          <p:nvPr/>
        </p:nvSpPr>
        <p:spPr>
          <a:xfrm>
            <a:off x="952618" y="2229103"/>
            <a:ext cx="4457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i="0" dirty="0">
                <a:effectLst/>
                <a:latin typeface="Söhne"/>
              </a:rPr>
              <a:t>Product Expansion</a:t>
            </a:r>
          </a:p>
          <a:p>
            <a:r>
              <a:rPr lang="en-US" sz="2400" dirty="0">
                <a:latin typeface="Söhne"/>
              </a:rPr>
              <a:t> </a:t>
            </a:r>
          </a:p>
          <a:p>
            <a:r>
              <a:rPr lang="en-US" sz="2400" i="0" dirty="0">
                <a:effectLst/>
                <a:latin typeface="Söhne"/>
              </a:rPr>
              <a:t>2.Re-evaluate Fulfillment Partners</a:t>
            </a:r>
          </a:p>
          <a:p>
            <a:endParaRPr lang="en-US" sz="2400" dirty="0">
              <a:latin typeface="Söhne"/>
            </a:endParaRPr>
          </a:p>
          <a:p>
            <a:r>
              <a:rPr lang="en-US" sz="2400" i="0" dirty="0">
                <a:effectLst/>
                <a:latin typeface="Söhne"/>
              </a:rPr>
              <a:t>3.Strategic Advertising</a:t>
            </a:r>
          </a:p>
          <a:p>
            <a:r>
              <a:rPr lang="en-US" sz="2400" dirty="0">
                <a:latin typeface="Söhne"/>
              </a:rPr>
              <a:t>  </a:t>
            </a:r>
          </a:p>
          <a:p>
            <a:r>
              <a:rPr lang="en-US" sz="2400" i="0" dirty="0">
                <a:effectLst/>
                <a:latin typeface="Söhne"/>
              </a:rPr>
              <a:t>4.Regional Promotion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0B35E6-4C74-9000-4053-B4AE1C76A05F}"/>
              </a:ext>
            </a:extLst>
          </p:cNvPr>
          <p:cNvSpPr/>
          <p:nvPr/>
        </p:nvSpPr>
        <p:spPr>
          <a:xfrm rot="5400000">
            <a:off x="9315095" y="3981095"/>
            <a:ext cx="2857307" cy="2896505"/>
          </a:xfrm>
          <a:custGeom>
            <a:avLst/>
            <a:gdLst>
              <a:gd name="connsiteX0" fmla="*/ 0 w 2857307"/>
              <a:gd name="connsiteY0" fmla="*/ 0 h 2896505"/>
              <a:gd name="connsiteX1" fmla="*/ 2857307 w 2857307"/>
              <a:gd name="connsiteY1" fmla="*/ 0 h 2896505"/>
              <a:gd name="connsiteX2" fmla="*/ 2857307 w 2857307"/>
              <a:gd name="connsiteY2" fmla="*/ 2896505 h 2896505"/>
              <a:gd name="connsiteX3" fmla="*/ 2840308 w 2857307"/>
              <a:gd name="connsiteY3" fmla="*/ 2870241 h 2896505"/>
              <a:gd name="connsiteX4" fmla="*/ 2204467 w 2857307"/>
              <a:gd name="connsiteY4" fmla="*/ 1598081 h 2896505"/>
              <a:gd name="connsiteX5" fmla="*/ 1544456 w 2857307"/>
              <a:gd name="connsiteY5" fmla="*/ 701523 h 2896505"/>
              <a:gd name="connsiteX6" fmla="*/ 42013 w 2857307"/>
              <a:gd name="connsiteY6" fmla="*/ 80869 h 2896505"/>
              <a:gd name="connsiteX7" fmla="*/ 13925 w 2857307"/>
              <a:gd name="connsiteY7" fmla="*/ 33831 h 289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307" h="2896505">
                <a:moveTo>
                  <a:pt x="0" y="0"/>
                </a:moveTo>
                <a:lnTo>
                  <a:pt x="2857307" y="0"/>
                </a:lnTo>
                <a:lnTo>
                  <a:pt x="2857307" y="2896505"/>
                </a:lnTo>
                <a:lnTo>
                  <a:pt x="2840308" y="2870241"/>
                </a:lnTo>
                <a:cubicBezTo>
                  <a:pt x="2652086" y="2567116"/>
                  <a:pt x="2370569" y="1988701"/>
                  <a:pt x="2204467" y="1598081"/>
                </a:cubicBezTo>
                <a:cubicBezTo>
                  <a:pt x="1962866" y="1029907"/>
                  <a:pt x="1968605" y="858035"/>
                  <a:pt x="1544456" y="701523"/>
                </a:cubicBezTo>
                <a:cubicBezTo>
                  <a:pt x="1121187" y="548975"/>
                  <a:pt x="270304" y="406803"/>
                  <a:pt x="42013" y="80869"/>
                </a:cubicBezTo>
                <a:cubicBezTo>
                  <a:pt x="31312" y="65591"/>
                  <a:pt x="21970" y="49901"/>
                  <a:pt x="13925" y="33831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1AB3F8D0-9541-6EB6-2C2E-6058FE78338E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CB757CD-3A14-308F-687D-48345A743B92}"/>
              </a:ext>
            </a:extLst>
          </p:cNvPr>
          <p:cNvSpPr/>
          <p:nvPr/>
        </p:nvSpPr>
        <p:spPr>
          <a:xfrm rot="1856078">
            <a:off x="-261192" y="-267270"/>
            <a:ext cx="707572" cy="1439294"/>
          </a:xfrm>
          <a:custGeom>
            <a:avLst/>
            <a:gdLst>
              <a:gd name="connsiteX0" fmla="*/ 615278 w 707572"/>
              <a:gd name="connsiteY0" fmla="*/ 0 h 1439294"/>
              <a:gd name="connsiteX1" fmla="*/ 649779 w 707572"/>
              <a:gd name="connsiteY1" fmla="*/ 39395 h 1439294"/>
              <a:gd name="connsiteX2" fmla="*/ 680863 w 707572"/>
              <a:gd name="connsiteY2" fmla="*/ 98906 h 1439294"/>
              <a:gd name="connsiteX3" fmla="*/ 649402 w 707572"/>
              <a:gd name="connsiteY3" fmla="*/ 801665 h 1439294"/>
              <a:gd name="connsiteX4" fmla="*/ 646255 w 707572"/>
              <a:gd name="connsiteY4" fmla="*/ 1397818 h 1439294"/>
              <a:gd name="connsiteX5" fmla="*/ 641592 w 707572"/>
              <a:gd name="connsiteY5" fmla="*/ 1439294 h 1439294"/>
              <a:gd name="connsiteX6" fmla="*/ 0 w 707572"/>
              <a:gd name="connsiteY6" fmla="*/ 368742 h 143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572" h="1439294">
                <a:moveTo>
                  <a:pt x="615278" y="0"/>
                </a:moveTo>
                <a:lnTo>
                  <a:pt x="649779" y="39395"/>
                </a:lnTo>
                <a:cubicBezTo>
                  <a:pt x="662150" y="57373"/>
                  <a:pt x="672605" y="77164"/>
                  <a:pt x="680863" y="98906"/>
                </a:cubicBezTo>
                <a:cubicBezTo>
                  <a:pt x="746931" y="274245"/>
                  <a:pt x="672474" y="573023"/>
                  <a:pt x="649402" y="801665"/>
                </a:cubicBezTo>
                <a:cubicBezTo>
                  <a:pt x="627379" y="1028905"/>
                  <a:pt x="658840" y="1186009"/>
                  <a:pt x="646255" y="1397818"/>
                </a:cubicBezTo>
                <a:lnTo>
                  <a:pt x="641592" y="1439294"/>
                </a:lnTo>
                <a:lnTo>
                  <a:pt x="0" y="368742"/>
                </a:ln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3D44325-BD5F-2C5E-5182-1481D7090526}"/>
              </a:ext>
            </a:extLst>
          </p:cNvPr>
          <p:cNvSpPr/>
          <p:nvPr/>
        </p:nvSpPr>
        <p:spPr>
          <a:xfrm rot="14382305" flipH="1">
            <a:off x="30728" y="-387889"/>
            <a:ext cx="406837" cy="868026"/>
          </a:xfrm>
          <a:custGeom>
            <a:avLst/>
            <a:gdLst>
              <a:gd name="connsiteX0" fmla="*/ 368264 w 406837"/>
              <a:gd name="connsiteY0" fmla="*/ 868026 h 868026"/>
              <a:gd name="connsiteX1" fmla="*/ 375042 w 406837"/>
              <a:gd name="connsiteY1" fmla="*/ 837868 h 868026"/>
              <a:gd name="connsiteX2" fmla="*/ 393689 w 406837"/>
              <a:gd name="connsiteY2" fmla="*/ 672019 h 868026"/>
              <a:gd name="connsiteX3" fmla="*/ 396836 w 406837"/>
              <a:gd name="connsiteY3" fmla="*/ 75866 h 868026"/>
              <a:gd name="connsiteX4" fmla="*/ 406837 w 406837"/>
              <a:gd name="connsiteY4" fmla="*/ 0 h 868026"/>
              <a:gd name="connsiteX5" fmla="*/ 0 w 406837"/>
              <a:gd name="connsiteY5" fmla="*/ 237688 h 86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837" h="868026">
                <a:moveTo>
                  <a:pt x="368264" y="868026"/>
                </a:moveTo>
                <a:lnTo>
                  <a:pt x="375042" y="837868"/>
                </a:lnTo>
                <a:cubicBezTo>
                  <a:pt x="384251" y="781255"/>
                  <a:pt x="390281" y="724971"/>
                  <a:pt x="393689" y="672019"/>
                </a:cubicBezTo>
                <a:cubicBezTo>
                  <a:pt x="406274" y="460210"/>
                  <a:pt x="374813" y="303106"/>
                  <a:pt x="396836" y="75866"/>
                </a:cubicBezTo>
                <a:lnTo>
                  <a:pt x="406837" y="0"/>
                </a:lnTo>
                <a:lnTo>
                  <a:pt x="0" y="237688"/>
                </a:ln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B2ABCF2-3A5F-C9B7-C6FD-203F9F445C57}"/>
              </a:ext>
            </a:extLst>
          </p:cNvPr>
          <p:cNvSpPr/>
          <p:nvPr/>
        </p:nvSpPr>
        <p:spPr>
          <a:xfrm>
            <a:off x="-23027" y="638912"/>
            <a:ext cx="410661" cy="705474"/>
          </a:xfrm>
          <a:custGeom>
            <a:avLst/>
            <a:gdLst>
              <a:gd name="connsiteX0" fmla="*/ 39616 w 410661"/>
              <a:gd name="connsiteY0" fmla="*/ 0 h 705474"/>
              <a:gd name="connsiteX1" fmla="*/ 199571 w 410661"/>
              <a:gd name="connsiteY1" fmla="*/ 110894 h 705474"/>
              <a:gd name="connsiteX2" fmla="*/ 307910 w 410661"/>
              <a:gd name="connsiteY2" fmla="*/ 285669 h 705474"/>
              <a:gd name="connsiteX3" fmla="*/ 410117 w 410661"/>
              <a:gd name="connsiteY3" fmla="*/ 484972 h 705474"/>
              <a:gd name="connsiteX4" fmla="*/ 250163 w 410661"/>
              <a:gd name="connsiteY4" fmla="*/ 625507 h 705474"/>
              <a:gd name="connsiteX5" fmla="*/ 26330 w 410661"/>
              <a:gd name="connsiteY5" fmla="*/ 700118 h 705474"/>
              <a:gd name="connsiteX6" fmla="*/ 0 w 410661"/>
              <a:gd name="connsiteY6" fmla="*/ 705474 h 705474"/>
              <a:gd name="connsiteX7" fmla="*/ 0 w 410661"/>
              <a:gd name="connsiteY7" fmla="*/ 8151 h 70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661" h="705474">
                <a:moveTo>
                  <a:pt x="39616" y="0"/>
                </a:moveTo>
                <a:cubicBezTo>
                  <a:pt x="99408" y="511"/>
                  <a:pt x="158177" y="56214"/>
                  <a:pt x="199571" y="110894"/>
                </a:cubicBezTo>
                <a:cubicBezTo>
                  <a:pt x="240965" y="166086"/>
                  <a:pt x="263961" y="220767"/>
                  <a:pt x="307910" y="285669"/>
                </a:cubicBezTo>
                <a:cubicBezTo>
                  <a:pt x="352370" y="350059"/>
                  <a:pt x="417272" y="424670"/>
                  <a:pt x="410117" y="484972"/>
                </a:cubicBezTo>
                <a:cubicBezTo>
                  <a:pt x="402963" y="545274"/>
                  <a:pt x="323752" y="591268"/>
                  <a:pt x="250163" y="625507"/>
                </a:cubicBezTo>
                <a:cubicBezTo>
                  <a:pt x="176574" y="659235"/>
                  <a:pt x="108095" y="681210"/>
                  <a:pt x="26330" y="700118"/>
                </a:cubicBezTo>
                <a:lnTo>
                  <a:pt x="0" y="705474"/>
                </a:lnTo>
                <a:lnTo>
                  <a:pt x="0" y="8151"/>
                </a:ln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9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CF569-4C76-99C1-F25C-7AE67F34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51751-6501-27EC-B971-80AD282A652D}"/>
              </a:ext>
            </a:extLst>
          </p:cNvPr>
          <p:cNvSpPr txBox="1"/>
          <p:nvPr/>
        </p:nvSpPr>
        <p:spPr>
          <a:xfrm>
            <a:off x="4302411" y="2767280"/>
            <a:ext cx="3605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dirty="0">
                <a:latin typeface="Fira Sans Medium" panose="020B0603050000020004" pitchFamily="34" charset="0"/>
              </a:rPr>
              <a:t>thanks!</a:t>
            </a:r>
            <a:endParaRPr lang="en-IN" sz="6600" dirty="0">
              <a:latin typeface="Fira Sans Medium" panose="020B06030500000200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0DC2F1-256B-D6C5-1BC4-D40F35CFDDFE}"/>
              </a:ext>
            </a:extLst>
          </p:cNvPr>
          <p:cNvSpPr/>
          <p:nvPr/>
        </p:nvSpPr>
        <p:spPr>
          <a:xfrm rot="2476041">
            <a:off x="-618608" y="-1616131"/>
            <a:ext cx="3295203" cy="5845076"/>
          </a:xfrm>
          <a:custGeom>
            <a:avLst/>
            <a:gdLst>
              <a:gd name="connsiteX0" fmla="*/ 2997397 w 3295203"/>
              <a:gd name="connsiteY0" fmla="*/ 0 h 5845076"/>
              <a:gd name="connsiteX1" fmla="*/ 3045277 w 3295203"/>
              <a:gd name="connsiteY1" fmla="*/ 48681 h 5845076"/>
              <a:gd name="connsiteX2" fmla="*/ 3209351 w 3295203"/>
              <a:gd name="connsiteY2" fmla="*/ 322330 h 5845076"/>
              <a:gd name="connsiteX3" fmla="*/ 3108224 w 3295203"/>
              <a:gd name="connsiteY3" fmla="*/ 2581233 h 5845076"/>
              <a:gd name="connsiteX4" fmla="*/ 3098110 w 3295203"/>
              <a:gd name="connsiteY4" fmla="*/ 4497464 h 5845076"/>
              <a:gd name="connsiteX5" fmla="*/ 2829955 w 3295203"/>
              <a:gd name="connsiteY5" fmla="*/ 5823992 h 5845076"/>
              <a:gd name="connsiteX6" fmla="*/ 2821047 w 3295203"/>
              <a:gd name="connsiteY6" fmla="*/ 5845076 h 5845076"/>
              <a:gd name="connsiteX7" fmla="*/ 0 w 3295203"/>
              <a:gd name="connsiteY7" fmla="*/ 2630253 h 584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5203" h="5845076">
                <a:moveTo>
                  <a:pt x="2997397" y="0"/>
                </a:moveTo>
                <a:lnTo>
                  <a:pt x="3045277" y="48681"/>
                </a:lnTo>
                <a:cubicBezTo>
                  <a:pt x="3113833" y="126781"/>
                  <a:pt x="3169532" y="217502"/>
                  <a:pt x="3209351" y="322330"/>
                </a:cubicBezTo>
                <a:cubicBezTo>
                  <a:pt x="3421714" y="885930"/>
                  <a:pt x="3182384" y="1846299"/>
                  <a:pt x="3108224" y="2581233"/>
                </a:cubicBezTo>
                <a:cubicBezTo>
                  <a:pt x="3037434" y="3311656"/>
                  <a:pt x="3138560" y="3816640"/>
                  <a:pt x="3098110" y="4497464"/>
                </a:cubicBezTo>
                <a:cubicBezTo>
                  <a:pt x="3070722" y="4922982"/>
                  <a:pt x="2990664" y="5415427"/>
                  <a:pt x="2829955" y="5823992"/>
                </a:cubicBezTo>
                <a:lnTo>
                  <a:pt x="2821047" y="5845076"/>
                </a:lnTo>
                <a:lnTo>
                  <a:pt x="0" y="2630253"/>
                </a:lnTo>
                <a:close/>
              </a:path>
            </a:pathLst>
          </a:custGeom>
          <a:solidFill>
            <a:srgbClr val="13192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8C7FE8-C7D1-74BA-183E-D7C0817A5B93}"/>
              </a:ext>
            </a:extLst>
          </p:cNvPr>
          <p:cNvSpPr/>
          <p:nvPr/>
        </p:nvSpPr>
        <p:spPr>
          <a:xfrm rot="3140551">
            <a:off x="-122987" y="-1575131"/>
            <a:ext cx="2517768" cy="4551748"/>
          </a:xfrm>
          <a:custGeom>
            <a:avLst/>
            <a:gdLst>
              <a:gd name="connsiteX0" fmla="*/ 0 w 2517768"/>
              <a:gd name="connsiteY0" fmla="*/ 2760189 h 4551748"/>
              <a:gd name="connsiteX1" fmla="*/ 2130046 w 2517768"/>
              <a:gd name="connsiteY1" fmla="*/ 0 h 4551748"/>
              <a:gd name="connsiteX2" fmla="*/ 2195111 w 2517768"/>
              <a:gd name="connsiteY2" fmla="*/ 53148 h 4551748"/>
              <a:gd name="connsiteX3" fmla="*/ 2431916 w 2517768"/>
              <a:gd name="connsiteY3" fmla="*/ 400745 h 4551748"/>
              <a:gd name="connsiteX4" fmla="*/ 2330789 w 2517768"/>
              <a:gd name="connsiteY4" fmla="*/ 2659648 h 4551748"/>
              <a:gd name="connsiteX5" fmla="*/ 2329820 w 2517768"/>
              <a:gd name="connsiteY5" fmla="*/ 4328029 h 4551748"/>
              <a:gd name="connsiteX6" fmla="*/ 2321565 w 2517768"/>
              <a:gd name="connsiteY6" fmla="*/ 4551748 h 4551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768" h="4551748">
                <a:moveTo>
                  <a:pt x="0" y="2760189"/>
                </a:moveTo>
                <a:lnTo>
                  <a:pt x="2130046" y="0"/>
                </a:lnTo>
                <a:lnTo>
                  <a:pt x="2195111" y="53148"/>
                </a:lnTo>
                <a:cubicBezTo>
                  <a:pt x="2297501" y="146283"/>
                  <a:pt x="2378824" y="260974"/>
                  <a:pt x="2431916" y="400745"/>
                </a:cubicBezTo>
                <a:cubicBezTo>
                  <a:pt x="2644279" y="964345"/>
                  <a:pt x="2404948" y="1924714"/>
                  <a:pt x="2330789" y="2659648"/>
                </a:cubicBezTo>
                <a:cubicBezTo>
                  <a:pt x="2268848" y="3298768"/>
                  <a:pt x="2338530" y="3765286"/>
                  <a:pt x="2329820" y="4328029"/>
                </a:cubicBezTo>
                <a:lnTo>
                  <a:pt x="2321565" y="4551748"/>
                </a:lnTo>
                <a:close/>
              </a:path>
            </a:pathLst>
          </a:custGeom>
          <a:solidFill>
            <a:srgbClr val="232F3E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N" dirty="0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4729E044-C7A0-67F1-E8D2-3F81BD5A100A}"/>
              </a:ext>
            </a:extLst>
          </p:cNvPr>
          <p:cNvSpPr/>
          <p:nvPr/>
        </p:nvSpPr>
        <p:spPr>
          <a:xfrm rot="8901965">
            <a:off x="2310891" y="511499"/>
            <a:ext cx="1370251" cy="1274286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5BEC71-64B2-E076-6716-AC1560680956}"/>
              </a:ext>
            </a:extLst>
          </p:cNvPr>
          <p:cNvGrpSpPr/>
          <p:nvPr/>
        </p:nvGrpSpPr>
        <p:grpSpPr>
          <a:xfrm>
            <a:off x="4636606" y="3832087"/>
            <a:ext cx="2162175" cy="403669"/>
            <a:chOff x="4636606" y="3832087"/>
            <a:chExt cx="2162175" cy="40366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2F24E1-641C-10F5-B189-1931D50E3A07}"/>
                </a:ext>
              </a:extLst>
            </p:cNvPr>
            <p:cNvSpPr/>
            <p:nvPr/>
          </p:nvSpPr>
          <p:spPr>
            <a:xfrm>
              <a:off x="4636606" y="3867382"/>
              <a:ext cx="1971876" cy="368374"/>
            </a:xfrm>
            <a:custGeom>
              <a:avLst/>
              <a:gdLst>
                <a:gd name="connsiteX0" fmla="*/ 4569032 w 4609853"/>
                <a:gd name="connsiteY0" fmla="*/ 413392 h 1039050"/>
                <a:gd name="connsiteX1" fmla="*/ 2522490 w 4609853"/>
                <a:gd name="connsiteY1" fmla="*/ 1039051 h 1039050"/>
                <a:gd name="connsiteX2" fmla="*/ 22339 w 4609853"/>
                <a:gd name="connsiteY2" fmla="*/ 85017 h 1039050"/>
                <a:gd name="connsiteX3" fmla="*/ 79146 w 4609853"/>
                <a:gd name="connsiteY3" fmla="*/ 10798 h 1039050"/>
                <a:gd name="connsiteX4" fmla="*/ 2580535 w 4609853"/>
                <a:gd name="connsiteY4" fmla="*/ 674186 h 1039050"/>
                <a:gd name="connsiteX5" fmla="*/ 4488602 w 4609853"/>
                <a:gd name="connsiteY5" fmla="*/ 284033 h 1039050"/>
                <a:gd name="connsiteX6" fmla="*/ 4569032 w 4609853"/>
                <a:gd name="connsiteY6" fmla="*/ 413392 h 103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9853" h="1039050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0D2EFD-864B-300A-A3D9-62F115C84D1E}"/>
                </a:ext>
              </a:extLst>
            </p:cNvPr>
            <p:cNvSpPr/>
            <p:nvPr/>
          </p:nvSpPr>
          <p:spPr>
            <a:xfrm>
              <a:off x="6393463" y="3832087"/>
              <a:ext cx="405318" cy="330866"/>
            </a:xfrm>
            <a:custGeom>
              <a:avLst/>
              <a:gdLst>
                <a:gd name="connsiteX0" fmla="*/ 691963 w 947553"/>
                <a:gd name="connsiteY0" fmla="*/ 249669 h 933254"/>
                <a:gd name="connsiteX1" fmla="*/ 45996 w 947553"/>
                <a:gd name="connsiteY1" fmla="*/ 228114 h 933254"/>
                <a:gd name="connsiteX2" fmla="*/ 32309 w 947553"/>
                <a:gd name="connsiteY2" fmla="*/ 153476 h 933254"/>
                <a:gd name="connsiteX3" fmla="*/ 928297 w 947553"/>
                <a:gd name="connsiteY3" fmla="*/ 69723 h 933254"/>
                <a:gd name="connsiteX4" fmla="*/ 615258 w 947553"/>
                <a:gd name="connsiteY4" fmla="*/ 913476 h 933254"/>
                <a:gd name="connsiteX5" fmla="*/ 546430 w 947553"/>
                <a:gd name="connsiteY5" fmla="*/ 880719 h 933254"/>
                <a:gd name="connsiteX6" fmla="*/ 691963 w 947553"/>
                <a:gd name="connsiteY6" fmla="*/ 249669 h 9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553" h="933254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FD22AC-089D-85FF-2607-81C68F6FFEAC}"/>
              </a:ext>
            </a:extLst>
          </p:cNvPr>
          <p:cNvSpPr/>
          <p:nvPr/>
        </p:nvSpPr>
        <p:spPr>
          <a:xfrm rot="5400000">
            <a:off x="9315095" y="3981095"/>
            <a:ext cx="2857307" cy="2896505"/>
          </a:xfrm>
          <a:custGeom>
            <a:avLst/>
            <a:gdLst>
              <a:gd name="connsiteX0" fmla="*/ 0 w 2857307"/>
              <a:gd name="connsiteY0" fmla="*/ 0 h 2896505"/>
              <a:gd name="connsiteX1" fmla="*/ 2857307 w 2857307"/>
              <a:gd name="connsiteY1" fmla="*/ 0 h 2896505"/>
              <a:gd name="connsiteX2" fmla="*/ 2857307 w 2857307"/>
              <a:gd name="connsiteY2" fmla="*/ 2896505 h 2896505"/>
              <a:gd name="connsiteX3" fmla="*/ 2840308 w 2857307"/>
              <a:gd name="connsiteY3" fmla="*/ 2870241 h 2896505"/>
              <a:gd name="connsiteX4" fmla="*/ 2204467 w 2857307"/>
              <a:gd name="connsiteY4" fmla="*/ 1598081 h 2896505"/>
              <a:gd name="connsiteX5" fmla="*/ 1544456 w 2857307"/>
              <a:gd name="connsiteY5" fmla="*/ 701523 h 2896505"/>
              <a:gd name="connsiteX6" fmla="*/ 42013 w 2857307"/>
              <a:gd name="connsiteY6" fmla="*/ 80869 h 2896505"/>
              <a:gd name="connsiteX7" fmla="*/ 13925 w 2857307"/>
              <a:gd name="connsiteY7" fmla="*/ 33831 h 289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307" h="2896505">
                <a:moveTo>
                  <a:pt x="0" y="0"/>
                </a:moveTo>
                <a:lnTo>
                  <a:pt x="2857307" y="0"/>
                </a:lnTo>
                <a:lnTo>
                  <a:pt x="2857307" y="2896505"/>
                </a:lnTo>
                <a:lnTo>
                  <a:pt x="2840308" y="2870241"/>
                </a:lnTo>
                <a:cubicBezTo>
                  <a:pt x="2652086" y="2567116"/>
                  <a:pt x="2370569" y="1988701"/>
                  <a:pt x="2204467" y="1598081"/>
                </a:cubicBezTo>
                <a:cubicBezTo>
                  <a:pt x="1962866" y="1029907"/>
                  <a:pt x="1968605" y="858035"/>
                  <a:pt x="1544456" y="701523"/>
                </a:cubicBezTo>
                <a:cubicBezTo>
                  <a:pt x="1121187" y="548975"/>
                  <a:pt x="270304" y="406803"/>
                  <a:pt x="42013" y="80869"/>
                </a:cubicBezTo>
                <a:cubicBezTo>
                  <a:pt x="31312" y="65591"/>
                  <a:pt x="21970" y="49901"/>
                  <a:pt x="13925" y="33831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20F6F110-CA71-3922-5321-3C7D45624439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26AB7-C90A-840E-FDF3-4695B6F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4766CC-1AE8-0262-7D34-696B9F16CA42}"/>
              </a:ext>
            </a:extLst>
          </p:cNvPr>
          <p:cNvSpPr/>
          <p:nvPr/>
        </p:nvSpPr>
        <p:spPr>
          <a:xfrm>
            <a:off x="242047" y="968188"/>
            <a:ext cx="11698941" cy="39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B7E91B-B102-35B9-7F75-0213BFE15166}"/>
              </a:ext>
            </a:extLst>
          </p:cNvPr>
          <p:cNvSpPr/>
          <p:nvPr/>
        </p:nvSpPr>
        <p:spPr>
          <a:xfrm>
            <a:off x="1" y="-15499"/>
            <a:ext cx="11155457" cy="2655446"/>
          </a:xfrm>
          <a:custGeom>
            <a:avLst/>
            <a:gdLst>
              <a:gd name="connsiteX0" fmla="*/ 0 w 11155457"/>
              <a:gd name="connsiteY0" fmla="*/ 0 h 2655446"/>
              <a:gd name="connsiteX1" fmla="*/ 11155457 w 11155457"/>
              <a:gd name="connsiteY1" fmla="*/ 0 h 2655446"/>
              <a:gd name="connsiteX2" fmla="*/ 11143897 w 11155457"/>
              <a:gd name="connsiteY2" fmla="*/ 102324 h 2655446"/>
              <a:gd name="connsiteX3" fmla="*/ 4814048 w 11155457"/>
              <a:gd name="connsiteY3" fmla="*/ 2655446 h 2655446"/>
              <a:gd name="connsiteX4" fmla="*/ 130020 w 11155457"/>
              <a:gd name="connsiteY4" fmla="*/ 1736313 h 2655446"/>
              <a:gd name="connsiteX5" fmla="*/ 0 w 11155457"/>
              <a:gd name="connsiteY5" fmla="*/ 1667163 h 265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5457" h="2655446">
                <a:moveTo>
                  <a:pt x="0" y="0"/>
                </a:moveTo>
                <a:lnTo>
                  <a:pt x="11155457" y="0"/>
                </a:lnTo>
                <a:lnTo>
                  <a:pt x="11143897" y="102324"/>
                </a:lnTo>
                <a:cubicBezTo>
                  <a:pt x="10818063" y="1536374"/>
                  <a:pt x="8108443" y="2655446"/>
                  <a:pt x="4814048" y="2655446"/>
                </a:cubicBezTo>
                <a:cubicBezTo>
                  <a:pt x="2960950" y="2655446"/>
                  <a:pt x="1292879" y="2301365"/>
                  <a:pt x="130020" y="1736313"/>
                </a:cubicBezTo>
                <a:lnTo>
                  <a:pt x="0" y="1667163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4DF3D2-9DE2-DB1E-72C3-64F29110583B}"/>
              </a:ext>
            </a:extLst>
          </p:cNvPr>
          <p:cNvGrpSpPr/>
          <p:nvPr/>
        </p:nvGrpSpPr>
        <p:grpSpPr>
          <a:xfrm>
            <a:off x="-15239" y="1312320"/>
            <a:ext cx="10202074" cy="1826286"/>
            <a:chOff x="-15239" y="1312320"/>
            <a:chExt cx="10202074" cy="182628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319798-41C7-0DE3-2F40-084D561784D2}"/>
                </a:ext>
              </a:extLst>
            </p:cNvPr>
            <p:cNvSpPr/>
            <p:nvPr/>
          </p:nvSpPr>
          <p:spPr>
            <a:xfrm>
              <a:off x="-15239" y="1474312"/>
              <a:ext cx="9294456" cy="1664294"/>
            </a:xfrm>
            <a:custGeom>
              <a:avLst/>
              <a:gdLst>
                <a:gd name="connsiteX0" fmla="*/ 0 w 9294456"/>
                <a:gd name="connsiteY0" fmla="*/ 0 h 1664294"/>
                <a:gd name="connsiteX1" fmla="*/ 5460 w 9294456"/>
                <a:gd name="connsiteY1" fmla="*/ 253 h 1664294"/>
                <a:gd name="connsiteX2" fmla="*/ 51203 w 9294456"/>
                <a:gd name="connsiteY2" fmla="*/ 15020 h 1664294"/>
                <a:gd name="connsiteX3" fmla="*/ 5154373 w 9294456"/>
                <a:gd name="connsiteY3" fmla="*/ 1079066 h 1664294"/>
                <a:gd name="connsiteX4" fmla="*/ 9047087 w 9294456"/>
                <a:gd name="connsiteY4" fmla="*/ 453277 h 1664294"/>
                <a:gd name="connsiteX5" fmla="*/ 9211175 w 9294456"/>
                <a:gd name="connsiteY5" fmla="*/ 660763 h 1664294"/>
                <a:gd name="connsiteX6" fmla="*/ 5035954 w 9294456"/>
                <a:gd name="connsiteY6" fmla="*/ 1664294 h 1664294"/>
                <a:gd name="connsiteX7" fmla="*/ 192664 w 9294456"/>
                <a:gd name="connsiteY7" fmla="*/ 308735 h 1664294"/>
                <a:gd name="connsiteX8" fmla="*/ 0 w 9294456"/>
                <a:gd name="connsiteY8" fmla="*/ 177971 h 16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94456" h="1664294">
                  <a:moveTo>
                    <a:pt x="0" y="0"/>
                  </a:moveTo>
                  <a:lnTo>
                    <a:pt x="5460" y="253"/>
                  </a:lnTo>
                  <a:cubicBezTo>
                    <a:pt x="19987" y="2906"/>
                    <a:pt x="35344" y="7706"/>
                    <a:pt x="51203" y="15020"/>
                  </a:cubicBezTo>
                  <a:cubicBezTo>
                    <a:pt x="1503573" y="679387"/>
                    <a:pt x="3299368" y="1079066"/>
                    <a:pt x="5154373" y="1079066"/>
                  </a:cubicBezTo>
                  <a:cubicBezTo>
                    <a:pt x="6405425" y="1079066"/>
                    <a:pt x="7781657" y="875567"/>
                    <a:pt x="9047087" y="453277"/>
                  </a:cubicBezTo>
                  <a:cubicBezTo>
                    <a:pt x="9238243" y="389431"/>
                    <a:pt x="9398112" y="551696"/>
                    <a:pt x="9211175" y="660763"/>
                  </a:cubicBezTo>
                  <a:cubicBezTo>
                    <a:pt x="8081944" y="1315152"/>
                    <a:pt x="6445162" y="1664294"/>
                    <a:pt x="5035954" y="1664294"/>
                  </a:cubicBezTo>
                  <a:cubicBezTo>
                    <a:pt x="3183480" y="1664294"/>
                    <a:pt x="1504241" y="1159293"/>
                    <a:pt x="192664" y="308735"/>
                  </a:cubicBezTo>
                  <a:lnTo>
                    <a:pt x="0" y="177971"/>
                  </a:lnTo>
                  <a:close/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2EB415-EFCB-EB63-B7CC-5950C0F741CF}"/>
                </a:ext>
              </a:extLst>
            </p:cNvPr>
            <p:cNvSpPr/>
            <p:nvPr/>
          </p:nvSpPr>
          <p:spPr>
            <a:xfrm>
              <a:off x="8253699" y="1312320"/>
              <a:ext cx="1933136" cy="1496901"/>
            </a:xfrm>
            <a:custGeom>
              <a:avLst/>
              <a:gdLst>
                <a:gd name="connsiteX0" fmla="*/ 691963 w 947553"/>
                <a:gd name="connsiteY0" fmla="*/ 249669 h 933254"/>
                <a:gd name="connsiteX1" fmla="*/ 45996 w 947553"/>
                <a:gd name="connsiteY1" fmla="*/ 228114 h 933254"/>
                <a:gd name="connsiteX2" fmla="*/ 32309 w 947553"/>
                <a:gd name="connsiteY2" fmla="*/ 153476 h 933254"/>
                <a:gd name="connsiteX3" fmla="*/ 928297 w 947553"/>
                <a:gd name="connsiteY3" fmla="*/ 69723 h 933254"/>
                <a:gd name="connsiteX4" fmla="*/ 615258 w 947553"/>
                <a:gd name="connsiteY4" fmla="*/ 913476 h 933254"/>
                <a:gd name="connsiteX5" fmla="*/ 546430 w 947553"/>
                <a:gd name="connsiteY5" fmla="*/ 880719 h 933254"/>
                <a:gd name="connsiteX6" fmla="*/ 691963 w 947553"/>
                <a:gd name="connsiteY6" fmla="*/ 249669 h 9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553" h="933254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394FAED-E786-1B4A-E7B6-C2E67DD66D52}"/>
              </a:ext>
            </a:extLst>
          </p:cNvPr>
          <p:cNvSpPr txBox="1"/>
          <p:nvPr/>
        </p:nvSpPr>
        <p:spPr>
          <a:xfrm>
            <a:off x="3732589" y="811468"/>
            <a:ext cx="273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Objective </a:t>
            </a:r>
            <a:endParaRPr lang="en-IN" sz="4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6AEDB-52F5-7B0A-2007-390A778FABA9}"/>
              </a:ext>
            </a:extLst>
          </p:cNvPr>
          <p:cNvSpPr txBox="1"/>
          <p:nvPr/>
        </p:nvSpPr>
        <p:spPr>
          <a:xfrm>
            <a:off x="1308847" y="3466913"/>
            <a:ext cx="10183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Analyze the data to gain insights into Amazon's online clothing business.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strategies based on data insights to maximize sales and revenue in the clothing category.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Set specific quarterly targets to increase sales and revenue based on data analysis and proposed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98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2446D-5308-D6DD-DC9B-2265EDEF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3BA359-2946-ADC7-9B4F-054BD42235A9}"/>
              </a:ext>
            </a:extLst>
          </p:cNvPr>
          <p:cNvSpPr/>
          <p:nvPr/>
        </p:nvSpPr>
        <p:spPr>
          <a:xfrm>
            <a:off x="0" y="-8346"/>
            <a:ext cx="4372860" cy="6866346"/>
          </a:xfrm>
          <a:custGeom>
            <a:avLst/>
            <a:gdLst>
              <a:gd name="connsiteX0" fmla="*/ 0 w 4372860"/>
              <a:gd name="connsiteY0" fmla="*/ 0 h 6866346"/>
              <a:gd name="connsiteX1" fmla="*/ 3963211 w 4372860"/>
              <a:gd name="connsiteY1" fmla="*/ 0 h 6866346"/>
              <a:gd name="connsiteX2" fmla="*/ 4031893 w 4372860"/>
              <a:gd name="connsiteY2" fmla="*/ 56103 h 6866346"/>
              <a:gd name="connsiteX3" fmla="*/ 4282136 w 4372860"/>
              <a:gd name="connsiteY3" fmla="*/ 423425 h 6866346"/>
              <a:gd name="connsiteX4" fmla="*/ 4175271 w 4372860"/>
              <a:gd name="connsiteY4" fmla="*/ 2810514 h 6866346"/>
              <a:gd name="connsiteX5" fmla="*/ 4164583 w 4372860"/>
              <a:gd name="connsiteY5" fmla="*/ 4835485 h 6866346"/>
              <a:gd name="connsiteX6" fmla="*/ 3634616 w 4372860"/>
              <a:gd name="connsiteY6" fmla="*/ 6702644 h 6866346"/>
              <a:gd name="connsiteX7" fmla="*/ 3492647 w 4372860"/>
              <a:gd name="connsiteY7" fmla="*/ 6866346 h 6866346"/>
              <a:gd name="connsiteX8" fmla="*/ 0 w 4372860"/>
              <a:gd name="connsiteY8" fmla="*/ 6866346 h 68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2860" h="6866346">
                <a:moveTo>
                  <a:pt x="0" y="0"/>
                </a:moveTo>
                <a:lnTo>
                  <a:pt x="3963211" y="0"/>
                </a:lnTo>
                <a:lnTo>
                  <a:pt x="4031893" y="56103"/>
                </a:lnTo>
                <a:cubicBezTo>
                  <a:pt x="4140094" y="154522"/>
                  <a:pt x="4226032" y="275722"/>
                  <a:pt x="4282136" y="423425"/>
                </a:cubicBezTo>
                <a:cubicBezTo>
                  <a:pt x="4506550" y="1019008"/>
                  <a:pt x="4253639" y="2033875"/>
                  <a:pt x="4175271" y="2810514"/>
                </a:cubicBezTo>
                <a:cubicBezTo>
                  <a:pt x="4100464" y="3582386"/>
                  <a:pt x="4207329" y="4116027"/>
                  <a:pt x="4164583" y="4835485"/>
                </a:cubicBezTo>
                <a:cubicBezTo>
                  <a:pt x="4124065" y="5465016"/>
                  <a:pt x="3974453" y="6233168"/>
                  <a:pt x="3634616" y="6702644"/>
                </a:cubicBezTo>
                <a:lnTo>
                  <a:pt x="3492647" y="6866346"/>
                </a:lnTo>
                <a:lnTo>
                  <a:pt x="0" y="6866346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A4ADE-A506-32E5-B482-24BDE06548EA}"/>
              </a:ext>
            </a:extLst>
          </p:cNvPr>
          <p:cNvSpPr txBox="1"/>
          <p:nvPr/>
        </p:nvSpPr>
        <p:spPr>
          <a:xfrm>
            <a:off x="388882" y="2933290"/>
            <a:ext cx="424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Data set </a:t>
            </a:r>
            <a:endParaRPr lang="en-IN" sz="4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58CD2-1390-7C36-326A-6FCB0F0F1187}"/>
              </a:ext>
            </a:extLst>
          </p:cNvPr>
          <p:cNvSpPr txBox="1"/>
          <p:nvPr/>
        </p:nvSpPr>
        <p:spPr>
          <a:xfrm>
            <a:off x="5020236" y="1933016"/>
            <a:ext cx="5518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dataset is large, with 19 columns and 128,970 rows, focusing on order and shipping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dataset contains information related to the clothing category, encompassing order amount, shipping city, and shipping state, in addition to various other details.</a:t>
            </a:r>
          </a:p>
          <a:p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data is from the second quarter of 2022 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128,970 unique orders originating from 7,297 cities across 26 states in India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A0D167-D116-96B4-EE1B-0A0A5549F2B7}"/>
              </a:ext>
            </a:extLst>
          </p:cNvPr>
          <p:cNvSpPr/>
          <p:nvPr/>
        </p:nvSpPr>
        <p:spPr>
          <a:xfrm>
            <a:off x="4372860" y="968188"/>
            <a:ext cx="7568128" cy="39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37A925-30C4-1BCC-D851-C92AF8BFDD0A}"/>
              </a:ext>
            </a:extLst>
          </p:cNvPr>
          <p:cNvSpPr/>
          <p:nvPr/>
        </p:nvSpPr>
        <p:spPr>
          <a:xfrm rot="5400000">
            <a:off x="9195301" y="4053794"/>
            <a:ext cx="3291100" cy="3184899"/>
          </a:xfrm>
          <a:custGeom>
            <a:avLst/>
            <a:gdLst>
              <a:gd name="connsiteX0" fmla="*/ 3291099 w 3291100"/>
              <a:gd name="connsiteY0" fmla="*/ 241301 h 3184899"/>
              <a:gd name="connsiteX1" fmla="*/ 3291099 w 3291100"/>
              <a:gd name="connsiteY1" fmla="*/ 0 h 3184899"/>
              <a:gd name="connsiteX2" fmla="*/ 3291100 w 3291100"/>
              <a:gd name="connsiteY2" fmla="*/ 0 h 3184899"/>
              <a:gd name="connsiteX3" fmla="*/ 3291100 w 3291100"/>
              <a:gd name="connsiteY3" fmla="*/ 241301 h 3184899"/>
              <a:gd name="connsiteX4" fmla="*/ 0 w 3291100"/>
              <a:gd name="connsiteY4" fmla="*/ 241301 h 3184899"/>
              <a:gd name="connsiteX5" fmla="*/ 2887787 w 3291100"/>
              <a:gd name="connsiteY5" fmla="*/ 241301 h 3184899"/>
              <a:gd name="connsiteX6" fmla="*/ 2887787 w 3291100"/>
              <a:gd name="connsiteY6" fmla="*/ 3184899 h 3184899"/>
              <a:gd name="connsiteX7" fmla="*/ 2840308 w 3291100"/>
              <a:gd name="connsiteY7" fmla="*/ 3111541 h 3184899"/>
              <a:gd name="connsiteX8" fmla="*/ 2204467 w 3291100"/>
              <a:gd name="connsiteY8" fmla="*/ 1839381 h 3184899"/>
              <a:gd name="connsiteX9" fmla="*/ 1544456 w 3291100"/>
              <a:gd name="connsiteY9" fmla="*/ 942823 h 3184899"/>
              <a:gd name="connsiteX10" fmla="*/ 42013 w 3291100"/>
              <a:gd name="connsiteY10" fmla="*/ 322168 h 3184899"/>
              <a:gd name="connsiteX11" fmla="*/ 13925 w 3291100"/>
              <a:gd name="connsiteY11" fmla="*/ 275130 h 318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100" h="3184899">
                <a:moveTo>
                  <a:pt x="3291099" y="241301"/>
                </a:moveTo>
                <a:lnTo>
                  <a:pt x="3291099" y="0"/>
                </a:lnTo>
                <a:lnTo>
                  <a:pt x="3291100" y="0"/>
                </a:lnTo>
                <a:lnTo>
                  <a:pt x="3291100" y="241301"/>
                </a:lnTo>
                <a:close/>
                <a:moveTo>
                  <a:pt x="0" y="241301"/>
                </a:moveTo>
                <a:lnTo>
                  <a:pt x="2887787" y="241301"/>
                </a:lnTo>
                <a:lnTo>
                  <a:pt x="2887787" y="3184899"/>
                </a:lnTo>
                <a:lnTo>
                  <a:pt x="2840308" y="3111541"/>
                </a:lnTo>
                <a:cubicBezTo>
                  <a:pt x="2652086" y="2808416"/>
                  <a:pt x="2370569" y="2230001"/>
                  <a:pt x="2204467" y="1839381"/>
                </a:cubicBezTo>
                <a:cubicBezTo>
                  <a:pt x="1962866" y="1271207"/>
                  <a:pt x="1968605" y="1099335"/>
                  <a:pt x="1544456" y="942823"/>
                </a:cubicBezTo>
                <a:cubicBezTo>
                  <a:pt x="1121187" y="790275"/>
                  <a:pt x="270304" y="648103"/>
                  <a:pt x="42013" y="322168"/>
                </a:cubicBezTo>
                <a:cubicBezTo>
                  <a:pt x="31312" y="306889"/>
                  <a:pt x="21970" y="291201"/>
                  <a:pt x="13925" y="275130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95AAE56A-2205-0762-28F5-7EA0AA95979E}"/>
              </a:ext>
            </a:extLst>
          </p:cNvPr>
          <p:cNvSpPr/>
          <p:nvPr/>
        </p:nvSpPr>
        <p:spPr>
          <a:xfrm>
            <a:off x="10747201" y="4961641"/>
            <a:ext cx="1444799" cy="1343613"/>
          </a:xfrm>
          <a:custGeom>
            <a:avLst/>
            <a:gdLst>
              <a:gd name="connsiteX0" fmla="*/ 1051454 w 1444799"/>
              <a:gd name="connsiteY0" fmla="*/ 206792 h 1343613"/>
              <a:gd name="connsiteX1" fmla="*/ 1253384 w 1444799"/>
              <a:gd name="connsiteY1" fmla="*/ 532548 h 1343613"/>
              <a:gd name="connsiteX2" fmla="*/ 1443884 w 1444799"/>
              <a:gd name="connsiteY2" fmla="*/ 904023 h 1343613"/>
              <a:gd name="connsiteX3" fmla="*/ 1145752 w 1444799"/>
              <a:gd name="connsiteY3" fmla="*/ 1165960 h 1343613"/>
              <a:gd name="connsiteX4" fmla="*/ 728556 w 1444799"/>
              <a:gd name="connsiteY4" fmla="*/ 1305025 h 1343613"/>
              <a:gd name="connsiteX5" fmla="*/ 267546 w 1444799"/>
              <a:gd name="connsiteY5" fmla="*/ 1305025 h 1343613"/>
              <a:gd name="connsiteX6" fmla="*/ 21801 w 1444799"/>
              <a:gd name="connsiteY6" fmla="*/ 912595 h 1343613"/>
              <a:gd name="connsiteX7" fmla="*/ 64664 w 1444799"/>
              <a:gd name="connsiteY7" fmla="*/ 463968 h 1343613"/>
              <a:gd name="connsiteX8" fmla="*/ 405659 w 1444799"/>
              <a:gd name="connsiteY8" fmla="*/ 187742 h 1343613"/>
              <a:gd name="connsiteX9" fmla="*/ 753321 w 1444799"/>
              <a:gd name="connsiteY9" fmla="*/ 100 h 1343613"/>
              <a:gd name="connsiteX10" fmla="*/ 1051454 w 1444799"/>
              <a:gd name="connsiteY10" fmla="*/ 206792 h 134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799" h="1343613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A8817-E1E5-5F54-2224-43EE1F3B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8B3EE-EE49-6F9E-4E3A-ED27B53897F9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Preliminary Analysis 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AE314-19E3-BF5C-11D4-BA63F917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1" y="1564222"/>
            <a:ext cx="5789904" cy="3473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043A16-760B-E1DA-2926-D3C4E5F9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05" y="1564223"/>
            <a:ext cx="6173390" cy="34739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7FE7B1-9016-0FE3-9AF0-B05FDBEBC453}"/>
              </a:ext>
            </a:extLst>
          </p:cNvPr>
          <p:cNvSpPr txBox="1"/>
          <p:nvPr/>
        </p:nvSpPr>
        <p:spPr>
          <a:xfrm>
            <a:off x="1289058" y="5159250"/>
            <a:ext cx="4132730" cy="92333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The chart highlights the top 5 states with the highest sales percentages, with Maharashtra leading the list.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71F73-BDEA-E689-A741-F93D2359DA7E}"/>
              </a:ext>
            </a:extLst>
          </p:cNvPr>
          <p:cNvSpPr txBox="1"/>
          <p:nvPr/>
        </p:nvSpPr>
        <p:spPr>
          <a:xfrm>
            <a:off x="6909929" y="5159250"/>
            <a:ext cx="4132730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The chart highlights the top 5 </a:t>
            </a:r>
            <a:r>
              <a:rPr lang="en-US" dirty="0">
                <a:latin typeface="Söhne"/>
              </a:rPr>
              <a:t>product categories</a:t>
            </a:r>
            <a:r>
              <a:rPr lang="en-US" b="0" i="0" dirty="0">
                <a:effectLst/>
                <a:latin typeface="Söhne"/>
              </a:rPr>
              <a:t> with the highest sales percentages, with </a:t>
            </a:r>
            <a:r>
              <a:rPr lang="en-US" dirty="0">
                <a:latin typeface="Söhne"/>
              </a:rPr>
              <a:t>Set Category</a:t>
            </a:r>
            <a:r>
              <a:rPr lang="en-US" b="0" i="0" dirty="0">
                <a:effectLst/>
                <a:latin typeface="Söhne"/>
              </a:rPr>
              <a:t> leading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2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FDEDB-F240-53D0-9776-D172011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D52DD-35F4-4EC7-0796-418BA6C44FC9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Preliminary Analysis 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64F0A-371C-D257-EAA1-C4E4B4F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2" y="1524291"/>
            <a:ext cx="5906880" cy="4054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7D4B2-CFBE-BACA-09CD-253B85EC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93" y="5333709"/>
            <a:ext cx="5639352" cy="841355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4F8D0F5-E713-4999-481B-6A23CB10FA4B}"/>
              </a:ext>
            </a:extLst>
          </p:cNvPr>
          <p:cNvSpPr/>
          <p:nvPr/>
        </p:nvSpPr>
        <p:spPr>
          <a:xfrm>
            <a:off x="7207624" y="1622612"/>
            <a:ext cx="3594847" cy="2214282"/>
          </a:xfrm>
          <a:prstGeom prst="wedgeRoundRectCallout">
            <a:avLst>
              <a:gd name="adj1" fmla="val -88663"/>
              <a:gd name="adj2" fmla="val -5516"/>
              <a:gd name="adj3" fmla="val 16667"/>
            </a:avLst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3A05272F-C15F-CE9F-164E-E5255D64DEA6}"/>
              </a:ext>
            </a:extLst>
          </p:cNvPr>
          <p:cNvSpPr/>
          <p:nvPr/>
        </p:nvSpPr>
        <p:spPr>
          <a:xfrm>
            <a:off x="838200" y="5467930"/>
            <a:ext cx="4388224" cy="923330"/>
          </a:xfrm>
          <a:prstGeom prst="wedgeRoundRectCallout">
            <a:avLst>
              <a:gd name="adj1" fmla="val 71685"/>
              <a:gd name="adj2" fmla="val -46305"/>
              <a:gd name="adj3" fmla="val 1666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05C9C-1C53-1B2E-F166-FEE47506385E}"/>
              </a:ext>
            </a:extLst>
          </p:cNvPr>
          <p:cNvSpPr txBox="1"/>
          <p:nvPr/>
        </p:nvSpPr>
        <p:spPr>
          <a:xfrm>
            <a:off x="7207624" y="1805569"/>
            <a:ext cx="35141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This graph illustrates the most popular product categories in states with the highest sales. "Kurta" emerges as the most favored product category across these states, followed closely by "Set."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EB12C-3AA4-8AFC-CF78-456D213297F4}"/>
              </a:ext>
            </a:extLst>
          </p:cNvPr>
          <p:cNvSpPr txBox="1"/>
          <p:nvPr/>
        </p:nvSpPr>
        <p:spPr>
          <a:xfrm>
            <a:off x="927241" y="5495346"/>
            <a:ext cx="421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The table shows that 99% of Amazon buyers are individuals, but businesses have the higher average order values at 1%.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5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507D2-6B23-763E-F642-32273BCF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D78EA-AD6C-C45B-C5AD-5614100A5CBE}"/>
              </a:ext>
            </a:extLst>
          </p:cNvPr>
          <p:cNvGrpSpPr/>
          <p:nvPr/>
        </p:nvGrpSpPr>
        <p:grpSpPr>
          <a:xfrm>
            <a:off x="742602" y="1420161"/>
            <a:ext cx="4947241" cy="2831689"/>
            <a:chOff x="540436" y="1753879"/>
            <a:chExt cx="5583735" cy="33502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EACD64-5782-F599-CE34-EDFCBFCF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436" y="1753879"/>
              <a:ext cx="5583735" cy="33502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85C97A-A507-AD04-712D-7FA2C6E4B80F}"/>
                </a:ext>
              </a:extLst>
            </p:cNvPr>
            <p:cNvSpPr txBox="1"/>
            <p:nvPr/>
          </p:nvSpPr>
          <p:spPr>
            <a:xfrm>
              <a:off x="3555323" y="2583650"/>
              <a:ext cx="995082" cy="43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14.32%</a:t>
              </a:r>
              <a:r>
                <a:rPr lang="en-IN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CEA7A-37AD-6564-7673-598E7EA333F4}"/>
                </a:ext>
              </a:extLst>
            </p:cNvPr>
            <p:cNvSpPr txBox="1"/>
            <p:nvPr/>
          </p:nvSpPr>
          <p:spPr>
            <a:xfrm>
              <a:off x="4992059" y="2768315"/>
              <a:ext cx="892376" cy="436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10.33%</a:t>
              </a:r>
              <a:r>
                <a:rPr lang="en-IN" dirty="0"/>
                <a:t>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E407A-5FBB-4FA8-3785-542EB6FDE431}"/>
              </a:ext>
            </a:extLst>
          </p:cNvPr>
          <p:cNvGrpSpPr/>
          <p:nvPr/>
        </p:nvGrpSpPr>
        <p:grpSpPr>
          <a:xfrm>
            <a:off x="5868743" y="1381723"/>
            <a:ext cx="5229751" cy="2889229"/>
            <a:chOff x="6240537" y="1753879"/>
            <a:chExt cx="5583735" cy="33547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3CE2A4-3D63-53A1-489D-090C9E65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0537" y="1753879"/>
              <a:ext cx="5583735" cy="33547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838D1-50F8-DB51-F319-EE87EB49A287}"/>
                </a:ext>
              </a:extLst>
            </p:cNvPr>
            <p:cNvSpPr txBox="1"/>
            <p:nvPr/>
          </p:nvSpPr>
          <p:spPr>
            <a:xfrm>
              <a:off x="9452911" y="2562460"/>
              <a:ext cx="995082" cy="4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9.06%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B36ECD-A672-D1C0-62B5-816AA44E490D}"/>
                </a:ext>
              </a:extLst>
            </p:cNvPr>
            <p:cNvSpPr txBox="1"/>
            <p:nvPr/>
          </p:nvSpPr>
          <p:spPr>
            <a:xfrm>
              <a:off x="10642666" y="2583649"/>
              <a:ext cx="1111421" cy="4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r>
                <a:rPr lang="en-IN" sz="14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10.68%</a:t>
              </a:r>
              <a:r>
                <a:rPr lang="en-IN" dirty="0"/>
                <a:t> 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C45F7E8-13D0-F025-3D82-E36DC3FD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139" y="4251850"/>
            <a:ext cx="3815149" cy="21704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A7000B-2278-4263-7321-1056F382AA75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Preliminary Analysis 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AFCF0-4D44-65A3-922E-6B215832D3D0}"/>
              </a:ext>
            </a:extLst>
          </p:cNvPr>
          <p:cNvSpPr txBox="1"/>
          <p:nvPr/>
        </p:nvSpPr>
        <p:spPr>
          <a:xfrm>
            <a:off x="1287975" y="4251850"/>
            <a:ext cx="4491318" cy="2031325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 the course of the quarter, there was a noticeable decline in both sales and revenue, with reductions of 23.17% and 18.78%, respectively.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Interestingly, the average order value exhibited an increase during this time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0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2A338-120F-B586-6918-13D843D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7896F-21D8-3F38-579F-2479B3C09C6E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Order Cancellations 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0D91-006A-FC77-4866-CF912908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2" y="1423833"/>
            <a:ext cx="5296480" cy="3175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25A3A-AFEA-6A0D-139B-ED5E02EF256C}"/>
              </a:ext>
            </a:extLst>
          </p:cNvPr>
          <p:cNvSpPr txBox="1"/>
          <p:nvPr/>
        </p:nvSpPr>
        <p:spPr>
          <a:xfrm>
            <a:off x="352895" y="4706470"/>
            <a:ext cx="5853057" cy="120032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</a:t>
            </a:r>
            <a:r>
              <a:rPr lang="en-US" dirty="0">
                <a:latin typeface="Söhne"/>
              </a:rPr>
              <a:t>the</a:t>
            </a:r>
            <a:r>
              <a:rPr lang="en-US" b="0" i="0" dirty="0">
                <a:effectLst/>
                <a:latin typeface="Söhne"/>
              </a:rPr>
              <a:t> analysis, </a:t>
            </a: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found that approximately 14% of orders were canceled. Of these cancellations, 63% were for orders fulfilled by Amazon, while the remaining orders were fulfilled by delivery partners or merchants.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EE749-BB38-310D-0DCC-C12D41688AC2}"/>
              </a:ext>
            </a:extLst>
          </p:cNvPr>
          <p:cNvSpPr txBox="1"/>
          <p:nvPr/>
        </p:nvSpPr>
        <p:spPr>
          <a:xfrm>
            <a:off x="6981423" y="1901538"/>
            <a:ext cx="4787153" cy="1200329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Additionally, about 2% of orders were returned to sellers, damaged, or lost in transit, and all of these orders were fulfilled by merchants.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E6AFB5-924C-A6E6-96A0-EC3FC94848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8939" y="3401484"/>
            <a:ext cx="44699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0F80447-1136-23C8-29F4-58A48A16EB89}"/>
              </a:ext>
            </a:extLst>
          </p:cNvPr>
          <p:cNvCxnSpPr>
            <a:cxnSpLocks/>
          </p:cNvCxnSpPr>
          <p:nvPr/>
        </p:nvCxnSpPr>
        <p:spPr>
          <a:xfrm>
            <a:off x="2482433" y="3186951"/>
            <a:ext cx="2779849" cy="438032"/>
          </a:xfrm>
          <a:prstGeom prst="bentConnector3">
            <a:avLst>
              <a:gd name="adj1" fmla="val 99663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F5F33D-9F99-D7C7-68D1-101CA52A3078}"/>
              </a:ext>
            </a:extLst>
          </p:cNvPr>
          <p:cNvCxnSpPr/>
          <p:nvPr/>
        </p:nvCxnSpPr>
        <p:spPr>
          <a:xfrm>
            <a:off x="3325906" y="3186951"/>
            <a:ext cx="0" cy="43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C785-1023-0FA7-5D91-4916E43ADE40}"/>
              </a:ext>
            </a:extLst>
          </p:cNvPr>
          <p:cNvCxnSpPr/>
          <p:nvPr/>
        </p:nvCxnSpPr>
        <p:spPr>
          <a:xfrm>
            <a:off x="4231340" y="3195914"/>
            <a:ext cx="0" cy="43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E60ECC-8FAF-5724-F0BB-94139000B145}"/>
              </a:ext>
            </a:extLst>
          </p:cNvPr>
          <p:cNvCxnSpPr/>
          <p:nvPr/>
        </p:nvCxnSpPr>
        <p:spPr>
          <a:xfrm rot="5400000" flipH="1" flipV="1">
            <a:off x="-433153" y="3018258"/>
            <a:ext cx="2581836" cy="794588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9A9CEFB-08D9-8CA0-96B3-38060C564F5B}"/>
              </a:ext>
            </a:extLst>
          </p:cNvPr>
          <p:cNvCxnSpPr/>
          <p:nvPr/>
        </p:nvCxnSpPr>
        <p:spPr>
          <a:xfrm flipV="1">
            <a:off x="3756212" y="2779057"/>
            <a:ext cx="3225211" cy="398927"/>
          </a:xfrm>
          <a:prstGeom prst="bentConnector3">
            <a:avLst>
              <a:gd name="adj1" fmla="val -588"/>
            </a:avLst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E090B9-BFFE-D63B-F5F0-063914056B0A}"/>
              </a:ext>
            </a:extLst>
          </p:cNvPr>
          <p:cNvCxnSpPr/>
          <p:nvPr/>
        </p:nvCxnSpPr>
        <p:spPr>
          <a:xfrm>
            <a:off x="9170894" y="3101867"/>
            <a:ext cx="0" cy="523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1BAFBC3-A763-0251-6C4B-D39337A5E2CD}"/>
              </a:ext>
            </a:extLst>
          </p:cNvPr>
          <p:cNvCxnSpPr>
            <a:cxnSpLocks/>
          </p:cNvCxnSpPr>
          <p:nvPr/>
        </p:nvCxnSpPr>
        <p:spPr>
          <a:xfrm flipV="1">
            <a:off x="6228777" y="5033927"/>
            <a:ext cx="2897292" cy="628933"/>
          </a:xfrm>
          <a:prstGeom prst="bentConnector3">
            <a:avLst>
              <a:gd name="adj1" fmla="val 99816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65470D36-CBDC-B101-8365-A79205C8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71" y="3596082"/>
            <a:ext cx="5217324" cy="14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AC725-372E-C44F-D982-8D6DA9D0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AF3C1-1492-3FAE-BBE8-8CC7FE91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8" y="1454097"/>
            <a:ext cx="8194673" cy="473408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FB5082E-182E-FF4D-DC97-D726610DE9AA}"/>
              </a:ext>
            </a:extLst>
          </p:cNvPr>
          <p:cNvGrpSpPr/>
          <p:nvPr/>
        </p:nvGrpSpPr>
        <p:grpSpPr>
          <a:xfrm>
            <a:off x="6533027" y="4537037"/>
            <a:ext cx="4350126" cy="978687"/>
            <a:chOff x="5304862" y="4408194"/>
            <a:chExt cx="4350126" cy="97868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001D6F-DE30-012E-8D2E-2D2A641DF6E8}"/>
                </a:ext>
              </a:extLst>
            </p:cNvPr>
            <p:cNvCxnSpPr/>
            <p:nvPr/>
          </p:nvCxnSpPr>
          <p:spPr>
            <a:xfrm flipV="1">
              <a:off x="5683624" y="4589929"/>
              <a:ext cx="412376" cy="25997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338EB8-20A4-2A0C-640D-8E036B143D2A}"/>
                </a:ext>
              </a:extLst>
            </p:cNvPr>
            <p:cNvCxnSpPr/>
            <p:nvPr/>
          </p:nvCxnSpPr>
          <p:spPr>
            <a:xfrm>
              <a:off x="6096000" y="4589929"/>
              <a:ext cx="349624" cy="12998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1592C6-5260-CBE5-6256-A37E6EB9F2B1}"/>
                </a:ext>
              </a:extLst>
            </p:cNvPr>
            <p:cNvSpPr txBox="1"/>
            <p:nvPr/>
          </p:nvSpPr>
          <p:spPr>
            <a:xfrm>
              <a:off x="5304862" y="4514184"/>
              <a:ext cx="791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45.50 %</a:t>
              </a:r>
              <a:r>
                <a:rPr lang="en-IN" sz="1200" dirty="0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D18C62-9C18-CC17-8ACC-12C1C70BA07B}"/>
                </a:ext>
              </a:extLst>
            </p:cNvPr>
            <p:cNvSpPr txBox="1"/>
            <p:nvPr/>
          </p:nvSpPr>
          <p:spPr>
            <a:xfrm>
              <a:off x="6190130" y="4408194"/>
              <a:ext cx="7888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-13.05%</a:t>
              </a:r>
              <a:r>
                <a:rPr lang="en-IN" sz="1200" dirty="0"/>
                <a:t>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676A5-224B-544F-6D3A-349717815A34}"/>
                </a:ext>
              </a:extLst>
            </p:cNvPr>
            <p:cNvSpPr txBox="1"/>
            <p:nvPr/>
          </p:nvSpPr>
          <p:spPr>
            <a:xfrm>
              <a:off x="8063754" y="5109882"/>
              <a:ext cx="7306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28.49%</a:t>
              </a:r>
              <a:r>
                <a:rPr lang="en-IN" sz="1200" dirty="0"/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8BF600-1106-8594-EE61-80BB50892B0D}"/>
                </a:ext>
              </a:extLst>
            </p:cNvPr>
            <p:cNvSpPr txBox="1"/>
            <p:nvPr/>
          </p:nvSpPr>
          <p:spPr>
            <a:xfrm>
              <a:off x="8794377" y="5109881"/>
              <a:ext cx="8606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-21.06%</a:t>
              </a:r>
              <a:r>
                <a:rPr lang="en-IN" sz="1200" dirty="0"/>
                <a:t>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AD02B5F-2E63-9E1E-BF88-9F246BA5FB87}"/>
              </a:ext>
            </a:extLst>
          </p:cNvPr>
          <p:cNvSpPr txBox="1"/>
          <p:nvPr/>
        </p:nvSpPr>
        <p:spPr>
          <a:xfrm>
            <a:off x="838200" y="2337404"/>
            <a:ext cx="2063747" cy="2967470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Western dress sales have surged by 26.5%, while ethnic dress sales showed a more modest increase of 1.4% from the start to the end of the quarter.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926BB0-FBA3-0CB7-362B-F90B6469F624}"/>
              </a:ext>
            </a:extLst>
          </p:cNvPr>
          <p:cNvSpPr/>
          <p:nvPr/>
        </p:nvSpPr>
        <p:spPr>
          <a:xfrm>
            <a:off x="6557684" y="4267200"/>
            <a:ext cx="1497103" cy="1362635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2626F6-E517-1052-304A-EDB47A4F11C2}"/>
              </a:ext>
            </a:extLst>
          </p:cNvPr>
          <p:cNvSpPr/>
          <p:nvPr/>
        </p:nvSpPr>
        <p:spPr>
          <a:xfrm>
            <a:off x="9298646" y="4978749"/>
            <a:ext cx="1497103" cy="681317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D185F1-A682-B67B-696E-D3ABFFDA9B5E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Sales and Revenue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4CF0-88E5-36EE-3317-73E13191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0659-BFB1-6888-ABB1-3A86D0F2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69" y="1779374"/>
            <a:ext cx="6955318" cy="41731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6D542B-D663-DC0E-94E9-4EB842284793}"/>
              </a:ext>
            </a:extLst>
          </p:cNvPr>
          <p:cNvCxnSpPr/>
          <p:nvPr/>
        </p:nvCxnSpPr>
        <p:spPr>
          <a:xfrm flipV="1">
            <a:off x="4580963" y="2743200"/>
            <a:ext cx="950259" cy="8068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231F93-1DFE-023E-F228-677F76E165F5}"/>
              </a:ext>
            </a:extLst>
          </p:cNvPr>
          <p:cNvCxnSpPr/>
          <p:nvPr/>
        </p:nvCxnSpPr>
        <p:spPr>
          <a:xfrm>
            <a:off x="6338046" y="4276165"/>
            <a:ext cx="466164" cy="1344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EDBBBE-E70A-3E9D-F176-1DEF545762C4}"/>
              </a:ext>
            </a:extLst>
          </p:cNvPr>
          <p:cNvCxnSpPr/>
          <p:nvPr/>
        </p:nvCxnSpPr>
        <p:spPr>
          <a:xfrm flipV="1">
            <a:off x="6804210" y="4204447"/>
            <a:ext cx="493059" cy="2061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A9EBBD-9778-FE26-81DD-422BE0954A22}"/>
              </a:ext>
            </a:extLst>
          </p:cNvPr>
          <p:cNvCxnSpPr/>
          <p:nvPr/>
        </p:nvCxnSpPr>
        <p:spPr>
          <a:xfrm>
            <a:off x="8041340" y="4607859"/>
            <a:ext cx="493059" cy="24204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682AE-78C4-F55A-A4F7-6D9911D8CD61}"/>
              </a:ext>
            </a:extLst>
          </p:cNvPr>
          <p:cNvCxnSpPr/>
          <p:nvPr/>
        </p:nvCxnSpPr>
        <p:spPr>
          <a:xfrm flipV="1">
            <a:off x="8534399" y="4518212"/>
            <a:ext cx="457200" cy="3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E0EAB3-46BD-43F0-C1C5-36B3D833F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1628"/>
              </p:ext>
            </p:extLst>
          </p:nvPr>
        </p:nvGraphicFramePr>
        <p:xfrm>
          <a:off x="8189258" y="4470699"/>
          <a:ext cx="802341" cy="274320"/>
        </p:xfrm>
        <a:graphic>
          <a:graphicData uri="http://schemas.openxmlformats.org/drawingml/2006/table">
            <a:tbl>
              <a:tblPr/>
              <a:tblGrid>
                <a:gridCol w="802341">
                  <a:extLst>
                    <a:ext uri="{9D8B030D-6E8A-4147-A177-3AD203B41FA5}">
                      <a16:colId xmlns:a16="http://schemas.microsoft.com/office/drawing/2014/main" val="25801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-43.75%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524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CE672-78BE-2844-4943-683D9925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50291"/>
              </p:ext>
            </p:extLst>
          </p:nvPr>
        </p:nvGraphicFramePr>
        <p:xfrm>
          <a:off x="8762999" y="4243892"/>
          <a:ext cx="587187" cy="274320"/>
        </p:xfrm>
        <a:graphic>
          <a:graphicData uri="http://schemas.openxmlformats.org/drawingml/2006/table">
            <a:tbl>
              <a:tblPr/>
              <a:tblGrid>
                <a:gridCol w="587187">
                  <a:extLst>
                    <a:ext uri="{9D8B030D-6E8A-4147-A177-3AD203B41FA5}">
                      <a16:colId xmlns:a16="http://schemas.microsoft.com/office/drawing/2014/main" val="25801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100%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4524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0718ED3-04E3-D172-952A-D1C07081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13123"/>
              </p:ext>
            </p:extLst>
          </p:nvPr>
        </p:nvGraphicFramePr>
        <p:xfrm>
          <a:off x="6987988" y="3621520"/>
          <a:ext cx="748553" cy="548640"/>
        </p:xfrm>
        <a:graphic>
          <a:graphicData uri="http://schemas.openxmlformats.org/drawingml/2006/table">
            <a:tbl>
              <a:tblPr/>
              <a:tblGrid>
                <a:gridCol w="748553">
                  <a:extLst>
                    <a:ext uri="{9D8B030D-6E8A-4147-A177-3AD203B41FA5}">
                      <a16:colId xmlns:a16="http://schemas.microsoft.com/office/drawing/2014/main" val="942667171"/>
                    </a:ext>
                  </a:extLst>
                </a:gridCol>
              </a:tblGrid>
              <a:tr h="146746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93534"/>
                  </a:ext>
                </a:extLst>
              </a:tr>
              <a:tr h="146746">
                <a:tc>
                  <a:txBody>
                    <a:bodyPr/>
                    <a:lstStyle/>
                    <a:p>
                      <a:r>
                        <a:rPr lang="en-IN" sz="1200" dirty="0"/>
                        <a:t>27.27%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7242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F0190F7-84BB-8B4B-6911-75A1C20FA85D}"/>
              </a:ext>
            </a:extLst>
          </p:cNvPr>
          <p:cNvSpPr txBox="1"/>
          <p:nvPr/>
        </p:nvSpPr>
        <p:spPr>
          <a:xfrm>
            <a:off x="6436660" y="4065947"/>
            <a:ext cx="1021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-15.38%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3CE8F1C-C7D7-F8FB-D29A-4EFEC31E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88523"/>
              </p:ext>
            </p:extLst>
          </p:nvPr>
        </p:nvGraphicFramePr>
        <p:xfrm>
          <a:off x="4607857" y="2743200"/>
          <a:ext cx="1116106" cy="548640"/>
        </p:xfrm>
        <a:graphic>
          <a:graphicData uri="http://schemas.openxmlformats.org/drawingml/2006/table">
            <a:tbl>
              <a:tblPr/>
              <a:tblGrid>
                <a:gridCol w="1116106">
                  <a:extLst>
                    <a:ext uri="{9D8B030D-6E8A-4147-A177-3AD203B41FA5}">
                      <a16:colId xmlns:a16="http://schemas.microsoft.com/office/drawing/2014/main" val="45695923"/>
                    </a:ext>
                  </a:extLst>
                </a:gridCol>
              </a:tblGrid>
              <a:tr h="215207">
                <a:tc>
                  <a:txBody>
                    <a:bodyPr/>
                    <a:lstStyle/>
                    <a:p>
                      <a:r>
                        <a:rPr lang="en-IN" sz="1200" dirty="0"/>
                        <a:t>30.61%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95977"/>
                  </a:ext>
                </a:extLst>
              </a:tr>
              <a:tr h="215207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03058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7D86B9D-5793-900D-C01C-9FD117168E78}"/>
              </a:ext>
            </a:extLst>
          </p:cNvPr>
          <p:cNvSpPr txBox="1"/>
          <p:nvPr/>
        </p:nvSpPr>
        <p:spPr>
          <a:xfrm>
            <a:off x="5280210" y="2466201"/>
            <a:ext cx="70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15.63%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6CE6FD-C96F-80C9-4701-4A8DEACA2E5E}"/>
              </a:ext>
            </a:extLst>
          </p:cNvPr>
          <p:cNvSpPr txBox="1"/>
          <p:nvPr/>
        </p:nvSpPr>
        <p:spPr>
          <a:xfrm>
            <a:off x="460471" y="273586"/>
            <a:ext cx="59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Medium" panose="020B0603050000020004" pitchFamily="34" charset="0"/>
              </a:rPr>
              <a:t>Sales and Revenue</a:t>
            </a:r>
            <a:endParaRPr lang="en-IN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Medium" panose="020B06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D1C0A7-56E6-BBD2-84A2-15F5FF26B0ED}"/>
              </a:ext>
            </a:extLst>
          </p:cNvPr>
          <p:cNvSpPr txBox="1"/>
          <p:nvPr/>
        </p:nvSpPr>
        <p:spPr>
          <a:xfrm>
            <a:off x="711389" y="2224590"/>
            <a:ext cx="2464669" cy="3139321"/>
          </a:xfrm>
          <a:prstGeom prst="rect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Nagaland, Mizoram, and Ladakh demonstrated impressive sales growth during the quarter, with increases of 51%, 7.6%, and 12.5%, respectively, from the beginning to the end of the quarter.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F5A944-84CD-4109-8583-8C46E1EA263E}">
  <we:reference id="4b785c87-866c-4bad-85d8-5d1ae467ac9a" version="3.12.0.0" store="EXCatalog" storeType="EXCatalog"/>
  <we:alternateReferences>
    <we:reference id="WA104381909" version="3.12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623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NARADE MANSI SANJEEVKUMAR</cp:lastModifiedBy>
  <cp:revision>36</cp:revision>
  <dcterms:created xsi:type="dcterms:W3CDTF">2020-04-21T09:51:02Z</dcterms:created>
  <dcterms:modified xsi:type="dcterms:W3CDTF">2023-10-25T13:07:57Z</dcterms:modified>
</cp:coreProperties>
</file>