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77" r:id="rId11"/>
    <p:sldId id="265" r:id="rId12"/>
    <p:sldId id="266" r:id="rId13"/>
    <p:sldId id="267" r:id="rId14"/>
    <p:sldId id="268" r:id="rId15"/>
    <p:sldId id="269" r:id="rId16"/>
    <p:sldId id="270" r:id="rId17"/>
    <p:sldId id="271" r:id="rId18"/>
    <p:sldId id="278" r:id="rId19"/>
    <p:sldId id="273" r:id="rId20"/>
    <p:sldId id="274" r:id="rId21"/>
    <p:sldId id="275" r:id="rId22"/>
    <p:sldId id="276" r:id="rId23"/>
  </p:sldIdLst>
  <p:sldSz cx="9144000" cy="5143500" type="screen16x9"/>
  <p:notesSz cx="6858000" cy="9144000"/>
  <p:embeddedFontLst>
    <p:embeddedFont>
      <p:font typeface="Old Standard TT" panose="020B0604020202020204" charset="0"/>
      <p:regular r:id="rId25"/>
      <p:bold r:id="rId26"/>
      <p:italic r:id="rId27"/>
    </p:embeddedFont>
    <p:embeddedFont>
      <p:font typeface="Calibri" panose="020F0502020204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42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751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e7c4c73d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3e7c4c73d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3e7c4c73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3e7c4c73d_0_1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3e7c4c73d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3e7c4c73d_0_1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3e7c4c73d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619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3e7c4c73d_0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3e7c4c73d_0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e7c4c73d_0_1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3e7c4c73d_0_2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e7c4c73d_0_2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3e7c4c73d_0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e7c4c73d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3e7c4c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e7c4c73d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a:latin typeface="Times New Roman"/>
                <a:ea typeface="Times New Roman"/>
                <a:cs typeface="Times New Roman"/>
                <a:sym typeface="Times New Roman"/>
              </a:rPr>
              <a:t>Computer Engineering Department</a:t>
            </a:r>
            <a:endParaRPr sz="30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A.P. Shah Institute of Technology</a:t>
            </a:r>
            <a:endParaRPr sz="24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G.B.Road,Kasarvadavli, Thane(W), Mumbai-400615</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UNIVERSITY OF MUMBAI</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Academic Year 2021-2022</a:t>
            </a:r>
            <a:endParaRPr sz="24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184109" y="69342"/>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1.6 Technology stack</a:t>
            </a:r>
            <a:endParaRPr b="1" dirty="0">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113225" y="625833"/>
            <a:ext cx="8520600" cy="4392733"/>
          </a:xfrm>
          <a:prstGeom prst="rect">
            <a:avLst/>
          </a:prstGeom>
        </p:spPr>
        <p:txBody>
          <a:bodyPr spcFirstLastPara="1" wrap="square" lIns="91425" tIns="91425" rIns="91425" bIns="91425" anchor="t" anchorCtr="0">
            <a:noAutofit/>
          </a:bodyPr>
          <a:lstStyle/>
          <a:p>
            <a:r>
              <a:rPr lang="en-IN" sz="1450" dirty="0">
                <a:latin typeface="Times New Roman" panose="02020603050405020304" pitchFamily="18" charset="0"/>
                <a:cs typeface="Times New Roman" panose="02020603050405020304" pitchFamily="18" charset="0"/>
              </a:rPr>
              <a:t>Software:</a:t>
            </a:r>
          </a:p>
          <a:p>
            <a:pPr>
              <a:buFont typeface="Wingdings" panose="05000000000000000000" pitchFamily="2" charset="2"/>
              <a:buChar char="Ø"/>
            </a:pPr>
            <a:r>
              <a:rPr lang="en-US" sz="1450" dirty="0" err="1">
                <a:latin typeface="Times New Roman" panose="02020603050405020304" pitchFamily="18" charset="0"/>
                <a:cs typeface="Times New Roman" panose="02020603050405020304" pitchFamily="18" charset="0"/>
              </a:rPr>
              <a:t>Jupyter</a:t>
            </a:r>
            <a:r>
              <a:rPr lang="en-US" sz="1450" dirty="0">
                <a:latin typeface="Times New Roman" panose="02020603050405020304" pitchFamily="18" charset="0"/>
                <a:cs typeface="Times New Roman" panose="02020603050405020304" pitchFamily="18" charset="0"/>
              </a:rPr>
              <a:t> Notebook</a:t>
            </a:r>
          </a:p>
          <a:p>
            <a:pPr marL="114300" indent="0">
              <a:buNone/>
            </a:pPr>
            <a:r>
              <a:rPr lang="en-US" sz="1450" dirty="0">
                <a:latin typeface="Times New Roman" panose="02020603050405020304" pitchFamily="18" charset="0"/>
                <a:cs typeface="Times New Roman" panose="02020603050405020304" pitchFamily="18" charset="0"/>
              </a:rPr>
              <a:t>The </a:t>
            </a:r>
            <a:r>
              <a:rPr lang="en-US" sz="1450" dirty="0" err="1">
                <a:latin typeface="Times New Roman" panose="02020603050405020304" pitchFamily="18" charset="0"/>
                <a:cs typeface="Times New Roman" panose="02020603050405020304" pitchFamily="18" charset="0"/>
              </a:rPr>
              <a:t>Jupyter</a:t>
            </a:r>
            <a:r>
              <a:rPr lang="en-US" sz="1450" dirty="0">
                <a:latin typeface="Times New Roman" panose="02020603050405020304" pitchFamily="18" charset="0"/>
                <a:cs typeface="Times New Roman" panose="02020603050405020304" pitchFamily="18" charset="0"/>
              </a:rPr>
              <a:t> Notebook is an open-source web application that allows data scientists to create and share documents that integrate live code, equations, computational output, visualizations, and other multimedia resources, along with explanatory text in a single document.</a:t>
            </a:r>
          </a:p>
          <a:p>
            <a:pPr>
              <a:buFont typeface="Wingdings" panose="05000000000000000000" pitchFamily="2" charset="2"/>
              <a:buChar char="Ø"/>
            </a:pPr>
            <a:r>
              <a:rPr lang="en-US" sz="1450" dirty="0">
                <a:latin typeface="Times New Roman" panose="02020603050405020304" pitchFamily="18" charset="0"/>
                <a:cs typeface="Times New Roman" panose="02020603050405020304" pitchFamily="18" charset="0"/>
              </a:rPr>
              <a:t>Visual Studio Code</a:t>
            </a:r>
          </a:p>
          <a:p>
            <a:pPr marL="114300" indent="0">
              <a:buNone/>
            </a:pPr>
            <a:r>
              <a:rPr lang="en-US" sz="1450" dirty="0">
                <a:latin typeface="Times New Roman" panose="02020603050405020304" pitchFamily="18" charset="0"/>
                <a:cs typeface="Times New Roman" panose="02020603050405020304" pitchFamily="18" charset="0"/>
              </a:rPr>
              <a:t>Visual Studio Code is a streamlined code editor with support for development operations like debugging, task running, and version control. It aims to provide just the tools a developer needs for a quick code-build-debug cycle and leaves more complex workflows to fuller featured IDEs, such as Visual Studio IDE.</a:t>
            </a:r>
          </a:p>
          <a:p>
            <a:pPr>
              <a:buFont typeface="Wingdings" panose="05000000000000000000" pitchFamily="2" charset="2"/>
              <a:buChar char="Ø"/>
            </a:pPr>
            <a:r>
              <a:rPr lang="en-US" sz="1450" dirty="0">
                <a:latin typeface="Times New Roman" panose="02020603050405020304" pitchFamily="18" charset="0"/>
                <a:cs typeface="Times New Roman" panose="02020603050405020304" pitchFamily="18" charset="0"/>
              </a:rPr>
              <a:t>Windows OS</a:t>
            </a:r>
          </a:p>
          <a:p>
            <a:pPr marL="114300" indent="0">
              <a:buNone/>
            </a:pPr>
            <a:r>
              <a:rPr lang="en-US" sz="1450" dirty="0">
                <a:latin typeface="Times New Roman" panose="02020603050405020304" pitchFamily="18" charset="0"/>
                <a:cs typeface="Times New Roman" panose="02020603050405020304" pitchFamily="18" charset="0"/>
              </a:rPr>
              <a:t>Windows is a graphical operating system developed by Microsoft. It allows users to view and store files, run the software, play games, watch videos, and provides a way to connect to the internet. It was released for both home computing and professional works.</a:t>
            </a:r>
          </a:p>
          <a:p>
            <a:r>
              <a:rPr lang="en-IN" sz="1450" dirty="0">
                <a:latin typeface="Times New Roman" panose="02020603050405020304" pitchFamily="18" charset="0"/>
                <a:cs typeface="Times New Roman" panose="02020603050405020304" pitchFamily="18" charset="0"/>
              </a:rPr>
              <a:t>Hardware:</a:t>
            </a:r>
          </a:p>
          <a:p>
            <a:pPr>
              <a:buFont typeface="Wingdings" panose="05000000000000000000" pitchFamily="2" charset="2"/>
              <a:buChar char="Ø"/>
            </a:pPr>
            <a:r>
              <a:rPr lang="en-IN" sz="1450" dirty="0">
                <a:latin typeface="Times New Roman" panose="02020603050405020304" pitchFamily="18" charset="0"/>
                <a:cs typeface="Times New Roman" panose="02020603050405020304" pitchFamily="18" charset="0"/>
              </a:rPr>
              <a:t>Processor: Intel i5</a:t>
            </a:r>
          </a:p>
          <a:p>
            <a:pPr>
              <a:buFont typeface="Wingdings" panose="05000000000000000000" pitchFamily="2" charset="2"/>
              <a:buChar char="Ø"/>
            </a:pPr>
            <a:r>
              <a:rPr lang="en-IN" sz="1450" dirty="0">
                <a:latin typeface="Times New Roman" panose="02020603050405020304" pitchFamily="18" charset="0"/>
                <a:cs typeface="Times New Roman" panose="02020603050405020304" pitchFamily="18" charset="0"/>
              </a:rPr>
              <a:t>RAM: 8GB</a:t>
            </a:r>
          </a:p>
          <a:p>
            <a:pPr>
              <a:buFont typeface="Wingdings" panose="05000000000000000000" pitchFamily="2" charset="2"/>
              <a:buChar char="Ø"/>
            </a:pPr>
            <a:r>
              <a:rPr lang="en-IN" sz="1450" dirty="0">
                <a:latin typeface="Times New Roman" panose="02020603050405020304" pitchFamily="18" charset="0"/>
                <a:cs typeface="Times New Roman" panose="02020603050405020304" pitchFamily="18" charset="0"/>
              </a:rPr>
              <a:t>Windows 10</a:t>
            </a:r>
            <a:endParaRPr sz="14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1256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24-hour Availability: Chatbots allow users to get help at any time as they are available 24/7. </a:t>
            </a: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Instant Answers: Chatbots can handle the queries of thousands of users instantly as well as simultaneously and improve the average response time.</a:t>
            </a: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Consistent Answers: The use of chatbots can help to maintain a great level of consistency in answers.</a:t>
            </a: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300F92E2-9238-4949-83E9-E296B27F6785}"/>
              </a:ext>
            </a:extLst>
          </p:cNvPr>
          <p:cNvPicPr>
            <a:picLocks noChangeAspect="1"/>
          </p:cNvPicPr>
          <p:nvPr/>
        </p:nvPicPr>
        <p:blipFill>
          <a:blip r:embed="rId3"/>
          <a:stretch>
            <a:fillRect/>
          </a:stretch>
        </p:blipFill>
        <p:spPr>
          <a:xfrm>
            <a:off x="1098509" y="1121981"/>
            <a:ext cx="5742579" cy="335346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16183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2.2 Design(Flow Of Modules)</a:t>
            </a:r>
            <a:endParaRPr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6044EF1F-E071-41D9-9186-3A71323B1715}"/>
              </a:ext>
            </a:extLst>
          </p:cNvPr>
          <p:cNvPicPr>
            <a:picLocks noChangeAspect="1"/>
          </p:cNvPicPr>
          <p:nvPr/>
        </p:nvPicPr>
        <p:blipFill>
          <a:blip r:embed="rId3"/>
          <a:stretch>
            <a:fillRect/>
          </a:stretch>
        </p:blipFill>
        <p:spPr>
          <a:xfrm>
            <a:off x="3317169" y="775030"/>
            <a:ext cx="1964858" cy="41160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2.3 Class Diagram</a:t>
            </a:r>
            <a:endParaRPr b="1">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DB5FABBB-EEE1-4482-BC81-DC48EAF5EEE9}"/>
              </a:ext>
            </a:extLst>
          </p:cNvPr>
          <p:cNvPicPr>
            <a:picLocks noChangeAspect="1"/>
          </p:cNvPicPr>
          <p:nvPr/>
        </p:nvPicPr>
        <p:blipFill>
          <a:blip r:embed="rId3"/>
          <a:stretch>
            <a:fillRect/>
          </a:stretch>
        </p:blipFill>
        <p:spPr>
          <a:xfrm>
            <a:off x="1885507" y="1110392"/>
            <a:ext cx="5372986" cy="358808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254993" y="196932"/>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2.4 Module-1 : ChatterBot</a:t>
            </a:r>
            <a:endParaRPr b="1" dirty="0">
              <a:latin typeface="Times New Roman"/>
              <a:ea typeface="Times New Roman"/>
              <a:cs typeface="Times New Roman"/>
              <a:sym typeface="Times New Roman"/>
            </a:endParaRPr>
          </a:p>
        </p:txBody>
      </p:sp>
      <p:sp>
        <p:nvSpPr>
          <p:cNvPr id="143" name="Google Shape;143;p27"/>
          <p:cNvSpPr txBox="1">
            <a:spLocks noGrp="1"/>
          </p:cNvSpPr>
          <p:nvPr>
            <p:ph type="body" idx="1"/>
          </p:nvPr>
        </p:nvSpPr>
        <p:spPr>
          <a:xfrm>
            <a:off x="254993" y="810131"/>
            <a:ext cx="8520600" cy="4208435"/>
          </a:xfrm>
          <a:prstGeom prst="rect">
            <a:avLst/>
          </a:prstGeom>
        </p:spPr>
        <p:txBody>
          <a:bodyPr spcFirstLastPara="1" wrap="square" lIns="91425" tIns="91425" rIns="91425" bIns="91425" anchor="t" anchorCtr="0">
            <a:noAutofit/>
          </a:bodyPr>
          <a:lstStyle/>
          <a:p>
            <a:pPr marL="285750" indent="-285750">
              <a:lnSpc>
                <a:spcPct val="100000"/>
              </a:lnSpc>
              <a:spcAft>
                <a:spcPts val="1600"/>
              </a:spcAft>
            </a:pPr>
            <a:r>
              <a:rPr lang="en-US" dirty="0" err="1">
                <a:latin typeface="Times New Roman"/>
                <a:ea typeface="Times New Roman"/>
                <a:cs typeface="Times New Roman"/>
                <a:sym typeface="Times New Roman"/>
              </a:rPr>
              <a:t>ChatterBot</a:t>
            </a:r>
            <a:r>
              <a:rPr lang="en-US" dirty="0">
                <a:latin typeface="Times New Roman"/>
                <a:ea typeface="Times New Roman"/>
                <a:cs typeface="Times New Roman"/>
                <a:sym typeface="Times New Roman"/>
              </a:rPr>
              <a:t> is a Python library that makes it easy to generate automated responses to a user’s input. </a:t>
            </a:r>
          </a:p>
          <a:p>
            <a:pPr marL="285750" indent="-285750">
              <a:lnSpc>
                <a:spcPct val="100000"/>
              </a:lnSpc>
              <a:spcAft>
                <a:spcPts val="1600"/>
              </a:spcAft>
            </a:pPr>
            <a:r>
              <a:rPr lang="en-US" dirty="0" err="1">
                <a:latin typeface="Times New Roman"/>
                <a:ea typeface="Times New Roman"/>
                <a:cs typeface="Times New Roman"/>
                <a:sym typeface="Times New Roman"/>
              </a:rPr>
              <a:t>ChatterBot</a:t>
            </a:r>
            <a:r>
              <a:rPr lang="en-US" dirty="0">
                <a:latin typeface="Times New Roman"/>
                <a:ea typeface="Times New Roman"/>
                <a:cs typeface="Times New Roman"/>
                <a:sym typeface="Times New Roman"/>
              </a:rPr>
              <a:t> uses a selection of machine learning algorithms to produce different types of responses. </a:t>
            </a:r>
          </a:p>
          <a:p>
            <a:pPr marL="285750" indent="-285750">
              <a:lnSpc>
                <a:spcPct val="100000"/>
              </a:lnSpc>
              <a:spcAft>
                <a:spcPts val="1600"/>
              </a:spcAft>
            </a:pPr>
            <a:r>
              <a:rPr lang="en-US" dirty="0">
                <a:latin typeface="Times New Roman"/>
                <a:ea typeface="Times New Roman"/>
                <a:cs typeface="Times New Roman"/>
                <a:sym typeface="Times New Roman"/>
              </a:rPr>
              <a:t>This makes it easy for developers to create chat bots and automate conversations with users. </a:t>
            </a:r>
          </a:p>
          <a:p>
            <a:pPr marL="285750" indent="-285750">
              <a:lnSpc>
                <a:spcPct val="100000"/>
              </a:lnSpc>
              <a:spcAft>
                <a:spcPts val="1600"/>
              </a:spcAft>
            </a:pPr>
            <a:r>
              <a:rPr lang="en-US" dirty="0">
                <a:latin typeface="Times New Roman"/>
                <a:ea typeface="Times New Roman"/>
                <a:cs typeface="Times New Roman"/>
                <a:sym typeface="Times New Roman"/>
              </a:rPr>
              <a:t>The language independent design of </a:t>
            </a:r>
            <a:r>
              <a:rPr lang="en-US" dirty="0" err="1">
                <a:latin typeface="Times New Roman"/>
                <a:ea typeface="Times New Roman"/>
                <a:cs typeface="Times New Roman"/>
                <a:sym typeface="Times New Roman"/>
              </a:rPr>
              <a:t>ChatterBot</a:t>
            </a:r>
            <a:r>
              <a:rPr lang="en-US" dirty="0">
                <a:latin typeface="Times New Roman"/>
                <a:ea typeface="Times New Roman"/>
                <a:cs typeface="Times New Roman"/>
                <a:sym typeface="Times New Roman"/>
              </a:rPr>
              <a:t> allows it to be trained to speak any language. </a:t>
            </a:r>
          </a:p>
          <a:p>
            <a:pPr marL="285750" indent="-285750">
              <a:lnSpc>
                <a:spcPct val="100000"/>
              </a:lnSpc>
              <a:spcAft>
                <a:spcPts val="1600"/>
              </a:spcAft>
            </a:pPr>
            <a:r>
              <a:rPr lang="en-US" dirty="0">
                <a:latin typeface="Times New Roman"/>
                <a:ea typeface="Times New Roman"/>
                <a:cs typeface="Times New Roman"/>
                <a:sym typeface="Times New Roman"/>
              </a:rPr>
              <a:t>Additionally, the machine-learning nature of </a:t>
            </a:r>
            <a:r>
              <a:rPr lang="en-US" dirty="0" err="1">
                <a:latin typeface="Times New Roman"/>
                <a:ea typeface="Times New Roman"/>
                <a:cs typeface="Times New Roman"/>
                <a:sym typeface="Times New Roman"/>
              </a:rPr>
              <a:t>ChatterBot</a:t>
            </a:r>
            <a:r>
              <a:rPr lang="en-US" dirty="0">
                <a:latin typeface="Times New Roman"/>
                <a:ea typeface="Times New Roman"/>
                <a:cs typeface="Times New Roman"/>
                <a:sym typeface="Times New Roman"/>
              </a:rPr>
              <a:t> allows an agent instance to improve it’s own knowledge of possible responses as it interacts with humans and other sources of informative data.</a:t>
            </a:r>
            <a:endParaRPr dirty="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1402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Module-2 : Platform used for Execution</a:t>
            </a:r>
            <a:endParaRPr b="1" dirty="0">
              <a:latin typeface="Times New Roman"/>
              <a:ea typeface="Times New Roman"/>
              <a:cs typeface="Times New Roman"/>
              <a:sym typeface="Times New Roman"/>
            </a:endParaRPr>
          </a:p>
        </p:txBody>
      </p:sp>
      <p:sp>
        <p:nvSpPr>
          <p:cNvPr id="149" name="Google Shape;149;p28"/>
          <p:cNvSpPr txBox="1">
            <a:spLocks noGrp="1"/>
          </p:cNvSpPr>
          <p:nvPr>
            <p:ph type="body" idx="1"/>
          </p:nvPr>
        </p:nvSpPr>
        <p:spPr>
          <a:xfrm>
            <a:off x="311700" y="873149"/>
            <a:ext cx="8520600" cy="401782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 : </a:t>
            </a:r>
          </a:p>
          <a:p>
            <a:pPr marL="285750" indent="-285750">
              <a:spcAft>
                <a:spcPts val="1600"/>
              </a:spcAft>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 is an open source web application that you can </a:t>
            </a:r>
            <a:r>
              <a:rPr lang="en-US" dirty="0" err="1">
                <a:latin typeface="Times New Roman" panose="02020603050405020304" pitchFamily="18" charset="0"/>
                <a:cs typeface="Times New Roman" panose="02020603050405020304" pitchFamily="18" charset="0"/>
              </a:rPr>
              <a:t>useto</a:t>
            </a:r>
            <a:r>
              <a:rPr lang="en-US" dirty="0">
                <a:latin typeface="Times New Roman" panose="02020603050405020304" pitchFamily="18" charset="0"/>
                <a:cs typeface="Times New Roman" panose="02020603050405020304" pitchFamily="18" charset="0"/>
              </a:rPr>
              <a:t> create and share documents that contain live code, equations, visualizations, and text.</a:t>
            </a:r>
          </a:p>
          <a:p>
            <a:pPr marL="285750" indent="-285750">
              <a:spcAft>
                <a:spcPts val="1600"/>
              </a:spcAft>
            </a:pP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 is maintained by the people at Project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a:t>
            </a:r>
          </a:p>
          <a:p>
            <a:pPr marL="285750" indent="-285750">
              <a:spcAft>
                <a:spcPts val="1600"/>
              </a:spcAft>
            </a:pP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Notebooks are a spin-off project from the </a:t>
            </a:r>
            <a:r>
              <a:rPr lang="en-US" dirty="0" err="1">
                <a:latin typeface="Times New Roman" panose="02020603050405020304" pitchFamily="18" charset="0"/>
                <a:cs typeface="Times New Roman" panose="02020603050405020304" pitchFamily="18" charset="0"/>
              </a:rPr>
              <a:t>IPython</a:t>
            </a:r>
            <a:r>
              <a:rPr lang="en-US" dirty="0">
                <a:latin typeface="Times New Roman" panose="02020603050405020304" pitchFamily="18" charset="0"/>
                <a:cs typeface="Times New Roman" panose="02020603050405020304" pitchFamily="18" charset="0"/>
              </a:rPr>
              <a:t> project, which used to have an </a:t>
            </a:r>
            <a:r>
              <a:rPr lang="en-US" dirty="0" err="1">
                <a:latin typeface="Times New Roman" panose="02020603050405020304" pitchFamily="18" charset="0"/>
                <a:cs typeface="Times New Roman" panose="02020603050405020304" pitchFamily="18" charset="0"/>
              </a:rPr>
              <a:t>IPython</a:t>
            </a:r>
            <a:r>
              <a:rPr lang="en-US" dirty="0">
                <a:latin typeface="Times New Roman" panose="02020603050405020304" pitchFamily="18" charset="0"/>
                <a:cs typeface="Times New Roman" panose="02020603050405020304" pitchFamily="18" charset="0"/>
              </a:rPr>
              <a:t> Notebook project itself.</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9" name="Google Shape;149;p28"/>
          <p:cNvSpPr txBox="1">
            <a:spLocks noGrp="1"/>
          </p:cNvSpPr>
          <p:nvPr>
            <p:ph type="body" idx="1"/>
          </p:nvPr>
        </p:nvSpPr>
        <p:spPr>
          <a:xfrm>
            <a:off x="198286" y="178488"/>
            <a:ext cx="8520600" cy="4017827"/>
          </a:xfrm>
          <a:prstGeom prst="rect">
            <a:avLst/>
          </a:prstGeom>
        </p:spPr>
        <p:txBody>
          <a:bodyPr spcFirstLastPara="1" wrap="square" lIns="91425" tIns="91425" rIns="91425" bIns="91425" anchor="t" anchorCtr="0">
            <a:noAutofit/>
          </a:bodyPr>
          <a:lstStyle/>
          <a:p>
            <a:pPr marL="285750" indent="-285750">
              <a:spcAft>
                <a:spcPts val="1600"/>
              </a:spcAft>
            </a:pPr>
            <a:r>
              <a:rPr lang="en-US" dirty="0">
                <a:latin typeface="Times New Roman" panose="02020603050405020304" pitchFamily="18" charset="0"/>
                <a:cs typeface="Times New Roman" panose="02020603050405020304" pitchFamily="18" charset="0"/>
              </a:rPr>
              <a:t>The name,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comes from the core supported programming languages that it </a:t>
            </a:r>
            <a:r>
              <a:rPr lang="en-US" dirty="0" err="1">
                <a:latin typeface="Times New Roman" panose="02020603050405020304" pitchFamily="18" charset="0"/>
                <a:cs typeface="Times New Roman" panose="02020603050405020304" pitchFamily="18" charset="0"/>
              </a:rPr>
              <a:t>supports:Julia</a:t>
            </a:r>
            <a:r>
              <a:rPr lang="en-US" dirty="0">
                <a:latin typeface="Times New Roman" panose="02020603050405020304" pitchFamily="18" charset="0"/>
                <a:cs typeface="Times New Roman" panose="02020603050405020304" pitchFamily="18" charset="0"/>
              </a:rPr>
              <a:t>, Python, and R.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ships with the </a:t>
            </a:r>
            <a:r>
              <a:rPr lang="en-US" dirty="0" err="1">
                <a:latin typeface="Times New Roman" panose="02020603050405020304" pitchFamily="18" charset="0"/>
                <a:cs typeface="Times New Roman" panose="02020603050405020304" pitchFamily="18" charset="0"/>
              </a:rPr>
              <a:t>IPython</a:t>
            </a:r>
            <a:r>
              <a:rPr lang="en-US" dirty="0">
                <a:latin typeface="Times New Roman" panose="02020603050405020304" pitchFamily="18" charset="0"/>
                <a:cs typeface="Times New Roman" panose="02020603050405020304" pitchFamily="18" charset="0"/>
              </a:rPr>
              <a:t> kernel, which allows you to write your programs in Python, but there are currently over 100 other kernels that you can also use.</a:t>
            </a:r>
          </a:p>
          <a:p>
            <a:pPr marL="285750" indent="-285750">
              <a:spcAft>
                <a:spcPts val="1600"/>
              </a:spcAft>
            </a:pP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 is a client-server application. </a:t>
            </a:r>
          </a:p>
          <a:p>
            <a:pPr marL="285750" indent="-285750">
              <a:spcAft>
                <a:spcPts val="1600"/>
              </a:spcAft>
            </a:pPr>
            <a:r>
              <a:rPr lang="en-US" dirty="0">
                <a:latin typeface="Times New Roman" panose="02020603050405020304" pitchFamily="18" charset="0"/>
                <a:cs typeface="Times New Roman" panose="02020603050405020304" pitchFamily="18" charset="0"/>
              </a:rPr>
              <a:t>The application starts the server on local machine and opens the notebook interface in web browser where it can be edited and run from. </a:t>
            </a:r>
          </a:p>
          <a:p>
            <a:pPr marL="285750" indent="-285750">
              <a:spcAft>
                <a:spcPts val="1600"/>
              </a:spcAft>
            </a:pPr>
            <a:r>
              <a:rPr lang="en-US" dirty="0">
                <a:latin typeface="Times New Roman" panose="02020603050405020304" pitchFamily="18" charset="0"/>
                <a:cs typeface="Times New Roman" panose="02020603050405020304" pitchFamily="18" charset="0"/>
              </a:rPr>
              <a:t>The notebook is saved as </a:t>
            </a:r>
            <a:r>
              <a:rPr lang="en-US" dirty="0" err="1">
                <a:latin typeface="Times New Roman" panose="02020603050405020304" pitchFamily="18" charset="0"/>
                <a:cs typeface="Times New Roman" panose="02020603050405020304" pitchFamily="18" charset="0"/>
              </a:rPr>
              <a:t>ipynb</a:t>
            </a:r>
            <a:r>
              <a:rPr lang="en-US" dirty="0">
                <a:latin typeface="Times New Roman" panose="02020603050405020304" pitchFamily="18" charset="0"/>
                <a:cs typeface="Times New Roman" panose="02020603050405020304" pitchFamily="18" charset="0"/>
              </a:rPr>
              <a:t> file and can be exported as html, pdf and </a:t>
            </a:r>
            <a:r>
              <a:rPr lang="en-US" dirty="0" err="1">
                <a:latin typeface="Times New Roman" panose="02020603050405020304" pitchFamily="18" charset="0"/>
                <a:cs typeface="Times New Roman" panose="02020603050405020304" pitchFamily="18" charset="0"/>
              </a:rPr>
              <a:t>LaTex</a:t>
            </a:r>
            <a:r>
              <a:rPr lang="en-US" dirty="0">
                <a:latin typeface="Times New Roman" panose="02020603050405020304" pitchFamily="18" charset="0"/>
                <a:cs typeface="Times New Roman" panose="02020603050405020304" pitchFamily="18" charset="0"/>
              </a:rPr>
              <a:t> files.</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818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2.5 References</a:t>
            </a:r>
            <a:endParaRPr b="1">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IN" dirty="0"/>
              <a:t>https://www.oracle.com/in/chatbots/what-is-a-chatbot/</a:t>
            </a:r>
          </a:p>
          <a:p>
            <a:pPr marL="457200" lvl="0" indent="-342900" algn="l" rtl="0">
              <a:spcBef>
                <a:spcPts val="0"/>
              </a:spcBef>
              <a:spcAft>
                <a:spcPts val="0"/>
              </a:spcAft>
              <a:buSzPts val="1800"/>
              <a:buChar char="●"/>
            </a:pPr>
            <a:r>
              <a:rPr lang="en-IN" dirty="0"/>
              <a:t>https://code.visualstudio.com/docs/editor/whyvscode</a:t>
            </a:r>
          </a:p>
          <a:p>
            <a:pPr marL="457200" lvl="0" indent="-342900" algn="l" rtl="0">
              <a:spcBef>
                <a:spcPts val="0"/>
              </a:spcBef>
              <a:spcAft>
                <a:spcPts val="0"/>
              </a:spcAft>
              <a:buSzPts val="1800"/>
              <a:buChar char="●"/>
            </a:pPr>
            <a:r>
              <a:rPr lang="en-IN" dirty="0"/>
              <a:t>https://research.aimultiple.com/chatbot-benefits/</a:t>
            </a:r>
          </a:p>
          <a:p>
            <a:pPr marL="457200" lvl="0" indent="-342900" algn="l" rtl="0">
              <a:spcBef>
                <a:spcPts val="0"/>
              </a:spcBef>
              <a:spcAft>
                <a:spcPts val="0"/>
              </a:spcAft>
              <a:buSzPts val="1800"/>
              <a:buChar char="●"/>
            </a:pPr>
            <a:r>
              <a:rPr lang="en-IN" dirty="0"/>
              <a:t>https://ieeexplore.ieee.org/document/9395818</a:t>
            </a:r>
          </a:p>
          <a:p>
            <a:pPr marL="457200" lvl="0" indent="-342900" algn="l" rtl="0">
              <a:spcBef>
                <a:spcPts val="0"/>
              </a:spcBef>
              <a:spcAft>
                <a:spcPts val="0"/>
              </a:spcAft>
              <a:buSzPts val="1800"/>
              <a:buChar char="●"/>
            </a:pPr>
            <a:r>
              <a:rPr lang="en-IN" dirty="0"/>
              <a:t>https://www.javatpoint.com/windows</a:t>
            </a:r>
          </a:p>
          <a:p>
            <a:pPr marL="114300" lvl="0" indent="0" algn="l" rtl="0">
              <a:spcBef>
                <a:spcPts val="0"/>
              </a:spcBef>
              <a:spcAft>
                <a:spcPts val="0"/>
              </a:spcAft>
              <a:buSzPts val="1800"/>
              <a:buNone/>
            </a:pPr>
            <a:r>
              <a:rPr lang="en-IN" dirty="0"/>
              <a:t>                    </a:t>
            </a:r>
          </a:p>
          <a:p>
            <a:pPr marL="457200" lvl="0" indent="-342900" algn="l" rtl="0">
              <a:spcBef>
                <a:spcPts val="0"/>
              </a:spcBef>
              <a:spcAft>
                <a:spcPts val="0"/>
              </a:spcAft>
              <a:buSzPts val="1800"/>
              <a:buChar char="●"/>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b="1" dirty="0">
                <a:latin typeface="Times New Roman"/>
                <a:ea typeface="Times New Roman"/>
                <a:cs typeface="Times New Roman"/>
                <a:sym typeface="Times New Roman"/>
              </a:rPr>
              <a:t>Chatbot</a:t>
            </a:r>
            <a:endParaRPr sz="24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Engineering(Sem-7)</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Computer Engineering</a:t>
            </a:r>
            <a:endParaRPr sz="1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Mansi Shah(18102002)</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Apoorva Talesara(18102027)</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Zoha Shaikh(19202006)</a:t>
            </a:r>
            <a:br>
              <a:rPr lang="en" sz="1800" dirty="0">
                <a:latin typeface="Times New Roman"/>
                <a:ea typeface="Times New Roman"/>
                <a:cs typeface="Times New Roman"/>
                <a:sym typeface="Times New Roman"/>
              </a:rPr>
            </a:br>
            <a:r>
              <a:rPr lang="en" sz="1800" dirty="0">
                <a:latin typeface="Times New Roman"/>
                <a:ea typeface="Times New Roman"/>
                <a:cs typeface="Times New Roman"/>
                <a:sym typeface="Times New Roman"/>
              </a:rPr>
              <a:t>Isha Phadkar(18102060)</a:t>
            </a: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US" sz="1800" dirty="0">
                <a:latin typeface="Times New Roman"/>
                <a:ea typeface="Times New Roman"/>
                <a:cs typeface="Times New Roman"/>
                <a:sym typeface="Times New Roman"/>
              </a:rPr>
              <a:t>Prof. </a:t>
            </a:r>
            <a:r>
              <a:rPr lang="en-US" sz="1800" dirty="0" err="1">
                <a:latin typeface="Times New Roman"/>
                <a:ea typeface="Times New Roman"/>
                <a:cs typeface="Times New Roman"/>
                <a:sym typeface="Times New Roman"/>
              </a:rPr>
              <a:t>Sukhada</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Aloni</a:t>
            </a: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3.Planning for next semester</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Planning</a:t>
            </a:r>
            <a:endParaRPr b="1">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US" dirty="0">
                <a:latin typeface="Times New Roman" panose="02020603050405020304" pitchFamily="18" charset="0"/>
                <a:cs typeface="Times New Roman" panose="02020603050405020304" pitchFamily="18" charset="0"/>
              </a:rPr>
              <a:t>Building GUI for the chatbot</a:t>
            </a:r>
          </a:p>
          <a:p>
            <a:pPr marL="285750" indent="-285750">
              <a:spcAft>
                <a:spcPts val="1600"/>
              </a:spcAft>
            </a:pPr>
            <a:r>
              <a:rPr lang="en-US" dirty="0">
                <a:latin typeface="Times New Roman" panose="02020603050405020304" pitchFamily="18" charset="0"/>
                <a:cs typeface="Times New Roman" panose="02020603050405020304" pitchFamily="18" charset="0"/>
              </a:rPr>
              <a:t>Adding Extra Features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a:latin typeface="Times New Roman"/>
                <a:ea typeface="Times New Roman"/>
                <a:cs typeface="Times New Roman"/>
                <a:sym typeface="Times New Roman"/>
              </a:rPr>
              <a:t>1.Project Conception and Initiation</a:t>
            </a:r>
            <a:endParaRPr sz="4000" b="1">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233728" y="20402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1.1 Abstract</a:t>
            </a:r>
            <a:endParaRPr b="1" dirty="0">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233728" y="873150"/>
            <a:ext cx="8520600" cy="4124152"/>
          </a:xfrm>
          <a:prstGeom prst="rect">
            <a:avLst/>
          </a:prstGeom>
        </p:spPr>
        <p:txBody>
          <a:bodyPr spcFirstLastPara="1" wrap="square" lIns="91425" tIns="91425" rIns="91425" bIns="91425" anchor="t" anchorCtr="0">
            <a:noAutofit/>
          </a:bodyPr>
          <a:lstStyle/>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 this modern age where every detail of an organization is available on their respective website, third parties looking for any information have to ransack through the entire website for the right information. So to tackle this issue the governing organizations need to spend resources on manpower which then assist the user when needed and the users don’t get the information they need as quickly as possible and this method is not efficient. So to solve this problem we are going to develop a chatbot that can provide the users with the information that they need as quickly as possible. </a:t>
            </a:r>
          </a:p>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 Chatbot is a software application that mimics a genuine person for reenacting a conversation. The main aim of the chatbot developed is to reduce the time that user spends in finding the correct information. </a:t>
            </a:r>
          </a:p>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Chatbot can be described as software that can chat with people using artificial intelligence. This software is used to perform tasks such as quickly responding to users, informing them, helping to purchase products and providing better service to users.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To increase user satisfaction by giving them the information in time.</a:t>
            </a:r>
            <a:r>
              <a:rPr lang="en" dirty="0">
                <a:latin typeface="Times New Roman" panose="02020603050405020304" pitchFamily="18" charset="0"/>
                <a:cs typeface="Times New Roman" panose="02020603050405020304" pitchFamily="18" charset="0"/>
              </a:rPr>
              <a:t>                                  </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To increase time efficiency. To reduce waiting time as the chatbot can process large volume of requests at the same time without a delay. </a:t>
            </a: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reduce response time. To increase the availability for answering the user questions as the chatbot is available 24/7.</a:t>
            </a:r>
            <a:endParaRPr lang="en"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To increase the accessibility of the website.</a:t>
            </a: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240817" y="11896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latin typeface="Times New Roman"/>
                <a:ea typeface="Times New Roman"/>
                <a:cs typeface="Times New Roman"/>
                <a:sym typeface="Times New Roman"/>
              </a:rPr>
              <a:t>1.3</a:t>
            </a:r>
            <a:r>
              <a:rPr lang="en" b="1" dirty="0">
                <a:solidFill>
                  <a:srgbClr val="434343"/>
                </a:solidFill>
                <a:latin typeface="Times New Roman"/>
                <a:ea typeface="Times New Roman"/>
                <a:cs typeface="Times New Roman"/>
                <a:sym typeface="Times New Roman"/>
              </a:rPr>
              <a:t> </a:t>
            </a:r>
            <a:r>
              <a:rPr lang="en" b="1" dirty="0">
                <a:solidFill>
                  <a:schemeClr val="tx1"/>
                </a:solidFill>
                <a:latin typeface="Times New Roman"/>
                <a:ea typeface="Times New Roman"/>
                <a:cs typeface="Times New Roman"/>
                <a:sym typeface="Times New Roman"/>
              </a:rPr>
              <a:t>Literature Review</a:t>
            </a:r>
            <a:endParaRPr b="1" dirty="0">
              <a:solidFill>
                <a:schemeClr val="tx1"/>
              </a:solidFill>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240817" y="795915"/>
            <a:ext cx="8520600" cy="4144679"/>
          </a:xfrm>
          <a:prstGeom prst="rect">
            <a:avLst/>
          </a:prstGeom>
        </p:spPr>
        <p:txBody>
          <a:bodyPr spcFirstLastPara="1" wrap="square" lIns="91425" tIns="91425" rIns="91425" bIns="91425" anchor="t" anchorCtr="0">
            <a:noAutofit/>
          </a:bodyPr>
          <a:lstStyle/>
          <a:p>
            <a:r>
              <a:rPr lang="en-US" sz="1700" dirty="0">
                <a:effectLst/>
                <a:latin typeface="Times New Roman" panose="02020603050405020304" pitchFamily="18" charset="0"/>
                <a:ea typeface="Calibri" panose="020F0502020204030204" pitchFamily="34" charset="0"/>
                <a:cs typeface="Times New Roman" panose="02020603050405020304" pitchFamily="18" charset="0"/>
              </a:rPr>
              <a:t>Chatbots have been in use for educational purposes for quite some time. These Chatbots can be categorized into those with education intentionality and those without. Chatbots without education intentionality is used in administrative tasks such as student guidance and assistance. </a:t>
            </a:r>
          </a:p>
          <a:p>
            <a:r>
              <a:rPr lang="en-US" sz="1700" dirty="0">
                <a:effectLst/>
                <a:latin typeface="Times New Roman" panose="02020603050405020304" pitchFamily="18" charset="0"/>
                <a:ea typeface="Calibri" panose="020F0502020204030204" pitchFamily="34" charset="0"/>
                <a:cs typeface="Times New Roman" panose="02020603050405020304" pitchFamily="18" charset="0"/>
              </a:rPr>
              <a:t>Chatbots with education intentionality are used in fostering teaching and learning. Within this category, there are Chatbots which provide the framework of the learning process, that is, select and arrange contents to fit the students’ needs and speed, and help in reflection and learning motivation. These bots act as a learning companion which provides dialogue, collaboration and reflection. Furthermore, there are exercise and practice </a:t>
            </a:r>
          </a:p>
          <a:p>
            <a:r>
              <a:rPr lang="en-US" sz="1700" dirty="0">
                <a:effectLst/>
                <a:latin typeface="Times New Roman" panose="02020603050405020304" pitchFamily="18" charset="0"/>
                <a:ea typeface="Calibri" panose="020F0502020204030204" pitchFamily="34" charset="0"/>
                <a:cs typeface="Times New Roman" panose="02020603050405020304" pitchFamily="18" charset="0"/>
              </a:rPr>
              <a:t>Chatbots that present a stimulus in question form, to which the student provides an answer that is assessed by the Chatbot which then provides feedback.</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133136"/>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1.4 Problem Definition</a:t>
            </a:r>
            <a:endParaRPr b="1" dirty="0">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746336"/>
            <a:ext cx="8520600" cy="4264028"/>
          </a:xfrm>
          <a:prstGeom prst="rect">
            <a:avLst/>
          </a:prstGeom>
        </p:spPr>
        <p:txBody>
          <a:bodyPr spcFirstLastPara="1" wrap="square" lIns="91425" tIns="91425" rIns="91425" bIns="91425" anchor="t" anchorCtr="0">
            <a:noAutofit/>
          </a:bodyPr>
          <a:lstStyle/>
          <a:p>
            <a:pPr marL="285750" indent="-285750">
              <a:lnSpc>
                <a:spcPct val="107000"/>
              </a:lnSpc>
              <a:spcAft>
                <a:spcPts val="800"/>
              </a:spcAft>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It is difficult to find information on the college website where there are various pages, instead if there is a chatbot on the college website it provides information to the user easily and efficiently with consistent answers every time.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Keyword recognition chatbot type is a type of chatbot that helps provide a user experience.</a:t>
            </a:r>
          </a:p>
          <a:p>
            <a:pPr marL="285750" indent="-285750">
              <a:lnSpc>
                <a:spcPct val="107000"/>
              </a:lnSpc>
              <a:spcAft>
                <a:spcPts val="800"/>
              </a:spcAft>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Unlike the Menu button chatbot, the Keyword Recognition chatbot hearkens to what humans have to say and, based on the information provided, tries to answer queries. A chatbot can be considered as an intermediary AI because the chatbot tries finding the appropriate related words which it then associates with the knowledge given to it and returns the response to the user. Most user-provided queries can be solved by the chatbot, but in case the user requires off-topic knowledge or when the chatbot's knowledge is insufficient, it will respond with “we will get back to you later. For more details, contact:”.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As our college website does not have a chatbot, we are trying to introduce it on our website.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16149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1.5 Scope</a:t>
            </a:r>
            <a:endParaRPr b="1" dirty="0">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873150"/>
            <a:ext cx="8520600" cy="4195036"/>
          </a:xfrm>
          <a:prstGeom prst="rect">
            <a:avLst/>
          </a:prstGeom>
        </p:spPr>
        <p:txBody>
          <a:bodyPr spcFirstLastPara="1" wrap="square" lIns="91425" tIns="91425" rIns="91425" bIns="91425" anchor="t" anchorCtr="0">
            <a:noAutofit/>
          </a:bodyPr>
          <a:lstStyle/>
          <a:p>
            <a:pPr marL="285750" indent="-285750">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 this project we are making a college specific chatbot system that can be custom fitted to education domain chatbot, the addition of this chatbot system in the college website will make the webpage more user interactive as it responds to the user queries very accurately as it is a domain specific chatbot system, and furthermore we had investigated our college chatbot system design stages and a few different techniques by which the precision of the chatbot system can be made much better. </a:t>
            </a:r>
          </a:p>
          <a:p>
            <a:pPr marL="285750" indent="-285750">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 make the responses given by the chatbot system more meaningful and accurate the administrator has to train the chatbot system with more information regarding to college and increase the scope of knowledge base. Nevertheless, gathering feedback from the potential user can be helpful in developing the college Chatbot system, ultimately servicing the user queries.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purpose of developing this project is based on an intellectual chat-bot system which will deal with the academic activities like admission enquiry, payment portal, Moodle e-learning system,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apsit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skills, extra-curricular activities, etc. With this chatbot system it will be easy for the student to directly clear their queries in lesser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184109" y="83518"/>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1.6 Technology stack</a:t>
            </a:r>
            <a:endParaRPr b="1" dirty="0">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184109" y="696718"/>
            <a:ext cx="8520600" cy="42498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600" dirty="0">
                <a:latin typeface="Times New Roman" panose="02020603050405020304" pitchFamily="18" charset="0"/>
                <a:cs typeface="Times New Roman" panose="02020603050405020304" pitchFamily="18" charset="0"/>
              </a:rPr>
              <a:t>Natural language processing (NLP) is the ability of a computer program to understand human language as it is spoken and written -- referred to as natural language. It is a component of artificial intelligence (AI).  NLP has existed for more than 50 years and has roots in the field of linguistics. It has a variety of real-world applications in a number of fields, including medical research, search engines and business intelligence. Businesses use massive quantities of unstructured, text-heavy data and need a way to efficiently process it. A lot of the information created online and stored in databases is natural human language, and until recently, businesses could not effectively analyze this data. This is where natural language processing is useful.  </a:t>
            </a:r>
          </a:p>
          <a:p>
            <a:pPr marL="457200" lvl="0" indent="-342900" algn="l" rtl="0">
              <a:spcBef>
                <a:spcPts val="0"/>
              </a:spcBef>
              <a:spcAft>
                <a:spcPts val="0"/>
              </a:spcAft>
              <a:buSzPts val="1800"/>
              <a:buChar char="●"/>
            </a:pPr>
            <a:r>
              <a:rPr lang="en-US" sz="1600" dirty="0">
                <a:latin typeface="Times New Roman" panose="02020603050405020304" pitchFamily="18" charset="0"/>
                <a:cs typeface="Times New Roman" panose="02020603050405020304" pitchFamily="18" charset="0"/>
              </a:rPr>
              <a:t>Natural language processing (NLP) uses machine learning (ML) systems to ingest and learn words and syntax. The inputs are then processed based on grammatical rules, linguistic habits, and standard algorithms to produce computer-based natural language. The technology can be used for language translations. In general terms, NLP tasks break down language into shorter, elemental pieces, try to understand relationships between the pieces and explore how the pieces work together to create meaning.                        </a:t>
            </a: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1641</Words>
  <Application>Microsoft Office PowerPoint</Application>
  <PresentationFormat>On-screen Show (16:9)</PresentationFormat>
  <Paragraphs>96</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Times New Roman</vt:lpstr>
      <vt:lpstr>Old Standard TT</vt:lpstr>
      <vt:lpstr>Calibri</vt:lpstr>
      <vt:lpstr>Wingdings</vt:lpstr>
      <vt:lpstr>Arial</vt:lpstr>
      <vt:lpstr>Paperback</vt:lpstr>
      <vt:lpstr>Computer Engineering Department A.P. Shah Institute of Technology G.B.Road,Kasarvadavli, Thane(W), Mumbai-400615 UNIVERSITY OF MUMBAI Academic Year 2021-2022</vt:lpstr>
      <vt:lpstr>                                                    A Project Report on Chatbot Submitted in partial fulfillment of the degree of Bachelor of Engineering(Sem-7) in Computer Engineering By Mansi Shah(18102002) Apoorva Talesara(18102027) Zoha Shaikh(19202006) Isha Phadkar(18102060)  Under the Guidance of Prof. Sukhada Aloni    </vt:lpstr>
      <vt:lpstr>1.Project Conception and Initiation</vt:lpstr>
      <vt:lpstr>1.1 Abstract</vt:lpstr>
      <vt:lpstr>1.2 Objectives</vt:lpstr>
      <vt:lpstr>1.3 Literature Review</vt:lpstr>
      <vt:lpstr>1.4 Problem Definition</vt:lpstr>
      <vt:lpstr>1.5 Scope</vt:lpstr>
      <vt:lpstr>1.6 Technology stack</vt:lpstr>
      <vt:lpstr>1.6 Technology stack</vt:lpstr>
      <vt:lpstr>1.7 Benefits for environment &amp; Society</vt:lpstr>
      <vt:lpstr>2. Project Design</vt:lpstr>
      <vt:lpstr>2.1 Proposed System</vt:lpstr>
      <vt:lpstr>2.2 Design(Flow Of Modules)</vt:lpstr>
      <vt:lpstr>2.3 Class Diagram</vt:lpstr>
      <vt:lpstr>2.4 Module-1 : ChatterBot</vt:lpstr>
      <vt:lpstr>Module-2 : Platform used for Execution</vt:lpstr>
      <vt:lpstr>PowerPoint Presentation</vt:lpstr>
      <vt:lpstr>2.5 References</vt:lpstr>
      <vt:lpstr>3.Planning for next semester</vt:lpstr>
      <vt:lpstr>Planning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Engineering Department A.P. Shah Institute of Technology G.B.Road,Kasarvadavli, Thane(W), Mumbai-400615 UNIVERSITY OF MUMBAI Academic Year 2020-2021</dc:title>
  <dc:creator>D T</dc:creator>
  <cp:lastModifiedBy>win</cp:lastModifiedBy>
  <cp:revision>20</cp:revision>
  <dcterms:modified xsi:type="dcterms:W3CDTF">2021-11-12T16:57:42Z</dcterms:modified>
</cp:coreProperties>
</file>