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63" r:id="rId7"/>
    <p:sldId id="258" r:id="rId8"/>
    <p:sldId id="264" r:id="rId9"/>
    <p:sldId id="262" r:id="rId10"/>
    <p:sldId id="259" r:id="rId11"/>
    <p:sldId id="268" r:id="rId12"/>
    <p:sldId id="269" r:id="rId13"/>
    <p:sldId id="267" r:id="rId14"/>
    <p:sldId id="260" r:id="rId15"/>
    <p:sldId id="270" r:id="rId16"/>
    <p:sldId id="261" r:id="rId17"/>
    <p:sldId id="266" r:id="rId18"/>
    <p:sldId id="271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000FCEE-C6B3-4112-D562-82F1B33399F4}" name="Mansi Singhal" initials="MS" userId="S::mansi.singhal@ucalgary.ca::95fa6a9a-3eab-43a3-9adb-613ebe497a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00"/>
    <a:srgbClr val="FBB031"/>
    <a:srgbClr val="E32726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978C3-1C74-C4E2-C3CB-5CAE8AD8C953}" v="546" dt="2024-12-11T19:10:28.275"/>
    <p1510:client id="{89BFCF89-F3E6-F7FC-664B-4209B7F55415}" v="317" dt="2024-12-12T16:59:02.411"/>
    <p1510:client id="{B917E27F-3615-40BE-A3F1-3A432BF5D3D6}" v="5" dt="2024-12-10T23:53:51.502"/>
    <p1510:client id="{F1E35E55-D3A4-2BBA-22FD-1EF582B90B85}" v="1472" dt="2024-12-12T10:14:23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45"/>
    <p:restoredTop sz="94673"/>
  </p:normalViewPr>
  <p:slideViewPr>
    <p:cSldViewPr snapToGrid="0" snapToObjects="1" showGuides="1">
      <p:cViewPr varScale="1">
        <p:scale>
          <a:sx n="78" d="100"/>
          <a:sy n="78" d="100"/>
        </p:scale>
        <p:origin x="1224" y="62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Heart failure is a leading cause of death and morbidity, making early prediction essential for improving patient outcomes. </a:t>
            </a:r>
          </a:p>
          <a:p>
            <a:r>
              <a:rPr lang="en-US" b="1" dirty="0"/>
              <a:t>Machine learning (ML)</a:t>
            </a:r>
            <a:r>
              <a:rPr lang="en-US" dirty="0"/>
              <a:t> techniques are increasingly used in healthcare to analyze complex data and identify patterns that assist in early diagnosis.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24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Say downloaded from Kaggle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85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78677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78677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78677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Heart+failure+clinical+recor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734" y="325135"/>
            <a:ext cx="6970889" cy="2359154"/>
          </a:xfrm>
        </p:spPr>
        <p:txBody>
          <a:bodyPr/>
          <a:lstStyle/>
          <a:p>
            <a:r>
              <a:rPr lang="en-US" dirty="0"/>
              <a:t>Predicting Heart Failure with Machine Learning</a:t>
            </a:r>
            <a:br>
              <a:rPr lang="en-US" dirty="0"/>
            </a:br>
            <a:r>
              <a:rPr lang="en-US" dirty="0"/>
              <a:t>Classifiers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BMEN 619 Project Presentation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lIns="91440" tIns="45720" rIns="91440" bIns="45720" anchor="b" anchorCtr="0">
            <a:noAutofit/>
          </a:bodyPr>
          <a:lstStyle/>
          <a:p>
            <a:r>
              <a:rPr lang="en-US" dirty="0">
                <a:ea typeface="Calibri"/>
                <a:cs typeface="Calibri"/>
              </a:rPr>
              <a:t>Mansi Singhal [30235170]</a:t>
            </a:r>
          </a:p>
          <a:p>
            <a:r>
              <a:rPr lang="en-US" dirty="0">
                <a:ea typeface="Calibri"/>
                <a:cs typeface="Calibri"/>
              </a:rPr>
              <a:t>First Year Master's Student</a:t>
            </a:r>
          </a:p>
          <a:p>
            <a:r>
              <a:rPr lang="en-US" dirty="0">
                <a:ea typeface="Calibri"/>
                <a:cs typeface="Calibri"/>
              </a:rPr>
              <a:t>Department of Biomedical Engineering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12 December 2024</a:t>
            </a:r>
            <a:endParaRPr lang="en-US" dirty="0"/>
          </a:p>
        </p:txBody>
      </p:sp>
      <p:pic>
        <p:nvPicPr>
          <p:cNvPr id="7" name="Picture 6" descr="Heart Failure Prediction">
            <a:extLst>
              <a:ext uri="{FF2B5EF4-FFF2-40B4-BE49-F238E27FC236}">
                <a16:creationId xmlns:a16="http://schemas.microsoft.com/office/drawing/2014/main" id="{0E5EDD30-C10C-5D99-02F6-024778F5E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938" y="4761"/>
            <a:ext cx="4435122" cy="214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932C2-F77E-B9C6-4A5D-14796ECE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ML Classifier 2: Logistic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C09F2-C406-FB56-E00C-5DC2660B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8573" y="1856742"/>
            <a:ext cx="2230265" cy="1210664"/>
          </a:xfrm>
        </p:spPr>
        <p:txBody>
          <a:bodyPr lIns="91440" tIns="45720" rIns="91440" bIns="45720" anchor="t"/>
          <a:lstStyle/>
          <a:p>
            <a:r>
              <a:rPr lang="en-US" sz="2000" dirty="0">
                <a:ea typeface="Calibri"/>
                <a:cs typeface="Calibri"/>
              </a:rPr>
              <a:t>C : 1</a:t>
            </a:r>
          </a:p>
          <a:p>
            <a:r>
              <a:rPr lang="en-US" sz="2000" dirty="0">
                <a:ea typeface="Calibri"/>
                <a:cs typeface="Calibri"/>
              </a:rPr>
              <a:t>Penalty : l1</a:t>
            </a:r>
          </a:p>
          <a:p>
            <a:r>
              <a:rPr lang="en-US" sz="2000" dirty="0">
                <a:ea typeface="Calibri"/>
                <a:cs typeface="Calibri"/>
              </a:rPr>
              <a:t>Solver : </a:t>
            </a:r>
            <a:r>
              <a:rPr lang="en-US" sz="2000" dirty="0" err="1">
                <a:ea typeface="Calibri"/>
                <a:cs typeface="Calibri"/>
              </a:rPr>
              <a:t>liblinear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F4FB6-8861-AA53-8AAF-8108ADDC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A91105-19F2-D81F-4BC7-5FC579A4A448}"/>
              </a:ext>
            </a:extLst>
          </p:cNvPr>
          <p:cNvSpPr txBox="1"/>
          <p:nvPr/>
        </p:nvSpPr>
        <p:spPr>
          <a:xfrm>
            <a:off x="883508" y="1460157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cs typeface="Segoe UI"/>
              </a:rPr>
              <a:t>Best Parameters​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60450-A4F4-CAF0-27F4-94BD90BFCAA9}"/>
              </a:ext>
            </a:extLst>
          </p:cNvPr>
          <p:cNvSpPr txBox="1"/>
          <p:nvPr/>
        </p:nvSpPr>
        <p:spPr>
          <a:xfrm>
            <a:off x="883508" y="361229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Results</a:t>
            </a:r>
            <a:r>
              <a:rPr lang="en-US" sz="2000">
                <a:ea typeface="Calibri"/>
                <a:cs typeface="Calibri"/>
              </a:rPr>
              <a:t>​</a:t>
            </a:r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66BE31C-57F2-1C96-6339-1015CA72F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374" y="3609588"/>
            <a:ext cx="4981575" cy="3057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994E28C-EFD5-2820-5E92-E192B62E083A}"/>
              </a:ext>
            </a:extLst>
          </p:cNvPr>
          <p:cNvSpPr txBox="1"/>
          <p:nvPr/>
        </p:nvSpPr>
        <p:spPr>
          <a:xfrm>
            <a:off x="6825049" y="3426941"/>
            <a:ext cx="274320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cs typeface="Arial"/>
              </a:rPr>
              <a:t>Accuracy : 82%​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05AFB0-0890-6923-BC26-DF5E91274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41" y="1881203"/>
            <a:ext cx="7371933" cy="128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56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D2EE5-9F41-F68D-6CB3-DCE56049E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/>
              <a:t>ML Classifier 3: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BE3B5-683D-CC86-5CDD-7D132F5C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074" name="Picture 2" descr="XGBoost – What Is It and Why Does It Matter?">
            <a:extLst>
              <a:ext uri="{FF2B5EF4-FFF2-40B4-BE49-F238E27FC236}">
                <a16:creationId xmlns:a16="http://schemas.microsoft.com/office/drawing/2014/main" id="{033D8DF0-AD0D-D062-B49D-5D33CC95D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583" y="2541026"/>
            <a:ext cx="5424833" cy="340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77F976-4082-89F7-6E3E-9A910184BA25}"/>
              </a:ext>
            </a:extLst>
          </p:cNvPr>
          <p:cNvSpPr txBox="1"/>
          <p:nvPr/>
        </p:nvSpPr>
        <p:spPr>
          <a:xfrm>
            <a:off x="562627" y="1474778"/>
            <a:ext cx="10921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XGBoost</a:t>
            </a:r>
            <a:r>
              <a:rPr lang="en-US" b="1" dirty="0"/>
              <a:t> (Extreme Gradient Boosting)</a:t>
            </a:r>
            <a:r>
              <a:rPr lang="en-US" dirty="0"/>
              <a:t> is a powerful and scalable machine learning algorithm based on the gradient boosting framework. It is widely used for supervised learning tasks, including classification and regression.</a:t>
            </a:r>
          </a:p>
        </p:txBody>
      </p:sp>
    </p:spTree>
    <p:extLst>
      <p:ext uri="{BB962C8B-B14F-4D97-AF65-F5344CB8AC3E}">
        <p14:creationId xmlns:p14="http://schemas.microsoft.com/office/powerpoint/2010/main" val="661539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78DB4-44FF-207C-8FE6-81AD7F1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2B7A-EC06-1DBB-10F3-3ABF5499D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/>
              <a:t>ML Classifier 3: </a:t>
            </a:r>
            <a:r>
              <a:rPr lang="en-US" dirty="0" err="1"/>
              <a:t>XGBoost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5DA001-0B15-1251-82AB-DB3785B06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D1EC3E7-B1F3-4016-DED0-F12A6CC15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70" y="3542531"/>
            <a:ext cx="4137377" cy="218035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US" sz="1800" dirty="0">
              <a:ea typeface="Calibri"/>
              <a:cs typeface="Calibri"/>
            </a:endParaRPr>
          </a:p>
          <a:p>
            <a:r>
              <a:rPr lang="en-US" sz="1800" err="1">
                <a:ea typeface="Calibri"/>
                <a:cs typeface="Calibri"/>
              </a:rPr>
              <a:t>Colsample_bytree</a:t>
            </a:r>
            <a:r>
              <a:rPr lang="en-US" sz="1800" dirty="0">
                <a:ea typeface="Calibri"/>
                <a:cs typeface="Calibri"/>
              </a:rPr>
              <a:t> : 0.7</a:t>
            </a:r>
          </a:p>
          <a:p>
            <a:r>
              <a:rPr lang="en-US" sz="1800" dirty="0">
                <a:ea typeface="Calibri"/>
                <a:cs typeface="Calibri"/>
              </a:rPr>
              <a:t>gamma : 0.1</a:t>
            </a:r>
          </a:p>
          <a:p>
            <a:r>
              <a:rPr lang="en-US" sz="1800" dirty="0">
                <a:ea typeface="Calibri"/>
                <a:cs typeface="Calibri"/>
              </a:rPr>
              <a:t>Learning rate : 0.1</a:t>
            </a:r>
          </a:p>
          <a:p>
            <a:r>
              <a:rPr lang="en-US" sz="1800" dirty="0">
                <a:ea typeface="Calibri"/>
                <a:cs typeface="Calibri"/>
              </a:rPr>
              <a:t>Max depth : 4</a:t>
            </a:r>
          </a:p>
          <a:p>
            <a:r>
              <a:rPr lang="en-US" sz="1800" dirty="0">
                <a:ea typeface="Calibri"/>
                <a:cs typeface="Calibri"/>
              </a:rPr>
              <a:t>N estimators : 200</a:t>
            </a:r>
          </a:p>
          <a:p>
            <a:r>
              <a:rPr lang="en-US" sz="1800" dirty="0">
                <a:ea typeface="Calibri"/>
                <a:cs typeface="Calibri"/>
              </a:rPr>
              <a:t>Subsample : 0.7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8EE2FA38-4DFE-DF00-FC0A-BD5EC2CFC357}"/>
              </a:ext>
            </a:extLst>
          </p:cNvPr>
          <p:cNvSpPr txBox="1">
            <a:spLocks/>
          </p:cNvSpPr>
          <p:nvPr/>
        </p:nvSpPr>
        <p:spPr>
          <a:xfrm>
            <a:off x="6100542" y="1463535"/>
            <a:ext cx="2994378" cy="21461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ea typeface="Calibri"/>
                <a:cs typeface="Calibri"/>
              </a:rPr>
              <a:t>Results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AE9EF90-EDBF-EDBE-F464-35B29853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54" y="1762815"/>
            <a:ext cx="4210050" cy="2095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ADF625-6F2C-FF83-1C0B-74491F2926C3}"/>
              </a:ext>
            </a:extLst>
          </p:cNvPr>
          <p:cNvSpPr txBox="1"/>
          <p:nvPr/>
        </p:nvSpPr>
        <p:spPr>
          <a:xfrm>
            <a:off x="561009" y="1367183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/>
              <a:t>Best Parameters</a:t>
            </a:r>
            <a:endParaRPr lang="en-US"/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0A98597D-37D2-35B2-5FEE-3584113B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279" y="1764264"/>
            <a:ext cx="4972050" cy="3152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5760D45-9D93-9C33-742C-42D4D9BDFA77}"/>
              </a:ext>
            </a:extLst>
          </p:cNvPr>
          <p:cNvSpPr txBox="1"/>
          <p:nvPr/>
        </p:nvSpPr>
        <p:spPr>
          <a:xfrm>
            <a:off x="6226313" y="491213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Accuracy : 85%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39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539C4-8B27-4BE5-43F1-168CE646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Comparison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FA08-5120-EB9D-43D7-F888A7756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206383" cy="4351338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             SVM                         Logistic Regression                    </a:t>
            </a:r>
            <a:r>
              <a:rPr lang="en-US" dirty="0" err="1">
                <a:ea typeface="Calibri"/>
                <a:cs typeface="Calibri"/>
              </a:rPr>
              <a:t>XGBoost</a:t>
            </a:r>
            <a:endParaRPr lang="en-US" dirty="0" err="1"/>
          </a:p>
          <a:p>
            <a:pPr marL="0" indent="0">
              <a:buNone/>
            </a:pPr>
            <a:r>
              <a:rPr lang="en-US" dirty="0">
                <a:ea typeface="Calibri"/>
                <a:cs typeface="Calibri"/>
              </a:rPr>
              <a:t>                                                                            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C2D9B0-A71E-E1B0-E7E4-ECD18B0FE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 descr="A diagram of a confusion matrix&#10;&#10;Description automatically generated">
            <a:extLst>
              <a:ext uri="{FF2B5EF4-FFF2-40B4-BE49-F238E27FC236}">
                <a16:creationId xmlns:a16="http://schemas.microsoft.com/office/drawing/2014/main" id="{DA8BDA70-395D-7ADA-2288-B51FE8BB8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65" y="2211597"/>
            <a:ext cx="3156365" cy="2733814"/>
          </a:xfrm>
          <a:prstGeom prst="rect">
            <a:avLst/>
          </a:prstGeom>
        </p:spPr>
      </p:pic>
      <p:pic>
        <p:nvPicPr>
          <p:cNvPr id="6" name="Picture 5" descr="A blue squares with white text&#10;&#10;Description automatically generated">
            <a:extLst>
              <a:ext uri="{FF2B5EF4-FFF2-40B4-BE49-F238E27FC236}">
                <a16:creationId xmlns:a16="http://schemas.microsoft.com/office/drawing/2014/main" id="{07E7391D-8445-A2E7-5797-3E9B4E58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6505" y="2211597"/>
            <a:ext cx="3056973" cy="2645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D245C9-FC7A-283E-BA7E-6FDEB4A2CA02}"/>
              </a:ext>
            </a:extLst>
          </p:cNvPr>
          <p:cNvSpPr txBox="1"/>
          <p:nvPr/>
        </p:nvSpPr>
        <p:spPr>
          <a:xfrm>
            <a:off x="979434" y="495079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Accuracy : 80%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EB5F0-B3DC-E1E4-86EC-577254B39D0C}"/>
              </a:ext>
            </a:extLst>
          </p:cNvPr>
          <p:cNvSpPr txBox="1"/>
          <p:nvPr/>
        </p:nvSpPr>
        <p:spPr>
          <a:xfrm>
            <a:off x="8016418" y="495079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Accuracy : 85%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D0664-68E3-CAF8-1C03-42195717E4D9}"/>
              </a:ext>
            </a:extLst>
          </p:cNvPr>
          <p:cNvSpPr txBox="1"/>
          <p:nvPr/>
        </p:nvSpPr>
        <p:spPr>
          <a:xfrm>
            <a:off x="4456670" y="4950941"/>
            <a:ext cx="27432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Accuracy : 82%</a:t>
            </a:r>
            <a:r>
              <a:rPr lang="en-US" sz="2800" dirty="0">
                <a:ea typeface="Calibri"/>
                <a:cs typeface="Calibri"/>
              </a:rPr>
              <a:t>​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7CAC12-3DD0-727E-A1D2-AE17FB39E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6310" y="2227249"/>
            <a:ext cx="3522314" cy="262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480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8BFA-0DAC-9C95-0FEE-B52962812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E87A-DFA4-10C0-0403-C2E71FEF7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694A85-CE70-5EC0-6FB9-D3B1C35AC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657" y="1444638"/>
            <a:ext cx="7203776" cy="4258450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454A9EAC-A75E-874F-6324-BE54EA034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996" y="1444638"/>
            <a:ext cx="388364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Best overall performance with the highest accuracy (85%) and balanced metrics, particularly excelling in handling the minority class (Class 1). Ideal for datasets requiring accurate predictions for both classes.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Logistic Regression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Strong alternative with 82% accuracy and high precision for Class 1 (83%). Suitable for scenarios prioritizing simplicity, interpretability, and computational efficiency.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SVM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Lowest accuracy (80%) and struggles with the minority class (Class 1, 53% recall). Performs well for the majority class (Class 0) but is less suitable for imbalanced datasets. Useful when Class 0 is more critical.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351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40F32-B99D-0B5F-C7FB-3177ABF04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2175-EF44-91A1-9B1F-917E4889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 the accuracy by including more iterations for cross validation and other parameters.</a:t>
            </a:r>
          </a:p>
          <a:p>
            <a:r>
              <a:rPr lang="en-US" dirty="0"/>
              <a:t>Apply this classifiers on different dataset.</a:t>
            </a:r>
          </a:p>
          <a:p>
            <a:r>
              <a:rPr lang="en-US" dirty="0"/>
              <a:t>Use more advanced ML classifiers on the same dataset.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68EC9-AFC2-72DF-0B06-5530E6B0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176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527CE-BC43-3CD5-1BDC-B062AF2D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ctr"/>
          <a:lstStyle/>
          <a:p>
            <a:pPr marL="0" indent="0" algn="ctr">
              <a:buNone/>
            </a:pPr>
            <a:r>
              <a:rPr lang="en-US" sz="7200" i="1" dirty="0">
                <a:ea typeface="Calibri"/>
                <a:cs typeface="Calibri"/>
              </a:rPr>
              <a:t>Thank you</a:t>
            </a:r>
            <a:endParaRPr lang="en-US" sz="7200" i="1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01F25-E059-3790-BE40-FCEC035B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562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4944A13-6F24-F404-5751-3CCFB60A2B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74890" y="2298134"/>
            <a:ext cx="364107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Heart failure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sz="1800" dirty="0">
                <a:latin typeface="Arial"/>
                <a:cs typeface="Arial"/>
              </a:rPr>
              <a:t>is a severe failure of the heart to pump enough blood around the body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. 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7E129-09F2-DCAC-1EE2-E0B189C0D941}"/>
              </a:ext>
            </a:extLst>
          </p:cNvPr>
          <p:cNvSpPr txBox="1"/>
          <p:nvPr/>
        </p:nvSpPr>
        <p:spPr>
          <a:xfrm>
            <a:off x="373270" y="1709530"/>
            <a:ext cx="395798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zeitung"/>
              </a:rPr>
              <a:t>What is Heart Failure?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FEE2A-577E-4C33-37E4-0CBAEC0E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60" b="196"/>
          <a:stretch/>
        </p:blipFill>
        <p:spPr>
          <a:xfrm>
            <a:off x="4440329" y="1258956"/>
            <a:ext cx="6193597" cy="5599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1AD86-371D-6BF4-6E26-C6527EF9DCDD}"/>
              </a:ext>
            </a:extLst>
          </p:cNvPr>
          <p:cNvSpPr txBox="1"/>
          <p:nvPr/>
        </p:nvSpPr>
        <p:spPr>
          <a:xfrm>
            <a:off x="373270" y="3664226"/>
            <a:ext cx="318493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err="1">
                <a:solidFill>
                  <a:srgbClr val="202124"/>
                </a:solidFill>
                <a:latin typeface="zeitung"/>
              </a:rPr>
              <a:t>Sysmptoms</a:t>
            </a:r>
            <a:r>
              <a:rPr lang="en-US" sz="2000" b="1" dirty="0">
                <a:solidFill>
                  <a:srgbClr val="202124"/>
                </a:solidFill>
                <a:latin typeface="zeitung"/>
              </a:rPr>
              <a:t> include: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zeitung"/>
              </a:rPr>
              <a:t>Breathlessness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zeitung"/>
              </a:rPr>
              <a:t>Fatigue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zeitung"/>
              </a:rPr>
              <a:t>Swollen limbs</a:t>
            </a:r>
          </a:p>
        </p:txBody>
      </p:sp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D019-5D60-31DF-569F-21A9FC127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Project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83001-A897-88BE-DB44-CE8C7BDC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845" y="1714221"/>
            <a:ext cx="9444382" cy="1049339"/>
          </a:xfrm>
        </p:spPr>
        <p:txBody>
          <a:bodyPr lIns="91440" tIns="45720" rIns="91440" bIns="45720" anchor="t"/>
          <a:lstStyle/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How to predict the heart failure in patients using clinical data?</a:t>
            </a:r>
            <a:endParaRPr lang="en-US" sz="24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1F973-CDDE-B81D-1953-5238F552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2DD82B-6A2B-8E8E-6D14-C13F6A4E5A27}"/>
              </a:ext>
            </a:extLst>
          </p:cNvPr>
          <p:cNvSpPr txBox="1"/>
          <p:nvPr/>
        </p:nvSpPr>
        <p:spPr>
          <a:xfrm>
            <a:off x="1069011" y="3951357"/>
            <a:ext cx="9998763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>
                <a:latin typeface="Arial"/>
                <a:cs typeface="Segoe UI"/>
              </a:rPr>
              <a:t>​</a:t>
            </a:r>
            <a:r>
              <a:rPr lang="en-US" sz="2000" dirty="0">
                <a:latin typeface="Arial"/>
                <a:cs typeface="Arial"/>
              </a:rPr>
              <a:t>To Predict heart failure outcomes using a dataset with clinical and demographic factors (age, sex, medical history, lab results, etc.) by applying advanced machine learning classifiers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55E5F-CA38-82AD-E888-D7253D08992F}"/>
              </a:ext>
            </a:extLst>
          </p:cNvPr>
          <p:cNvSpPr txBox="1"/>
          <p:nvPr/>
        </p:nvSpPr>
        <p:spPr>
          <a:xfrm>
            <a:off x="4448313" y="1069009"/>
            <a:ext cx="370398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ea typeface="Calibri"/>
                <a:cs typeface="Calibri"/>
              </a:rPr>
              <a:t>Project Question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BB3C7B-3904-9399-268B-E8A50937070B}"/>
              </a:ext>
            </a:extLst>
          </p:cNvPr>
          <p:cNvSpPr txBox="1"/>
          <p:nvPr/>
        </p:nvSpPr>
        <p:spPr>
          <a:xfrm>
            <a:off x="4448313" y="3310835"/>
            <a:ext cx="380337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i="1" dirty="0">
                <a:ea typeface="Calibri"/>
                <a:cs typeface="Calibri"/>
              </a:rPr>
              <a:t>Aim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3512839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B1A30-99C7-885F-C11E-1C58F755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BD9E2-D402-01A2-79B7-563EC86E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44B556-8F3C-2713-FDD8-0CE7DB308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486" y="2012396"/>
            <a:ext cx="3462394" cy="1549670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sz="1800" dirty="0"/>
              <a:t>Features: 12</a:t>
            </a:r>
            <a:endParaRPr lang="en-US" sz="1800" dirty="0">
              <a:ea typeface="Calibri"/>
              <a:cs typeface="Calibri"/>
            </a:endParaRPr>
          </a:p>
          <a:p>
            <a:r>
              <a:rPr lang="en-US" sz="1800" dirty="0">
                <a:ea typeface="Calibri"/>
                <a:cs typeface="Calibri"/>
              </a:rPr>
              <a:t>Sample Size: 299</a:t>
            </a:r>
            <a:r>
              <a:rPr lang="en-US" dirty="0"/>
              <a:t>                                  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     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1FCD3F0-49C3-603B-4C47-2E40A21E9FB1}"/>
              </a:ext>
            </a:extLst>
          </p:cNvPr>
          <p:cNvCxnSpPr>
            <a:cxnSpLocks/>
          </p:cNvCxnSpPr>
          <p:nvPr/>
        </p:nvCxnSpPr>
        <p:spPr>
          <a:xfrm flipV="1">
            <a:off x="2105681" y="2546554"/>
            <a:ext cx="950255" cy="204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9EA5DD2-76CE-7FB4-ED60-185C4FD1DAE8}"/>
              </a:ext>
            </a:extLst>
          </p:cNvPr>
          <p:cNvSpPr txBox="1"/>
          <p:nvPr/>
        </p:nvSpPr>
        <p:spPr>
          <a:xfrm>
            <a:off x="551250" y="1245496"/>
            <a:ext cx="376399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02124"/>
                </a:solidFill>
                <a:latin typeface="zeitung"/>
              </a:rPr>
              <a:t>Heart Failure Prediction</a:t>
            </a:r>
            <a:r>
              <a:rPr lang="en-US" sz="2400" b="1" baseline="30000" dirty="0">
                <a:solidFill>
                  <a:srgbClr val="202124"/>
                </a:solidFill>
                <a:latin typeface="zeitung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83252-381C-7408-A4FD-459CD13E79C0}"/>
              </a:ext>
            </a:extLst>
          </p:cNvPr>
          <p:cNvSpPr txBox="1"/>
          <p:nvPr/>
        </p:nvSpPr>
        <p:spPr>
          <a:xfrm>
            <a:off x="569343" y="6533955"/>
            <a:ext cx="728887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rgbClr val="202124"/>
                </a:solidFill>
                <a:latin typeface="Inter"/>
              </a:rPr>
              <a:t>[1] </a:t>
            </a:r>
            <a:r>
              <a:rPr lang="en-US" sz="1400" dirty="0">
                <a:solidFill>
                  <a:srgbClr val="000000"/>
                </a:solidFill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en-US" sz="1400" dirty="0">
                <a:solidFill>
                  <a:srgbClr val="202124"/>
                </a:solidFill>
                <a:latin typeface="Segoe UI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://archive.ics.uci.edu/ml/datasets/Heart+failure+clinical+records</a:t>
            </a:r>
            <a:endParaRPr lang="en-US" sz="1400" dirty="0">
              <a:solidFill>
                <a:srgbClr val="202124"/>
              </a:solidFill>
              <a:latin typeface="Inter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F36F9-FFE7-9424-B52E-5595EA744DA5}"/>
              </a:ext>
            </a:extLst>
          </p:cNvPr>
          <p:cNvSpPr txBox="1"/>
          <p:nvPr/>
        </p:nvSpPr>
        <p:spPr>
          <a:xfrm>
            <a:off x="549965" y="1875183"/>
            <a:ext cx="1105894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Early Detection &amp; Management</a:t>
            </a:r>
            <a:r>
              <a:rPr lang="en-US" dirty="0"/>
              <a:t>: Essential for individuals with high cardiovascular risk factors like hypertension, diabetes, and hyperlipidemia.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3F779-B135-70B3-22D3-A9C4D60EC4E0}"/>
              </a:ext>
            </a:extLst>
          </p:cNvPr>
          <p:cNvSpPr txBox="1"/>
          <p:nvPr/>
        </p:nvSpPr>
        <p:spPr>
          <a:xfrm>
            <a:off x="-2208" y="5740400"/>
            <a:ext cx="401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Binary Classification Problem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6956DB-D9F0-4CF4-354A-D61013C2C465}"/>
              </a:ext>
            </a:extLst>
          </p:cNvPr>
          <p:cNvSpPr txBox="1"/>
          <p:nvPr/>
        </p:nvSpPr>
        <p:spPr>
          <a:xfrm>
            <a:off x="549965" y="1543878"/>
            <a:ext cx="539363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Calibri"/>
                <a:cs typeface="Calibri"/>
              </a:rPr>
              <a:t>Source : Kaggle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CD27B6-9474-9C4B-1818-907CA9C92A28}"/>
              </a:ext>
            </a:extLst>
          </p:cNvPr>
          <p:cNvSpPr txBox="1"/>
          <p:nvPr/>
        </p:nvSpPr>
        <p:spPr>
          <a:xfrm>
            <a:off x="3101008" y="2405267"/>
            <a:ext cx="850789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lvl="1" indent="-228600">
              <a:buFont typeface=""/>
              <a:buChar char="•"/>
            </a:pPr>
            <a:r>
              <a:rPr lang="en-US" b="1" dirty="0"/>
              <a:t>Demographic data</a:t>
            </a:r>
            <a:r>
              <a:rPr lang="en-US" dirty="0"/>
              <a:t>: Age, Sex</a:t>
            </a:r>
          </a:p>
          <a:p>
            <a:pPr>
              <a:buFont typeface="Arial"/>
              <a:buChar char="•"/>
            </a:pPr>
            <a:r>
              <a:rPr lang="en-US" b="1" dirty="0"/>
              <a:t>   Clinical measurements</a:t>
            </a:r>
            <a:r>
              <a:rPr lang="en-US" dirty="0"/>
              <a:t>: </a:t>
            </a:r>
            <a:r>
              <a:rPr lang="en-US" dirty="0">
                <a:ea typeface="+mn-lt"/>
                <a:cs typeface="+mn-lt"/>
              </a:rPr>
              <a:t>Ejection Fraction, High Blood Pressure, Time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b="1" dirty="0"/>
              <a:t>   Lab test results</a:t>
            </a:r>
            <a:r>
              <a:rPr lang="en-US" dirty="0"/>
              <a:t>: </a:t>
            </a:r>
            <a:r>
              <a:rPr lang="en-US" dirty="0">
                <a:ea typeface="+mn-lt"/>
                <a:cs typeface="+mn-lt"/>
              </a:rPr>
              <a:t>Creatinine Phosphokinase, Platelets, Serum Creatinine, Serum Sodium</a:t>
            </a:r>
            <a:endParaRPr lang="en-US" dirty="0" err="1"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   Symptoms</a:t>
            </a:r>
            <a:r>
              <a:rPr lang="en-US" b="1" dirty="0"/>
              <a:t> or historical data</a:t>
            </a:r>
            <a:r>
              <a:rPr lang="en-US" dirty="0"/>
              <a:t>: </a:t>
            </a:r>
            <a:r>
              <a:rPr lang="en-US" dirty="0" err="1">
                <a:ea typeface="+mn-lt"/>
                <a:cs typeface="+mn-lt"/>
              </a:rPr>
              <a:t>Anaemia</a:t>
            </a:r>
            <a:r>
              <a:rPr lang="en-US" dirty="0">
                <a:ea typeface="+mn-lt"/>
                <a:cs typeface="+mn-lt"/>
              </a:rPr>
              <a:t>, Diabetes, Smoking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28600" lvl="1" indent="-228600">
              <a:buFont typeface=""/>
              <a:buChar char="•"/>
            </a:pPr>
            <a:r>
              <a:rPr lang="en-US" b="1" dirty="0"/>
              <a:t>Target variable</a:t>
            </a:r>
            <a:r>
              <a:rPr lang="en-US" dirty="0"/>
              <a:t>: Death Event (e.g., 0 for no, 1 for yes).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C782395F-1A2A-0EDD-E592-28F4BAA47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92327"/>
            <a:ext cx="12191999" cy="183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83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F762F-2CAB-DDEB-45AA-C80B4002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Dataset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B994-65C6-7750-BBDE-3612AAFB3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lIns="91440" tIns="45720" rIns="91440" bIns="45720" anchor="t"/>
          <a:lstStyle/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age: The age of the patient.</a:t>
            </a:r>
            <a:endParaRPr lang="en-US" sz="1600">
              <a:ea typeface="Calibri" panose="020F0502020204030204"/>
              <a:cs typeface="Calibri" panose="020F0502020204030204"/>
            </a:endParaRPr>
          </a:p>
          <a:p>
            <a:r>
              <a:rPr lang="en-US" sz="1600" dirty="0" err="1">
                <a:solidFill>
                  <a:srgbClr val="3C4043"/>
                </a:solidFill>
                <a:ea typeface="+mn-lt"/>
                <a:cs typeface="+mn-lt"/>
              </a:rPr>
              <a:t>anaemia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: Presence of anemia in the patient (1 = Yes, 0 = No).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creatinine_phosphokinase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: Level of the enzyme creatinine phosphokinase in the blood (measured in mcg/L).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diabetes: Whether the patient has diabetes (1 = Yes, 0 = No).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ejection_fraction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: Percentage of blood leaving the heart with each contraction (measured in percentage).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high_blood_pressure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: Whether the patient has high blood pressure (1 = Yes, 0 = No).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platelets: Number of platelets in the blood (measured in </a:t>
            </a:r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kiloplatelets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/mL).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serum_creatinine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: Level of serum creatinine in the blood (measured in mg/dL).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serum_sodium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: Level of serum sodium in the blood (measured in </a:t>
            </a:r>
            <a:r>
              <a:rPr lang="en-US" sz="1600" err="1">
                <a:solidFill>
                  <a:srgbClr val="3C4043"/>
                </a:solidFill>
                <a:ea typeface="+mn-lt"/>
                <a:cs typeface="+mn-lt"/>
              </a:rPr>
              <a:t>mEq</a:t>
            </a:r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/L).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sex: The biological sex of the patient (1 = Male, 0 = Female).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smoking: Whether the patient smokes (1 = Yes, 0 = No).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time: Follow-up period for the patient (measured in days).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3C4043"/>
                </a:solidFill>
                <a:ea typeface="+mn-lt"/>
                <a:cs typeface="+mn-lt"/>
              </a:rPr>
              <a:t>DEATH_EVENT: The target variable indicating if the patient died during the follow-up period (1 = Yes, 0 = No).</a:t>
            </a:r>
            <a:endParaRPr lang="en-US" sz="1600">
              <a:ea typeface="Calibri"/>
              <a:cs typeface="Calibri"/>
            </a:endParaRPr>
          </a:p>
          <a:p>
            <a:pPr marL="0" indent="0">
              <a:buNone/>
            </a:pPr>
            <a:endParaRPr lang="en-US" sz="4000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C014A-F962-871F-52DB-BB7C22E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4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0770-A29C-C1F8-7F38-35BCE943F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Data Analysis 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695D3-A935-16F4-35FB-A8D45B16D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BDB65-0F86-5AA0-16D4-EF9353ADDC4C}"/>
              </a:ext>
            </a:extLst>
          </p:cNvPr>
          <p:cNvSpPr txBox="1">
            <a:spLocks/>
          </p:cNvSpPr>
          <p:nvPr/>
        </p:nvSpPr>
        <p:spPr>
          <a:xfrm>
            <a:off x="1693730" y="1561369"/>
            <a:ext cx="2999438" cy="2178227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Preprocessing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Chech the missing values</a:t>
            </a:r>
          </a:p>
          <a:p>
            <a:r>
              <a:rPr lang="en-US" sz="2000" dirty="0">
                <a:ea typeface="Calibri"/>
                <a:cs typeface="Calibri"/>
              </a:rPr>
              <a:t>Duplicated values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0D9E22-D0A3-D97C-9758-109B784675DE}"/>
              </a:ext>
            </a:extLst>
          </p:cNvPr>
          <p:cNvSpPr txBox="1">
            <a:spLocks/>
          </p:cNvSpPr>
          <p:nvPr/>
        </p:nvSpPr>
        <p:spPr>
          <a:xfrm>
            <a:off x="6618126" y="1561370"/>
            <a:ext cx="2999438" cy="1656116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Normalization</a:t>
            </a:r>
          </a:p>
          <a:p>
            <a:r>
              <a:rPr lang="en-US" sz="2000" dirty="0" err="1">
                <a:ea typeface="Calibri"/>
                <a:cs typeface="Calibri"/>
              </a:rPr>
              <a:t>MinMaxScaler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7C9154A-94CF-9329-3ADD-C12FEECABFBB}"/>
              </a:ext>
            </a:extLst>
          </p:cNvPr>
          <p:cNvSpPr txBox="1">
            <a:spLocks/>
          </p:cNvSpPr>
          <p:nvPr/>
        </p:nvSpPr>
        <p:spPr>
          <a:xfrm>
            <a:off x="6618126" y="3434084"/>
            <a:ext cx="3794568" cy="145779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Cross Validation</a:t>
            </a:r>
            <a:endParaRPr lang="en-US" sz="2000" dirty="0">
              <a:ea typeface="Calibri"/>
              <a:cs typeface="Calibri"/>
            </a:endParaRPr>
          </a:p>
          <a:p>
            <a:r>
              <a:rPr lang="en-US" sz="2000" dirty="0">
                <a:ea typeface="+mn-lt"/>
                <a:cs typeface="+mn-lt"/>
              </a:rPr>
              <a:t>applied through </a:t>
            </a:r>
            <a:r>
              <a:rPr lang="en-US" sz="2000" b="1" dirty="0" err="1">
                <a:ea typeface="+mn-lt"/>
                <a:cs typeface="+mn-lt"/>
              </a:rPr>
              <a:t>GridSearchCV</a:t>
            </a:r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Calibri"/>
                <a:cs typeface="Calibri"/>
              </a:rPr>
              <a:t>Used 5-fold CV</a:t>
            </a:r>
            <a:endParaRPr lang="en-US" sz="2000" b="1" dirty="0">
              <a:ea typeface="Calibri"/>
              <a:cs typeface="Calibri"/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CBDEB1B-ECF3-A74E-7442-A3055A229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709" y="2948643"/>
            <a:ext cx="2952750" cy="3400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C8E38DD-AEBF-AB36-2C1B-7507E2574B66}"/>
              </a:ext>
            </a:extLst>
          </p:cNvPr>
          <p:cNvSpPr txBox="1"/>
          <p:nvPr/>
        </p:nvSpPr>
        <p:spPr>
          <a:xfrm>
            <a:off x="6618126" y="552919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Test Split of </a:t>
            </a:r>
            <a:r>
              <a:rPr lang="en-US" sz="1800" dirty="0">
                <a:ea typeface="Calibri"/>
                <a:cs typeface="Calibri"/>
              </a:rPr>
              <a:t>20%</a:t>
            </a:r>
          </a:p>
        </p:txBody>
      </p:sp>
    </p:spTree>
    <p:extLst>
      <p:ext uri="{BB962C8B-B14F-4D97-AF65-F5344CB8AC3E}">
        <p14:creationId xmlns:p14="http://schemas.microsoft.com/office/powerpoint/2010/main" val="2448326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F83C6-1CB0-5700-B321-83645C5C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Classifier 1: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E5F7B-ABCF-58C3-8E0C-4E8A21F39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CD1CF3-E5F8-D7ED-32A1-E6CF572ED40C}"/>
              </a:ext>
            </a:extLst>
          </p:cNvPr>
          <p:cNvSpPr txBox="1"/>
          <p:nvPr/>
        </p:nvSpPr>
        <p:spPr>
          <a:xfrm>
            <a:off x="562628" y="1670691"/>
            <a:ext cx="110787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Support Vector Machine (SVM) is a supervised machine learning algorithm used for classification and regression tasks. It works by finding a hyperplane in an N-dimensional space that best separates the data points of different classes.</a:t>
            </a:r>
          </a:p>
        </p:txBody>
      </p:sp>
      <p:pic>
        <p:nvPicPr>
          <p:cNvPr id="1028" name="Picture 4" descr="Support Vector Machines (SVM): An Intuitive Explanation | by Tasmay Pankaj  Tibrewal | Low Code for Data Science | Medium">
            <a:extLst>
              <a:ext uri="{FF2B5EF4-FFF2-40B4-BE49-F238E27FC236}">
                <a16:creationId xmlns:a16="http://schemas.microsoft.com/office/drawing/2014/main" id="{A7EBB8C4-2AFF-B4DB-560A-08C0B95F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5792" y="3037966"/>
            <a:ext cx="6020415" cy="332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32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54FAE-C274-7EF9-7510-DC0FE50CD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CBE6-B733-A07B-D124-681D6D45F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Classifier 1: SVM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7994C-8A02-A2E4-8C88-92CCDD47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651E03-7E56-763C-AB52-7C41EB0E6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13" y="1333835"/>
            <a:ext cx="2994378" cy="380272"/>
          </a:xfrm>
        </p:spPr>
        <p:txBody>
          <a:bodyPr lIns="91440" tIns="45720" rIns="91440" bIns="45720" anchor="t"/>
          <a:lstStyle/>
          <a:p>
            <a:pPr marL="0" indent="0">
              <a:buNone/>
            </a:pPr>
            <a:r>
              <a:rPr lang="en-US" sz="2000" dirty="0">
                <a:ea typeface="Calibri"/>
                <a:cs typeface="Calibri"/>
              </a:rPr>
              <a:t>Best Parameters</a:t>
            </a: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DDCE66-772B-02A1-97B2-E5EF53CB7521}"/>
              </a:ext>
            </a:extLst>
          </p:cNvPr>
          <p:cNvSpPr txBox="1">
            <a:spLocks/>
          </p:cNvSpPr>
          <p:nvPr/>
        </p:nvSpPr>
        <p:spPr>
          <a:xfrm>
            <a:off x="5721295" y="3935718"/>
            <a:ext cx="2999438" cy="1684338"/>
          </a:xfrm>
          <a:prstGeom prst="rect">
            <a:avLst/>
          </a:prstGeom>
        </p:spPr>
        <p:txBody>
          <a:bodyPr lIns="91440" tIns="45720" rIns="91440" bIns="45720" anchor="t"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E32726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BB03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B857B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r>
              <a:rPr lang="en-US" sz="2000" dirty="0">
                <a:ea typeface="Calibri"/>
                <a:cs typeface="Calibri"/>
              </a:rPr>
              <a:t>Accuracy : 80%</a:t>
            </a:r>
          </a:p>
        </p:txBody>
      </p:sp>
      <p:pic>
        <p:nvPicPr>
          <p:cNvPr id="3" name="Picture 2" descr="A computer screen shot of a black screen&#10;&#10;Description automatically generated">
            <a:extLst>
              <a:ext uri="{FF2B5EF4-FFF2-40B4-BE49-F238E27FC236}">
                <a16:creationId xmlns:a16="http://schemas.microsoft.com/office/drawing/2014/main" id="{23A822FC-1A3A-5005-C9DC-B4F8C0458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37" y="1717398"/>
            <a:ext cx="8010525" cy="2495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5F9A7-5915-3D80-DABA-6E1C0E5802FD}"/>
              </a:ext>
            </a:extLst>
          </p:cNvPr>
          <p:cNvSpPr txBox="1"/>
          <p:nvPr/>
        </p:nvSpPr>
        <p:spPr>
          <a:xfrm>
            <a:off x="8589617" y="1720574"/>
            <a:ext cx="27432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2000" dirty="0">
                <a:cs typeface="Arial"/>
              </a:rPr>
              <a:t>C : 1​</a:t>
            </a:r>
            <a:endParaRPr lang="en-US" sz="2000" dirty="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cs typeface="Arial"/>
              </a:rPr>
              <a:t>kernel : </a:t>
            </a:r>
            <a:r>
              <a:rPr lang="en-US" sz="2000" err="1">
                <a:cs typeface="Arial"/>
              </a:rPr>
              <a:t>rbf</a:t>
            </a:r>
            <a:endParaRPr lang="en-US" sz="2000">
              <a:ea typeface="Calibri"/>
              <a:cs typeface="Arial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ea typeface="Calibri"/>
                <a:cs typeface="Calibri"/>
              </a:rPr>
              <a:t>gamma : 0.1 </a:t>
            </a:r>
            <a:endParaRPr lang="en-US" sz="2000" dirty="0">
              <a:ea typeface="Calibri"/>
              <a:cs typeface="Arial"/>
            </a:endParaRP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5393DE6-6F7E-768F-78F8-12BCA8149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48" y="4351682"/>
            <a:ext cx="4095060" cy="25057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E531A6-E9C4-496A-F933-55A8C1401BC7}"/>
              </a:ext>
            </a:extLst>
          </p:cNvPr>
          <p:cNvSpPr txBox="1"/>
          <p:nvPr/>
        </p:nvSpPr>
        <p:spPr>
          <a:xfrm>
            <a:off x="572052" y="4382052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82593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D037E-E9AF-5865-8553-8F97CB65C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E10C-AAF0-F24F-A849-BB71152D7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ML Classifier 2: Logistic Regression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D0C4-FC72-6EC5-F843-C1CB48EBD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4E2FD1-71BF-6CC7-C345-252DA53202E4}"/>
              </a:ext>
            </a:extLst>
          </p:cNvPr>
          <p:cNvSpPr txBox="1"/>
          <p:nvPr/>
        </p:nvSpPr>
        <p:spPr>
          <a:xfrm>
            <a:off x="562628" y="1465458"/>
            <a:ext cx="96552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Logistic Regression is a statistical method used for binary classification tasks. Despite its name, it is a classification algorithm, not a regression one. </a:t>
            </a:r>
          </a:p>
        </p:txBody>
      </p:sp>
      <p:pic>
        <p:nvPicPr>
          <p:cNvPr id="2050" name="Picture 2" descr="Everything You Need to Know About Logistic Regression - Spiceworks">
            <a:extLst>
              <a:ext uri="{FF2B5EF4-FFF2-40B4-BE49-F238E27FC236}">
                <a16:creationId xmlns:a16="http://schemas.microsoft.com/office/drawing/2014/main" id="{805AF1BB-169D-7CCF-EE62-E301E2DAD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863" y="2613078"/>
            <a:ext cx="5297129" cy="35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62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4-BRN-460284-Templates-PPT-Dynamicv1.0" id="{50B99CF4-1E68-DA45-8D08-668FFEFD7EB7}" vid="{E460E626-F101-6D49-82B3-139A393642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57eb9817-4c33-4972-ae1b-6827f4f87ccc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_activity xmlns="119dc978-eb3d-48da-b5cb-5b6497bc421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F0BAC2FAA88C4EA1AFE38967AEC981" ma:contentTypeVersion="8" ma:contentTypeDescription="Create a new document." ma:contentTypeScope="" ma:versionID="fd1a37078e4de0026efeb128cd3680bc">
  <xsd:schema xmlns:xsd="http://www.w3.org/2001/XMLSchema" xmlns:xs="http://www.w3.org/2001/XMLSchema" xmlns:p="http://schemas.microsoft.com/office/2006/metadata/properties" xmlns:ns3="119dc978-eb3d-48da-b5cb-5b6497bc4215" xmlns:ns4="57eb9817-4c33-4972-ae1b-6827f4f87ccc" targetNamespace="http://schemas.microsoft.com/office/2006/metadata/properties" ma:root="true" ma:fieldsID="172f6d15a502e3fba5e2e518e9ee76dd" ns3:_="" ns4:_="">
    <xsd:import namespace="119dc978-eb3d-48da-b5cb-5b6497bc4215"/>
    <xsd:import namespace="57eb9817-4c33-4972-ae1b-6827f4f87cc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dc978-eb3d-48da-b5cb-5b6497bc421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eb9817-4c33-4972-ae1b-6827f4f87cc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57eb9817-4c33-4972-ae1b-6827f4f87ccc"/>
    <ds:schemaRef ds:uri="119dc978-eb3d-48da-b5cb-5b6497bc4215"/>
  </ds:schemaRefs>
</ds:datastoreItem>
</file>

<file path=customXml/itemProps2.xml><?xml version="1.0" encoding="utf-8"?>
<ds:datastoreItem xmlns:ds="http://schemas.openxmlformats.org/officeDocument/2006/customXml" ds:itemID="{A4E2F9D4-2ED8-4B80-A7D6-5BA5654A79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19dc978-eb3d-48da-b5cb-5b6497bc4215"/>
    <ds:schemaRef ds:uri="57eb9817-4c33-4972-ae1b-6827f4f87c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Dynamic</Template>
  <TotalTime>160</TotalTime>
  <Words>923</Words>
  <Application>Microsoft Office PowerPoint</Application>
  <PresentationFormat>Widescreen</PresentationFormat>
  <Paragraphs>130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Inter</vt:lpstr>
      <vt:lpstr>Segoe UI</vt:lpstr>
      <vt:lpstr>zeitung</vt:lpstr>
      <vt:lpstr>Office Theme</vt:lpstr>
      <vt:lpstr>Predicting Heart Failure with Machine Learning Classifiers</vt:lpstr>
      <vt:lpstr>Introduction</vt:lpstr>
      <vt:lpstr>Project Question</vt:lpstr>
      <vt:lpstr>Dataset </vt:lpstr>
      <vt:lpstr>Dataset Description</vt:lpstr>
      <vt:lpstr>Data Analysis </vt:lpstr>
      <vt:lpstr>ML Classifier 1: SVM</vt:lpstr>
      <vt:lpstr>ML Classifier 1: SVM</vt:lpstr>
      <vt:lpstr>ML Classifier 2: Logistic Regression</vt:lpstr>
      <vt:lpstr>ML Classifier 2: Logistic Regression</vt:lpstr>
      <vt:lpstr>ML Classifier 3: XGBoost</vt:lpstr>
      <vt:lpstr>ML Classifier 3: XGBoost</vt:lpstr>
      <vt:lpstr>Comparison</vt:lpstr>
      <vt:lpstr>Conclusion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Mansi Singhal</dc:creator>
  <cp:lastModifiedBy>Mansi Singhal</cp:lastModifiedBy>
  <cp:revision>698</cp:revision>
  <dcterms:created xsi:type="dcterms:W3CDTF">2024-12-10T23:05:19Z</dcterms:created>
  <dcterms:modified xsi:type="dcterms:W3CDTF">2024-12-13T02:37:00Z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0x01010044F0BAC2FAA88C4EA1AFE38967AEC981</vt:lpwstr>
  </property>
  <property fmtid="{D5CDD505-2E9C-101B-9397-08002B2CF9AE}" pid="3" name="Order">
    <vt:r8>20600</vt:r8>
  </property>
</Properties>
</file>