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1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77A4F64-699F-4A13-B873-1F0A6016744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85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BC6BF-9F9E-44BD-BF76-3F10B11DDDE0}"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A4F64-699F-4A13-B873-1F0A60167440}" type="slidenum">
              <a:rPr lang="en-IN" smtClean="0"/>
              <a:t>‹#›</a:t>
            </a:fld>
            <a:endParaRPr lang="en-IN"/>
          </a:p>
        </p:txBody>
      </p:sp>
    </p:spTree>
    <p:extLst>
      <p:ext uri="{BB962C8B-B14F-4D97-AF65-F5344CB8AC3E}">
        <p14:creationId xmlns:p14="http://schemas.microsoft.com/office/powerpoint/2010/main" val="68434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56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09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spTree>
    <p:extLst>
      <p:ext uri="{BB962C8B-B14F-4D97-AF65-F5344CB8AC3E}">
        <p14:creationId xmlns:p14="http://schemas.microsoft.com/office/powerpoint/2010/main" val="3121813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42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80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815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48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spTree>
    <p:extLst>
      <p:ext uri="{BB962C8B-B14F-4D97-AF65-F5344CB8AC3E}">
        <p14:creationId xmlns:p14="http://schemas.microsoft.com/office/powerpoint/2010/main" val="425054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BC6BF-9F9E-44BD-BF76-3F10B11DDDE0}"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A4F64-699F-4A13-B873-1F0A6016744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73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BBC6BF-9F9E-44BD-BF76-3F10B11DDDE0}"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A4F64-699F-4A13-B873-1F0A60167440}" type="slidenum">
              <a:rPr lang="en-IN" smtClean="0"/>
              <a:t>‹#›</a:t>
            </a:fld>
            <a:endParaRPr lang="en-IN"/>
          </a:p>
        </p:txBody>
      </p:sp>
    </p:spTree>
    <p:extLst>
      <p:ext uri="{BB962C8B-B14F-4D97-AF65-F5344CB8AC3E}">
        <p14:creationId xmlns:p14="http://schemas.microsoft.com/office/powerpoint/2010/main" val="423941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BBC6BF-9F9E-44BD-BF76-3F10B11DDDE0}" type="datetimeFigureOut">
              <a:rPr lang="en-IN" smtClean="0"/>
              <a:t>18-09-2023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A4F64-699F-4A13-B873-1F0A6016744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52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BBC6BF-9F9E-44BD-BF76-3F10B11DDDE0}" type="datetimeFigureOut">
              <a:rPr lang="en-IN" smtClean="0"/>
              <a:t>18-09-2023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A4F64-699F-4A13-B873-1F0A6016744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959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BC6BF-9F9E-44BD-BF76-3F10B11DDDE0}" type="datetimeFigureOut">
              <a:rPr lang="en-IN" smtClean="0"/>
              <a:t>18-09-2023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A4F64-699F-4A13-B873-1F0A60167440}" type="slidenum">
              <a:rPr lang="en-IN" smtClean="0"/>
              <a:t>‹#›</a:t>
            </a:fld>
            <a:endParaRPr lang="en-IN"/>
          </a:p>
        </p:txBody>
      </p:sp>
    </p:spTree>
    <p:extLst>
      <p:ext uri="{BB962C8B-B14F-4D97-AF65-F5344CB8AC3E}">
        <p14:creationId xmlns:p14="http://schemas.microsoft.com/office/powerpoint/2010/main" val="117837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BC6BF-9F9E-44BD-BF76-3F10B11DDDE0}"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A4F64-699F-4A13-B873-1F0A6016744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31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BC6BF-9F9E-44BD-BF76-3F10B11DDDE0}"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A4F64-699F-4A13-B873-1F0A60167440}" type="slidenum">
              <a:rPr lang="en-IN" smtClean="0"/>
              <a:t>‹#›</a:t>
            </a:fld>
            <a:endParaRPr lang="en-IN"/>
          </a:p>
        </p:txBody>
      </p:sp>
    </p:spTree>
    <p:extLst>
      <p:ext uri="{BB962C8B-B14F-4D97-AF65-F5344CB8AC3E}">
        <p14:creationId xmlns:p14="http://schemas.microsoft.com/office/powerpoint/2010/main" val="413590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BBC6BF-9F9E-44BD-BF76-3F10B11DDDE0}" type="datetimeFigureOut">
              <a:rPr lang="en-IN" smtClean="0"/>
              <a:t>18-09-2023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7A4F64-699F-4A13-B873-1F0A60167440}" type="slidenum">
              <a:rPr lang="en-IN" smtClean="0"/>
              <a:t>‹#›</a:t>
            </a:fld>
            <a:endParaRPr lang="en-IN"/>
          </a:p>
        </p:txBody>
      </p:sp>
    </p:spTree>
    <p:extLst>
      <p:ext uri="{BB962C8B-B14F-4D97-AF65-F5344CB8AC3E}">
        <p14:creationId xmlns:p14="http://schemas.microsoft.com/office/powerpoint/2010/main" val="346547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4F8E-F320-C957-F44E-0D9A79BECC8A}"/>
              </a:ext>
            </a:extLst>
          </p:cNvPr>
          <p:cNvSpPr>
            <a:spLocks noGrp="1"/>
          </p:cNvSpPr>
          <p:nvPr>
            <p:ph type="ctrTitle"/>
          </p:nvPr>
        </p:nvSpPr>
        <p:spPr/>
        <p:txBody>
          <a:bodyPr/>
          <a:lstStyle/>
          <a:p>
            <a:r>
              <a:rPr lang="en-US" b="1" dirty="0">
                <a:ln w="22225">
                  <a:solidFill>
                    <a:schemeClr val="accent2"/>
                  </a:solidFill>
                  <a:prstDash val="solid"/>
                </a:ln>
                <a:solidFill>
                  <a:schemeClr val="accent6"/>
                </a:solidFill>
                <a:latin typeface="Arial Narrow" panose="020B0606020202030204" pitchFamily="34" charset="0"/>
              </a:rPr>
              <a:t>Music Store Data Analysis</a:t>
            </a:r>
            <a:endParaRPr lang="en-IN" dirty="0">
              <a:solidFill>
                <a:schemeClr val="accent6"/>
              </a:solidFill>
              <a:latin typeface="Arial Narrow" panose="020B0606020202030204" pitchFamily="34" charset="0"/>
            </a:endParaRPr>
          </a:p>
        </p:txBody>
      </p:sp>
      <p:sp>
        <p:nvSpPr>
          <p:cNvPr id="3" name="Subtitle 2">
            <a:extLst>
              <a:ext uri="{FF2B5EF4-FFF2-40B4-BE49-F238E27FC236}">
                <a16:creationId xmlns:a16="http://schemas.microsoft.com/office/drawing/2014/main" id="{F4344648-0350-9C9C-A2A4-2CEB4BAA30B4}"/>
              </a:ext>
            </a:extLst>
          </p:cNvPr>
          <p:cNvSpPr>
            <a:spLocks noGrp="1"/>
          </p:cNvSpPr>
          <p:nvPr>
            <p:ph type="subTitle" idx="1"/>
          </p:nvPr>
        </p:nvSpPr>
        <p:spPr/>
        <p:txBody>
          <a:bodyPr>
            <a:normAutofit lnSpcReduction="10000"/>
          </a:bodyPr>
          <a:lstStyle/>
          <a:p>
            <a:pPr marL="457200" indent="-457200" algn="l">
              <a:buAutoNum type="arabicPeriod"/>
            </a:pPr>
            <a:r>
              <a:rPr lang="en-IN" dirty="0">
                <a:latin typeface="Arial Narrow" panose="020B0606020202030204" pitchFamily="34" charset="0"/>
              </a:rPr>
              <a:t>Overview</a:t>
            </a:r>
          </a:p>
          <a:p>
            <a:pPr marL="457200" indent="-457200" algn="l">
              <a:buAutoNum type="arabicPeriod"/>
            </a:pPr>
            <a:r>
              <a:rPr lang="en-IN" dirty="0">
                <a:latin typeface="Arial Narrow" panose="020B0606020202030204" pitchFamily="34" charset="0"/>
              </a:rPr>
              <a:t>Questions for Analysing Music Store Data</a:t>
            </a:r>
          </a:p>
          <a:p>
            <a:pPr marL="457200" indent="-457200" algn="l">
              <a:buAutoNum type="arabicPeriod"/>
            </a:pPr>
            <a:r>
              <a:rPr lang="en-IN" dirty="0">
                <a:latin typeface="Arial Narrow" panose="020B0606020202030204" pitchFamily="34" charset="0"/>
              </a:rPr>
              <a:t>Conclusion</a:t>
            </a:r>
          </a:p>
          <a:p>
            <a:pPr marL="457200" indent="-457200">
              <a:buAutoNum type="arabicPeriod"/>
            </a:pPr>
            <a:endParaRPr lang="en-IN" dirty="0"/>
          </a:p>
        </p:txBody>
      </p:sp>
    </p:spTree>
    <p:extLst>
      <p:ext uri="{BB962C8B-B14F-4D97-AF65-F5344CB8AC3E}">
        <p14:creationId xmlns:p14="http://schemas.microsoft.com/office/powerpoint/2010/main" val="369229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2CC9-429D-9CFA-2084-312A0C984521}"/>
              </a:ext>
            </a:extLst>
          </p:cNvPr>
          <p:cNvSpPr txBox="1">
            <a:spLocks/>
          </p:cNvSpPr>
          <p:nvPr/>
        </p:nvSpPr>
        <p:spPr>
          <a:xfrm>
            <a:off x="1772373" y="963329"/>
            <a:ext cx="9198353" cy="53848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u="sng" dirty="0">
                <a:solidFill>
                  <a:schemeClr val="tx1"/>
                </a:solidFill>
                <a:latin typeface="Arial Narrow" panose="020B0606020202030204" pitchFamily="34" charset="0"/>
              </a:rPr>
              <a:t> TOP 10 Artist Who Have Written The Most Rock Music</a:t>
            </a:r>
            <a:endParaRPr lang="en-IN" sz="2800" b="1" u="sng" dirty="0">
              <a:solidFill>
                <a:schemeClr val="tx1"/>
              </a:solidFill>
              <a:latin typeface="Arial Narrow" panose="020B0606020202030204" pitchFamily="34" charset="0"/>
            </a:endParaRPr>
          </a:p>
        </p:txBody>
      </p:sp>
      <p:pic>
        <p:nvPicPr>
          <p:cNvPr id="3" name="Picture 2">
            <a:extLst>
              <a:ext uri="{FF2B5EF4-FFF2-40B4-BE49-F238E27FC236}">
                <a16:creationId xmlns:a16="http://schemas.microsoft.com/office/drawing/2014/main" id="{36382A6B-D4C5-F5A8-03DB-57429D24422E}"/>
              </a:ext>
            </a:extLst>
          </p:cNvPr>
          <p:cNvPicPr>
            <a:picLocks noChangeAspect="1"/>
          </p:cNvPicPr>
          <p:nvPr/>
        </p:nvPicPr>
        <p:blipFill>
          <a:blip r:embed="rId2"/>
          <a:stretch>
            <a:fillRect/>
          </a:stretch>
        </p:blipFill>
        <p:spPr>
          <a:xfrm>
            <a:off x="2085190" y="2097796"/>
            <a:ext cx="8021619" cy="3449564"/>
          </a:xfrm>
          <a:prstGeom prst="rect">
            <a:avLst/>
          </a:prstGeom>
        </p:spPr>
      </p:pic>
    </p:spTree>
    <p:extLst>
      <p:ext uri="{BB962C8B-B14F-4D97-AF65-F5344CB8AC3E}">
        <p14:creationId xmlns:p14="http://schemas.microsoft.com/office/powerpoint/2010/main" val="109470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95F554-96EE-2742-E338-CF3403364A0D}"/>
              </a:ext>
            </a:extLst>
          </p:cNvPr>
          <p:cNvSpPr txBox="1">
            <a:spLocks/>
          </p:cNvSpPr>
          <p:nvPr/>
        </p:nvSpPr>
        <p:spPr>
          <a:xfrm>
            <a:off x="1833333" y="1136049"/>
            <a:ext cx="9198353" cy="53848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u="sng" dirty="0">
                <a:solidFill>
                  <a:schemeClr val="tx1"/>
                </a:solidFill>
                <a:latin typeface="+mn-lt"/>
              </a:rPr>
              <a:t> Amount Spend By Customer On Artist (TOP 5 Customers)</a:t>
            </a:r>
            <a:endParaRPr lang="en-IN" sz="2400" b="1" u="sng" dirty="0">
              <a:solidFill>
                <a:schemeClr val="tx1"/>
              </a:solidFill>
              <a:latin typeface="+mn-lt"/>
            </a:endParaRPr>
          </a:p>
        </p:txBody>
      </p:sp>
      <p:pic>
        <p:nvPicPr>
          <p:cNvPr id="4" name="Picture 3">
            <a:extLst>
              <a:ext uri="{FF2B5EF4-FFF2-40B4-BE49-F238E27FC236}">
                <a16:creationId xmlns:a16="http://schemas.microsoft.com/office/drawing/2014/main" id="{B8E7CEE8-69F9-7B51-4D46-1D57B0BA6A6F}"/>
              </a:ext>
            </a:extLst>
          </p:cNvPr>
          <p:cNvPicPr>
            <a:picLocks noChangeAspect="1"/>
          </p:cNvPicPr>
          <p:nvPr/>
        </p:nvPicPr>
        <p:blipFill>
          <a:blip r:embed="rId2"/>
          <a:stretch>
            <a:fillRect/>
          </a:stretch>
        </p:blipFill>
        <p:spPr>
          <a:xfrm>
            <a:off x="939131" y="2468625"/>
            <a:ext cx="5715669" cy="2907153"/>
          </a:xfrm>
          <a:prstGeom prst="rect">
            <a:avLst/>
          </a:prstGeom>
        </p:spPr>
      </p:pic>
      <p:pic>
        <p:nvPicPr>
          <p:cNvPr id="5" name="Picture 4">
            <a:extLst>
              <a:ext uri="{FF2B5EF4-FFF2-40B4-BE49-F238E27FC236}">
                <a16:creationId xmlns:a16="http://schemas.microsoft.com/office/drawing/2014/main" id="{F7683016-5E28-15B3-98D3-F5F9ADAF8A6A}"/>
              </a:ext>
            </a:extLst>
          </p:cNvPr>
          <p:cNvPicPr>
            <a:picLocks noChangeAspect="1"/>
          </p:cNvPicPr>
          <p:nvPr/>
        </p:nvPicPr>
        <p:blipFill>
          <a:blip r:embed="rId3"/>
          <a:stretch>
            <a:fillRect/>
          </a:stretch>
        </p:blipFill>
        <p:spPr>
          <a:xfrm>
            <a:off x="6843096" y="2468625"/>
            <a:ext cx="4613366" cy="2907153"/>
          </a:xfrm>
          <a:prstGeom prst="rect">
            <a:avLst/>
          </a:prstGeom>
        </p:spPr>
      </p:pic>
    </p:spTree>
    <p:extLst>
      <p:ext uri="{BB962C8B-B14F-4D97-AF65-F5344CB8AC3E}">
        <p14:creationId xmlns:p14="http://schemas.microsoft.com/office/powerpoint/2010/main" val="273604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67A1-8194-C64A-D03C-80262B4A98D1}"/>
              </a:ext>
            </a:extLst>
          </p:cNvPr>
          <p:cNvSpPr txBox="1">
            <a:spLocks/>
          </p:cNvSpPr>
          <p:nvPr/>
        </p:nvSpPr>
        <p:spPr>
          <a:xfrm>
            <a:off x="1894293" y="1186849"/>
            <a:ext cx="9198353" cy="53848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tx1"/>
                </a:solidFill>
                <a:latin typeface="Arial Narrow" panose="020B0606020202030204" pitchFamily="34" charset="0"/>
              </a:rPr>
              <a:t>Customer Spend Most On Music (TOP 5 Customers)</a:t>
            </a:r>
            <a:endParaRPr lang="en-IN" sz="2400" b="1" u="sng" dirty="0">
              <a:solidFill>
                <a:schemeClr val="tx1"/>
              </a:solidFill>
              <a:latin typeface="Arial Narrow" panose="020B0606020202030204" pitchFamily="34" charset="0"/>
            </a:endParaRPr>
          </a:p>
        </p:txBody>
      </p:sp>
      <p:pic>
        <p:nvPicPr>
          <p:cNvPr id="3" name="Picture 2">
            <a:extLst>
              <a:ext uri="{FF2B5EF4-FFF2-40B4-BE49-F238E27FC236}">
                <a16:creationId xmlns:a16="http://schemas.microsoft.com/office/drawing/2014/main" id="{0F764CF8-CEB2-C43C-578E-F5B439B6C91E}"/>
              </a:ext>
            </a:extLst>
          </p:cNvPr>
          <p:cNvPicPr>
            <a:picLocks noChangeAspect="1"/>
          </p:cNvPicPr>
          <p:nvPr/>
        </p:nvPicPr>
        <p:blipFill>
          <a:blip r:embed="rId2"/>
          <a:stretch>
            <a:fillRect/>
          </a:stretch>
        </p:blipFill>
        <p:spPr>
          <a:xfrm>
            <a:off x="2164080" y="1802184"/>
            <a:ext cx="8133627" cy="4430951"/>
          </a:xfrm>
          <a:prstGeom prst="rect">
            <a:avLst/>
          </a:prstGeom>
        </p:spPr>
      </p:pic>
    </p:spTree>
    <p:extLst>
      <p:ext uri="{BB962C8B-B14F-4D97-AF65-F5344CB8AC3E}">
        <p14:creationId xmlns:p14="http://schemas.microsoft.com/office/powerpoint/2010/main" val="254969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BD0ED5-1249-6FCC-F0B2-BEF36AC626B2}"/>
              </a:ext>
            </a:extLst>
          </p:cNvPr>
          <p:cNvSpPr txBox="1"/>
          <p:nvPr/>
        </p:nvSpPr>
        <p:spPr>
          <a:xfrm>
            <a:off x="4114800" y="785614"/>
            <a:ext cx="6116320" cy="1015663"/>
          </a:xfrm>
          <a:prstGeom prst="rect">
            <a:avLst/>
          </a:prstGeom>
          <a:noFill/>
        </p:spPr>
        <p:txBody>
          <a:bodyPr wrap="square">
            <a:spAutoFit/>
          </a:bodyPr>
          <a:lstStyle/>
          <a:p>
            <a:r>
              <a:rPr lang="en-US" sz="6000" b="1" dirty="0">
                <a:effectLst>
                  <a:glow rad="101600">
                    <a:schemeClr val="accent4">
                      <a:satMod val="175000"/>
                      <a:alpha val="40000"/>
                    </a:schemeClr>
                  </a:glow>
                </a:effectLst>
                <a:latin typeface="Arial Narrow" panose="020B0606020202030204" pitchFamily="34" charset="0"/>
              </a:rPr>
              <a:t>Conclusion</a:t>
            </a:r>
            <a:endParaRPr lang="en-IN" sz="6000" dirty="0">
              <a:latin typeface="Arial Narrow" panose="020B0606020202030204" pitchFamily="34" charset="0"/>
            </a:endParaRPr>
          </a:p>
        </p:txBody>
      </p:sp>
      <p:sp>
        <p:nvSpPr>
          <p:cNvPr id="5" name="TextBox 4">
            <a:extLst>
              <a:ext uri="{FF2B5EF4-FFF2-40B4-BE49-F238E27FC236}">
                <a16:creationId xmlns:a16="http://schemas.microsoft.com/office/drawing/2014/main" id="{CBF0C70B-EF69-55AF-DF71-9EBB7C8DCF78}"/>
              </a:ext>
            </a:extLst>
          </p:cNvPr>
          <p:cNvSpPr txBox="1"/>
          <p:nvPr/>
        </p:nvSpPr>
        <p:spPr>
          <a:xfrm>
            <a:off x="1234440" y="2783840"/>
            <a:ext cx="9723120" cy="2677656"/>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Arial Narrow" panose="020B0606020202030204" pitchFamily="34" charset="0"/>
              </a:rPr>
              <a:t>There are fewer employees at the senior level compared to the junior level.</a:t>
            </a:r>
          </a:p>
          <a:p>
            <a:pPr marL="285750" indent="-285750" algn="just">
              <a:buFont typeface="Arial" panose="020B0604020202020204" pitchFamily="34" charset="0"/>
              <a:buChar char="•"/>
            </a:pPr>
            <a:r>
              <a:rPr lang="en-US" sz="2400" dirty="0">
                <a:latin typeface="Arial Narrow" panose="020B0606020202030204" pitchFamily="34" charset="0"/>
              </a:rPr>
              <a:t>The majority of customers come from Europe, accounting for approximately 70%.</a:t>
            </a:r>
          </a:p>
          <a:p>
            <a:pPr marL="285750" indent="-285750" algn="just">
              <a:buFont typeface="Arial" panose="020B0604020202020204" pitchFamily="34" charset="0"/>
              <a:buChar char="•"/>
            </a:pPr>
            <a:r>
              <a:rPr lang="en-US" sz="2400" dirty="0">
                <a:latin typeface="Arial Narrow" panose="020B0606020202030204" pitchFamily="34" charset="0"/>
              </a:rPr>
              <a:t>Prague city generates the highest total invoice amount, and the top two spending customers are from this city.</a:t>
            </a:r>
          </a:p>
          <a:p>
            <a:pPr marL="285750" indent="-285750" algn="just">
              <a:buFont typeface="Arial" panose="020B0604020202020204" pitchFamily="34" charset="0"/>
              <a:buChar char="•"/>
            </a:pPr>
            <a:r>
              <a:rPr lang="en-US" sz="2400" dirty="0">
                <a:latin typeface="Arial Narrow" panose="020B0606020202030204" pitchFamily="34" charset="0"/>
              </a:rPr>
              <a:t>Rock is the sole music genre popular in every country for purchases, except Argentina.</a:t>
            </a:r>
          </a:p>
          <a:p>
            <a:pPr marL="285750" indent="-285750" algn="just">
              <a:buFont typeface="Arial" panose="020B0604020202020204" pitchFamily="34" charset="0"/>
              <a:buChar char="•"/>
            </a:pPr>
            <a:r>
              <a:rPr lang="en-US" sz="2400" dirty="0">
                <a:latin typeface="Arial Narrow" panose="020B0606020202030204" pitchFamily="34" charset="0"/>
              </a:rPr>
              <a:t>U2 is the artist with the most rock music compositions.</a:t>
            </a:r>
            <a:endParaRPr lang="en-IN" sz="2400" dirty="0">
              <a:latin typeface="Arial Narrow" panose="020B0606020202030204" pitchFamily="34" charset="0"/>
            </a:endParaRPr>
          </a:p>
        </p:txBody>
      </p:sp>
    </p:spTree>
    <p:extLst>
      <p:ext uri="{BB962C8B-B14F-4D97-AF65-F5344CB8AC3E}">
        <p14:creationId xmlns:p14="http://schemas.microsoft.com/office/powerpoint/2010/main" val="290263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CE03-B32D-DB82-CD59-5AE3D8E8E15F}"/>
              </a:ext>
            </a:extLst>
          </p:cNvPr>
          <p:cNvSpPr>
            <a:spLocks noGrp="1"/>
          </p:cNvSpPr>
          <p:nvPr>
            <p:ph type="title"/>
          </p:nvPr>
        </p:nvSpPr>
        <p:spPr>
          <a:xfrm>
            <a:off x="1295402" y="982132"/>
            <a:ext cx="2744753" cy="1023950"/>
          </a:xfrm>
        </p:spPr>
        <p:txBody>
          <a:bodyPr>
            <a:normAutofit/>
          </a:bodyPr>
          <a:lstStyle/>
          <a:p>
            <a:pPr algn="l"/>
            <a:r>
              <a:rPr lang="en-IN" dirty="0">
                <a:latin typeface="Arial Narrow" panose="020B0606020202030204" pitchFamily="34" charset="0"/>
              </a:rPr>
              <a:t>Overview</a:t>
            </a:r>
          </a:p>
        </p:txBody>
      </p:sp>
      <p:sp>
        <p:nvSpPr>
          <p:cNvPr id="3" name="Content Placeholder 2">
            <a:extLst>
              <a:ext uri="{FF2B5EF4-FFF2-40B4-BE49-F238E27FC236}">
                <a16:creationId xmlns:a16="http://schemas.microsoft.com/office/drawing/2014/main" id="{F8B9D44A-ACEA-6D83-B6E2-C788A92A9CAA}"/>
              </a:ext>
            </a:extLst>
          </p:cNvPr>
          <p:cNvSpPr>
            <a:spLocks noGrp="1"/>
          </p:cNvSpPr>
          <p:nvPr>
            <p:ph idx="1"/>
          </p:nvPr>
        </p:nvSpPr>
        <p:spPr>
          <a:xfrm>
            <a:off x="1295402" y="2170748"/>
            <a:ext cx="9642674" cy="3859662"/>
          </a:xfrm>
        </p:spPr>
        <p:txBody>
          <a:bodyPr>
            <a:normAutofit fontScale="55000" lnSpcReduction="20000"/>
          </a:bodyPr>
          <a:lstStyle/>
          <a:p>
            <a:pPr marL="0" indent="0">
              <a:buNone/>
            </a:pPr>
            <a:r>
              <a:rPr lang="en-US" b="0" i="0" dirty="0">
                <a:solidFill>
                  <a:srgbClr val="1F2328"/>
                </a:solidFill>
                <a:effectLst/>
                <a:latin typeface="-apple-system"/>
              </a:rPr>
              <a:t>To analyze the dataset using SQL to assist the Music Store in gaining insights into its business growth by addressing basic inquiries.</a:t>
            </a:r>
          </a:p>
          <a:p>
            <a:pPr marL="0" indent="0" algn="l">
              <a:buNone/>
            </a:pPr>
            <a:endParaRPr lang="en-US" b="1" i="0" dirty="0">
              <a:solidFill>
                <a:srgbClr val="1F2328"/>
              </a:solidFill>
              <a:effectLst/>
              <a:latin typeface="-apple-system"/>
            </a:endParaRPr>
          </a:p>
          <a:p>
            <a:pPr marL="0" indent="0" algn="l">
              <a:buNone/>
            </a:pPr>
            <a:r>
              <a:rPr lang="en-US" b="1" i="0" dirty="0">
                <a:solidFill>
                  <a:srgbClr val="1F2328"/>
                </a:solidFill>
                <a:effectLst/>
                <a:latin typeface="-apple-system"/>
              </a:rPr>
              <a:t>Database and Tools</a:t>
            </a:r>
          </a:p>
          <a:p>
            <a:pPr algn="l">
              <a:buFont typeface="Arial" panose="020B0604020202020204" pitchFamily="34" charset="0"/>
              <a:buChar char="•"/>
            </a:pPr>
            <a:r>
              <a:rPr lang="en-US" b="0" i="0" dirty="0" err="1">
                <a:solidFill>
                  <a:srgbClr val="1F2328"/>
                </a:solidFill>
                <a:effectLst/>
                <a:latin typeface="-apple-system"/>
              </a:rPr>
              <a:t>Postgre</a:t>
            </a:r>
            <a:r>
              <a:rPr lang="en-US" b="0" i="0" dirty="0">
                <a:solidFill>
                  <a:srgbClr val="1F2328"/>
                </a:solidFill>
                <a:effectLst/>
                <a:latin typeface="-apple-system"/>
              </a:rPr>
              <a:t> SQL</a:t>
            </a:r>
          </a:p>
          <a:p>
            <a:pPr algn="l">
              <a:buFont typeface="Arial" panose="020B0604020202020204" pitchFamily="34" charset="0"/>
              <a:buChar char="•"/>
            </a:pPr>
            <a:r>
              <a:rPr lang="en-US" b="0" i="0" dirty="0">
                <a:solidFill>
                  <a:srgbClr val="1F2328"/>
                </a:solidFill>
                <a:effectLst/>
                <a:latin typeface="-apple-system"/>
              </a:rPr>
              <a:t>PgAdmin4</a:t>
            </a:r>
          </a:p>
          <a:p>
            <a:pPr algn="l">
              <a:buFont typeface="Arial" panose="020B0604020202020204" pitchFamily="34" charset="0"/>
              <a:buChar char="•"/>
            </a:pPr>
            <a:endParaRPr lang="en-US" dirty="0">
              <a:solidFill>
                <a:srgbClr val="1F2328"/>
              </a:solidFill>
              <a:latin typeface="-apple-system"/>
            </a:endParaRPr>
          </a:p>
          <a:p>
            <a:pPr marL="0" indent="0" algn="l">
              <a:buNone/>
            </a:pPr>
            <a:r>
              <a:rPr lang="en-US" b="1" i="0" dirty="0">
                <a:solidFill>
                  <a:srgbClr val="1F2328"/>
                </a:solidFill>
                <a:effectLst/>
                <a:latin typeface="-apple-system"/>
              </a:rPr>
              <a:t>Concepts used for this project</a:t>
            </a:r>
          </a:p>
          <a:p>
            <a:pPr algn="l">
              <a:buFont typeface="Arial" panose="020B0604020202020204" pitchFamily="34" charset="0"/>
              <a:buChar char="•"/>
            </a:pPr>
            <a:r>
              <a:rPr lang="en-US" b="0" i="0" dirty="0">
                <a:solidFill>
                  <a:srgbClr val="1F2328"/>
                </a:solidFill>
                <a:effectLst/>
                <a:latin typeface="-apple-system"/>
              </a:rPr>
              <a:t>Aggregation functions like sum, average, count</a:t>
            </a:r>
          </a:p>
          <a:p>
            <a:pPr algn="l">
              <a:buFont typeface="Arial" panose="020B0604020202020204" pitchFamily="34" charset="0"/>
              <a:buChar char="•"/>
            </a:pPr>
            <a:r>
              <a:rPr lang="en-US" b="0" i="0" dirty="0">
                <a:solidFill>
                  <a:srgbClr val="1F2328"/>
                </a:solidFill>
                <a:effectLst/>
                <a:latin typeface="-apple-system"/>
              </a:rPr>
              <a:t>Window functions</a:t>
            </a:r>
          </a:p>
          <a:p>
            <a:pPr algn="l">
              <a:buFont typeface="Arial" panose="020B0604020202020204" pitchFamily="34" charset="0"/>
              <a:buChar char="•"/>
            </a:pPr>
            <a:r>
              <a:rPr lang="en-US" b="0" i="0" dirty="0">
                <a:solidFill>
                  <a:srgbClr val="1F2328"/>
                </a:solidFill>
                <a:effectLst/>
                <a:latin typeface="-apple-system"/>
              </a:rPr>
              <a:t>sub-queries</a:t>
            </a:r>
          </a:p>
          <a:p>
            <a:pPr algn="l">
              <a:buFont typeface="Arial" panose="020B0604020202020204" pitchFamily="34" charset="0"/>
              <a:buChar char="•"/>
            </a:pPr>
            <a:r>
              <a:rPr lang="en-US" b="0" i="0" dirty="0">
                <a:solidFill>
                  <a:srgbClr val="1F2328"/>
                </a:solidFill>
                <a:effectLst/>
                <a:latin typeface="-apple-system"/>
              </a:rPr>
              <a:t>Common Table Expression(CTEs)</a:t>
            </a:r>
          </a:p>
          <a:p>
            <a:pPr algn="l">
              <a:buFont typeface="Arial" panose="020B0604020202020204" pitchFamily="34" charset="0"/>
              <a:buChar char="•"/>
            </a:pPr>
            <a:r>
              <a:rPr lang="en-US" b="0" i="0" dirty="0">
                <a:solidFill>
                  <a:srgbClr val="1F2328"/>
                </a:solidFill>
                <a:effectLst/>
                <a:latin typeface="-apple-system"/>
              </a:rPr>
              <a:t>Joins: Self-</a:t>
            </a:r>
            <a:r>
              <a:rPr lang="en-US" b="0" i="0" dirty="0" err="1">
                <a:solidFill>
                  <a:srgbClr val="1F2328"/>
                </a:solidFill>
                <a:effectLst/>
                <a:latin typeface="-apple-system"/>
              </a:rPr>
              <a:t>join,Right</a:t>
            </a:r>
            <a:r>
              <a:rPr lang="en-US" b="0" i="0" dirty="0">
                <a:solidFill>
                  <a:srgbClr val="1F2328"/>
                </a:solidFill>
                <a:effectLst/>
                <a:latin typeface="-apple-system"/>
              </a:rPr>
              <a:t> join, Inner join</a:t>
            </a:r>
          </a:p>
          <a:p>
            <a:pPr algn="l">
              <a:buFont typeface="Arial" panose="020B0604020202020204" pitchFamily="34" charset="0"/>
              <a:buChar char="•"/>
            </a:pPr>
            <a:endParaRPr lang="en-US" b="0" i="0" dirty="0">
              <a:solidFill>
                <a:srgbClr val="1F2328"/>
              </a:solidFill>
              <a:effectLst/>
              <a:latin typeface="-apple-system"/>
            </a:endParaRPr>
          </a:p>
          <a:p>
            <a:endParaRPr lang="en-IN" dirty="0"/>
          </a:p>
        </p:txBody>
      </p:sp>
    </p:spTree>
    <p:extLst>
      <p:ext uri="{BB962C8B-B14F-4D97-AF65-F5344CB8AC3E}">
        <p14:creationId xmlns:p14="http://schemas.microsoft.com/office/powerpoint/2010/main" val="285394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85EB9-C4B6-5DC1-71EA-6E9B1F665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186" y="1480580"/>
            <a:ext cx="5491826" cy="4439871"/>
          </a:xfrm>
          <a:prstGeom prst="rect">
            <a:avLst/>
          </a:prstGeom>
        </p:spPr>
      </p:pic>
      <p:sp>
        <p:nvSpPr>
          <p:cNvPr id="5" name="TextBox 4">
            <a:extLst>
              <a:ext uri="{FF2B5EF4-FFF2-40B4-BE49-F238E27FC236}">
                <a16:creationId xmlns:a16="http://schemas.microsoft.com/office/drawing/2014/main" id="{66305B55-8076-6C47-6C1F-2438D81BFB9A}"/>
              </a:ext>
            </a:extLst>
          </p:cNvPr>
          <p:cNvSpPr txBox="1"/>
          <p:nvPr/>
        </p:nvSpPr>
        <p:spPr>
          <a:xfrm>
            <a:off x="972273" y="937549"/>
            <a:ext cx="9375494" cy="400110"/>
          </a:xfrm>
          <a:prstGeom prst="rect">
            <a:avLst/>
          </a:prstGeom>
          <a:noFill/>
        </p:spPr>
        <p:txBody>
          <a:bodyPr wrap="square" rtlCol="0">
            <a:spAutoFit/>
          </a:bodyPr>
          <a:lstStyle/>
          <a:p>
            <a:pPr algn="ctr"/>
            <a:r>
              <a:rPr lang="en-IN" b="1" dirty="0">
                <a:latin typeface="Arial Narrow" panose="020B0606020202030204" pitchFamily="34" charset="0"/>
              </a:rPr>
              <a:t>Schema- </a:t>
            </a:r>
            <a:r>
              <a:rPr lang="en-IN" sz="2000" b="1" dirty="0">
                <a:latin typeface="Arial Narrow" panose="020B0606020202030204" pitchFamily="34" charset="0"/>
              </a:rPr>
              <a:t>Music</a:t>
            </a:r>
            <a:r>
              <a:rPr lang="en-IN" b="1" dirty="0">
                <a:latin typeface="Arial Narrow" panose="020B0606020202030204" pitchFamily="34" charset="0"/>
              </a:rPr>
              <a:t> Store Database</a:t>
            </a:r>
          </a:p>
        </p:txBody>
      </p:sp>
    </p:spTree>
    <p:extLst>
      <p:ext uri="{BB962C8B-B14F-4D97-AF65-F5344CB8AC3E}">
        <p14:creationId xmlns:p14="http://schemas.microsoft.com/office/powerpoint/2010/main" val="224987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6BAA-36CB-4534-F09F-350A623EA9C6}"/>
              </a:ext>
            </a:extLst>
          </p:cNvPr>
          <p:cNvSpPr txBox="1">
            <a:spLocks/>
          </p:cNvSpPr>
          <p:nvPr/>
        </p:nvSpPr>
        <p:spPr>
          <a:xfrm>
            <a:off x="1267800" y="782080"/>
            <a:ext cx="9079967" cy="479561"/>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tx1"/>
                </a:solidFill>
                <a:latin typeface="Arial Narrow" panose="020B0606020202030204" pitchFamily="34" charset="0"/>
              </a:rPr>
              <a:t>Who is the senior most employee, find name and job title.</a:t>
            </a:r>
            <a:endParaRPr lang="en-IN" sz="2400" b="1" u="sng" dirty="0">
              <a:solidFill>
                <a:schemeClr val="tx1"/>
              </a:solidFill>
              <a:latin typeface="Arial Narrow" panose="020B0606020202030204" pitchFamily="34" charset="0"/>
            </a:endParaRPr>
          </a:p>
        </p:txBody>
      </p:sp>
      <p:pic>
        <p:nvPicPr>
          <p:cNvPr id="3" name="Picture 2">
            <a:extLst>
              <a:ext uri="{FF2B5EF4-FFF2-40B4-BE49-F238E27FC236}">
                <a16:creationId xmlns:a16="http://schemas.microsoft.com/office/drawing/2014/main" id="{7935D5EF-B9CA-7448-2C91-963D228E857D}"/>
              </a:ext>
            </a:extLst>
          </p:cNvPr>
          <p:cNvPicPr>
            <a:picLocks noChangeAspect="1"/>
          </p:cNvPicPr>
          <p:nvPr/>
        </p:nvPicPr>
        <p:blipFill>
          <a:blip r:embed="rId2"/>
          <a:stretch>
            <a:fillRect/>
          </a:stretch>
        </p:blipFill>
        <p:spPr>
          <a:xfrm>
            <a:off x="843638" y="1871333"/>
            <a:ext cx="4322910" cy="3115334"/>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3AB7613C-9D62-5303-5786-CB8A283B8792}"/>
              </a:ext>
            </a:extLst>
          </p:cNvPr>
          <p:cNvPicPr>
            <a:picLocks noChangeAspect="1"/>
          </p:cNvPicPr>
          <p:nvPr/>
        </p:nvPicPr>
        <p:blipFill>
          <a:blip r:embed="rId3"/>
          <a:stretch>
            <a:fillRect/>
          </a:stretch>
        </p:blipFill>
        <p:spPr>
          <a:xfrm>
            <a:off x="5405608" y="1871333"/>
            <a:ext cx="5942754" cy="31153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Subtitle 2">
            <a:extLst>
              <a:ext uri="{FF2B5EF4-FFF2-40B4-BE49-F238E27FC236}">
                <a16:creationId xmlns:a16="http://schemas.microsoft.com/office/drawing/2014/main" id="{B9D57C6C-FF99-D2DE-1893-C56F3E46046A}"/>
              </a:ext>
            </a:extLst>
          </p:cNvPr>
          <p:cNvSpPr txBox="1">
            <a:spLocks/>
          </p:cNvSpPr>
          <p:nvPr/>
        </p:nvSpPr>
        <p:spPr>
          <a:xfrm>
            <a:off x="669899" y="5385412"/>
            <a:ext cx="10275768" cy="829404"/>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600" b="1" i="0" dirty="0">
                <a:solidFill>
                  <a:srgbClr val="374151"/>
                </a:solidFill>
                <a:effectLst/>
                <a:latin typeface="Arial Narrow" panose="020B0606020202030204" pitchFamily="34" charset="0"/>
              </a:rPr>
              <a:t>The senior-most employee holds the position of Senior General Manager, named Mohan Madan. Employee numbers are highest at the L1 level, but as seniority levels rise, the number of employees decreases progressively.</a:t>
            </a:r>
            <a:endParaRPr lang="en-IN" sz="1600" b="1" dirty="0">
              <a:latin typeface="Arial Narrow" panose="020B0606020202030204" pitchFamily="34" charset="0"/>
            </a:endParaRPr>
          </a:p>
        </p:txBody>
      </p:sp>
    </p:spTree>
    <p:extLst>
      <p:ext uri="{BB962C8B-B14F-4D97-AF65-F5344CB8AC3E}">
        <p14:creationId xmlns:p14="http://schemas.microsoft.com/office/powerpoint/2010/main" val="103399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9A61B7-F3EF-815B-AABA-2926C87A7DB5}"/>
              </a:ext>
            </a:extLst>
          </p:cNvPr>
          <p:cNvSpPr txBox="1">
            <a:spLocks/>
          </p:cNvSpPr>
          <p:nvPr/>
        </p:nvSpPr>
        <p:spPr>
          <a:xfrm>
            <a:off x="2431488" y="734022"/>
            <a:ext cx="6343185" cy="53848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tx1"/>
                </a:solidFill>
                <a:latin typeface="Arial Narrow" panose="020B0606020202030204" pitchFamily="34" charset="0"/>
              </a:rPr>
              <a:t>    Which countries have the most Invoices?</a:t>
            </a:r>
            <a:endParaRPr lang="en-IN" sz="2400" b="1" u="sng" dirty="0">
              <a:solidFill>
                <a:schemeClr val="tx1"/>
              </a:solidFill>
              <a:latin typeface="Arial Narrow" panose="020B0606020202030204" pitchFamily="34" charset="0"/>
            </a:endParaRPr>
          </a:p>
        </p:txBody>
      </p:sp>
      <p:pic>
        <p:nvPicPr>
          <p:cNvPr id="5" name="Picture 4">
            <a:extLst>
              <a:ext uri="{FF2B5EF4-FFF2-40B4-BE49-F238E27FC236}">
                <a16:creationId xmlns:a16="http://schemas.microsoft.com/office/drawing/2014/main" id="{C6B85810-52A8-699C-4759-513E73949DE6}"/>
              </a:ext>
            </a:extLst>
          </p:cNvPr>
          <p:cNvPicPr>
            <a:picLocks noChangeAspect="1"/>
          </p:cNvPicPr>
          <p:nvPr/>
        </p:nvPicPr>
        <p:blipFill>
          <a:blip r:embed="rId2"/>
          <a:stretch>
            <a:fillRect/>
          </a:stretch>
        </p:blipFill>
        <p:spPr>
          <a:xfrm>
            <a:off x="1243074" y="1442431"/>
            <a:ext cx="5138510" cy="2773751"/>
          </a:xfrm>
          <a:prstGeom prst="rect">
            <a:avLst/>
          </a:prstGeom>
        </p:spPr>
      </p:pic>
      <p:pic>
        <p:nvPicPr>
          <p:cNvPr id="6" name="Picture 5">
            <a:extLst>
              <a:ext uri="{FF2B5EF4-FFF2-40B4-BE49-F238E27FC236}">
                <a16:creationId xmlns:a16="http://schemas.microsoft.com/office/drawing/2014/main" id="{DCC3620F-566A-CA84-3A81-73A4114EB7E9}"/>
              </a:ext>
            </a:extLst>
          </p:cNvPr>
          <p:cNvPicPr>
            <a:picLocks noChangeAspect="1"/>
          </p:cNvPicPr>
          <p:nvPr/>
        </p:nvPicPr>
        <p:blipFill>
          <a:blip r:embed="rId3"/>
          <a:stretch>
            <a:fillRect/>
          </a:stretch>
        </p:blipFill>
        <p:spPr>
          <a:xfrm>
            <a:off x="7068274" y="2705455"/>
            <a:ext cx="3177539" cy="1578175"/>
          </a:xfrm>
          <a:prstGeom prst="rect">
            <a:avLst/>
          </a:prstGeom>
        </p:spPr>
      </p:pic>
      <p:pic>
        <p:nvPicPr>
          <p:cNvPr id="7" name="Picture 6">
            <a:extLst>
              <a:ext uri="{FF2B5EF4-FFF2-40B4-BE49-F238E27FC236}">
                <a16:creationId xmlns:a16="http://schemas.microsoft.com/office/drawing/2014/main" id="{3F4A1701-4851-838C-68FA-F5F412FD5175}"/>
              </a:ext>
            </a:extLst>
          </p:cNvPr>
          <p:cNvPicPr>
            <a:picLocks noChangeAspect="1"/>
          </p:cNvPicPr>
          <p:nvPr/>
        </p:nvPicPr>
        <p:blipFill>
          <a:blip r:embed="rId4"/>
          <a:stretch>
            <a:fillRect/>
          </a:stretch>
        </p:blipFill>
        <p:spPr>
          <a:xfrm>
            <a:off x="7068274" y="1461851"/>
            <a:ext cx="3177540" cy="1112520"/>
          </a:xfrm>
          <a:prstGeom prst="rect">
            <a:avLst/>
          </a:prstGeom>
        </p:spPr>
      </p:pic>
      <p:sp>
        <p:nvSpPr>
          <p:cNvPr id="9" name="Subtitle 2">
            <a:extLst>
              <a:ext uri="{FF2B5EF4-FFF2-40B4-BE49-F238E27FC236}">
                <a16:creationId xmlns:a16="http://schemas.microsoft.com/office/drawing/2014/main" id="{82675010-110C-A046-8D50-F60BBE15A853}"/>
              </a:ext>
            </a:extLst>
          </p:cNvPr>
          <p:cNvSpPr txBox="1">
            <a:spLocks/>
          </p:cNvSpPr>
          <p:nvPr/>
        </p:nvSpPr>
        <p:spPr>
          <a:xfrm>
            <a:off x="706861" y="5066853"/>
            <a:ext cx="10022872" cy="119505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600" b="1" dirty="0">
                <a:latin typeface="Arial Narrow" panose="020B0606020202030204" pitchFamily="34" charset="0"/>
              </a:rPr>
              <a:t>The pivot table shows a direct correlation between the number of countries and the number of invoices, with most countries located in Europe. However, despite Europe having the highest number of countries, it is not the top region in terms of invoices generated; North America, particularly the USA, takes the lead in generating the most invoices. The USA significantly contributes to the invoice generation in North America.</a:t>
            </a:r>
            <a:endParaRPr lang="en-IN" sz="1600" b="1" dirty="0">
              <a:latin typeface="Arial Narrow" panose="020B0606020202030204" pitchFamily="34" charset="0"/>
            </a:endParaRPr>
          </a:p>
        </p:txBody>
      </p:sp>
    </p:spTree>
    <p:extLst>
      <p:ext uri="{BB962C8B-B14F-4D97-AF65-F5344CB8AC3E}">
        <p14:creationId xmlns:p14="http://schemas.microsoft.com/office/powerpoint/2010/main" val="180993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AD65-27D4-93F1-80C6-6BFDE7ADB92E}"/>
              </a:ext>
            </a:extLst>
          </p:cNvPr>
          <p:cNvSpPr txBox="1">
            <a:spLocks/>
          </p:cNvSpPr>
          <p:nvPr/>
        </p:nvSpPr>
        <p:spPr>
          <a:xfrm>
            <a:off x="2697706" y="896068"/>
            <a:ext cx="6343185" cy="53848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tx1"/>
                </a:solidFill>
                <a:latin typeface="Arial Narrow" panose="020B0606020202030204" pitchFamily="34" charset="0"/>
              </a:rPr>
              <a:t>What are top 3 values of total invoice?</a:t>
            </a:r>
            <a:endParaRPr lang="en-IN" sz="2400" b="1" u="sng" dirty="0">
              <a:solidFill>
                <a:schemeClr val="tx1"/>
              </a:solidFill>
              <a:latin typeface="Arial Narrow" panose="020B0606020202030204" pitchFamily="34" charset="0"/>
            </a:endParaRPr>
          </a:p>
        </p:txBody>
      </p:sp>
      <p:pic>
        <p:nvPicPr>
          <p:cNvPr id="3" name="Picture 2">
            <a:extLst>
              <a:ext uri="{FF2B5EF4-FFF2-40B4-BE49-F238E27FC236}">
                <a16:creationId xmlns:a16="http://schemas.microsoft.com/office/drawing/2014/main" id="{0E3F1F3D-4AE2-B3FA-38B9-F6FFF545B69B}"/>
              </a:ext>
            </a:extLst>
          </p:cNvPr>
          <p:cNvPicPr>
            <a:picLocks noChangeAspect="1"/>
          </p:cNvPicPr>
          <p:nvPr/>
        </p:nvPicPr>
        <p:blipFill>
          <a:blip r:embed="rId2"/>
          <a:stretch>
            <a:fillRect/>
          </a:stretch>
        </p:blipFill>
        <p:spPr>
          <a:xfrm>
            <a:off x="2363788" y="1702768"/>
            <a:ext cx="7130506" cy="3076614"/>
          </a:xfrm>
          <a:prstGeom prst="rect">
            <a:avLst/>
          </a:prstGeom>
        </p:spPr>
      </p:pic>
      <p:sp>
        <p:nvSpPr>
          <p:cNvPr id="5" name="TextBox 4">
            <a:extLst>
              <a:ext uri="{FF2B5EF4-FFF2-40B4-BE49-F238E27FC236}">
                <a16:creationId xmlns:a16="http://schemas.microsoft.com/office/drawing/2014/main" id="{61A42768-9444-F6FE-5B5C-DD6B027FC6C4}"/>
              </a:ext>
            </a:extLst>
          </p:cNvPr>
          <p:cNvSpPr txBox="1"/>
          <p:nvPr/>
        </p:nvSpPr>
        <p:spPr>
          <a:xfrm>
            <a:off x="763929" y="5361106"/>
            <a:ext cx="9294471" cy="338554"/>
          </a:xfrm>
          <a:prstGeom prst="rect">
            <a:avLst/>
          </a:prstGeom>
          <a:noFill/>
        </p:spPr>
        <p:txBody>
          <a:bodyPr wrap="square">
            <a:spAutoFit/>
          </a:bodyPr>
          <a:lstStyle/>
          <a:p>
            <a:r>
              <a:rPr lang="en-US" sz="1600" b="1" dirty="0">
                <a:latin typeface="Arial Narrow" panose="020B0606020202030204" pitchFamily="34" charset="0"/>
              </a:rPr>
              <a:t>The top three values in total invoices come from two countries: France and Canada.</a:t>
            </a:r>
            <a:endParaRPr lang="en-IN" sz="1600" b="1" dirty="0">
              <a:latin typeface="Arial Narrow" panose="020B0606020202030204" pitchFamily="34" charset="0"/>
            </a:endParaRPr>
          </a:p>
        </p:txBody>
      </p:sp>
    </p:spTree>
    <p:extLst>
      <p:ext uri="{BB962C8B-B14F-4D97-AF65-F5344CB8AC3E}">
        <p14:creationId xmlns:p14="http://schemas.microsoft.com/office/powerpoint/2010/main" val="211042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393E-0AA8-2AD7-6699-3E7DAA991D59}"/>
              </a:ext>
            </a:extLst>
          </p:cNvPr>
          <p:cNvSpPr txBox="1">
            <a:spLocks/>
          </p:cNvSpPr>
          <p:nvPr/>
        </p:nvSpPr>
        <p:spPr>
          <a:xfrm>
            <a:off x="2489361" y="1081262"/>
            <a:ext cx="6343185" cy="53848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tx1"/>
                </a:solidFill>
                <a:latin typeface="Arial Narrow" panose="020B0606020202030204" pitchFamily="34" charset="0"/>
              </a:rPr>
              <a:t> Cities with top customers</a:t>
            </a:r>
            <a:endParaRPr lang="en-IN" sz="2400" b="1" u="sng" dirty="0">
              <a:solidFill>
                <a:schemeClr val="tx1"/>
              </a:solidFill>
              <a:latin typeface="Arial Narrow" panose="020B0606020202030204" pitchFamily="34" charset="0"/>
            </a:endParaRPr>
          </a:p>
        </p:txBody>
      </p:sp>
      <p:pic>
        <p:nvPicPr>
          <p:cNvPr id="3" name="Picture 2">
            <a:extLst>
              <a:ext uri="{FF2B5EF4-FFF2-40B4-BE49-F238E27FC236}">
                <a16:creationId xmlns:a16="http://schemas.microsoft.com/office/drawing/2014/main" id="{40FA07D8-343B-5CBC-6A49-4723E43C5F72}"/>
              </a:ext>
            </a:extLst>
          </p:cNvPr>
          <p:cNvPicPr>
            <a:picLocks noChangeAspect="1"/>
          </p:cNvPicPr>
          <p:nvPr/>
        </p:nvPicPr>
        <p:blipFill>
          <a:blip r:embed="rId2"/>
          <a:stretch>
            <a:fillRect/>
          </a:stretch>
        </p:blipFill>
        <p:spPr>
          <a:xfrm>
            <a:off x="2489361" y="1789138"/>
            <a:ext cx="6343185" cy="3279724"/>
          </a:xfrm>
          <a:prstGeom prst="rect">
            <a:avLst/>
          </a:prstGeom>
        </p:spPr>
      </p:pic>
      <p:sp>
        <p:nvSpPr>
          <p:cNvPr id="5" name="TextBox 4">
            <a:extLst>
              <a:ext uri="{FF2B5EF4-FFF2-40B4-BE49-F238E27FC236}">
                <a16:creationId xmlns:a16="http://schemas.microsoft.com/office/drawing/2014/main" id="{A0217495-2C49-557D-C096-09B558638B0A}"/>
              </a:ext>
            </a:extLst>
          </p:cNvPr>
          <p:cNvSpPr txBox="1"/>
          <p:nvPr/>
        </p:nvSpPr>
        <p:spPr>
          <a:xfrm>
            <a:off x="1053297" y="5238252"/>
            <a:ext cx="9873204" cy="584775"/>
          </a:xfrm>
          <a:prstGeom prst="rect">
            <a:avLst/>
          </a:prstGeom>
          <a:noFill/>
        </p:spPr>
        <p:txBody>
          <a:bodyPr wrap="square">
            <a:spAutoFit/>
          </a:bodyPr>
          <a:lstStyle/>
          <a:p>
            <a:r>
              <a:rPr lang="en-US" sz="1600" b="1" i="0" dirty="0">
                <a:solidFill>
                  <a:srgbClr val="374151"/>
                </a:solidFill>
                <a:effectLst/>
                <a:latin typeface="Arial Narrow" panose="020B0606020202030204" pitchFamily="34" charset="0"/>
              </a:rPr>
              <a:t>These cities have the highest total invoices, making them strong candidates for hosting a successful promotional music festival that can generate substantial revenue.</a:t>
            </a:r>
            <a:endParaRPr lang="en-IN" sz="1600" b="1" dirty="0">
              <a:latin typeface="Arial Narrow" panose="020B0606020202030204" pitchFamily="34" charset="0"/>
            </a:endParaRPr>
          </a:p>
        </p:txBody>
      </p:sp>
    </p:spTree>
    <p:extLst>
      <p:ext uri="{BB962C8B-B14F-4D97-AF65-F5344CB8AC3E}">
        <p14:creationId xmlns:p14="http://schemas.microsoft.com/office/powerpoint/2010/main" val="20009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3B2CBA-55E6-821F-7C4B-BD670CF0C1A5}"/>
              </a:ext>
            </a:extLst>
          </p:cNvPr>
          <p:cNvSpPr txBox="1"/>
          <p:nvPr/>
        </p:nvSpPr>
        <p:spPr>
          <a:xfrm>
            <a:off x="3040283" y="683865"/>
            <a:ext cx="6111432" cy="400110"/>
          </a:xfrm>
          <a:prstGeom prst="rect">
            <a:avLst/>
          </a:prstGeom>
          <a:noFill/>
        </p:spPr>
        <p:txBody>
          <a:bodyPr wrap="square">
            <a:spAutoFit/>
          </a:bodyPr>
          <a:lstStyle/>
          <a:p>
            <a:pPr algn="ctr"/>
            <a:r>
              <a:rPr lang="en-US" b="1" u="sng" dirty="0">
                <a:latin typeface="Arial Narrow" panose="020B0606020202030204" pitchFamily="34" charset="0"/>
              </a:rPr>
              <a:t>Top 5 </a:t>
            </a:r>
            <a:r>
              <a:rPr lang="en-US" sz="2000" b="1" u="sng" dirty="0">
                <a:latin typeface="Arial Narrow" panose="020B0606020202030204" pitchFamily="34" charset="0"/>
              </a:rPr>
              <a:t>Customers</a:t>
            </a:r>
            <a:r>
              <a:rPr lang="en-US" b="1" u="sng" dirty="0">
                <a:latin typeface="Arial Narrow" panose="020B0606020202030204" pitchFamily="34" charset="0"/>
              </a:rPr>
              <a:t> In terms Of Total Money They Spend</a:t>
            </a:r>
            <a:endParaRPr lang="en-IN" b="1" u="sng" dirty="0">
              <a:latin typeface="Arial Narrow" panose="020B0606020202030204" pitchFamily="34" charset="0"/>
            </a:endParaRPr>
          </a:p>
        </p:txBody>
      </p:sp>
      <p:pic>
        <p:nvPicPr>
          <p:cNvPr id="6" name="Picture 5">
            <a:extLst>
              <a:ext uri="{FF2B5EF4-FFF2-40B4-BE49-F238E27FC236}">
                <a16:creationId xmlns:a16="http://schemas.microsoft.com/office/drawing/2014/main" id="{EEAAAE1F-3AE8-205A-73ED-B20545BBABAC}"/>
              </a:ext>
            </a:extLst>
          </p:cNvPr>
          <p:cNvPicPr>
            <a:picLocks noChangeAspect="1"/>
          </p:cNvPicPr>
          <p:nvPr/>
        </p:nvPicPr>
        <p:blipFill rotWithShape="1">
          <a:blip r:embed="rId2">
            <a:extLst>
              <a:ext uri="{28A0092B-C50C-407E-A947-70E740481C1C}">
                <a14:useLocalDpi xmlns:a14="http://schemas.microsoft.com/office/drawing/2010/main" val="0"/>
              </a:ext>
            </a:extLst>
          </a:blip>
          <a:srcRect l="886" t="1041" r="1004" b="1160"/>
          <a:stretch/>
        </p:blipFill>
        <p:spPr>
          <a:xfrm>
            <a:off x="1496657" y="1844040"/>
            <a:ext cx="9198685" cy="4130040"/>
          </a:xfrm>
          <a:prstGeom prst="rect">
            <a:avLst/>
          </a:prstGeom>
        </p:spPr>
      </p:pic>
    </p:spTree>
    <p:extLst>
      <p:ext uri="{BB962C8B-B14F-4D97-AF65-F5344CB8AC3E}">
        <p14:creationId xmlns:p14="http://schemas.microsoft.com/office/powerpoint/2010/main" val="344273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8AB7E1-ABF0-C07F-7EB7-ABDD742A27D8}"/>
              </a:ext>
            </a:extLst>
          </p:cNvPr>
          <p:cNvSpPr txBox="1"/>
          <p:nvPr/>
        </p:nvSpPr>
        <p:spPr>
          <a:xfrm>
            <a:off x="2190750" y="667434"/>
            <a:ext cx="7837170" cy="400110"/>
          </a:xfrm>
          <a:prstGeom prst="rect">
            <a:avLst/>
          </a:prstGeom>
          <a:noFill/>
        </p:spPr>
        <p:txBody>
          <a:bodyPr wrap="square">
            <a:spAutoFit/>
          </a:bodyPr>
          <a:lstStyle/>
          <a:p>
            <a:pPr algn="ctr"/>
            <a:r>
              <a:rPr lang="en-US" sz="2000" b="1" u="sng" dirty="0">
                <a:latin typeface="Arial Narrow" panose="020B0606020202030204" pitchFamily="34" charset="0"/>
              </a:rPr>
              <a:t>Most Popular Music Genre For Each Country In Terms Of Purchase</a:t>
            </a:r>
            <a:endParaRPr lang="en-IN" sz="2000" dirty="0">
              <a:latin typeface="Arial Narrow" panose="020B0606020202030204" pitchFamily="34" charset="0"/>
            </a:endParaRPr>
          </a:p>
        </p:txBody>
      </p:sp>
      <p:pic>
        <p:nvPicPr>
          <p:cNvPr id="4" name="Picture 3">
            <a:extLst>
              <a:ext uri="{FF2B5EF4-FFF2-40B4-BE49-F238E27FC236}">
                <a16:creationId xmlns:a16="http://schemas.microsoft.com/office/drawing/2014/main" id="{CF902DF9-EC80-F652-C815-5EFD006A7A2C}"/>
              </a:ext>
            </a:extLst>
          </p:cNvPr>
          <p:cNvPicPr>
            <a:picLocks noChangeAspect="1"/>
          </p:cNvPicPr>
          <p:nvPr/>
        </p:nvPicPr>
        <p:blipFill>
          <a:blip r:embed="rId2"/>
          <a:stretch>
            <a:fillRect/>
          </a:stretch>
        </p:blipFill>
        <p:spPr>
          <a:xfrm>
            <a:off x="805945" y="1346509"/>
            <a:ext cx="3258055" cy="4765883"/>
          </a:xfrm>
          <a:prstGeom prst="rect">
            <a:avLst/>
          </a:prstGeom>
        </p:spPr>
      </p:pic>
      <p:pic>
        <p:nvPicPr>
          <p:cNvPr id="5" name="Picture 4">
            <a:extLst>
              <a:ext uri="{FF2B5EF4-FFF2-40B4-BE49-F238E27FC236}">
                <a16:creationId xmlns:a16="http://schemas.microsoft.com/office/drawing/2014/main" id="{069A8C24-B04A-2EE6-D6C7-782D80CBADF2}"/>
              </a:ext>
            </a:extLst>
          </p:cNvPr>
          <p:cNvPicPr>
            <a:picLocks noChangeAspect="1"/>
          </p:cNvPicPr>
          <p:nvPr/>
        </p:nvPicPr>
        <p:blipFill>
          <a:blip r:embed="rId3"/>
          <a:stretch>
            <a:fillRect/>
          </a:stretch>
        </p:blipFill>
        <p:spPr>
          <a:xfrm>
            <a:off x="4681600" y="1346509"/>
            <a:ext cx="5346320" cy="1612121"/>
          </a:xfrm>
          <a:prstGeom prst="rect">
            <a:avLst/>
          </a:prstGeom>
        </p:spPr>
      </p:pic>
      <p:sp>
        <p:nvSpPr>
          <p:cNvPr id="7" name="TextBox 6">
            <a:extLst>
              <a:ext uri="{FF2B5EF4-FFF2-40B4-BE49-F238E27FC236}">
                <a16:creationId xmlns:a16="http://schemas.microsoft.com/office/drawing/2014/main" id="{AC52357C-CC25-AF02-C5F2-0DED1819A80A}"/>
              </a:ext>
            </a:extLst>
          </p:cNvPr>
          <p:cNvSpPr txBox="1"/>
          <p:nvPr/>
        </p:nvSpPr>
        <p:spPr>
          <a:xfrm>
            <a:off x="4480560" y="5117515"/>
            <a:ext cx="6116320" cy="584775"/>
          </a:xfrm>
          <a:prstGeom prst="rect">
            <a:avLst/>
          </a:prstGeom>
          <a:noFill/>
        </p:spPr>
        <p:txBody>
          <a:bodyPr wrap="square">
            <a:spAutoFit/>
          </a:bodyPr>
          <a:lstStyle/>
          <a:p>
            <a:pPr algn="l"/>
            <a:r>
              <a:rPr lang="en-IN" sz="1600" b="1" dirty="0">
                <a:latin typeface="Arial Narrow" panose="020B0606020202030204" pitchFamily="34" charset="0"/>
              </a:rPr>
              <a:t>Rock is the only music genre which is popular in all country except Argentina.</a:t>
            </a:r>
          </a:p>
        </p:txBody>
      </p:sp>
      <p:sp>
        <p:nvSpPr>
          <p:cNvPr id="8" name="Rectangle 1">
            <a:extLst>
              <a:ext uri="{FF2B5EF4-FFF2-40B4-BE49-F238E27FC236}">
                <a16:creationId xmlns:a16="http://schemas.microsoft.com/office/drawing/2014/main" id="{B94541A2-623B-7AEB-D027-C4FD63E43D9E}"/>
              </a:ext>
            </a:extLst>
          </p:cNvPr>
          <p:cNvSpPr>
            <a:spLocks noChangeArrowheads="1"/>
          </p:cNvSpPr>
          <p:nvPr/>
        </p:nvSpPr>
        <p:spPr bwMode="auto">
          <a:xfrm>
            <a:off x="0" y="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"Rock is a universally popular music genre in all countries except Argentina."</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764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TotalTime>
  <Words>425</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Arial Narrow</vt:lpstr>
      <vt:lpstr>Garamond</vt:lpstr>
      <vt:lpstr>Söhne</vt:lpstr>
      <vt:lpstr>Organic</vt:lpstr>
      <vt:lpstr>Music Store Data Analysis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Store Data Analysis</dc:title>
  <dc:creator>Mansi Tamrakar</dc:creator>
  <cp:lastModifiedBy>Mansi Tamrakar</cp:lastModifiedBy>
  <cp:revision>1</cp:revision>
  <dcterms:created xsi:type="dcterms:W3CDTF">2023-09-17T22:07:43Z</dcterms:created>
  <dcterms:modified xsi:type="dcterms:W3CDTF">2023-09-17T22:45:23Z</dcterms:modified>
</cp:coreProperties>
</file>