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147308511" r:id="rId6"/>
    <p:sldId id="2147308515" r:id="rId7"/>
    <p:sldId id="2147308533" r:id="rId8"/>
    <p:sldId id="2147308517" r:id="rId9"/>
    <p:sldId id="2147308519" r:id="rId10"/>
    <p:sldId id="2147308518" r:id="rId11"/>
    <p:sldId id="2147308520" r:id="rId12"/>
    <p:sldId id="2147308521" r:id="rId13"/>
    <p:sldId id="2147308522" r:id="rId14"/>
    <p:sldId id="2147308523" r:id="rId15"/>
    <p:sldId id="2147308524" r:id="rId16"/>
    <p:sldId id="2147308525" r:id="rId17"/>
    <p:sldId id="2147308526" r:id="rId18"/>
    <p:sldId id="2147308527" r:id="rId19"/>
    <p:sldId id="2147308528" r:id="rId20"/>
    <p:sldId id="2147308529" r:id="rId21"/>
    <p:sldId id="2147308530" r:id="rId22"/>
    <p:sldId id="2147308531" r:id="rId23"/>
    <p:sldId id="214730849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iyush" initials="P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9187"/>
    <a:srgbClr val="C5FB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20346-5501-49BF-87E6-8CDB1DE48F49}" v="668" dt="2024-04-02T09:34:24.608"/>
    <p1510:client id="{67430211-D588-464D-B3CA-C1EA2F60AEE6}" v="204" dt="2024-04-02T20:25:49.358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41" autoAdjust="0"/>
    <p:restoredTop sz="94694" autoAdjust="0"/>
  </p:normalViewPr>
  <p:slideViewPr>
    <p:cSldViewPr snapToGrid="0">
      <p:cViewPr varScale="1">
        <p:scale>
          <a:sx n="104" d="100"/>
          <a:sy n="104" d="100"/>
        </p:scale>
        <p:origin x="84" y="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8E7A67-A48F-488C-8E21-F60AC7DD27A1}" type="doc">
      <dgm:prSet loTypeId="urn:diagrams.loki3.com/Bracket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DF1A43DF-D9DE-43BE-BBD6-A235834F6CDB}">
      <dgm:prSet phldrT="[Text]" custT="1"/>
      <dgm:spPr/>
      <dgm:t>
        <a:bodyPr/>
        <a:lstStyle/>
        <a:p>
          <a:r>
            <a:rPr lang="en-IN" sz="1600" b="1" i="0" u="none" dirty="0"/>
            <a:t>Drug Inventory Add /View</a:t>
          </a:r>
          <a:endParaRPr lang="en-US" sz="1600" b="1" i="0" u="none" dirty="0"/>
        </a:p>
      </dgm:t>
    </dgm:pt>
    <dgm:pt modelId="{DCB3149C-EEFA-471A-A48B-CB418BFE9E98}" type="parTrans" cxnId="{3B7BA293-461D-4B5A-8EF7-B207C89B84C4}">
      <dgm:prSet/>
      <dgm:spPr/>
      <dgm:t>
        <a:bodyPr/>
        <a:lstStyle/>
        <a:p>
          <a:endParaRPr lang="en-US" sz="1800" b="1"/>
        </a:p>
      </dgm:t>
    </dgm:pt>
    <dgm:pt modelId="{8E6F7339-3DB8-45AA-A934-0B605A74BC47}" type="sibTrans" cxnId="{3B7BA293-461D-4B5A-8EF7-B207C89B84C4}">
      <dgm:prSet/>
      <dgm:spPr/>
      <dgm:t>
        <a:bodyPr/>
        <a:lstStyle/>
        <a:p>
          <a:endParaRPr lang="en-US" sz="1800" b="1"/>
        </a:p>
      </dgm:t>
    </dgm:pt>
    <dgm:pt modelId="{BAA96AD1-70E0-4BA9-AC9C-75628EC851F1}">
      <dgm:prSet phldrT="[Text]" custT="1"/>
      <dgm:spPr/>
      <dgm:t>
        <a:bodyPr/>
        <a:lstStyle/>
        <a:p>
          <a:pPr algn="l"/>
          <a:r>
            <a:rPr lang="en-IN" sz="1800" b="1" i="0" u="none" strike="noStrike" dirty="0">
              <a:effectLst/>
              <a:latin typeface="Calibri" panose="020F0502020204030204" pitchFamily="34" charset="0"/>
            </a:rPr>
            <a:t>Inventory</a:t>
          </a:r>
          <a:endParaRPr lang="en-US" sz="1800" b="1" dirty="0"/>
        </a:p>
      </dgm:t>
    </dgm:pt>
    <dgm:pt modelId="{5BF0EE4A-36E8-45AC-877E-5AE9311C1190}" type="sibTrans" cxnId="{D7B9C9BB-C881-43E8-9D38-D9A6380C70D5}">
      <dgm:prSet/>
      <dgm:spPr/>
      <dgm:t>
        <a:bodyPr/>
        <a:lstStyle/>
        <a:p>
          <a:endParaRPr lang="en-US" sz="1800" b="1"/>
        </a:p>
      </dgm:t>
    </dgm:pt>
    <dgm:pt modelId="{37627343-FBCF-4C8A-933F-332ABE143D39}" type="parTrans" cxnId="{D7B9C9BB-C881-43E8-9D38-D9A6380C70D5}">
      <dgm:prSet/>
      <dgm:spPr/>
      <dgm:t>
        <a:bodyPr/>
        <a:lstStyle/>
        <a:p>
          <a:endParaRPr lang="en-US" sz="1800" b="1"/>
        </a:p>
      </dgm:t>
    </dgm:pt>
    <dgm:pt modelId="{3AB3D544-BFC2-458B-A251-DC7F22A9808F}">
      <dgm:prSet custT="1"/>
      <dgm:spPr/>
      <dgm:t>
        <a:bodyPr/>
        <a:lstStyle/>
        <a:p>
          <a:pPr rtl="0"/>
          <a:r>
            <a:rPr lang="en-IN" sz="1600" b="1" i="0" u="none" dirty="0"/>
            <a:t>Drugs Acknowledge (CMSS)</a:t>
          </a:r>
        </a:p>
      </dgm:t>
    </dgm:pt>
    <dgm:pt modelId="{4BE0B5EF-A74B-4A98-B57E-3EA550A0EB22}" type="parTrans" cxnId="{A8782BA6-3EB0-4D8D-8944-E6DBA402C601}">
      <dgm:prSet/>
      <dgm:spPr/>
      <dgm:t>
        <a:bodyPr/>
        <a:lstStyle/>
        <a:p>
          <a:endParaRPr lang="en-US" sz="1800" b="1"/>
        </a:p>
      </dgm:t>
    </dgm:pt>
    <dgm:pt modelId="{E9444CA8-D62D-4194-AF3A-A600142B711B}" type="sibTrans" cxnId="{A8782BA6-3EB0-4D8D-8944-E6DBA402C601}">
      <dgm:prSet/>
      <dgm:spPr/>
      <dgm:t>
        <a:bodyPr/>
        <a:lstStyle/>
        <a:p>
          <a:endParaRPr lang="en-US" sz="1800" b="1"/>
        </a:p>
      </dgm:t>
    </dgm:pt>
    <dgm:pt modelId="{18908E6C-24CD-4718-8C46-A39E3EB66524}">
      <dgm:prSet phldrT="[Text]" custT="1"/>
      <dgm:spPr/>
      <dgm:t>
        <a:bodyPr/>
        <a:lstStyle/>
        <a:p>
          <a:r>
            <a:rPr lang="en-IN" sz="1600" b="1" i="0" u="none" dirty="0"/>
            <a:t>Release Order Online</a:t>
          </a:r>
          <a:endParaRPr lang="en-US" sz="1600" b="1" i="0" u="none" dirty="0"/>
        </a:p>
      </dgm:t>
    </dgm:pt>
    <dgm:pt modelId="{CECD26F8-67E1-46F5-82FF-5EED4374D219}" type="parTrans" cxnId="{95DBCADA-75E5-4A7C-B868-18846DF17978}">
      <dgm:prSet/>
      <dgm:spPr/>
      <dgm:t>
        <a:bodyPr/>
        <a:lstStyle/>
        <a:p>
          <a:endParaRPr lang="en-US" sz="1800" b="1"/>
        </a:p>
      </dgm:t>
    </dgm:pt>
    <dgm:pt modelId="{C6C71A6C-40B9-4A10-8CF9-AA1A6E34196F}" type="sibTrans" cxnId="{95DBCADA-75E5-4A7C-B868-18846DF17978}">
      <dgm:prSet/>
      <dgm:spPr/>
      <dgm:t>
        <a:bodyPr/>
        <a:lstStyle/>
        <a:p>
          <a:endParaRPr lang="en-US" sz="1800" b="1"/>
        </a:p>
      </dgm:t>
    </dgm:pt>
    <dgm:pt modelId="{E1150BFF-7841-4DF5-AA93-9AF51CB54747}">
      <dgm:prSet custT="1"/>
      <dgm:spPr/>
      <dgm:t>
        <a:bodyPr/>
        <a:lstStyle/>
        <a:p>
          <a:r>
            <a:rPr lang="en-IN" sz="1600" b="1" i="0" u="none" dirty="0"/>
            <a:t>Breakage and Lost Item</a:t>
          </a:r>
        </a:p>
      </dgm:t>
    </dgm:pt>
    <dgm:pt modelId="{01E8BA0F-9CE7-488A-8249-D778B9972D27}" type="parTrans" cxnId="{A28B0244-F1D2-466F-8ED5-DF24C4C543A0}">
      <dgm:prSet/>
      <dgm:spPr/>
      <dgm:t>
        <a:bodyPr/>
        <a:lstStyle/>
        <a:p>
          <a:endParaRPr lang="en-US" sz="1800" b="1"/>
        </a:p>
      </dgm:t>
    </dgm:pt>
    <dgm:pt modelId="{CF446AB2-0041-4900-A4E5-10B9090C6E14}" type="sibTrans" cxnId="{A28B0244-F1D2-466F-8ED5-DF24C4C543A0}">
      <dgm:prSet/>
      <dgm:spPr/>
      <dgm:t>
        <a:bodyPr/>
        <a:lstStyle/>
        <a:p>
          <a:endParaRPr lang="en-US" sz="1800" b="1"/>
        </a:p>
      </dgm:t>
    </dgm:pt>
    <dgm:pt modelId="{0B986F8D-149C-4495-84C8-FD276575BFD6}">
      <dgm:prSet custT="1"/>
      <dgm:spPr/>
      <dgm:t>
        <a:bodyPr/>
        <a:lstStyle/>
        <a:p>
          <a:r>
            <a:rPr lang="en-US" sz="1600" b="1" i="0" u="none" dirty="0"/>
            <a:t>Receive/Issue Third Party </a:t>
          </a:r>
          <a:endParaRPr lang="en-IN" sz="1600" b="1" i="0" u="none" dirty="0"/>
        </a:p>
      </dgm:t>
    </dgm:pt>
    <dgm:pt modelId="{EFEBCA5A-02F0-4983-BF8D-4880D4391911}" type="parTrans" cxnId="{FECB41A8-74AD-4EEC-8EA0-0470BC14221B}">
      <dgm:prSet/>
      <dgm:spPr/>
      <dgm:t>
        <a:bodyPr/>
        <a:lstStyle/>
        <a:p>
          <a:endParaRPr lang="en-US" sz="1800" b="1"/>
        </a:p>
      </dgm:t>
    </dgm:pt>
    <dgm:pt modelId="{AEEC7F75-C1D7-457E-93BE-E7678462031B}" type="sibTrans" cxnId="{FECB41A8-74AD-4EEC-8EA0-0470BC14221B}">
      <dgm:prSet/>
      <dgm:spPr/>
      <dgm:t>
        <a:bodyPr/>
        <a:lstStyle/>
        <a:p>
          <a:endParaRPr lang="en-US" sz="1800" b="1"/>
        </a:p>
      </dgm:t>
    </dgm:pt>
    <dgm:pt modelId="{7E276345-C3AB-4709-911F-DC846D3C4A6C}">
      <dgm:prSet custT="1"/>
      <dgm:spPr/>
      <dgm:t>
        <a:bodyPr/>
        <a:lstStyle/>
        <a:p>
          <a:r>
            <a:rPr lang="en-US" sz="1600" b="1" i="0" u="none" dirty="0"/>
            <a:t>Issue To Sub Store Off Line</a:t>
          </a:r>
          <a:endParaRPr lang="en-IN" sz="1600" b="1" i="0" u="none" dirty="0"/>
        </a:p>
      </dgm:t>
    </dgm:pt>
    <dgm:pt modelId="{53416FE4-8C9E-4861-8DF2-E501990C756B}" type="parTrans" cxnId="{94D0507B-C06A-46DC-A057-53FF0984A157}">
      <dgm:prSet/>
      <dgm:spPr/>
      <dgm:t>
        <a:bodyPr/>
        <a:lstStyle/>
        <a:p>
          <a:endParaRPr lang="en-US" sz="1800" b="1"/>
        </a:p>
      </dgm:t>
    </dgm:pt>
    <dgm:pt modelId="{6B897534-C500-4872-8568-DB40FC45F014}" type="sibTrans" cxnId="{94D0507B-C06A-46DC-A057-53FF0984A157}">
      <dgm:prSet/>
      <dgm:spPr/>
      <dgm:t>
        <a:bodyPr/>
        <a:lstStyle/>
        <a:p>
          <a:endParaRPr lang="en-US" sz="1800" b="1"/>
        </a:p>
      </dgm:t>
    </dgm:pt>
    <dgm:pt modelId="{6156D898-358D-4D7C-BBFD-C422F2FFC5BB}" type="pres">
      <dgm:prSet presAssocID="{D18E7A67-A48F-488C-8E21-F60AC7DD27A1}" presName="Name0" presStyleCnt="0">
        <dgm:presLayoutVars>
          <dgm:dir/>
          <dgm:animLvl val="lvl"/>
          <dgm:resizeHandles val="exact"/>
        </dgm:presLayoutVars>
      </dgm:prSet>
      <dgm:spPr/>
    </dgm:pt>
    <dgm:pt modelId="{F4FD18B1-A864-47A0-AEA7-32AB6213BC5C}" type="pres">
      <dgm:prSet presAssocID="{BAA96AD1-70E0-4BA9-AC9C-75628EC851F1}" presName="linNode" presStyleCnt="0"/>
      <dgm:spPr/>
    </dgm:pt>
    <dgm:pt modelId="{97A3F839-774D-490D-9A07-689DCD9EAEB1}" type="pres">
      <dgm:prSet presAssocID="{BAA96AD1-70E0-4BA9-AC9C-75628EC851F1}" presName="parTx" presStyleLbl="revTx" presStyleIdx="0" presStyleCnt="1">
        <dgm:presLayoutVars>
          <dgm:chMax val="1"/>
          <dgm:bulletEnabled val="1"/>
        </dgm:presLayoutVars>
      </dgm:prSet>
      <dgm:spPr/>
    </dgm:pt>
    <dgm:pt modelId="{FDF36FEE-55FA-4734-81C2-76489DF9060B}" type="pres">
      <dgm:prSet presAssocID="{BAA96AD1-70E0-4BA9-AC9C-75628EC851F1}" presName="bracket" presStyleLbl="parChTrans1D1" presStyleIdx="0" presStyleCnt="1" custLinFactNeighborX="-37486"/>
      <dgm:spPr/>
    </dgm:pt>
    <dgm:pt modelId="{8FF1D8F4-EE57-4947-BACF-7A1F710FB3B4}" type="pres">
      <dgm:prSet presAssocID="{BAA96AD1-70E0-4BA9-AC9C-75628EC851F1}" presName="spH" presStyleCnt="0"/>
      <dgm:spPr/>
    </dgm:pt>
    <dgm:pt modelId="{E319FAC7-A78E-4B85-BC30-435F983D3508}" type="pres">
      <dgm:prSet presAssocID="{BAA96AD1-70E0-4BA9-AC9C-75628EC851F1}" presName="desTx" presStyleLbl="node1" presStyleIdx="0" presStyleCnt="1" custScaleY="113484" custLinFactNeighborX="63680" custLinFactNeighborY="52068">
        <dgm:presLayoutVars>
          <dgm:bulletEnabled val="1"/>
        </dgm:presLayoutVars>
      </dgm:prSet>
      <dgm:spPr/>
    </dgm:pt>
  </dgm:ptLst>
  <dgm:cxnLst>
    <dgm:cxn modelId="{49992215-A9C0-4BC8-A9F5-465A70F2CFE5}" type="presOf" srcId="{3AB3D544-BFC2-458B-A251-DC7F22A9808F}" destId="{E319FAC7-A78E-4B85-BC30-435F983D3508}" srcOrd="0" destOrd="2" presId="urn:diagrams.loki3.com/BracketList"/>
    <dgm:cxn modelId="{0AE6F360-03E7-446A-9AC5-55A3B45C5FBD}" type="presOf" srcId="{18908E6C-24CD-4718-8C46-A39E3EB66524}" destId="{E319FAC7-A78E-4B85-BC30-435F983D3508}" srcOrd="0" destOrd="0" presId="urn:diagrams.loki3.com/BracketList"/>
    <dgm:cxn modelId="{A28B0244-F1D2-466F-8ED5-DF24C4C543A0}" srcId="{BAA96AD1-70E0-4BA9-AC9C-75628EC851F1}" destId="{E1150BFF-7841-4DF5-AA93-9AF51CB54747}" srcOrd="3" destOrd="0" parTransId="{01E8BA0F-9CE7-488A-8249-D778B9972D27}" sibTransId="{CF446AB2-0041-4900-A4E5-10B9090C6E14}"/>
    <dgm:cxn modelId="{FCA9D947-415E-4ABA-A591-AB80A0747A38}" type="presOf" srcId="{E1150BFF-7841-4DF5-AA93-9AF51CB54747}" destId="{E319FAC7-A78E-4B85-BC30-435F983D3508}" srcOrd="0" destOrd="3" presId="urn:diagrams.loki3.com/BracketList"/>
    <dgm:cxn modelId="{D360494F-1CE7-4E7F-94BD-C302D26A126D}" type="presOf" srcId="{D18E7A67-A48F-488C-8E21-F60AC7DD27A1}" destId="{6156D898-358D-4D7C-BBFD-C422F2FFC5BB}" srcOrd="0" destOrd="0" presId="urn:diagrams.loki3.com/BracketList"/>
    <dgm:cxn modelId="{94D0507B-C06A-46DC-A057-53FF0984A157}" srcId="{BAA96AD1-70E0-4BA9-AC9C-75628EC851F1}" destId="{7E276345-C3AB-4709-911F-DC846D3C4A6C}" srcOrd="5" destOrd="0" parTransId="{53416FE4-8C9E-4861-8DF2-E501990C756B}" sibTransId="{6B897534-C500-4872-8568-DB40FC45F014}"/>
    <dgm:cxn modelId="{B31AB28F-A135-4F02-8EE4-ABE906FA46F7}" type="presOf" srcId="{BAA96AD1-70E0-4BA9-AC9C-75628EC851F1}" destId="{97A3F839-774D-490D-9A07-689DCD9EAEB1}" srcOrd="0" destOrd="0" presId="urn:diagrams.loki3.com/BracketList"/>
    <dgm:cxn modelId="{3B7BA293-461D-4B5A-8EF7-B207C89B84C4}" srcId="{BAA96AD1-70E0-4BA9-AC9C-75628EC851F1}" destId="{DF1A43DF-D9DE-43BE-BBD6-A235834F6CDB}" srcOrd="1" destOrd="0" parTransId="{DCB3149C-EEFA-471A-A48B-CB418BFE9E98}" sibTransId="{8E6F7339-3DB8-45AA-A934-0B605A74BC47}"/>
    <dgm:cxn modelId="{A8782BA6-3EB0-4D8D-8944-E6DBA402C601}" srcId="{BAA96AD1-70E0-4BA9-AC9C-75628EC851F1}" destId="{3AB3D544-BFC2-458B-A251-DC7F22A9808F}" srcOrd="2" destOrd="0" parTransId="{4BE0B5EF-A74B-4A98-B57E-3EA550A0EB22}" sibTransId="{E9444CA8-D62D-4194-AF3A-A600142B711B}"/>
    <dgm:cxn modelId="{FECB41A8-74AD-4EEC-8EA0-0470BC14221B}" srcId="{BAA96AD1-70E0-4BA9-AC9C-75628EC851F1}" destId="{0B986F8D-149C-4495-84C8-FD276575BFD6}" srcOrd="4" destOrd="0" parTransId="{EFEBCA5A-02F0-4983-BF8D-4880D4391911}" sibTransId="{AEEC7F75-C1D7-457E-93BE-E7678462031B}"/>
    <dgm:cxn modelId="{D7B9C9BB-C881-43E8-9D38-D9A6380C70D5}" srcId="{D18E7A67-A48F-488C-8E21-F60AC7DD27A1}" destId="{BAA96AD1-70E0-4BA9-AC9C-75628EC851F1}" srcOrd="0" destOrd="0" parTransId="{37627343-FBCF-4C8A-933F-332ABE143D39}" sibTransId="{5BF0EE4A-36E8-45AC-877E-5AE9311C1190}"/>
    <dgm:cxn modelId="{42C82FCF-B09C-4AA1-8832-33CEC904FB35}" type="presOf" srcId="{0B986F8D-149C-4495-84C8-FD276575BFD6}" destId="{E319FAC7-A78E-4B85-BC30-435F983D3508}" srcOrd="0" destOrd="4" presId="urn:diagrams.loki3.com/BracketList"/>
    <dgm:cxn modelId="{D21985D4-E1C5-4271-9C0F-EEE930605DDB}" type="presOf" srcId="{7E276345-C3AB-4709-911F-DC846D3C4A6C}" destId="{E319FAC7-A78E-4B85-BC30-435F983D3508}" srcOrd="0" destOrd="5" presId="urn:diagrams.loki3.com/BracketList"/>
    <dgm:cxn modelId="{95DBCADA-75E5-4A7C-B868-18846DF17978}" srcId="{BAA96AD1-70E0-4BA9-AC9C-75628EC851F1}" destId="{18908E6C-24CD-4718-8C46-A39E3EB66524}" srcOrd="0" destOrd="0" parTransId="{CECD26F8-67E1-46F5-82FF-5EED4374D219}" sibTransId="{C6C71A6C-40B9-4A10-8CF9-AA1A6E34196F}"/>
    <dgm:cxn modelId="{FFC41DDB-AD37-4A88-8D65-A9F69A9A54FC}" type="presOf" srcId="{DF1A43DF-D9DE-43BE-BBD6-A235834F6CDB}" destId="{E319FAC7-A78E-4B85-BC30-435F983D3508}" srcOrd="0" destOrd="1" presId="urn:diagrams.loki3.com/BracketList"/>
    <dgm:cxn modelId="{7556FDFB-CAAD-422E-98A9-ED797A14D2B3}" type="presParOf" srcId="{6156D898-358D-4D7C-BBFD-C422F2FFC5BB}" destId="{F4FD18B1-A864-47A0-AEA7-32AB6213BC5C}" srcOrd="0" destOrd="0" presId="urn:diagrams.loki3.com/BracketList"/>
    <dgm:cxn modelId="{94A8F75D-2A45-4044-96B0-89FF502F7366}" type="presParOf" srcId="{F4FD18B1-A864-47A0-AEA7-32AB6213BC5C}" destId="{97A3F839-774D-490D-9A07-689DCD9EAEB1}" srcOrd="0" destOrd="0" presId="urn:diagrams.loki3.com/BracketList"/>
    <dgm:cxn modelId="{7748E0F1-200D-46E6-9EE2-0B08975E0A88}" type="presParOf" srcId="{F4FD18B1-A864-47A0-AEA7-32AB6213BC5C}" destId="{FDF36FEE-55FA-4734-81C2-76489DF9060B}" srcOrd="1" destOrd="0" presId="urn:diagrams.loki3.com/BracketList"/>
    <dgm:cxn modelId="{7831D4DF-510F-4CFF-8A7F-4C1C1542BB44}" type="presParOf" srcId="{F4FD18B1-A864-47A0-AEA7-32AB6213BC5C}" destId="{8FF1D8F4-EE57-4947-BACF-7A1F710FB3B4}" srcOrd="2" destOrd="0" presId="urn:diagrams.loki3.com/BracketList"/>
    <dgm:cxn modelId="{BF15CAF8-C760-4137-AC43-EB4FBEEC83CF}" type="presParOf" srcId="{F4FD18B1-A864-47A0-AEA7-32AB6213BC5C}" destId="{E319FAC7-A78E-4B85-BC30-435F983D3508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0100C0-463D-4DFC-B75E-CB0328459066}" type="doc">
      <dgm:prSet loTypeId="urn:diagrams.loki3.com/Bracket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9AD1000-A3F5-4233-B25D-7B9ACBA303C9}">
      <dgm:prSet phldrT="[Text]" custT="1"/>
      <dgm:spPr/>
      <dgm:t>
        <a:bodyPr/>
        <a:lstStyle/>
        <a:p>
          <a:pPr algn="ctr"/>
          <a:r>
            <a:rPr lang="en-IN" sz="1800" b="1" i="0" u="none" strike="noStrike">
              <a:effectLst/>
              <a:latin typeface="Calibri" panose="020F0502020204030204" pitchFamily="34" charset="0"/>
            </a:rPr>
            <a:t>Drug Transfer</a:t>
          </a:r>
          <a:endParaRPr lang="en-US" sz="1800" b="1" dirty="0"/>
        </a:p>
      </dgm:t>
    </dgm:pt>
    <dgm:pt modelId="{EF2CA58F-B053-48DC-AD70-38A04695A16F}" type="parTrans" cxnId="{F845BA1E-29F2-435F-9F97-D902FEC694FE}">
      <dgm:prSet/>
      <dgm:spPr/>
      <dgm:t>
        <a:bodyPr/>
        <a:lstStyle/>
        <a:p>
          <a:pPr algn="l"/>
          <a:endParaRPr lang="en-US" sz="1800" b="1"/>
        </a:p>
      </dgm:t>
    </dgm:pt>
    <dgm:pt modelId="{20C869A6-0F8E-4A0F-8958-A8819DAFF6F3}" type="sibTrans" cxnId="{F845BA1E-29F2-435F-9F97-D902FEC694FE}">
      <dgm:prSet/>
      <dgm:spPr/>
      <dgm:t>
        <a:bodyPr/>
        <a:lstStyle/>
        <a:p>
          <a:pPr algn="l"/>
          <a:endParaRPr lang="en-US" sz="1800" b="1"/>
        </a:p>
      </dgm:t>
    </dgm:pt>
    <dgm:pt modelId="{FD74DE9C-6A39-44BA-BD3B-E761A43CF0F5}">
      <dgm:prSet phldrT="[Text]" custT="1"/>
      <dgm:spPr/>
      <dgm:t>
        <a:bodyPr/>
        <a:lstStyle/>
        <a:p>
          <a:pPr algn="l"/>
          <a:r>
            <a:rPr lang="en-US" sz="1800" b="1" i="0" u="none" strike="noStrike" kern="1200" dirty="0">
              <a:effectLst/>
              <a:latin typeface="Calibri" panose="020F0502020204030204" pitchFamily="34" charset="0"/>
            </a:rPr>
            <a:t>Item Wise Transfer Acknowledge </a:t>
          </a:r>
          <a:endParaRPr lang="en-US" sz="1800" b="1" kern="1200" dirty="0"/>
        </a:p>
      </dgm:t>
    </dgm:pt>
    <dgm:pt modelId="{EF6683C6-2D14-47C5-A752-3E852CCC4854}" type="parTrans" cxnId="{8CDB186D-D607-448E-BD67-D5B0D60D94AA}">
      <dgm:prSet/>
      <dgm:spPr/>
      <dgm:t>
        <a:bodyPr/>
        <a:lstStyle/>
        <a:p>
          <a:pPr algn="l"/>
          <a:endParaRPr lang="en-US" sz="1800" b="1"/>
        </a:p>
      </dgm:t>
    </dgm:pt>
    <dgm:pt modelId="{F6C029EE-0FA3-45EB-A219-D9F757983454}" type="sibTrans" cxnId="{8CDB186D-D607-448E-BD67-D5B0D60D94AA}">
      <dgm:prSet/>
      <dgm:spPr/>
      <dgm:t>
        <a:bodyPr/>
        <a:lstStyle/>
        <a:p>
          <a:pPr algn="l"/>
          <a:endParaRPr lang="en-US" sz="1800" b="1"/>
        </a:p>
      </dgm:t>
    </dgm:pt>
    <dgm:pt modelId="{425F78AC-11E5-47AD-B64F-2F73AF0F0263}">
      <dgm:prSet phldrT="[Text]" custT="1"/>
      <dgm:spPr/>
      <dgm:t>
        <a:bodyPr/>
        <a:lstStyle/>
        <a:p>
          <a:pPr algn="l"/>
          <a:r>
            <a:rPr lang="en-IN" sz="1800" b="1" i="0" u="none" strike="noStrike" kern="1200" dirty="0">
              <a:effectLst/>
              <a:latin typeface="Calibri" panose="020F0502020204030204" pitchFamily="34" charset="0"/>
            </a:rPr>
            <a:t>Item Wise Online Transfer </a:t>
          </a:r>
          <a:endParaRPr lang="en-US" sz="1800" b="1" kern="1200" dirty="0"/>
        </a:p>
      </dgm:t>
    </dgm:pt>
    <dgm:pt modelId="{BDFC3357-8833-4B6A-8126-BA7952EA40AF}" type="parTrans" cxnId="{12895179-F6B8-481F-B8C5-E73435CD12E9}">
      <dgm:prSet/>
      <dgm:spPr/>
      <dgm:t>
        <a:bodyPr/>
        <a:lstStyle/>
        <a:p>
          <a:endParaRPr lang="en-IN"/>
        </a:p>
      </dgm:t>
    </dgm:pt>
    <dgm:pt modelId="{DC2931A0-D589-433D-8FA7-2AA687619947}" type="sibTrans" cxnId="{12895179-F6B8-481F-B8C5-E73435CD12E9}">
      <dgm:prSet/>
      <dgm:spPr/>
      <dgm:t>
        <a:bodyPr/>
        <a:lstStyle/>
        <a:p>
          <a:endParaRPr lang="en-IN"/>
        </a:p>
      </dgm:t>
    </dgm:pt>
    <dgm:pt modelId="{1272796C-816D-41B9-AFDA-A4A750C6BB9D}" type="pres">
      <dgm:prSet presAssocID="{B10100C0-463D-4DFC-B75E-CB0328459066}" presName="Name0" presStyleCnt="0">
        <dgm:presLayoutVars>
          <dgm:dir/>
          <dgm:animLvl val="lvl"/>
          <dgm:resizeHandles val="exact"/>
        </dgm:presLayoutVars>
      </dgm:prSet>
      <dgm:spPr/>
    </dgm:pt>
    <dgm:pt modelId="{5E28EF2E-F5EF-49DD-AF95-6DD1FEF36DB4}" type="pres">
      <dgm:prSet presAssocID="{F9AD1000-A3F5-4233-B25D-7B9ACBA303C9}" presName="linNode" presStyleCnt="0"/>
      <dgm:spPr/>
    </dgm:pt>
    <dgm:pt modelId="{8035218E-32E6-4EEF-BD25-E829452675AD}" type="pres">
      <dgm:prSet presAssocID="{F9AD1000-A3F5-4233-B25D-7B9ACBA303C9}" presName="parTx" presStyleLbl="revTx" presStyleIdx="0" presStyleCnt="1" custScaleX="165452">
        <dgm:presLayoutVars>
          <dgm:chMax val="1"/>
          <dgm:bulletEnabled val="1"/>
        </dgm:presLayoutVars>
      </dgm:prSet>
      <dgm:spPr/>
    </dgm:pt>
    <dgm:pt modelId="{EE5B9D3F-7054-4DD7-B277-3BDFAED211F7}" type="pres">
      <dgm:prSet presAssocID="{F9AD1000-A3F5-4233-B25D-7B9ACBA303C9}" presName="bracket" presStyleLbl="parChTrans1D1" presStyleIdx="0" presStyleCnt="1" custLinFactNeighborX="-80296"/>
      <dgm:spPr/>
    </dgm:pt>
    <dgm:pt modelId="{878D9711-D280-42E7-B5F7-FCDF7A2FFF95}" type="pres">
      <dgm:prSet presAssocID="{F9AD1000-A3F5-4233-B25D-7B9ACBA303C9}" presName="spH" presStyleCnt="0"/>
      <dgm:spPr/>
    </dgm:pt>
    <dgm:pt modelId="{89D9FCED-8D3F-4A4F-8B85-C4ABE2EBB2CA}" type="pres">
      <dgm:prSet presAssocID="{F9AD1000-A3F5-4233-B25D-7B9ACBA303C9}" presName="desTx" presStyleLbl="node1" presStyleIdx="0" presStyleCnt="1" custScaleX="155919" custScaleY="100192">
        <dgm:presLayoutVars>
          <dgm:bulletEnabled val="1"/>
        </dgm:presLayoutVars>
      </dgm:prSet>
      <dgm:spPr/>
    </dgm:pt>
  </dgm:ptLst>
  <dgm:cxnLst>
    <dgm:cxn modelId="{F845BA1E-29F2-435F-9F97-D902FEC694FE}" srcId="{B10100C0-463D-4DFC-B75E-CB0328459066}" destId="{F9AD1000-A3F5-4233-B25D-7B9ACBA303C9}" srcOrd="0" destOrd="0" parTransId="{EF2CA58F-B053-48DC-AD70-38A04695A16F}" sibTransId="{20C869A6-0F8E-4A0F-8958-A8819DAFF6F3}"/>
    <dgm:cxn modelId="{F8C9A227-BC49-46F2-8DB5-200625897D69}" type="presOf" srcId="{F9AD1000-A3F5-4233-B25D-7B9ACBA303C9}" destId="{8035218E-32E6-4EEF-BD25-E829452675AD}" srcOrd="0" destOrd="0" presId="urn:diagrams.loki3.com/BracketList"/>
    <dgm:cxn modelId="{8CDB186D-D607-448E-BD67-D5B0D60D94AA}" srcId="{F9AD1000-A3F5-4233-B25D-7B9ACBA303C9}" destId="{FD74DE9C-6A39-44BA-BD3B-E761A43CF0F5}" srcOrd="1" destOrd="0" parTransId="{EF6683C6-2D14-47C5-A752-3E852CCC4854}" sibTransId="{F6C029EE-0FA3-45EB-A219-D9F757983454}"/>
    <dgm:cxn modelId="{9604CE57-E782-45C5-A554-3F17F3A67FCC}" type="presOf" srcId="{FD74DE9C-6A39-44BA-BD3B-E761A43CF0F5}" destId="{89D9FCED-8D3F-4A4F-8B85-C4ABE2EBB2CA}" srcOrd="0" destOrd="1" presId="urn:diagrams.loki3.com/BracketList"/>
    <dgm:cxn modelId="{12895179-F6B8-481F-B8C5-E73435CD12E9}" srcId="{F9AD1000-A3F5-4233-B25D-7B9ACBA303C9}" destId="{425F78AC-11E5-47AD-B64F-2F73AF0F0263}" srcOrd="0" destOrd="0" parTransId="{BDFC3357-8833-4B6A-8126-BA7952EA40AF}" sibTransId="{DC2931A0-D589-433D-8FA7-2AA687619947}"/>
    <dgm:cxn modelId="{FDAF53E9-A4A0-43B0-B2C4-328CCD7AF7BA}" type="presOf" srcId="{B10100C0-463D-4DFC-B75E-CB0328459066}" destId="{1272796C-816D-41B9-AFDA-A4A750C6BB9D}" srcOrd="0" destOrd="0" presId="urn:diagrams.loki3.com/BracketList"/>
    <dgm:cxn modelId="{1FD4F2F0-DA58-47B2-B457-79B63725C650}" type="presOf" srcId="{425F78AC-11E5-47AD-B64F-2F73AF0F0263}" destId="{89D9FCED-8D3F-4A4F-8B85-C4ABE2EBB2CA}" srcOrd="0" destOrd="0" presId="urn:diagrams.loki3.com/BracketList"/>
    <dgm:cxn modelId="{E1F53A93-2B81-48F6-8E1C-4D1EF79D335B}" type="presParOf" srcId="{1272796C-816D-41B9-AFDA-A4A750C6BB9D}" destId="{5E28EF2E-F5EF-49DD-AF95-6DD1FEF36DB4}" srcOrd="0" destOrd="0" presId="urn:diagrams.loki3.com/BracketList"/>
    <dgm:cxn modelId="{3EEAAD3A-77E4-4EB7-8DF7-F67FE491EE2E}" type="presParOf" srcId="{5E28EF2E-F5EF-49DD-AF95-6DD1FEF36DB4}" destId="{8035218E-32E6-4EEF-BD25-E829452675AD}" srcOrd="0" destOrd="0" presId="urn:diagrams.loki3.com/BracketList"/>
    <dgm:cxn modelId="{25AC2855-0753-403C-B7B3-15847E78CC2C}" type="presParOf" srcId="{5E28EF2E-F5EF-49DD-AF95-6DD1FEF36DB4}" destId="{EE5B9D3F-7054-4DD7-B277-3BDFAED211F7}" srcOrd="1" destOrd="0" presId="urn:diagrams.loki3.com/BracketList"/>
    <dgm:cxn modelId="{8A7DB712-FB92-4F8D-AFBC-31DF922E966E}" type="presParOf" srcId="{5E28EF2E-F5EF-49DD-AF95-6DD1FEF36DB4}" destId="{878D9711-D280-42E7-B5F7-FCDF7A2FFF95}" srcOrd="2" destOrd="0" presId="urn:diagrams.loki3.com/BracketList"/>
    <dgm:cxn modelId="{70E45644-D802-44F2-A374-C5C8640A2761}" type="presParOf" srcId="{5E28EF2E-F5EF-49DD-AF95-6DD1FEF36DB4}" destId="{89D9FCED-8D3F-4A4F-8B85-C4ABE2EBB2CA}" srcOrd="3" destOrd="0" presId="urn:diagrams.loki3.com/BracketList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A3F839-774D-490D-9A07-689DCD9EAEB1}">
      <dsp:nvSpPr>
        <dsp:cNvPr id="0" name=""/>
        <dsp:cNvSpPr/>
      </dsp:nvSpPr>
      <dsp:spPr>
        <a:xfrm>
          <a:off x="2392" y="716931"/>
          <a:ext cx="1223754" cy="3461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none" strike="noStrike" kern="1200" dirty="0">
              <a:effectLst/>
              <a:latin typeface="Calibri" panose="020F0502020204030204" pitchFamily="34" charset="0"/>
            </a:rPr>
            <a:t>Inventory</a:t>
          </a:r>
          <a:endParaRPr lang="en-US" sz="1800" b="1" kern="1200" dirty="0"/>
        </a:p>
      </dsp:txBody>
      <dsp:txXfrm>
        <a:off x="2392" y="716931"/>
        <a:ext cx="1223754" cy="346161"/>
      </dsp:txXfrm>
    </dsp:sp>
    <dsp:sp modelId="{FDF36FEE-55FA-4734-81C2-76489DF9060B}">
      <dsp:nvSpPr>
        <dsp:cNvPr id="0" name=""/>
        <dsp:cNvSpPr/>
      </dsp:nvSpPr>
      <dsp:spPr>
        <a:xfrm>
          <a:off x="1189447" y="67878"/>
          <a:ext cx="244750" cy="1644267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19FAC7-A78E-4B85-BC30-435F983D3508}">
      <dsp:nvSpPr>
        <dsp:cNvPr id="0" name=""/>
        <dsp:cNvSpPr/>
      </dsp:nvSpPr>
      <dsp:spPr>
        <a:xfrm>
          <a:off x="1571190" y="1738"/>
          <a:ext cx="3328611" cy="177828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/>
            <a:t>Release Order Online</a:t>
          </a:r>
          <a:endParaRPr lang="en-US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/>
            <a:t>Drug Inventory Add /View</a:t>
          </a:r>
          <a:endParaRPr lang="en-US" sz="1600" b="1" i="0" u="none" kern="1200" dirty="0"/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/>
            <a:t>Drugs Acknowledge (CMSS)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600" b="1" i="0" u="none" kern="1200" dirty="0"/>
            <a:t>Breakage and Lost Item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dirty="0"/>
            <a:t>Receive/Issue Third Party </a:t>
          </a:r>
          <a:endParaRPr lang="en-IN" sz="1600" b="1" i="0" u="none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i="0" u="none" kern="1200" dirty="0"/>
            <a:t>Issue To Sub Store Off Line</a:t>
          </a:r>
          <a:endParaRPr lang="en-IN" sz="1600" b="1" i="0" u="none" kern="1200" dirty="0"/>
        </a:p>
      </dsp:txBody>
      <dsp:txXfrm>
        <a:off x="1571190" y="1738"/>
        <a:ext cx="3328611" cy="17782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5218E-32E6-4EEF-BD25-E829452675AD}">
      <dsp:nvSpPr>
        <dsp:cNvPr id="0" name=""/>
        <dsp:cNvSpPr/>
      </dsp:nvSpPr>
      <dsp:spPr>
        <a:xfrm>
          <a:off x="1002" y="210994"/>
          <a:ext cx="1348006" cy="1287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45720" rIns="128016" bIns="4572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0" u="none" strike="noStrike" kern="1200">
              <a:effectLst/>
              <a:latin typeface="Calibri" panose="020F0502020204030204" pitchFamily="34" charset="0"/>
            </a:rPr>
            <a:t>Drug Transfer</a:t>
          </a:r>
          <a:endParaRPr lang="en-US" sz="1800" b="1" kern="1200" dirty="0"/>
        </a:p>
      </dsp:txBody>
      <dsp:txXfrm>
        <a:off x="1002" y="210994"/>
        <a:ext cx="1348006" cy="1287000"/>
      </dsp:txXfrm>
    </dsp:sp>
    <dsp:sp modelId="{EE5B9D3F-7054-4DD7-B277-3BDFAED211F7}">
      <dsp:nvSpPr>
        <dsp:cNvPr id="0" name=""/>
        <dsp:cNvSpPr/>
      </dsp:nvSpPr>
      <dsp:spPr>
        <a:xfrm>
          <a:off x="1296672" y="210994"/>
          <a:ext cx="162948" cy="1287000"/>
        </a:xfrm>
        <a:prstGeom prst="leftBrace">
          <a:avLst>
            <a:gd name="adj1" fmla="val 35000"/>
            <a:gd name="adj2" fmla="val 50000"/>
          </a:avLst>
        </a:prstGeom>
        <a:noFill/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D9FCED-8D3F-4A4F-8B85-C4ABE2EBB2CA}">
      <dsp:nvSpPr>
        <dsp:cNvPr id="0" name=""/>
        <dsp:cNvSpPr/>
      </dsp:nvSpPr>
      <dsp:spPr>
        <a:xfrm>
          <a:off x="1577136" y="209758"/>
          <a:ext cx="3455316" cy="12894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800" b="1" i="0" u="none" strike="noStrike" kern="1200" dirty="0">
              <a:effectLst/>
              <a:latin typeface="Calibri" panose="020F0502020204030204" pitchFamily="34" charset="0"/>
            </a:rPr>
            <a:t>Item Wise Online Transfer </a:t>
          </a:r>
          <a:endParaRPr lang="en-US" sz="1800" b="1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u="none" strike="noStrike" kern="1200" dirty="0">
              <a:effectLst/>
              <a:latin typeface="Calibri" panose="020F0502020204030204" pitchFamily="34" charset="0"/>
            </a:rPr>
            <a:t>Item Wise Transfer Acknowledge </a:t>
          </a:r>
          <a:endParaRPr lang="en-US" sz="1800" b="1" kern="1200" dirty="0"/>
        </a:p>
      </dsp:txBody>
      <dsp:txXfrm>
        <a:off x="1577136" y="209758"/>
        <a:ext cx="3455316" cy="1289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diagrams.loki3.com/BracketList">
  <dgm:title val="Vertical Bracket List"/>
  <dgm:desc val="Use to show grouped blocks of information.  Works well with large amounts of Level 2 text."/>
  <dgm:catLst>
    <dgm:cat type="list" pri="4110"/>
    <dgm:cat type="officeonline" pri="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3" srcId="0" destId="1" srcOrd="0" destOrd="0"/>
        <dgm:cxn modelId="4" srcId="1" destId="11" srcOrd="0" destOrd="0"/>
        <dgm:cxn modelId="5" srcId="0" destId="2" srcOrd="0" destOrd="0"/>
        <dgm:cxn modelId="6" srcId="2" destId="21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V" refType="primFontSz" refFor="des" refForName="parTx" fact="0.1"/>
      <dgm:constr type="primFontSz" for="des" forName="parTx" val="65"/>
      <dgm:constr type="primFontSz" for="des" forName="desTx" refType="primFontSz" refFor="des" refForName="parTx"/>
      <dgm:constr type="h" for="des" forName="parTx" refType="primFontSz" refFor="des" refForName="parTx" fact="0.55"/>
      <dgm:constr type="h" for="des" forName="bracket" refType="primFontSz" refFor="des" refForName="parTx" fact="0.55"/>
      <dgm:constr type="h" for="des" forName="desTx" refType="primFontSz" refFor="des" refForName="parTx" fact="0.55"/>
    </dgm:constrLst>
    <dgm:ruleLst>
      <dgm:rule type="primFontSz" for="des" forName="parTx" val="5" fact="NaN" max="NaN"/>
    </dgm:ruleLst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Tx" refType="w" fact="0.25"/>
          <dgm:constr type="w" for="ch" forName="bracket" refType="w" fact="0.05"/>
          <dgm:constr type="w" for="ch" forName="spH" refType="w" fact="0.02"/>
          <dgm:constr type="w" for="ch" forName="desTx" refType="w" fact="0.68"/>
          <dgm:constr type="h" for="ch" forName="bracket" refType="h" refFor="ch" refForName="desTx" op="gte"/>
          <dgm:constr type="h" for="ch" forName="bracket" refType="h" refFor="ch" refForName="parTx" op="gte"/>
          <dgm:constr type="h" for="ch" forName="desTx" refType="h" refFor="ch" refForName="parTx" op="gte"/>
        </dgm:constrLst>
        <dgm:ruleLst/>
        <dgm:layoutNode name="parTx" styleLbl="revTx">
          <dgm:varLst>
            <dgm:chMax val="1"/>
            <dgm:bulletEnabled val="1"/>
          </dgm:varLst>
          <dgm:choose name="Name8">
            <dgm:if name="Name9" func="var" arg="dir" op="equ" val="norm">
              <dgm:alg type="tx">
                <dgm:param type="parTxLTRAlign" val="r"/>
              </dgm:alg>
            </dgm:if>
            <dgm:else name="Name10">
              <dgm:alg type="tx">
                <dgm:param type="parTxLTRAlign" val="l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tMarg" refType="primFontSz" fact="0.2"/>
            <dgm:constr type="bMarg" refType="primFontSz" fact="0.2"/>
          </dgm:constrLst>
          <dgm:ruleLst>
            <dgm:rule type="h" val="INF" fact="NaN" max="NaN"/>
          </dgm:ruleLst>
        </dgm:layoutNode>
        <dgm:layoutNode name="bracket" styleLbl="parChTrans1D1">
          <dgm:alg type="sp"/>
          <dgm:choose name="Name11">
            <dgm:if name="Name12" func="var" arg="dir" op="equ" val="norm">
              <dgm:shape xmlns:r="http://schemas.openxmlformats.org/officeDocument/2006/relationships" type="leftBrace" r:blip="">
                <dgm:adjLst>
                  <dgm:adj idx="1" val="0.35"/>
                </dgm:adjLst>
              </dgm:shape>
            </dgm:if>
            <dgm:else name="Name13">
              <dgm:shape xmlns:r="http://schemas.openxmlformats.org/officeDocument/2006/relationships" rot="180" type="leftBrace" r:blip="">
                <dgm:adjLst>
                  <dgm:adj idx="1" val="0.35"/>
                </dgm:adjLst>
              </dgm:shape>
            </dgm:else>
          </dgm:choose>
          <dgm:presOf/>
        </dgm:layoutNode>
        <dgm:layoutNode name="spH">
          <dgm:alg type="sp"/>
        </dgm:layoutNode>
        <dgm:choose name="Name14">
          <dgm:if name="Name15" axis="ch" ptType="node" func="cnt" op="gte" val="1">
            <dgm:layoutNode name="desTx" styleLbl="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secFontSz" refType="primFontSz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h" val="INF" fact="NaN" max="NaN"/>
              </dgm:ruleLst>
            </dgm:layoutNode>
          </dgm:if>
          <dgm:else name="Name16"/>
        </dgm:choose>
      </dgm:layoutNode>
      <dgm:forEach name="Name17" axis="followSib" ptType="sibTrans" cnt="1">
        <dgm:layoutNode name="spV">
          <dgm:alg type="sp"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91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B2143-1E83-2B45-22B9-22C1A02B0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6F5E5-F770-CEED-3A8C-0CB51A1E3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07F2B-A378-E439-D4B6-E1D47091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330FE-196F-4303-A0C0-4269F2C4E10E}" type="datetimeFigureOut">
              <a:rPr lang="en-IN" smtClean="0"/>
              <a:t>12-11-2024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C762C4-014D-9984-C1F4-956F77220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BB961-0886-7C19-EDE2-917FDD149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ED4CD-C0FD-4476-8C8A-88CD41AE50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68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11/12/2024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  <p:sldLayoutId id="21474836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vdmsmscp.uat.dcservices.in/IMCS/login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hyperlink" Target="mailto:admin@123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upply chain management - Free industry icons">
            <a:extLst>
              <a:ext uri="{FF2B5EF4-FFF2-40B4-BE49-F238E27FC236}">
                <a16:creationId xmlns:a16="http://schemas.microsoft.com/office/drawing/2014/main" id="{96D34C00-69EE-8A8B-DC07-D7FDA7250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39" y="3275757"/>
            <a:ext cx="1855967" cy="1855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 bwMode="auto">
          <a:xfrm>
            <a:off x="5929435" y="3030246"/>
            <a:ext cx="595932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Centralized Application for 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Program Divisions </a:t>
            </a:r>
            <a:b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40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Drug Supply Chain</a:t>
            </a:r>
            <a:endParaRPr kumimoji="0" lang="en-US" altLang="en-US" sz="4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351944"/>
            <a:ext cx="12192000" cy="330764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3510" y="35777"/>
            <a:ext cx="10733182" cy="66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Receive Drugs from - CMSS/Third party/MSO</a:t>
            </a: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3997428" y="6322240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9301808" y="858481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Receive CMSS/MSO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237" y="1239336"/>
            <a:ext cx="10874164" cy="184115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Down Arrow 10"/>
          <p:cNvSpPr/>
          <p:nvPr/>
        </p:nvSpPr>
        <p:spPr>
          <a:xfrm>
            <a:off x="10759940" y="1866032"/>
            <a:ext cx="301924" cy="4238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7228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40145" y="0"/>
            <a:ext cx="13820912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Distribute Drugs to - District/Third party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" y="1630958"/>
            <a:ext cx="11955172" cy="47165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ectangle 8"/>
          <p:cNvSpPr/>
          <p:nvPr/>
        </p:nvSpPr>
        <p:spPr>
          <a:xfrm>
            <a:off x="9788242" y="910630"/>
            <a:ext cx="2339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Issue to Third Party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556721" y="5851724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24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0072" y="0"/>
            <a:ext cx="13880985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Distribute Drugs to - Districts/Third party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8242" y="910630"/>
            <a:ext cx="2223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Issue to Sub-Store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39" y="1451268"/>
            <a:ext cx="11947942" cy="52158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Right Arrow 9"/>
          <p:cNvSpPr/>
          <p:nvPr/>
        </p:nvSpPr>
        <p:spPr>
          <a:xfrm>
            <a:off x="4388045" y="6329777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66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96" y="1451269"/>
            <a:ext cx="11934098" cy="490514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5096" y="0"/>
            <a:ext cx="13945961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Drugs Transfer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788242" y="910630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Issue to Nodal 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086205" y="5859261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70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92" y="3175136"/>
            <a:ext cx="12030157" cy="354526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80415" y="0"/>
            <a:ext cx="13880642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Drugs Transfer Acknowledge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980195" y="804299"/>
            <a:ext cx="2031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Transfer Receive</a:t>
            </a:r>
            <a:endParaRPr lang="en-IN" dirty="0"/>
          </a:p>
        </p:txBody>
      </p:sp>
      <p:sp>
        <p:nvSpPr>
          <p:cNvPr id="10" name="Right Arrow 9"/>
          <p:cNvSpPr/>
          <p:nvPr/>
        </p:nvSpPr>
        <p:spPr>
          <a:xfrm>
            <a:off x="4112838" y="6389657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17" y="1250831"/>
            <a:ext cx="11515315" cy="17498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Down Arrow 10"/>
          <p:cNvSpPr/>
          <p:nvPr/>
        </p:nvSpPr>
        <p:spPr>
          <a:xfrm>
            <a:off x="11231420" y="1493281"/>
            <a:ext cx="184729" cy="40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52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99682" y="0"/>
            <a:ext cx="13861375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Down Arrow 10"/>
          <p:cNvSpPr/>
          <p:nvPr/>
        </p:nvSpPr>
        <p:spPr>
          <a:xfrm>
            <a:off x="10954326" y="894103"/>
            <a:ext cx="184729" cy="406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2" y="1410642"/>
            <a:ext cx="11616059" cy="38538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45566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0839" y="0"/>
            <a:ext cx="13950218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855" y="993917"/>
            <a:ext cx="11922711" cy="390496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839" y="4968196"/>
            <a:ext cx="11954119" cy="1889804"/>
          </a:xfrm>
          <a:prstGeom prst="rect">
            <a:avLst/>
          </a:prstGeom>
        </p:spPr>
      </p:pic>
      <p:sp>
        <p:nvSpPr>
          <p:cNvPr id="9" name="Right Arrow 8"/>
          <p:cNvSpPr/>
          <p:nvPr/>
        </p:nvSpPr>
        <p:spPr>
          <a:xfrm>
            <a:off x="4536489" y="6640497"/>
            <a:ext cx="390618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14038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14610" y="0"/>
            <a:ext cx="13746447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 Challan List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610" y="1304158"/>
            <a:ext cx="11653828" cy="36939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689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00" y="994831"/>
            <a:ext cx="12002610" cy="586316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11490" y="0"/>
            <a:ext cx="13949567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PO Challan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4536489" y="6640497"/>
            <a:ext cx="390618" cy="115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34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99857" y="53327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01778" y="0"/>
            <a:ext cx="13859279" cy="1333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CMSS Stock View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778" y="1304158"/>
            <a:ext cx="11869261" cy="441306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78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198976"/>
            <a:ext cx="11120581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Process Flow– </a:t>
            </a:r>
            <a:r>
              <a:rPr lang="en-IN" sz="3600" dirty="0">
                <a:solidFill>
                  <a:srgbClr val="0070C0"/>
                </a:solidFill>
              </a:rPr>
              <a:t>State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Program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Role </a:t>
            </a:r>
            <a:r>
              <a:rPr lang="en-US" sz="3600" dirty="0"/>
              <a:t> </a:t>
            </a:r>
            <a:endParaRPr lang="en-IN" sz="3600" dirty="0"/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9DBCFC0-B824-C733-0729-FD7ECD241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9634" y="1112152"/>
            <a:ext cx="6533047" cy="5602157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States Receive Items from CMSS/MSO/Third Party:</a:t>
            </a:r>
          </a:p>
          <a:p>
            <a:pPr lvl="1"/>
            <a:r>
              <a:rPr lang="en-US" dirty="0"/>
              <a:t>A nodal unit receives supplies from various sources, including the CMSS, MSO or third-party vendors.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Enter the Received Items Details in the Generalized DVDMS Application:</a:t>
            </a:r>
          </a:p>
          <a:p>
            <a:pPr lvl="1"/>
            <a:r>
              <a:rPr lang="en-US" dirty="0"/>
              <a:t>After receiving the items, the nodal unit logs the details into the Generalized DVDMS application.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Store Inventory Updated:</a:t>
            </a:r>
          </a:p>
          <a:p>
            <a:pPr lvl="1"/>
            <a:r>
              <a:rPr lang="en-US" dirty="0"/>
              <a:t>Once the items are received, the DVDMS application updates the store’s inventory to reflect the new stock levels.</a:t>
            </a:r>
          </a:p>
          <a:p>
            <a:pPr lvl="1"/>
            <a:endParaRPr lang="en-US" dirty="0"/>
          </a:p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Issue Items to Sub Stores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:</a:t>
            </a:r>
          </a:p>
          <a:p>
            <a:pPr lvl="1"/>
            <a:r>
              <a:rPr lang="en-US" dirty="0"/>
              <a:t>With the updated inventory, items are then issued to sub-stores that require these items.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A98E3287-516A-D3D4-9063-4E7CCB6C449B}"/>
              </a:ext>
            </a:extLst>
          </p:cNvPr>
          <p:cNvSpPr/>
          <p:nvPr/>
        </p:nvSpPr>
        <p:spPr>
          <a:xfrm>
            <a:off x="7088777" y="1225291"/>
            <a:ext cx="4420654" cy="608922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States receive items from CMSS/ MSO/ Third Party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Flowchart: Alternate Process 8">
            <a:extLst>
              <a:ext uri="{FF2B5EF4-FFF2-40B4-BE49-F238E27FC236}">
                <a16:creationId xmlns:a16="http://schemas.microsoft.com/office/drawing/2014/main" id="{AE2F6420-704B-D181-66E6-0D23D461EB7A}"/>
              </a:ext>
            </a:extLst>
          </p:cNvPr>
          <p:cNvSpPr/>
          <p:nvPr/>
        </p:nvSpPr>
        <p:spPr>
          <a:xfrm>
            <a:off x="7873110" y="3364579"/>
            <a:ext cx="2705488" cy="529485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Store Inventory updated</a:t>
            </a: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6DEA02A8-A7D8-071A-A1C7-1A786ED33CB9}"/>
              </a:ext>
            </a:extLst>
          </p:cNvPr>
          <p:cNvSpPr/>
          <p:nvPr/>
        </p:nvSpPr>
        <p:spPr>
          <a:xfrm>
            <a:off x="7285176" y="2272045"/>
            <a:ext cx="3762834" cy="669408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Enter the received items details in the Generalized DVDMS application</a:t>
            </a:r>
            <a:endParaRPr lang="en-IN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5DDCAC-8CD2-694A-02ED-2C09B7AEFAED}"/>
              </a:ext>
            </a:extLst>
          </p:cNvPr>
          <p:cNvCxnSpPr>
            <a:cxnSpLocks/>
          </p:cNvCxnSpPr>
          <p:nvPr/>
        </p:nvCxnSpPr>
        <p:spPr>
          <a:xfrm>
            <a:off x="9220204" y="1868153"/>
            <a:ext cx="0" cy="369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705127-0DF0-ADB5-BB9A-17C4073179D8}"/>
              </a:ext>
            </a:extLst>
          </p:cNvPr>
          <p:cNvCxnSpPr>
            <a:cxnSpLocks/>
          </p:cNvCxnSpPr>
          <p:nvPr/>
        </p:nvCxnSpPr>
        <p:spPr>
          <a:xfrm>
            <a:off x="9228911" y="3887445"/>
            <a:ext cx="0" cy="4407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Flowchart: Alternate Process 19">
            <a:extLst>
              <a:ext uri="{FF2B5EF4-FFF2-40B4-BE49-F238E27FC236}">
                <a16:creationId xmlns:a16="http://schemas.microsoft.com/office/drawing/2014/main" id="{D0352C0C-01DE-76B9-85BB-95430C3D2E69}"/>
              </a:ext>
            </a:extLst>
          </p:cNvPr>
          <p:cNvSpPr/>
          <p:nvPr/>
        </p:nvSpPr>
        <p:spPr>
          <a:xfrm>
            <a:off x="7864402" y="4331581"/>
            <a:ext cx="2705488" cy="592770"/>
          </a:xfrm>
          <a:prstGeom prst="flowChartAlternateProcess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Issue items to Sub Stores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89D4962-B6AB-64A9-C2FA-2A5104B49720}"/>
              </a:ext>
            </a:extLst>
          </p:cNvPr>
          <p:cNvCxnSpPr>
            <a:cxnSpLocks/>
          </p:cNvCxnSpPr>
          <p:nvPr/>
        </p:nvCxnSpPr>
        <p:spPr>
          <a:xfrm>
            <a:off x="9236711" y="2973055"/>
            <a:ext cx="0" cy="369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770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8009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Miscellaneous Process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0672" y="947646"/>
            <a:ext cx="11320264" cy="4021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Add Inventory</a:t>
            </a:r>
            <a:endParaRPr lang="en-IN" sz="2400" b="1" dirty="0">
              <a:solidFill>
                <a:srgbClr val="C0000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Drug Transfer 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Local Purchase and Challan Receive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CMSS Stock View </a:t>
            </a: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ts val="200"/>
              </a:spcBef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8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198976"/>
            <a:ext cx="11120581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User Role – </a:t>
            </a:r>
            <a:r>
              <a:rPr lang="en-IN" sz="3600" dirty="0">
                <a:solidFill>
                  <a:srgbClr val="0070C0"/>
                </a:solidFill>
              </a:rPr>
              <a:t>State Program</a:t>
            </a:r>
            <a:r>
              <a:rPr lang="en-IN" sz="3600" dirty="0"/>
              <a:t> </a:t>
            </a:r>
            <a:r>
              <a:rPr lang="en-IN" sz="3600" dirty="0">
                <a:solidFill>
                  <a:srgbClr val="0070C0"/>
                </a:solidFill>
              </a:rPr>
              <a:t>Role </a:t>
            </a:r>
            <a:r>
              <a:rPr lang="en-US" sz="3600" dirty="0"/>
              <a:t> </a:t>
            </a:r>
            <a:endParaRPr lang="en-IN" sz="3600" dirty="0"/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010056"/>
              </p:ext>
            </p:extLst>
          </p:nvPr>
        </p:nvGraphicFramePr>
        <p:xfrm>
          <a:off x="330436" y="972074"/>
          <a:ext cx="6415421" cy="5859963"/>
        </p:xfrm>
        <a:graphic>
          <a:graphicData uri="http://schemas.openxmlformats.org/drawingml/2006/table">
            <a:tbl>
              <a:tblPr/>
              <a:tblGrid>
                <a:gridCol w="2363284">
                  <a:extLst>
                    <a:ext uri="{9D8B030D-6E8A-4147-A177-3AD203B41FA5}">
                      <a16:colId xmlns:a16="http://schemas.microsoft.com/office/drawing/2014/main" val="2214858891"/>
                    </a:ext>
                  </a:extLst>
                </a:gridCol>
                <a:gridCol w="4052137">
                  <a:extLst>
                    <a:ext uri="{9D8B030D-6E8A-4147-A177-3AD203B41FA5}">
                      <a16:colId xmlns:a16="http://schemas.microsoft.com/office/drawing/2014/main" val="3558779097"/>
                    </a:ext>
                  </a:extLst>
                </a:gridCol>
              </a:tblGrid>
              <a:tr h="31950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 Program Role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5973376"/>
                  </a:ext>
                </a:extLst>
              </a:tr>
              <a:tr h="31950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Mangement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Demand Compilation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E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260453"/>
                  </a:ext>
                </a:extLst>
              </a:tr>
              <a:tr h="31950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Procurement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Purchase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85235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Local Challan Process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0653055"/>
                  </a:ext>
                </a:extLst>
              </a:tr>
              <a:tr h="319508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Inventory Management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Inventory View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356037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Receive from Third party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9021636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Release Order Online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1904729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Desk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4062402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Acknowledge Desk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970124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To Sub Store Off Line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8773455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Issue to Third Party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2561861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Breakage and Lost Item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8385244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Physical Stock Modification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9233253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Condemnation Register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0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58279"/>
                  </a:ext>
                </a:extLst>
              </a:tr>
              <a:tr h="319508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Drug Transfer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rtl="0" eaLnBrk="1" fontAlgn="t" latinLnBrk="0" hangingPunct="1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Transfer Request Excess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410689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pPr algn="ctr" fontAlgn="ctr"/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t" latinLnBrk="0" hangingPunct="1"/>
                      <a:r>
                        <a:rPr lang="en-IN" sz="2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Transfer Request for Shortage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3117379"/>
                  </a:ext>
                </a:extLst>
              </a:tr>
              <a:tr h="319508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Wise Online Transfer Detail 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998629"/>
                  </a:ext>
                </a:extLst>
              </a:tr>
              <a:tr h="428327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Item Wise Transfer Acknowledge Desk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E4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74822"/>
                  </a:ext>
                </a:extLst>
              </a:tr>
            </a:tbl>
          </a:graphicData>
        </a:graphic>
      </p:graphicFrame>
      <p:graphicFrame>
        <p:nvGraphicFramePr>
          <p:cNvPr id="8" name="Diagram 7"/>
          <p:cNvGraphicFramePr/>
          <p:nvPr/>
        </p:nvGraphicFramePr>
        <p:xfrm>
          <a:off x="6879623" y="2285998"/>
          <a:ext cx="4899802" cy="17800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9" name="Rectangle 8"/>
          <p:cNvSpPr/>
          <p:nvPr/>
        </p:nvSpPr>
        <p:spPr>
          <a:xfrm>
            <a:off x="8124967" y="1354973"/>
            <a:ext cx="3932409" cy="4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N" b="1" dirty="0">
                <a:solidFill>
                  <a:srgbClr val="0070C0"/>
                </a:solidFill>
              </a:rPr>
              <a:t>Go-Live In Phase - I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149734762"/>
              </p:ext>
            </p:extLst>
          </p:nvPr>
        </p:nvGraphicFramePr>
        <p:xfrm>
          <a:off x="6812796" y="4632080"/>
          <a:ext cx="5033456" cy="1708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58752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  <p:bldP spid="9" grpId="0"/>
      <p:bldGraphic spid="1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Login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0672" y="947647"/>
            <a:ext cx="10190203" cy="34676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/>
              <a:t>URL: </a:t>
            </a:r>
            <a:r>
              <a:rPr lang="en-IN" u="sng" dirty="0">
                <a:hlinkClick r:id="rId3"/>
              </a:rPr>
              <a:t>https://dvdmsmscp.uat.dcservices.in/IMCS/login</a:t>
            </a:r>
            <a:r>
              <a:rPr lang="en-IN" dirty="0"/>
              <a:t> </a:t>
            </a:r>
          </a:p>
          <a:p>
            <a:r>
              <a:rPr lang="en-IN" dirty="0"/>
              <a:t> </a:t>
            </a:r>
          </a:p>
          <a:p>
            <a:r>
              <a:rPr lang="en-IN" dirty="0"/>
              <a:t>Username : </a:t>
            </a:r>
            <a:r>
              <a:rPr lang="en-IN" dirty="0" err="1"/>
              <a:t>spo_bihar</a:t>
            </a:r>
            <a:r>
              <a:rPr lang="en-IN" dirty="0"/>
              <a:t> (State level ID)</a:t>
            </a:r>
          </a:p>
          <a:p>
            <a:r>
              <a:rPr lang="en-IN" dirty="0"/>
              <a:t>Password : </a:t>
            </a:r>
            <a:r>
              <a:rPr lang="en-IN" u="sng" dirty="0">
                <a:hlinkClick r:id="rId4"/>
              </a:rPr>
              <a:t>admin@123</a:t>
            </a:r>
            <a:r>
              <a:rPr lang="en-IN" dirty="0"/>
              <a:t> </a:t>
            </a:r>
          </a:p>
          <a:p>
            <a:endParaRPr lang="en-IN" dirty="0"/>
          </a:p>
          <a:p>
            <a:pPr>
              <a:lnSpc>
                <a:spcPct val="150000"/>
              </a:lnSpc>
              <a:spcBef>
                <a:spcPts val="200"/>
              </a:spcBef>
            </a:pPr>
            <a:r>
              <a:rPr lang="en-IN" sz="2800" b="1" dirty="0">
                <a:solidFill>
                  <a:srgbClr val="0070C0"/>
                </a:solidFill>
              </a:rPr>
              <a:t>Each State Programme Officer have their                                                                                   Username/password according to role </a:t>
            </a: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541479" y="5896117"/>
            <a:ext cx="19323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Refresh the captcha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1062145-E9D9-1BBC-305D-45A73E733D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4210" y="1028900"/>
            <a:ext cx="3953427" cy="4263536"/>
          </a:xfrm>
          <a:prstGeom prst="rect">
            <a:avLst/>
          </a:prstGeom>
        </p:spPr>
      </p:pic>
      <p:sp>
        <p:nvSpPr>
          <p:cNvPr id="4" name="Left Arrow 3"/>
          <p:cNvSpPr/>
          <p:nvPr/>
        </p:nvSpPr>
        <p:spPr>
          <a:xfrm rot="3157279">
            <a:off x="10065154" y="4979819"/>
            <a:ext cx="1587260" cy="33643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ight Arrow 2"/>
          <p:cNvSpPr/>
          <p:nvPr/>
        </p:nvSpPr>
        <p:spPr>
          <a:xfrm>
            <a:off x="6211453" y="3780220"/>
            <a:ext cx="1483743" cy="293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752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Login Steps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D0101C5-DD4E-0B58-1C5D-64F220E6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747"/>
          <a:stretch/>
        </p:blipFill>
        <p:spPr>
          <a:xfrm>
            <a:off x="412376" y="1250830"/>
            <a:ext cx="11291793" cy="495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0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Ground Stock Entry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1542" y="811993"/>
            <a:ext cx="11320264" cy="2056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Ground stock upload—Services/Inventory Management –Add Inventory</a:t>
            </a:r>
            <a:endParaRPr lang="en-IN" sz="2400" b="1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3" y="2500962"/>
            <a:ext cx="4072972" cy="3864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6340" y="2001328"/>
            <a:ext cx="7779001" cy="45202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Down Arrow 3"/>
          <p:cNvSpPr/>
          <p:nvPr/>
        </p:nvSpPr>
        <p:spPr>
          <a:xfrm>
            <a:off x="11481758" y="1682151"/>
            <a:ext cx="189782" cy="31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1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43" y="1029776"/>
            <a:ext cx="12004401" cy="207156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1E6CA-B076-4D5E-ED4B-7E18B623C6E6}"/>
              </a:ext>
            </a:extLst>
          </p:cNvPr>
          <p:cNvSpPr txBox="1"/>
          <p:nvPr/>
        </p:nvSpPr>
        <p:spPr>
          <a:xfrm>
            <a:off x="110839" y="-380127"/>
            <a:ext cx="11120581" cy="16309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>
                <a:latin typeface="+mj-lt"/>
                <a:ea typeface="+mj-ea"/>
                <a:cs typeface="+mj-cs"/>
              </a:defRPr>
            </a:lvl1pPr>
          </a:lstStyle>
          <a:p>
            <a:r>
              <a:rPr lang="en-IN" sz="3600" dirty="0"/>
              <a:t>Ground Stock Entry</a:t>
            </a:r>
          </a:p>
        </p:txBody>
      </p:sp>
      <p:pic>
        <p:nvPicPr>
          <p:cNvPr id="6" name="Picture 5" descr="PESGRE 2023 – PESGRE 202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3844552" y="102992"/>
            <a:ext cx="11320264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Add Inventory</a:t>
            </a:r>
            <a:endParaRPr lang="en-IN" sz="2400" b="1" dirty="0">
              <a:solidFill>
                <a:srgbClr val="0070C0"/>
              </a:solidFill>
            </a:endParaRPr>
          </a:p>
          <a:p>
            <a:pPr marL="342900" indent="-342900" algn="just">
              <a:lnSpc>
                <a:spcPct val="150000"/>
              </a:lnSpc>
              <a:spcBef>
                <a:spcPts val="200"/>
              </a:spcBef>
              <a:buFont typeface="Arial" panose="020B0604020202020204" pitchFamily="34" charset="0"/>
              <a:buChar char="•"/>
            </a:pP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own Arrow 3"/>
          <p:cNvSpPr/>
          <p:nvPr/>
        </p:nvSpPr>
        <p:spPr>
          <a:xfrm>
            <a:off x="10131647" y="1372431"/>
            <a:ext cx="189782" cy="31917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17" y="3213717"/>
            <a:ext cx="12016505" cy="36367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Right Arrow 10"/>
          <p:cNvSpPr/>
          <p:nvPr/>
        </p:nvSpPr>
        <p:spPr>
          <a:xfrm>
            <a:off x="4287915" y="6338656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82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ESGRE 2023 – PESGRE 202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6691" y="6142"/>
            <a:ext cx="1080653" cy="94150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Straight Connector 6"/>
          <p:cNvCxnSpPr/>
          <p:nvPr/>
        </p:nvCxnSpPr>
        <p:spPr>
          <a:xfrm flipV="1">
            <a:off x="-13855" y="870004"/>
            <a:ext cx="1219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59460" y="35777"/>
            <a:ext cx="10887232" cy="6649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2800" b="1" dirty="0">
                <a:solidFill>
                  <a:srgbClr val="0070C0"/>
                </a:solidFill>
              </a:rPr>
              <a:t>Receive Drugs from - CMSS/Third party/MSO</a:t>
            </a:r>
            <a:endParaRPr lang="en-IN" sz="2800" b="1" dirty="0">
              <a:solidFill>
                <a:srgbClr val="2E74B5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459" y="1333915"/>
            <a:ext cx="11845372" cy="50374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Right Arrow 8"/>
          <p:cNvSpPr/>
          <p:nvPr/>
        </p:nvSpPr>
        <p:spPr>
          <a:xfrm>
            <a:off x="4158518" y="5864203"/>
            <a:ext cx="790112" cy="3373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7423805" y="881499"/>
            <a:ext cx="23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Receive Third party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932846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30005B-6102-4F3C-A26F-485DF1BF9717}">
  <ds:schemaRefs>
    <ds:schemaRef ds:uri="http://purl.org/dc/elements/1.1/"/>
    <ds:schemaRef ds:uri="http://purl.org/dc/dcmitype/"/>
    <ds:schemaRef ds:uri="71af3243-3dd4-4a8d-8c0d-dd76da1f02a5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16c05727-aa75-4e4a-9b5f-8a80a1165891"/>
    <ds:schemaRef ds:uri="http://schemas.microsoft.com/office/2006/documentManagement/types"/>
    <ds:schemaRef ds:uri="230e9df3-be65-4c73-a93b-d1236ebd677e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6961</TotalTime>
  <Words>426</Words>
  <Application>Microsoft Office PowerPoint</Application>
  <PresentationFormat>Widescreen</PresentationFormat>
  <Paragraphs>89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Arial</vt:lpstr>
      <vt:lpstr>Avenir Next LT Pro</vt:lpstr>
      <vt:lpstr>Avenir Next LT Pro Light</vt:lpstr>
      <vt:lpstr>Calibri</vt:lpstr>
      <vt:lpstr>Times New Roman</vt:lpstr>
      <vt:lpstr>Tw Cen MT</vt:lpstr>
      <vt:lpstr>Custom</vt:lpstr>
      <vt:lpstr>Centralized Application for  Program Divisions  for Drug Supply Chain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Tonk, Robin - Ext</dc:creator>
  <cp:lastModifiedBy>fox trot</cp:lastModifiedBy>
  <cp:revision>127</cp:revision>
  <dcterms:created xsi:type="dcterms:W3CDTF">2024-03-25T04:11:48Z</dcterms:created>
  <dcterms:modified xsi:type="dcterms:W3CDTF">2024-11-12T07:17:45Z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ea60d57e-af5b-4752-ac57-3e4f28ca11dc_Enabled">
    <vt:lpwstr>true</vt:lpwstr>
  </property>
  <property fmtid="{D5CDD505-2E9C-101B-9397-08002B2CF9AE}" pid="4" name="MSIP_Label_ea60d57e-af5b-4752-ac57-3e4f28ca11dc_SetDate">
    <vt:lpwstr>2024-03-25T04:49:43Z</vt:lpwstr>
  </property>
  <property fmtid="{D5CDD505-2E9C-101B-9397-08002B2CF9AE}" pid="5" name="MSIP_Label_ea60d57e-af5b-4752-ac57-3e4f28ca11dc_Method">
    <vt:lpwstr>Standard</vt:lpwstr>
  </property>
  <property fmtid="{D5CDD505-2E9C-101B-9397-08002B2CF9AE}" pid="6" name="MSIP_Label_ea60d57e-af5b-4752-ac57-3e4f28ca11dc_Name">
    <vt:lpwstr>ea60d57e-af5b-4752-ac57-3e4f28ca11dc</vt:lpwstr>
  </property>
  <property fmtid="{D5CDD505-2E9C-101B-9397-08002B2CF9AE}" pid="7" name="MSIP_Label_ea60d57e-af5b-4752-ac57-3e4f28ca11dc_SiteId">
    <vt:lpwstr>36da45f1-dd2c-4d1f-af13-5abe46b99921</vt:lpwstr>
  </property>
  <property fmtid="{D5CDD505-2E9C-101B-9397-08002B2CF9AE}" pid="8" name="MSIP_Label_ea60d57e-af5b-4752-ac57-3e4f28ca11dc_ActionId">
    <vt:lpwstr>36cd3765-7faf-432f-b376-40b59a49c9eb</vt:lpwstr>
  </property>
  <property fmtid="{D5CDD505-2E9C-101B-9397-08002B2CF9AE}" pid="9" name="MSIP_Label_ea60d57e-af5b-4752-ac57-3e4f28ca11dc_ContentBits">
    <vt:lpwstr>0</vt:lpwstr>
  </property>
</Properties>
</file>