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9D27-39F5-E86A-EAA6-3191157D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6D25-0AC5-0349-1D04-C24D6CC9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E1D4-55F2-E5C2-60FA-AFDE0C47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D7B1-BF7B-B238-C722-21487AA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467E-8CB7-1C04-5EE3-D57F674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3CE5-E2BD-A202-0633-6FBB46D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AD340-C5DD-66F9-33CC-59C12ABE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1CC3-840E-01D9-D3D1-545783A4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5C74-7997-BDF0-1138-CC71380B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9771-5A03-6420-EABA-16BB5DB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0BBC9-91DF-E27E-37EE-F099A919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B013-1B8C-0CD2-C720-DFA9EAB3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792C-A9B0-7DA2-D3B1-24289D9B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3E93-43BA-E659-6992-723B6ED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C445-3FB0-ADF4-2070-E68FDBB6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1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1627-C669-39B7-4466-185206B2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4E3D-3BAD-5869-3149-D153E475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C993-7CB5-626B-6D13-0CF5916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B97A-556C-37DE-4A8E-D234489D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9869-D2ED-06A6-2611-32D1799F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279-19D6-5280-1413-A488A32B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B060-0CAE-A422-9C9D-4F97AA42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155C2-BFD6-B9AC-A8B5-A59D01E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F066-647C-9D1E-D3F2-0299136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6ADC-CF08-0FA9-A6C1-7C37CC8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6318-144A-7EA8-639F-C8568A37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F8C8-07E0-021B-7C13-DD6A637ED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7AE19-574A-9D92-CB7A-34A20D53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B33F-CEC8-E1B8-2DBB-016E000A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6F58-EBA5-A3BE-E708-9FB933C1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B28F-0D97-EB3B-7DED-65F2A15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9CCB-592D-E12D-5815-F0A66F7B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BEF-9B99-92A5-B946-9792C6F9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75D08-717E-507E-02B0-922CE352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D3B6-B17E-FF1F-261E-6CA67805C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FA0D6-1F40-ECA5-35E6-FE43B3512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C11FD-56A8-1EE6-68B5-3A7A15E5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1E045-BEB7-0FAB-DAEA-CA980A6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33A3A-01CE-7C7C-293F-39836DB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996C-A965-8235-C601-1A6E6EAD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273B3-47B8-FCC1-0439-28E1A97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9D4E-834E-DF7B-0524-1459DE5F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487E6-6589-65D1-D2C5-9593F5BC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B6F1-69B6-D25D-2128-C06F4A8E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F232B-450F-9FA0-D52D-290E8E13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99C41-1638-F5C8-7499-BC1104C8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045-69AD-2153-450F-B7F0DC5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8930-3FE7-0B07-87AE-0773E068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5B6F-53AD-E947-1E73-DFBADA43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DBF1-07EA-6190-FB43-490F59FF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8FBB7-6391-8408-376D-212F705C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7253-2224-BCFF-CCF0-11A98329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9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0EEE-625A-FAED-87B9-41E958A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87EDA-D25E-FCB4-A8A7-20F4F5D81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671C-2FB8-1996-2A0C-056C0D36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E0CDE-3DF3-D768-5ADC-C4B1C59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58B29-25DF-47B6-F544-A195D3D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D196-8B05-E07F-0AB5-15155E8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7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991FA-58F4-7EC9-F14A-AB86A818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7D816-2FDA-8876-0FD2-24EE894B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517F-E38A-A08E-F9AC-F16D5282C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A53C9-CA2B-4878-841C-931673BF0FA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0CB5-A37A-CDBD-B6A8-66F8DF24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ACEB-4A54-21E4-D086-D36089D2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FD9D5-A25B-4375-B1E4-5BA211E6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9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7">
            <a:extLst>
              <a:ext uri="{FF2B5EF4-FFF2-40B4-BE49-F238E27FC236}">
                <a16:creationId xmlns:a16="http://schemas.microsoft.com/office/drawing/2014/main" id="{C8980CC7-6C14-41F3-12AD-06221B0AC404}"/>
              </a:ext>
            </a:extLst>
          </p:cNvPr>
          <p:cNvSpPr/>
          <p:nvPr/>
        </p:nvSpPr>
        <p:spPr>
          <a:xfrm>
            <a:off x="-13017" y="3770906"/>
            <a:ext cx="2935898" cy="3105569"/>
          </a:xfrm>
          <a:custGeom>
            <a:avLst/>
            <a:gdLst/>
            <a:ahLst/>
            <a:cxnLst/>
            <a:rect l="l" t="t" r="r" b="b"/>
            <a:pathLst>
              <a:path w="6338353" h="5823286">
                <a:moveTo>
                  <a:pt x="0" y="0"/>
                </a:moveTo>
                <a:lnTo>
                  <a:pt x="6338353" y="0"/>
                </a:lnTo>
                <a:lnTo>
                  <a:pt x="6338353" y="5823285"/>
                </a:lnTo>
                <a:lnTo>
                  <a:pt x="0" y="582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89" r="-27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AFBC7DE-92F3-3929-BDCD-154CFF842066}"/>
              </a:ext>
            </a:extLst>
          </p:cNvPr>
          <p:cNvSpPr/>
          <p:nvPr/>
        </p:nvSpPr>
        <p:spPr>
          <a:xfrm>
            <a:off x="0" y="8878"/>
            <a:ext cx="12192000" cy="6837845"/>
          </a:xfrm>
          <a:custGeom>
            <a:avLst/>
            <a:gdLst/>
            <a:ahLst/>
            <a:cxnLst/>
            <a:rect l="l" t="t" r="r" b="b"/>
            <a:pathLst>
              <a:path w="22523643" h="12264276">
                <a:moveTo>
                  <a:pt x="0" y="0"/>
                </a:moveTo>
                <a:lnTo>
                  <a:pt x="22523643" y="0"/>
                </a:lnTo>
                <a:lnTo>
                  <a:pt x="22523643" y="12264276"/>
                </a:lnTo>
                <a:lnTo>
                  <a:pt x="0" y="1226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692" b="-3616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7CAF1D2D-8458-C58E-64D2-1DBBD19E9BEC}"/>
              </a:ext>
            </a:extLst>
          </p:cNvPr>
          <p:cNvSpPr/>
          <p:nvPr/>
        </p:nvSpPr>
        <p:spPr>
          <a:xfrm>
            <a:off x="9050587" y="1937426"/>
            <a:ext cx="3141413" cy="1600757"/>
          </a:xfrm>
          <a:custGeom>
            <a:avLst/>
            <a:gdLst/>
            <a:ahLst/>
            <a:cxnLst/>
            <a:rect l="l" t="t" r="r" b="b"/>
            <a:pathLst>
              <a:path w="4461789" h="2509756">
                <a:moveTo>
                  <a:pt x="0" y="0"/>
                </a:moveTo>
                <a:lnTo>
                  <a:pt x="4461789" y="0"/>
                </a:lnTo>
                <a:lnTo>
                  <a:pt x="4461789" y="2509756"/>
                </a:lnTo>
                <a:lnTo>
                  <a:pt x="0" y="2509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85A890DF-E026-0B09-C035-181C3A25DBC7}"/>
              </a:ext>
            </a:extLst>
          </p:cNvPr>
          <p:cNvSpPr txBox="1"/>
          <p:nvPr/>
        </p:nvSpPr>
        <p:spPr>
          <a:xfrm>
            <a:off x="3414523" y="2005672"/>
            <a:ext cx="5663069" cy="703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3200" b="1" dirty="0">
                <a:solidFill>
                  <a:srgbClr val="C9C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Augmented Teaching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0D3AA220-C502-CFAD-B106-B0956FFF4B4F}"/>
              </a:ext>
            </a:extLst>
          </p:cNvPr>
          <p:cNvSpPr txBox="1"/>
          <p:nvPr/>
        </p:nvSpPr>
        <p:spPr>
          <a:xfrm>
            <a:off x="4427988" y="2827911"/>
            <a:ext cx="388177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Complex Topics Conveyed with 3D Interactive Models 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A3A97C64-4086-50D0-FD49-D6471A19B70A}"/>
              </a:ext>
            </a:extLst>
          </p:cNvPr>
          <p:cNvSpPr/>
          <p:nvPr/>
        </p:nvSpPr>
        <p:spPr>
          <a:xfrm>
            <a:off x="9077592" y="3566278"/>
            <a:ext cx="3114407" cy="1758647"/>
          </a:xfrm>
          <a:custGeom>
            <a:avLst/>
            <a:gdLst/>
            <a:ahLst/>
            <a:cxnLst/>
            <a:rect l="l" t="t" r="r" b="b"/>
            <a:pathLst>
              <a:path w="4461789" h="2509756">
                <a:moveTo>
                  <a:pt x="0" y="0"/>
                </a:moveTo>
                <a:lnTo>
                  <a:pt x="4461789" y="0"/>
                </a:lnTo>
                <a:lnTo>
                  <a:pt x="4461789" y="2509756"/>
                </a:lnTo>
                <a:lnTo>
                  <a:pt x="0" y="25097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3B8D73D-D450-8E1D-E937-AEE9D1741B94}"/>
              </a:ext>
            </a:extLst>
          </p:cNvPr>
          <p:cNvSpPr txBox="1"/>
          <p:nvPr/>
        </p:nvSpPr>
        <p:spPr>
          <a:xfrm>
            <a:off x="3594624" y="3505898"/>
            <a:ext cx="5735159" cy="68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3200" b="1" dirty="0">
                <a:solidFill>
                  <a:srgbClr val="C9C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Experiential Learning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46B0FD70-5AC3-45DC-5FC9-CB813BD68AE9}"/>
              </a:ext>
            </a:extLst>
          </p:cNvPr>
          <p:cNvSpPr txBox="1"/>
          <p:nvPr/>
        </p:nvSpPr>
        <p:spPr>
          <a:xfrm>
            <a:off x="4546299" y="4323600"/>
            <a:ext cx="388177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Visualized </a:t>
            </a:r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Aided  learning from </a:t>
            </a:r>
            <a:r>
              <a:rPr lang="en-US" sz="2000" b="1" dirty="0" smtClean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anywhere: Remote </a:t>
            </a:r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Classrooms</a:t>
            </a: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814D6400-D360-5847-ADB6-7C6AE9C0EB35}"/>
              </a:ext>
            </a:extLst>
          </p:cNvPr>
          <p:cNvSpPr/>
          <p:nvPr/>
        </p:nvSpPr>
        <p:spPr>
          <a:xfrm>
            <a:off x="9050586" y="5324925"/>
            <a:ext cx="3141414" cy="1512919"/>
          </a:xfrm>
          <a:custGeom>
            <a:avLst/>
            <a:gdLst/>
            <a:ahLst/>
            <a:cxnLst/>
            <a:rect l="l" t="t" r="r" b="b"/>
            <a:pathLst>
              <a:path w="4682902" h="2382993">
                <a:moveTo>
                  <a:pt x="0" y="0"/>
                </a:moveTo>
                <a:lnTo>
                  <a:pt x="4682901" y="0"/>
                </a:lnTo>
                <a:lnTo>
                  <a:pt x="4682901" y="2382993"/>
                </a:lnTo>
                <a:lnTo>
                  <a:pt x="0" y="2382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0" name="TextBox 20">
            <a:extLst>
              <a:ext uri="{FF2B5EF4-FFF2-40B4-BE49-F238E27FC236}">
                <a16:creationId xmlns:a16="http://schemas.microsoft.com/office/drawing/2014/main" id="{9515EDDC-6B60-BEA5-28F0-C538BBC35374}"/>
              </a:ext>
            </a:extLst>
          </p:cNvPr>
          <p:cNvSpPr txBox="1"/>
          <p:nvPr/>
        </p:nvSpPr>
        <p:spPr>
          <a:xfrm>
            <a:off x="3392805" y="5090766"/>
            <a:ext cx="6111629" cy="703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3200" b="1" dirty="0">
                <a:solidFill>
                  <a:srgbClr val="C9C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Formative Assessment</a:t>
            </a: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8838A7B9-2BDB-9A0D-4987-3462FC66A2D0}"/>
              </a:ext>
            </a:extLst>
          </p:cNvPr>
          <p:cNvSpPr/>
          <p:nvPr/>
        </p:nvSpPr>
        <p:spPr>
          <a:xfrm>
            <a:off x="-1" y="3539814"/>
            <a:ext cx="3525653" cy="3366819"/>
          </a:xfrm>
          <a:custGeom>
            <a:avLst/>
            <a:gdLst/>
            <a:ahLst/>
            <a:cxnLst/>
            <a:rect l="l" t="t" r="r" b="b"/>
            <a:pathLst>
              <a:path w="6338353" h="5823286">
                <a:moveTo>
                  <a:pt x="0" y="0"/>
                </a:moveTo>
                <a:lnTo>
                  <a:pt x="6338353" y="0"/>
                </a:lnTo>
                <a:lnTo>
                  <a:pt x="6338353" y="5823285"/>
                </a:lnTo>
                <a:lnTo>
                  <a:pt x="0" y="582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89" r="-27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F3E1ED77-2024-8913-6808-ECD2A01A8922}"/>
              </a:ext>
            </a:extLst>
          </p:cNvPr>
          <p:cNvSpPr txBox="1"/>
          <p:nvPr/>
        </p:nvSpPr>
        <p:spPr>
          <a:xfrm>
            <a:off x="4175170" y="5821118"/>
            <a:ext cx="438741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Conduction of Remote Evaluation and Assessments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51A840-26A5-1EA2-0CF4-82417B436828}"/>
              </a:ext>
            </a:extLst>
          </p:cNvPr>
          <p:cNvSpPr txBox="1"/>
          <p:nvPr/>
        </p:nvSpPr>
        <p:spPr>
          <a:xfrm>
            <a:off x="548482" y="1341894"/>
            <a:ext cx="11395150" cy="76944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Teaching- Learning Platforms Such as </a:t>
            </a:r>
            <a:r>
              <a:rPr lang="en-US" sz="2200" b="1" dirty="0" smtClean="0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AR-VR </a:t>
            </a:r>
            <a:r>
              <a:rPr lang="en-US" sz="2200" b="1" dirty="0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have brought a paradigm shift in the process of Learning and Understanding. </a:t>
            </a:r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56224D41-F935-4BD1-B2AC-B3676CE07B0A}"/>
              </a:ext>
            </a:extLst>
          </p:cNvPr>
          <p:cNvSpPr/>
          <p:nvPr/>
        </p:nvSpPr>
        <p:spPr>
          <a:xfrm flipH="1">
            <a:off x="79897" y="2777923"/>
            <a:ext cx="4214309" cy="4059921"/>
          </a:xfrm>
          <a:custGeom>
            <a:avLst/>
            <a:gdLst/>
            <a:ahLst/>
            <a:cxnLst/>
            <a:rect l="l" t="t" r="r" b="b"/>
            <a:pathLst>
              <a:path w="7797948" h="6727646">
                <a:moveTo>
                  <a:pt x="7797948" y="0"/>
                </a:moveTo>
                <a:lnTo>
                  <a:pt x="0" y="0"/>
                </a:lnTo>
                <a:lnTo>
                  <a:pt x="0" y="6727646"/>
                </a:lnTo>
                <a:lnTo>
                  <a:pt x="7797948" y="6727646"/>
                </a:lnTo>
                <a:lnTo>
                  <a:pt x="7797948" y="0"/>
                </a:lnTo>
                <a:close/>
              </a:path>
            </a:pathLst>
          </a:custGeom>
          <a:blipFill>
            <a:blip r:embed="rId7"/>
            <a:stretch>
              <a:fillRect r="-643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966A12B-EF29-5534-E886-1F24DF861F9B}"/>
              </a:ext>
            </a:extLst>
          </p:cNvPr>
          <p:cNvSpPr txBox="1">
            <a:spLocks/>
          </p:cNvSpPr>
          <p:nvPr/>
        </p:nvSpPr>
        <p:spPr>
          <a:xfrm>
            <a:off x="1219200" y="238232"/>
            <a:ext cx="9753600" cy="4942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Rounded MT Bold" panose="020F0704030504030204" pitchFamily="34" charset="0"/>
              </a:rPr>
              <a:t>Digital Health Department and Digital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36649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CB6FA-374D-A3DF-66C0-47C4515B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7">
            <a:extLst>
              <a:ext uri="{FF2B5EF4-FFF2-40B4-BE49-F238E27FC236}">
                <a16:creationId xmlns:a16="http://schemas.microsoft.com/office/drawing/2014/main" id="{B6E8AC3E-787B-5D77-347E-B591E2534C37}"/>
              </a:ext>
            </a:extLst>
          </p:cNvPr>
          <p:cNvSpPr/>
          <p:nvPr/>
        </p:nvSpPr>
        <p:spPr>
          <a:xfrm>
            <a:off x="-13017" y="3770906"/>
            <a:ext cx="2935898" cy="3105569"/>
          </a:xfrm>
          <a:custGeom>
            <a:avLst/>
            <a:gdLst/>
            <a:ahLst/>
            <a:cxnLst/>
            <a:rect l="l" t="t" r="r" b="b"/>
            <a:pathLst>
              <a:path w="6338353" h="5823286">
                <a:moveTo>
                  <a:pt x="0" y="0"/>
                </a:moveTo>
                <a:lnTo>
                  <a:pt x="6338353" y="0"/>
                </a:lnTo>
                <a:lnTo>
                  <a:pt x="6338353" y="5823285"/>
                </a:lnTo>
                <a:lnTo>
                  <a:pt x="0" y="582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89" r="-27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BF005C3-EDCF-0B57-F2E4-3FDDEE8C2496}"/>
              </a:ext>
            </a:extLst>
          </p:cNvPr>
          <p:cNvSpPr/>
          <p:nvPr/>
        </p:nvSpPr>
        <p:spPr>
          <a:xfrm>
            <a:off x="0" y="0"/>
            <a:ext cx="12192000" cy="6837845"/>
          </a:xfrm>
          <a:custGeom>
            <a:avLst/>
            <a:gdLst/>
            <a:ahLst/>
            <a:cxnLst/>
            <a:rect l="l" t="t" r="r" b="b"/>
            <a:pathLst>
              <a:path w="22523643" h="12264276">
                <a:moveTo>
                  <a:pt x="0" y="0"/>
                </a:moveTo>
                <a:lnTo>
                  <a:pt x="22523643" y="0"/>
                </a:lnTo>
                <a:lnTo>
                  <a:pt x="22523643" y="12264276"/>
                </a:lnTo>
                <a:lnTo>
                  <a:pt x="0" y="1226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692" b="-3616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12A5CAAA-7C6A-3D78-B508-68F2CF66E936}"/>
              </a:ext>
            </a:extLst>
          </p:cNvPr>
          <p:cNvSpPr/>
          <p:nvPr/>
        </p:nvSpPr>
        <p:spPr>
          <a:xfrm>
            <a:off x="-1" y="2230044"/>
            <a:ext cx="5139160" cy="4676590"/>
          </a:xfrm>
          <a:custGeom>
            <a:avLst/>
            <a:gdLst/>
            <a:ahLst/>
            <a:cxnLst/>
            <a:rect l="l" t="t" r="r" b="b"/>
            <a:pathLst>
              <a:path w="6338353" h="5823286">
                <a:moveTo>
                  <a:pt x="0" y="0"/>
                </a:moveTo>
                <a:lnTo>
                  <a:pt x="6338353" y="0"/>
                </a:lnTo>
                <a:lnTo>
                  <a:pt x="6338353" y="5823285"/>
                </a:lnTo>
                <a:lnTo>
                  <a:pt x="0" y="582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89" r="-27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DC51BAAD-42E3-2693-EFE5-242D70345718}"/>
              </a:ext>
            </a:extLst>
          </p:cNvPr>
          <p:cNvSpPr txBox="1"/>
          <p:nvPr/>
        </p:nvSpPr>
        <p:spPr>
          <a:xfrm>
            <a:off x="5243041" y="4373556"/>
            <a:ext cx="397977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Diagnostics with ease of application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6AE5FC-2E4C-FB35-52DC-FD188A22A477}"/>
              </a:ext>
            </a:extLst>
          </p:cNvPr>
          <p:cNvSpPr txBox="1"/>
          <p:nvPr/>
        </p:nvSpPr>
        <p:spPr>
          <a:xfrm>
            <a:off x="3585647" y="1425606"/>
            <a:ext cx="5311357" cy="735649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rtlCol="0" anchor="t"/>
          <a:lstStyle/>
          <a:p>
            <a:pPr algn="just">
              <a:lnSpc>
                <a:spcPts val="5292"/>
              </a:lnSpc>
            </a:pPr>
            <a:r>
              <a:rPr lang="en-US" sz="4200" b="1" dirty="0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Expanding Horizons</a:t>
            </a:r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E9483EB3-EE44-FE66-A63D-8FB235FB5156}"/>
              </a:ext>
            </a:extLst>
          </p:cNvPr>
          <p:cNvSpPr/>
          <p:nvPr/>
        </p:nvSpPr>
        <p:spPr>
          <a:xfrm>
            <a:off x="9403840" y="2032763"/>
            <a:ext cx="2788160" cy="1615284"/>
          </a:xfrm>
          <a:custGeom>
            <a:avLst/>
            <a:gdLst/>
            <a:ahLst/>
            <a:cxnLst/>
            <a:rect l="l" t="t" r="r" b="b"/>
            <a:pathLst>
              <a:path w="3625395" h="2330611">
                <a:moveTo>
                  <a:pt x="0" y="0"/>
                </a:moveTo>
                <a:lnTo>
                  <a:pt x="3625396" y="0"/>
                </a:lnTo>
                <a:lnTo>
                  <a:pt x="3625396" y="2330611"/>
                </a:lnTo>
                <a:lnTo>
                  <a:pt x="0" y="2330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41D8511-E994-E762-7C63-3288E1DE5251}"/>
              </a:ext>
            </a:extLst>
          </p:cNvPr>
          <p:cNvSpPr txBox="1"/>
          <p:nvPr/>
        </p:nvSpPr>
        <p:spPr>
          <a:xfrm>
            <a:off x="5568849" y="1990144"/>
            <a:ext cx="3328155" cy="68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3200" b="1" dirty="0">
                <a:solidFill>
                  <a:srgbClr val="C9C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 Care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ADB0511-84D3-9CF3-2B08-6A84BB550FF1}"/>
              </a:ext>
            </a:extLst>
          </p:cNvPr>
          <p:cNvSpPr txBox="1"/>
          <p:nvPr/>
        </p:nvSpPr>
        <p:spPr>
          <a:xfrm>
            <a:off x="4747526" y="2823746"/>
            <a:ext cx="465631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Patient Care through </a:t>
            </a:r>
            <a:r>
              <a:rPr lang="en-US" sz="2000" b="1" dirty="0" smtClean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Simulated </a:t>
            </a:r>
            <a:r>
              <a:rPr lang="en-US" sz="2000" b="1" dirty="0">
                <a:solidFill>
                  <a:srgbClr val="FAA9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DFAD6AE6-626E-7B8F-CF2B-3A72A6074F68}"/>
              </a:ext>
            </a:extLst>
          </p:cNvPr>
          <p:cNvSpPr txBox="1"/>
          <p:nvPr/>
        </p:nvSpPr>
        <p:spPr>
          <a:xfrm>
            <a:off x="4914112" y="3571106"/>
            <a:ext cx="4791920" cy="668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2800" b="1" dirty="0">
                <a:solidFill>
                  <a:srgbClr val="C9C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Healthcare Diagnostics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4D27608-F9B1-7B38-7F08-AE6FDA277534}"/>
              </a:ext>
            </a:extLst>
          </p:cNvPr>
          <p:cNvSpPr/>
          <p:nvPr/>
        </p:nvSpPr>
        <p:spPr>
          <a:xfrm>
            <a:off x="9326696" y="3736949"/>
            <a:ext cx="2865304" cy="1540129"/>
          </a:xfrm>
          <a:custGeom>
            <a:avLst/>
            <a:gdLst/>
            <a:ahLst/>
            <a:cxnLst/>
            <a:rect l="l" t="t" r="r" b="b"/>
            <a:pathLst>
              <a:path w="3352995" h="2787113">
                <a:moveTo>
                  <a:pt x="0" y="0"/>
                </a:moveTo>
                <a:lnTo>
                  <a:pt x="3352996" y="0"/>
                </a:lnTo>
                <a:lnTo>
                  <a:pt x="3352996" y="2787114"/>
                </a:lnTo>
                <a:lnTo>
                  <a:pt x="0" y="2787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A0DB06ED-DB4B-3E8D-24B7-8CF333ADAE1A}"/>
              </a:ext>
            </a:extLst>
          </p:cNvPr>
          <p:cNvSpPr txBox="1"/>
          <p:nvPr/>
        </p:nvSpPr>
        <p:spPr>
          <a:xfrm>
            <a:off x="4549705" y="5667153"/>
            <a:ext cx="5921966" cy="629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sz="2400" b="1" dirty="0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75% Information Retention Rates and 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8AA54225-1456-A400-1622-6486BE4667C9}"/>
              </a:ext>
            </a:extLst>
          </p:cNvPr>
          <p:cNvSpPr txBox="1"/>
          <p:nvPr/>
        </p:nvSpPr>
        <p:spPr>
          <a:xfrm>
            <a:off x="3839872" y="6180196"/>
            <a:ext cx="7341632" cy="550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2400" b="1" dirty="0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275%  Higher Confidence rates seen in Students 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12161806-165E-303E-8AA0-0DBD55DDC5D0}"/>
              </a:ext>
            </a:extLst>
          </p:cNvPr>
          <p:cNvSpPr txBox="1"/>
          <p:nvPr/>
        </p:nvSpPr>
        <p:spPr>
          <a:xfrm>
            <a:off x="1720329" y="5266812"/>
            <a:ext cx="11863302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2400" b="1" dirty="0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Learning </a:t>
            </a:r>
            <a:r>
              <a:rPr lang="en-US" sz="2400" b="1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through </a:t>
            </a:r>
            <a:r>
              <a:rPr lang="en-US" sz="2400" b="1" smtClean="0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AR-VR  TL </a:t>
            </a:r>
            <a:r>
              <a:rPr lang="en-US" sz="2400" b="1" dirty="0">
                <a:solidFill>
                  <a:srgbClr val="C7E1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66A12B-EF29-5534-E886-1F24DF861F9B}"/>
              </a:ext>
            </a:extLst>
          </p:cNvPr>
          <p:cNvSpPr txBox="1">
            <a:spLocks/>
          </p:cNvSpPr>
          <p:nvPr/>
        </p:nvSpPr>
        <p:spPr>
          <a:xfrm>
            <a:off x="1219200" y="238232"/>
            <a:ext cx="9753600" cy="4942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Rounded MT Bold" panose="020F0704030504030204" pitchFamily="34" charset="0"/>
              </a:rPr>
              <a:t>Digital Health Department and Digital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205641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Arial Rounded MT Bold</vt:lpstr>
      <vt:lpstr>Canva Sans Bold</vt:lpstr>
      <vt:lpstr>Open Sauce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MPGI –  Spoke of COE </dc:title>
  <dc:creator>abhinandan jadhav</dc:creator>
  <cp:lastModifiedBy>admin</cp:lastModifiedBy>
  <cp:revision>15</cp:revision>
  <cp:lastPrinted>2025-04-15T08:35:07Z</cp:lastPrinted>
  <dcterms:created xsi:type="dcterms:W3CDTF">2025-04-08T05:41:59Z</dcterms:created>
  <dcterms:modified xsi:type="dcterms:W3CDTF">2025-05-29T05:01:04Z</dcterms:modified>
</cp:coreProperties>
</file>