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29"/>
  </p:notesMasterIdLst>
  <p:handoutMasterIdLst>
    <p:handoutMasterId r:id="rId30"/>
  </p:handoutMasterIdLst>
  <p:sldIdLst>
    <p:sldId id="268" r:id="rId2"/>
    <p:sldId id="269" r:id="rId3"/>
    <p:sldId id="270" r:id="rId4"/>
    <p:sldId id="279" r:id="rId5"/>
    <p:sldId id="272" r:id="rId6"/>
    <p:sldId id="273" r:id="rId7"/>
    <p:sldId id="274" r:id="rId8"/>
    <p:sldId id="275" r:id="rId9"/>
    <p:sldId id="277" r:id="rId10"/>
    <p:sldId id="278"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301" r:id="rId2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si choudhary" initials="mc" lastIdx="1" clrIdx="0">
    <p:extLst>
      <p:ext uri="{19B8F6BF-5375-455C-9EA6-DF929625EA0E}">
        <p15:presenceInfo xmlns:p15="http://schemas.microsoft.com/office/powerpoint/2012/main" userId="a6016c22ff4502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p:scale>
          <a:sx n="75" d="100"/>
          <a:sy n="75" d="100"/>
        </p:scale>
        <p:origin x="974" y="178"/>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5/21/2024</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5/21/2024</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3272217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3</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4</a:t>
            </a:fld>
            <a:endParaRPr lang="en-US" dirty="0"/>
          </a:p>
        </p:txBody>
      </p:sp>
    </p:spTree>
    <p:extLst>
      <p:ext uri="{BB962C8B-B14F-4D97-AF65-F5344CB8AC3E}">
        <p14:creationId xmlns:p14="http://schemas.microsoft.com/office/powerpoint/2010/main" val="825232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dirty="0"/>
          </a:p>
        </p:txBody>
      </p:sp>
    </p:spTree>
    <p:extLst>
      <p:ext uri="{BB962C8B-B14F-4D97-AF65-F5344CB8AC3E}">
        <p14:creationId xmlns:p14="http://schemas.microsoft.com/office/powerpoint/2010/main" val="1965874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1169345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3358315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1581744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5/21/2024</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5/21/2024</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5/21/2024</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5/21/2024</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5/21/2024</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5/21/2024</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5/21/2024</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5/21/2024</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5/21/2024</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5/21/2024</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5/21/2024</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5/21/2024</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5/21/2024</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12.xml"/><Relationship Id="rId4" Type="http://schemas.openxmlformats.org/officeDocument/2006/relationships/image" Target="../media/image13.tmp"/></Relationships>
</file>

<file path=ppt/slides/_rels/slide13.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tmp"/><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tmp"/></Relationships>
</file>

<file path=ppt/slides/_rels/slide8.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5400" b="0" i="0" dirty="0">
                <a:solidFill>
                  <a:srgbClr val="5B5B5B"/>
                </a:solidFill>
                <a:effectLst/>
                <a:highlight>
                  <a:srgbClr val="FFFFFF"/>
                </a:highlight>
                <a:latin typeface="Times New Roman" panose="02020603050405020304" pitchFamily="18" charset="0"/>
                <a:cs typeface="Times New Roman" panose="02020603050405020304" pitchFamily="18" charset="0"/>
              </a:rPr>
              <a:t>Power Consumption Prediction</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subTitle" idx="1"/>
          </p:nvPr>
        </p:nvSpPr>
        <p:spPr>
          <a:xfrm>
            <a:off x="7894612" y="5013176"/>
            <a:ext cx="4294213" cy="838200"/>
          </a:xfrm>
        </p:spPr>
        <p:txBody>
          <a:bodyPr/>
          <a:lstStyle/>
          <a:p>
            <a:r>
              <a:rPr lang="en-US" dirty="0">
                <a:latin typeface="Times New Roman" panose="02020603050405020304" pitchFamily="18" charset="0"/>
                <a:cs typeface="Times New Roman" panose="02020603050405020304" pitchFamily="18" charset="0"/>
              </a:rPr>
              <a:t> Presented by : Mansi Choudhary</a:t>
            </a: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7.</a:t>
            </a:r>
            <a:r>
              <a:rPr lang="en-US" sz="3200" b="1" dirty="0">
                <a:latin typeface="Times New Roman" panose="02020603050405020304" pitchFamily="18" charset="0"/>
                <a:cs typeface="Times New Roman" panose="02020603050405020304" pitchFamily="18" charset="0"/>
              </a:rPr>
              <a:t> Data Visualizations</a:t>
            </a:r>
            <a:br>
              <a:rPr lang="en-US" sz="3200" dirty="0">
                <a:latin typeface="Times New Roman" panose="02020603050405020304" pitchFamily="18" charset="0"/>
                <a:cs typeface="Times New Roman" panose="02020603050405020304" pitchFamily="18" charset="0"/>
              </a:rPr>
            </a:br>
            <a:endParaRPr lang="en-US" dirty="0"/>
          </a:p>
        </p:txBody>
      </p:sp>
      <p:pic>
        <p:nvPicPr>
          <p:cNvPr id="7" name="Picture 6">
            <a:extLst>
              <a:ext uri="{FF2B5EF4-FFF2-40B4-BE49-F238E27FC236}">
                <a16:creationId xmlns:a16="http://schemas.microsoft.com/office/drawing/2014/main" id="{AC4CF35F-439D-02FB-2A8D-7EB69EF7B9DE}"/>
              </a:ext>
            </a:extLst>
          </p:cNvPr>
          <p:cNvPicPr>
            <a:picLocks noChangeAspect="1"/>
          </p:cNvPicPr>
          <p:nvPr/>
        </p:nvPicPr>
        <p:blipFill>
          <a:blip r:embed="rId3"/>
          <a:stretch>
            <a:fillRect/>
          </a:stretch>
        </p:blipFill>
        <p:spPr>
          <a:xfrm>
            <a:off x="5590356" y="2422416"/>
            <a:ext cx="5660164" cy="3697465"/>
          </a:xfrm>
          <a:prstGeom prst="rect">
            <a:avLst/>
          </a:prstGeom>
        </p:spPr>
      </p:pic>
      <p:sp>
        <p:nvSpPr>
          <p:cNvPr id="9" name="Content Placeholder 8">
            <a:extLst>
              <a:ext uri="{FF2B5EF4-FFF2-40B4-BE49-F238E27FC236}">
                <a16:creationId xmlns:a16="http://schemas.microsoft.com/office/drawing/2014/main" id="{9AF3A549-987B-72FF-E274-D2112D3990D4}"/>
              </a:ext>
            </a:extLst>
          </p:cNvPr>
          <p:cNvSpPr>
            <a:spLocks noGrp="1"/>
          </p:cNvSpPr>
          <p:nvPr>
            <p:ph idx="1"/>
          </p:nvPr>
        </p:nvSpPr>
        <p:spPr>
          <a:xfrm>
            <a:off x="621804" y="1340768"/>
            <a:ext cx="9143538" cy="3697465"/>
          </a:xfrm>
        </p:spPr>
        <p:txBody>
          <a:bodyPr/>
          <a:lstStyle/>
          <a:p>
            <a:r>
              <a:rPr lang="en-US" dirty="0"/>
              <a:t>Correlation matrix</a:t>
            </a:r>
          </a:p>
          <a:p>
            <a:pPr marL="0" indent="0">
              <a:buNone/>
            </a:pPr>
            <a:r>
              <a:rPr lang="en-US" dirty="0"/>
              <a:t>W.R.T Zone 3 correlation is good with Temperature ,Hours</a:t>
            </a:r>
          </a:p>
          <a:p>
            <a:endParaRPr lang="en-IN" dirty="0"/>
          </a:p>
        </p:txBody>
      </p:sp>
    </p:spTree>
    <p:extLst>
      <p:ext uri="{BB962C8B-B14F-4D97-AF65-F5344CB8AC3E}">
        <p14:creationId xmlns:p14="http://schemas.microsoft.com/office/powerpoint/2010/main" val="897847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63D7-CE60-C0EF-D4DC-1262375E8C7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7.</a:t>
            </a:r>
            <a:r>
              <a:rPr lang="en-US" sz="3200" b="1" dirty="0">
                <a:latin typeface="Times New Roman" panose="02020603050405020304" pitchFamily="18" charset="0"/>
                <a:cs typeface="Times New Roman" panose="02020603050405020304" pitchFamily="18" charset="0"/>
              </a:rPr>
              <a:t> Data Visualizations</a:t>
            </a:r>
            <a:endParaRPr lang="en-IN" dirty="0"/>
          </a:p>
        </p:txBody>
      </p:sp>
      <p:pic>
        <p:nvPicPr>
          <p:cNvPr id="5" name="Content Placeholder 4">
            <a:extLst>
              <a:ext uri="{FF2B5EF4-FFF2-40B4-BE49-F238E27FC236}">
                <a16:creationId xmlns:a16="http://schemas.microsoft.com/office/drawing/2014/main" id="{A95EB001-AFD7-9A0E-D665-09CBD9EA50CE}"/>
              </a:ext>
            </a:extLst>
          </p:cNvPr>
          <p:cNvPicPr>
            <a:picLocks noGrp="1" noChangeAspect="1"/>
          </p:cNvPicPr>
          <p:nvPr>
            <p:ph idx="1"/>
          </p:nvPr>
        </p:nvPicPr>
        <p:blipFill>
          <a:blip r:embed="rId2"/>
          <a:stretch>
            <a:fillRect/>
          </a:stretch>
        </p:blipFill>
        <p:spPr>
          <a:xfrm>
            <a:off x="1197868" y="1916832"/>
            <a:ext cx="6408975" cy="2103302"/>
          </a:xfrm>
        </p:spPr>
      </p:pic>
      <p:pic>
        <p:nvPicPr>
          <p:cNvPr id="7" name="Picture 6">
            <a:extLst>
              <a:ext uri="{FF2B5EF4-FFF2-40B4-BE49-F238E27FC236}">
                <a16:creationId xmlns:a16="http://schemas.microsoft.com/office/drawing/2014/main" id="{87874359-415F-B046-2AF0-145BEBE0CA08}"/>
              </a:ext>
            </a:extLst>
          </p:cNvPr>
          <p:cNvPicPr>
            <a:picLocks noChangeAspect="1"/>
          </p:cNvPicPr>
          <p:nvPr/>
        </p:nvPicPr>
        <p:blipFill>
          <a:blip r:embed="rId3"/>
          <a:stretch>
            <a:fillRect/>
          </a:stretch>
        </p:blipFill>
        <p:spPr>
          <a:xfrm>
            <a:off x="5518348" y="4167409"/>
            <a:ext cx="6378493" cy="2088061"/>
          </a:xfrm>
          <a:prstGeom prst="rect">
            <a:avLst/>
          </a:prstGeom>
        </p:spPr>
      </p:pic>
    </p:spTree>
    <p:extLst>
      <p:ext uri="{BB962C8B-B14F-4D97-AF65-F5344CB8AC3E}">
        <p14:creationId xmlns:p14="http://schemas.microsoft.com/office/powerpoint/2010/main" val="2732258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ACD0-6A1F-DD2C-F2AB-2C67E6E5411C}"/>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7.</a:t>
            </a:r>
            <a:r>
              <a:rPr lang="en-US" sz="3200" b="1" dirty="0">
                <a:latin typeface="Times New Roman" panose="02020603050405020304" pitchFamily="18" charset="0"/>
                <a:cs typeface="Times New Roman" panose="02020603050405020304" pitchFamily="18" charset="0"/>
              </a:rPr>
              <a:t> Data Visualizations</a:t>
            </a:r>
            <a:endParaRPr lang="en-IN" dirty="0"/>
          </a:p>
        </p:txBody>
      </p:sp>
      <p:pic>
        <p:nvPicPr>
          <p:cNvPr id="5" name="Content Placeholder 4">
            <a:extLst>
              <a:ext uri="{FF2B5EF4-FFF2-40B4-BE49-F238E27FC236}">
                <a16:creationId xmlns:a16="http://schemas.microsoft.com/office/drawing/2014/main" id="{0B4EF180-38B1-D8C4-C6AC-3D17CA811E17}"/>
              </a:ext>
            </a:extLst>
          </p:cNvPr>
          <p:cNvPicPr>
            <a:picLocks noGrp="1" noChangeAspect="1"/>
          </p:cNvPicPr>
          <p:nvPr>
            <p:ph idx="1"/>
          </p:nvPr>
        </p:nvPicPr>
        <p:blipFill>
          <a:blip r:embed="rId2"/>
          <a:stretch>
            <a:fillRect/>
          </a:stretch>
        </p:blipFill>
        <p:spPr>
          <a:xfrm>
            <a:off x="253508" y="2492896"/>
            <a:ext cx="3685540" cy="1982917"/>
          </a:xfrm>
        </p:spPr>
      </p:pic>
      <p:pic>
        <p:nvPicPr>
          <p:cNvPr id="7" name="Picture 6">
            <a:extLst>
              <a:ext uri="{FF2B5EF4-FFF2-40B4-BE49-F238E27FC236}">
                <a16:creationId xmlns:a16="http://schemas.microsoft.com/office/drawing/2014/main" id="{9F6A5D91-A273-4DC0-6473-F5D671ABE0C2}"/>
              </a:ext>
            </a:extLst>
          </p:cNvPr>
          <p:cNvPicPr>
            <a:picLocks noChangeAspect="1"/>
          </p:cNvPicPr>
          <p:nvPr/>
        </p:nvPicPr>
        <p:blipFill>
          <a:blip r:embed="rId3"/>
          <a:stretch>
            <a:fillRect/>
          </a:stretch>
        </p:blipFill>
        <p:spPr>
          <a:xfrm>
            <a:off x="4222204" y="1916832"/>
            <a:ext cx="3499843" cy="1994923"/>
          </a:xfrm>
          <a:prstGeom prst="rect">
            <a:avLst/>
          </a:prstGeom>
        </p:spPr>
      </p:pic>
      <p:pic>
        <p:nvPicPr>
          <p:cNvPr id="9" name="Picture 8">
            <a:extLst>
              <a:ext uri="{FF2B5EF4-FFF2-40B4-BE49-F238E27FC236}">
                <a16:creationId xmlns:a16="http://schemas.microsoft.com/office/drawing/2014/main" id="{1E55FB0F-B631-DDF2-E427-0E2149BF51F6}"/>
              </a:ext>
            </a:extLst>
          </p:cNvPr>
          <p:cNvPicPr>
            <a:picLocks noChangeAspect="1"/>
          </p:cNvPicPr>
          <p:nvPr/>
        </p:nvPicPr>
        <p:blipFill>
          <a:blip r:embed="rId4"/>
          <a:stretch>
            <a:fillRect/>
          </a:stretch>
        </p:blipFill>
        <p:spPr>
          <a:xfrm>
            <a:off x="8083301" y="2708920"/>
            <a:ext cx="3852016" cy="1994924"/>
          </a:xfrm>
          <a:prstGeom prst="rect">
            <a:avLst/>
          </a:prstGeom>
        </p:spPr>
      </p:pic>
    </p:spTree>
    <p:extLst>
      <p:ext uri="{BB962C8B-B14F-4D97-AF65-F5344CB8AC3E}">
        <p14:creationId xmlns:p14="http://schemas.microsoft.com/office/powerpoint/2010/main" val="3880386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ACD0-6A1F-DD2C-F2AB-2C67E6E5411C}"/>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7.</a:t>
            </a:r>
            <a:r>
              <a:rPr lang="en-US" sz="3200" b="1" dirty="0">
                <a:latin typeface="Times New Roman" panose="02020603050405020304" pitchFamily="18" charset="0"/>
                <a:cs typeface="Times New Roman" panose="02020603050405020304" pitchFamily="18" charset="0"/>
              </a:rPr>
              <a:t> Data Visualizations</a:t>
            </a:r>
            <a:endParaRPr lang="en-IN" dirty="0"/>
          </a:p>
        </p:txBody>
      </p:sp>
      <p:pic>
        <p:nvPicPr>
          <p:cNvPr id="5" name="Content Placeholder 4">
            <a:extLst>
              <a:ext uri="{FF2B5EF4-FFF2-40B4-BE49-F238E27FC236}">
                <a16:creationId xmlns:a16="http://schemas.microsoft.com/office/drawing/2014/main" id="{70684017-28E2-702C-1583-A47A137401C1}"/>
              </a:ext>
            </a:extLst>
          </p:cNvPr>
          <p:cNvPicPr>
            <a:picLocks noGrp="1" noChangeAspect="1"/>
          </p:cNvPicPr>
          <p:nvPr>
            <p:ph idx="1"/>
          </p:nvPr>
        </p:nvPicPr>
        <p:blipFill>
          <a:blip r:embed="rId2"/>
          <a:stretch>
            <a:fillRect/>
          </a:stretch>
        </p:blipFill>
        <p:spPr>
          <a:xfrm>
            <a:off x="1522413" y="2276873"/>
            <a:ext cx="9144000" cy="2795688"/>
          </a:xfrm>
        </p:spPr>
      </p:pic>
      <p:sp>
        <p:nvSpPr>
          <p:cNvPr id="6" name="TextBox 5">
            <a:extLst>
              <a:ext uri="{FF2B5EF4-FFF2-40B4-BE49-F238E27FC236}">
                <a16:creationId xmlns:a16="http://schemas.microsoft.com/office/drawing/2014/main" id="{DC6DD01E-542F-46A1-E307-6FBB4412A586}"/>
              </a:ext>
            </a:extLst>
          </p:cNvPr>
          <p:cNvSpPr txBox="1"/>
          <p:nvPr/>
        </p:nvSpPr>
        <p:spPr>
          <a:xfrm>
            <a:off x="1522413" y="5166773"/>
            <a:ext cx="9828583" cy="923330"/>
          </a:xfrm>
          <a:prstGeom prst="rect">
            <a:avLst/>
          </a:prstGeom>
          <a:noFill/>
          <a:ln>
            <a:solidFill>
              <a:schemeClr val="accent1">
                <a:lumMod val="20000"/>
                <a:lumOff val="80000"/>
              </a:schemeClr>
            </a:solidFill>
          </a:ln>
        </p:spPr>
        <p:txBody>
          <a:bodyPr wrap="square" rtlCol="0" anchor="ctr" anchorCtr="1">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temperature increasing Power Consumption also increases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With comparison to Power Consumption zones, Zone 3 has the highest frequency with respect to temperature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6630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ACD0-6A1F-DD2C-F2AB-2C67E6E5411C}"/>
              </a:ext>
            </a:extLst>
          </p:cNvPr>
          <p:cNvSpPr>
            <a:spLocks noGrp="1"/>
          </p:cNvSpPr>
          <p:nvPr>
            <p:ph type="title"/>
          </p:nvPr>
        </p:nvSpPr>
        <p:spPr>
          <a:xfrm>
            <a:off x="1413892" y="722135"/>
            <a:ext cx="9073008" cy="834657"/>
          </a:xfrm>
        </p:spPr>
        <p:txBody>
          <a:bodyPr/>
          <a:lstStyle/>
          <a:p>
            <a:pPr algn="ctr"/>
            <a:r>
              <a:rPr lang="en-US" b="1" dirty="0">
                <a:latin typeface="Times New Roman" panose="02020603050405020304" pitchFamily="18" charset="0"/>
                <a:cs typeface="Times New Roman" panose="02020603050405020304" pitchFamily="18" charset="0"/>
              </a:rPr>
              <a:t>7.</a:t>
            </a:r>
            <a:r>
              <a:rPr lang="en-US" sz="3200" b="1" dirty="0">
                <a:latin typeface="Times New Roman" panose="02020603050405020304" pitchFamily="18" charset="0"/>
                <a:cs typeface="Times New Roman" panose="02020603050405020304" pitchFamily="18" charset="0"/>
              </a:rPr>
              <a:t> Data Visualizations</a:t>
            </a:r>
            <a:endParaRPr lang="en-IN" dirty="0"/>
          </a:p>
        </p:txBody>
      </p:sp>
      <p:pic>
        <p:nvPicPr>
          <p:cNvPr id="5" name="Content Placeholder 4">
            <a:extLst>
              <a:ext uri="{FF2B5EF4-FFF2-40B4-BE49-F238E27FC236}">
                <a16:creationId xmlns:a16="http://schemas.microsoft.com/office/drawing/2014/main" id="{B1D3B310-0CF7-36EE-BD8A-0B9BEADD9ABC}"/>
              </a:ext>
            </a:extLst>
          </p:cNvPr>
          <p:cNvPicPr>
            <a:picLocks noGrp="1" noChangeAspect="1"/>
          </p:cNvPicPr>
          <p:nvPr>
            <p:ph idx="1"/>
          </p:nvPr>
        </p:nvPicPr>
        <p:blipFill>
          <a:blip r:embed="rId2"/>
          <a:stretch>
            <a:fillRect/>
          </a:stretch>
        </p:blipFill>
        <p:spPr>
          <a:xfrm>
            <a:off x="549796" y="1591072"/>
            <a:ext cx="4186094" cy="3197882"/>
          </a:xfrm>
        </p:spPr>
      </p:pic>
      <p:pic>
        <p:nvPicPr>
          <p:cNvPr id="7" name="Picture 6">
            <a:extLst>
              <a:ext uri="{FF2B5EF4-FFF2-40B4-BE49-F238E27FC236}">
                <a16:creationId xmlns:a16="http://schemas.microsoft.com/office/drawing/2014/main" id="{F4D681EF-AF16-87A1-71FD-729A9630452D}"/>
              </a:ext>
            </a:extLst>
          </p:cNvPr>
          <p:cNvPicPr>
            <a:picLocks noChangeAspect="1"/>
          </p:cNvPicPr>
          <p:nvPr/>
        </p:nvPicPr>
        <p:blipFill>
          <a:blip r:embed="rId3"/>
          <a:stretch>
            <a:fillRect/>
          </a:stretch>
        </p:blipFill>
        <p:spPr>
          <a:xfrm>
            <a:off x="6958508" y="2858476"/>
            <a:ext cx="3998057" cy="3016740"/>
          </a:xfrm>
          <a:prstGeom prst="rect">
            <a:avLst/>
          </a:prstGeom>
        </p:spPr>
      </p:pic>
      <p:sp>
        <p:nvSpPr>
          <p:cNvPr id="8" name="TextBox 7">
            <a:extLst>
              <a:ext uri="{FF2B5EF4-FFF2-40B4-BE49-F238E27FC236}">
                <a16:creationId xmlns:a16="http://schemas.microsoft.com/office/drawing/2014/main" id="{9B97375A-6D7E-5E67-24F2-191F2FC08420}"/>
              </a:ext>
            </a:extLst>
          </p:cNvPr>
          <p:cNvSpPr txBox="1"/>
          <p:nvPr/>
        </p:nvSpPr>
        <p:spPr>
          <a:xfrm>
            <a:off x="261764" y="5082262"/>
            <a:ext cx="5184576" cy="369332"/>
          </a:xfrm>
          <a:prstGeom prst="rect">
            <a:avLst/>
          </a:prstGeom>
          <a:noFill/>
          <a:ln>
            <a:solidFill>
              <a:schemeClr val="accent1">
                <a:lumMod val="20000"/>
                <a:lumOff val="80000"/>
              </a:schemeClr>
            </a:solidFill>
          </a:ln>
        </p:spPr>
        <p:txBody>
          <a:bodyPr wrap="square" rtlCol="0" anchor="ctr" anchorCtr="1">
            <a:spAutoFit/>
          </a:bodyPr>
          <a:lstStyle/>
          <a:p>
            <a:r>
              <a:rPr lang="en-US" dirty="0">
                <a:latin typeface="Times New Roman" panose="02020603050405020304" pitchFamily="18" charset="0"/>
                <a:cs typeface="Times New Roman" panose="02020603050405020304" pitchFamily="18" charset="0"/>
              </a:rPr>
              <a:t>Humidity increases Power Consumption decrease </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1E8714B-DB0B-93FD-64AD-DFA6BEAED6E9}"/>
              </a:ext>
            </a:extLst>
          </p:cNvPr>
          <p:cNvSpPr txBox="1"/>
          <p:nvPr/>
        </p:nvSpPr>
        <p:spPr>
          <a:xfrm>
            <a:off x="5950396" y="1844824"/>
            <a:ext cx="5616624" cy="646331"/>
          </a:xfrm>
          <a:prstGeom prst="rect">
            <a:avLst/>
          </a:prstGeom>
          <a:noFill/>
          <a:ln>
            <a:solidFill>
              <a:schemeClr val="accent1">
                <a:lumMod val="20000"/>
                <a:lumOff val="80000"/>
              </a:schemeClr>
            </a:solidFill>
          </a:ln>
        </p:spPr>
        <p:txBody>
          <a:bodyPr wrap="square" rtlCol="0" anchor="ctr" anchorCtr="1">
            <a:spAutoFit/>
          </a:bodyPr>
          <a:lstStyle/>
          <a:p>
            <a:r>
              <a:rPr lang="en-US" dirty="0">
                <a:latin typeface="Times New Roman" panose="02020603050405020304" pitchFamily="18" charset="0"/>
                <a:cs typeface="Times New Roman" panose="02020603050405020304" pitchFamily="18" charset="0"/>
              </a:rPr>
              <a:t>There no such relation, but when windspeed is more sometime consumption is less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19446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ACD0-6A1F-DD2C-F2AB-2C67E6E5411C}"/>
              </a:ext>
            </a:extLst>
          </p:cNvPr>
          <p:cNvSpPr>
            <a:spLocks noGrp="1"/>
          </p:cNvSpPr>
          <p:nvPr>
            <p:ph type="title"/>
          </p:nvPr>
        </p:nvSpPr>
        <p:spPr>
          <a:xfrm>
            <a:off x="1522876" y="609600"/>
            <a:ext cx="9180048" cy="51514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7.</a:t>
            </a:r>
            <a:r>
              <a:rPr lang="en-US" sz="3200" b="1" dirty="0">
                <a:latin typeface="Times New Roman" panose="02020603050405020304" pitchFamily="18" charset="0"/>
                <a:cs typeface="Times New Roman" panose="02020603050405020304" pitchFamily="18" charset="0"/>
              </a:rPr>
              <a:t> Data Visualizations</a:t>
            </a:r>
            <a:endParaRPr lang="en-IN" dirty="0"/>
          </a:p>
        </p:txBody>
      </p:sp>
      <p:pic>
        <p:nvPicPr>
          <p:cNvPr id="5" name="Content Placeholder 4">
            <a:extLst>
              <a:ext uri="{FF2B5EF4-FFF2-40B4-BE49-F238E27FC236}">
                <a16:creationId xmlns:a16="http://schemas.microsoft.com/office/drawing/2014/main" id="{6DEEA7FB-0B71-7803-3391-AF56F71BFBAD}"/>
              </a:ext>
            </a:extLst>
          </p:cNvPr>
          <p:cNvPicPr>
            <a:picLocks noGrp="1" noChangeAspect="1"/>
          </p:cNvPicPr>
          <p:nvPr>
            <p:ph idx="1"/>
          </p:nvPr>
        </p:nvPicPr>
        <p:blipFill>
          <a:blip r:embed="rId2"/>
          <a:stretch>
            <a:fillRect/>
          </a:stretch>
        </p:blipFill>
        <p:spPr>
          <a:xfrm>
            <a:off x="2422004" y="1412776"/>
            <a:ext cx="6761372" cy="3658327"/>
          </a:xfrm>
        </p:spPr>
      </p:pic>
      <p:sp>
        <p:nvSpPr>
          <p:cNvPr id="6" name="TextBox 5">
            <a:extLst>
              <a:ext uri="{FF2B5EF4-FFF2-40B4-BE49-F238E27FC236}">
                <a16:creationId xmlns:a16="http://schemas.microsoft.com/office/drawing/2014/main" id="{5585ACA7-DD88-AB14-D1F7-EE73EDE671EE}"/>
              </a:ext>
            </a:extLst>
          </p:cNvPr>
          <p:cNvSpPr txBox="1"/>
          <p:nvPr/>
        </p:nvSpPr>
        <p:spPr>
          <a:xfrm>
            <a:off x="261764" y="5145980"/>
            <a:ext cx="11737304" cy="1107996"/>
          </a:xfrm>
          <a:prstGeom prst="rect">
            <a:avLst/>
          </a:prstGeom>
          <a:noFill/>
          <a:ln>
            <a:solidFill>
              <a:schemeClr val="accent1">
                <a:lumMod val="20000"/>
                <a:lumOff val="80000"/>
              </a:schemeClr>
            </a:solidFill>
          </a:ln>
        </p:spPr>
        <p:txBody>
          <a:bodyPr wrap="square" rtlCol="0" anchor="ctr" anchorCtr="1">
            <a:spAutoFit/>
          </a:bodyPr>
          <a:lstStyle/>
          <a:p>
            <a:pPr marL="342900" indent="-342900">
              <a:buAutoNum type="arabicParenR"/>
            </a:pPr>
            <a:r>
              <a:rPr lang="en-US" sz="1100" dirty="0">
                <a:latin typeface="Times New Roman" panose="02020603050405020304" pitchFamily="18" charset="0"/>
                <a:cs typeface="Times New Roman" panose="02020603050405020304" pitchFamily="18" charset="0"/>
              </a:rPr>
              <a:t>Power Consumption Increases from month 6 - 8, highest consumption is highest in the month of 7</a:t>
            </a:r>
          </a:p>
          <a:p>
            <a:pPr marL="342900" indent="-342900">
              <a:buAutoNum type="arabicParenR"/>
            </a:pPr>
            <a:r>
              <a:rPr lang="en-US" sz="1100" dirty="0">
                <a:latin typeface="Times New Roman" panose="02020603050405020304" pitchFamily="18" charset="0"/>
                <a:cs typeface="Times New Roman" panose="02020603050405020304" pitchFamily="18" charset="0"/>
              </a:rPr>
              <a:t>2) Days between 5 - 21 power consumption rate is probably highest</a:t>
            </a:r>
          </a:p>
          <a:p>
            <a:pPr marL="342900" indent="-342900">
              <a:buAutoNum type="arabicParenR"/>
            </a:pPr>
            <a:r>
              <a:rPr lang="en-US" sz="1100" dirty="0">
                <a:latin typeface="Times New Roman" panose="02020603050405020304" pitchFamily="18" charset="0"/>
                <a:cs typeface="Times New Roman" panose="02020603050405020304" pitchFamily="18" charset="0"/>
              </a:rPr>
              <a:t>3) After 6-7  power consumption is less  , and after 17 it increased </a:t>
            </a:r>
          </a:p>
          <a:p>
            <a:r>
              <a:rPr lang="en-US" sz="1100" dirty="0">
                <a:latin typeface="Times New Roman" panose="02020603050405020304" pitchFamily="18" charset="0"/>
                <a:cs typeface="Times New Roman" panose="02020603050405020304" pitchFamily="18" charset="0"/>
              </a:rPr>
              <a:t>(Power consumption decreases during the daytime, particularly from 6 AM to 7 PM. This reduction is likely because people are away at work or school , leading to fewer household appliances being used. .Power consumption increases significantly after 5 PM and remains high during the night. This pattern can be attributed to the use of appliances such as air conditioners, fans, and lights, as people return home and engage in various activities)</a:t>
            </a:r>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26895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ACD0-6A1F-DD2C-F2AB-2C67E6E5411C}"/>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7.</a:t>
            </a:r>
            <a:r>
              <a:rPr lang="en-US" sz="3200" b="1" dirty="0">
                <a:latin typeface="Times New Roman" panose="02020603050405020304" pitchFamily="18" charset="0"/>
                <a:cs typeface="Times New Roman" panose="02020603050405020304" pitchFamily="18" charset="0"/>
              </a:rPr>
              <a:t> Data Visualizations</a:t>
            </a:r>
            <a:endParaRPr lang="en-IN" dirty="0"/>
          </a:p>
        </p:txBody>
      </p:sp>
      <p:pic>
        <p:nvPicPr>
          <p:cNvPr id="5" name="Content Placeholder 4">
            <a:extLst>
              <a:ext uri="{FF2B5EF4-FFF2-40B4-BE49-F238E27FC236}">
                <a16:creationId xmlns:a16="http://schemas.microsoft.com/office/drawing/2014/main" id="{9E549EC6-1CEC-E250-8786-CF42F29614F0}"/>
              </a:ext>
            </a:extLst>
          </p:cNvPr>
          <p:cNvPicPr>
            <a:picLocks noGrp="1" noChangeAspect="1"/>
          </p:cNvPicPr>
          <p:nvPr>
            <p:ph idx="1"/>
          </p:nvPr>
        </p:nvPicPr>
        <p:blipFill>
          <a:blip r:embed="rId2"/>
          <a:stretch>
            <a:fillRect/>
          </a:stretch>
        </p:blipFill>
        <p:spPr>
          <a:xfrm>
            <a:off x="909836" y="1988840"/>
            <a:ext cx="4248472" cy="2713605"/>
          </a:xfrm>
        </p:spPr>
      </p:pic>
      <p:pic>
        <p:nvPicPr>
          <p:cNvPr id="7" name="Picture 6">
            <a:extLst>
              <a:ext uri="{FF2B5EF4-FFF2-40B4-BE49-F238E27FC236}">
                <a16:creationId xmlns:a16="http://schemas.microsoft.com/office/drawing/2014/main" id="{29A926C2-A52A-BCED-02C6-C1D2064808D7}"/>
              </a:ext>
            </a:extLst>
          </p:cNvPr>
          <p:cNvPicPr>
            <a:picLocks noChangeAspect="1"/>
          </p:cNvPicPr>
          <p:nvPr/>
        </p:nvPicPr>
        <p:blipFill>
          <a:blip r:embed="rId3"/>
          <a:stretch>
            <a:fillRect/>
          </a:stretch>
        </p:blipFill>
        <p:spPr>
          <a:xfrm>
            <a:off x="7293016" y="3212976"/>
            <a:ext cx="4003420" cy="2695470"/>
          </a:xfrm>
          <a:prstGeom prst="rect">
            <a:avLst/>
          </a:prstGeom>
        </p:spPr>
      </p:pic>
      <p:sp>
        <p:nvSpPr>
          <p:cNvPr id="8" name="TextBox 7">
            <a:extLst>
              <a:ext uri="{FF2B5EF4-FFF2-40B4-BE49-F238E27FC236}">
                <a16:creationId xmlns:a16="http://schemas.microsoft.com/office/drawing/2014/main" id="{6E244508-069E-45D3-BDA7-311A38586CFF}"/>
              </a:ext>
            </a:extLst>
          </p:cNvPr>
          <p:cNvSpPr txBox="1"/>
          <p:nvPr/>
        </p:nvSpPr>
        <p:spPr>
          <a:xfrm>
            <a:off x="477788" y="5014885"/>
            <a:ext cx="4968552" cy="646331"/>
          </a:xfrm>
          <a:prstGeom prst="rect">
            <a:avLst/>
          </a:prstGeom>
          <a:noFill/>
          <a:ln>
            <a:solidFill>
              <a:schemeClr val="accent1">
                <a:lumMod val="20000"/>
                <a:lumOff val="80000"/>
              </a:schemeClr>
            </a:solidFill>
          </a:ln>
        </p:spPr>
        <p:txBody>
          <a:bodyPr wrap="square" rtlCol="0" anchor="ctr" anchorCtr="1">
            <a:spAutoFit/>
          </a:bodyPr>
          <a:lstStyle/>
          <a:p>
            <a:r>
              <a:rPr lang="en-US" dirty="0">
                <a:latin typeface="Times New Roman" panose="02020603050405020304" pitchFamily="18" charset="0"/>
                <a:cs typeface="Times New Roman" panose="02020603050405020304" pitchFamily="18" charset="0"/>
              </a:rPr>
              <a:t>In the month of 7 Temperature is increased due to which power consumption also increased</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28332B0-F39E-F98D-D049-04EF52AD0490}"/>
              </a:ext>
            </a:extLst>
          </p:cNvPr>
          <p:cNvSpPr txBox="1"/>
          <p:nvPr/>
        </p:nvSpPr>
        <p:spPr>
          <a:xfrm>
            <a:off x="6238428" y="2348880"/>
            <a:ext cx="5688632" cy="646331"/>
          </a:xfrm>
          <a:prstGeom prst="rect">
            <a:avLst/>
          </a:prstGeom>
          <a:noFill/>
          <a:ln>
            <a:solidFill>
              <a:schemeClr val="accent1">
                <a:lumMod val="20000"/>
                <a:lumOff val="80000"/>
              </a:schemeClr>
            </a:solidFill>
          </a:ln>
        </p:spPr>
        <p:txBody>
          <a:bodyPr wrap="square" rtlCol="0" anchor="ctr" anchorCtr="1">
            <a:spAutoFit/>
          </a:bodyPr>
          <a:lstStyle/>
          <a:p>
            <a:r>
              <a:rPr lang="en-US" dirty="0">
                <a:latin typeface="Times New Roman" panose="02020603050405020304" pitchFamily="18" charset="0"/>
                <a:cs typeface="Times New Roman" panose="02020603050405020304" pitchFamily="18" charset="0"/>
              </a:rPr>
              <a:t> Humidity is more present in the month of 7 ,8  this could be also reason to increases the power consumption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4945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ACD0-6A1F-DD2C-F2AB-2C67E6E5411C}"/>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7.</a:t>
            </a:r>
            <a:r>
              <a:rPr lang="en-US" sz="3200" b="1" dirty="0">
                <a:latin typeface="Times New Roman" panose="02020603050405020304" pitchFamily="18" charset="0"/>
                <a:cs typeface="Times New Roman" panose="02020603050405020304" pitchFamily="18" charset="0"/>
              </a:rPr>
              <a:t> Data Visualizations</a:t>
            </a:r>
            <a:endParaRPr lang="en-IN" dirty="0"/>
          </a:p>
        </p:txBody>
      </p:sp>
      <p:pic>
        <p:nvPicPr>
          <p:cNvPr id="5" name="Content Placeholder 4">
            <a:extLst>
              <a:ext uri="{FF2B5EF4-FFF2-40B4-BE49-F238E27FC236}">
                <a16:creationId xmlns:a16="http://schemas.microsoft.com/office/drawing/2014/main" id="{0AB8EBAF-FAAF-9016-9C8B-449FD4184502}"/>
              </a:ext>
            </a:extLst>
          </p:cNvPr>
          <p:cNvPicPr>
            <a:picLocks noGrp="1" noChangeAspect="1"/>
          </p:cNvPicPr>
          <p:nvPr>
            <p:ph idx="1"/>
          </p:nvPr>
        </p:nvPicPr>
        <p:blipFill>
          <a:blip r:embed="rId2"/>
          <a:stretch>
            <a:fillRect/>
          </a:stretch>
        </p:blipFill>
        <p:spPr>
          <a:xfrm>
            <a:off x="765821" y="1916832"/>
            <a:ext cx="3960440" cy="2829674"/>
          </a:xfrm>
        </p:spPr>
      </p:pic>
      <p:pic>
        <p:nvPicPr>
          <p:cNvPr id="7" name="Picture 6">
            <a:extLst>
              <a:ext uri="{FF2B5EF4-FFF2-40B4-BE49-F238E27FC236}">
                <a16:creationId xmlns:a16="http://schemas.microsoft.com/office/drawing/2014/main" id="{D61AC477-377E-A587-BE15-B94CA9A63FA7}"/>
              </a:ext>
            </a:extLst>
          </p:cNvPr>
          <p:cNvPicPr>
            <a:picLocks noChangeAspect="1"/>
          </p:cNvPicPr>
          <p:nvPr/>
        </p:nvPicPr>
        <p:blipFill>
          <a:blip r:embed="rId3"/>
          <a:stretch>
            <a:fillRect/>
          </a:stretch>
        </p:blipFill>
        <p:spPr>
          <a:xfrm>
            <a:off x="7396307" y="3284984"/>
            <a:ext cx="3672447" cy="2572677"/>
          </a:xfrm>
          <a:prstGeom prst="rect">
            <a:avLst/>
          </a:prstGeom>
        </p:spPr>
      </p:pic>
      <p:sp>
        <p:nvSpPr>
          <p:cNvPr id="8" name="TextBox 7">
            <a:extLst>
              <a:ext uri="{FF2B5EF4-FFF2-40B4-BE49-F238E27FC236}">
                <a16:creationId xmlns:a16="http://schemas.microsoft.com/office/drawing/2014/main" id="{2BD627CC-1DF6-2F80-413E-F9ABFC08344C}"/>
              </a:ext>
            </a:extLst>
          </p:cNvPr>
          <p:cNvSpPr txBox="1"/>
          <p:nvPr/>
        </p:nvSpPr>
        <p:spPr>
          <a:xfrm>
            <a:off x="45740" y="5004553"/>
            <a:ext cx="6774503" cy="646331"/>
          </a:xfrm>
          <a:prstGeom prst="rect">
            <a:avLst/>
          </a:prstGeom>
          <a:noFill/>
          <a:ln>
            <a:solidFill>
              <a:schemeClr val="accent1">
                <a:lumMod val="20000"/>
                <a:lumOff val="80000"/>
              </a:schemeClr>
            </a:solidFill>
          </a:ln>
        </p:spPr>
        <p:txBody>
          <a:bodyPr wrap="square" rtlCol="0" anchor="ctr" anchorCtr="1">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Power consumption is less when General Diffuse Flows is more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Power consumption is less in value's between 200 - 550</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CDF707D-E89F-A017-533A-369E15CB4709}"/>
              </a:ext>
            </a:extLst>
          </p:cNvPr>
          <p:cNvSpPr txBox="1"/>
          <p:nvPr/>
        </p:nvSpPr>
        <p:spPr>
          <a:xfrm>
            <a:off x="5446340" y="2205734"/>
            <a:ext cx="5622414" cy="646331"/>
          </a:xfrm>
          <a:prstGeom prst="rect">
            <a:avLst/>
          </a:prstGeom>
          <a:noFill/>
          <a:ln>
            <a:solidFill>
              <a:schemeClr val="accent1">
                <a:lumMod val="20000"/>
                <a:lumOff val="80000"/>
              </a:schemeClr>
            </a:solidFill>
          </a:ln>
        </p:spPr>
        <p:txBody>
          <a:bodyPr wrap="square" rtlCol="0" anchor="ctr" anchorCtr="1">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Power consumption is less when Diffuse Flows is more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Power consumption is less in value's between 400 -600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51644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ACD0-6A1F-DD2C-F2AB-2C67E6E5411C}"/>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8.</a:t>
            </a:r>
            <a:r>
              <a:rPr lang="en-US" sz="3200" b="1" dirty="0">
                <a:latin typeface="Times New Roman" panose="02020603050405020304" pitchFamily="18" charset="0"/>
                <a:cs typeface="Times New Roman" panose="02020603050405020304" pitchFamily="18" charset="0"/>
              </a:rPr>
              <a:t> Feature Selection</a:t>
            </a:r>
            <a:br>
              <a:rPr lang="en-US" sz="3200" b="1" dirty="0">
                <a:latin typeface="Times New Roman" panose="02020603050405020304" pitchFamily="18" charset="0"/>
                <a:cs typeface="Times New Roman" panose="02020603050405020304" pitchFamily="18" charset="0"/>
              </a:rPr>
            </a:br>
            <a:endParaRPr lang="en-IN" b="1" dirty="0"/>
          </a:p>
        </p:txBody>
      </p:sp>
      <p:sp>
        <p:nvSpPr>
          <p:cNvPr id="7" name="Content Placeholder 6">
            <a:extLst>
              <a:ext uri="{FF2B5EF4-FFF2-40B4-BE49-F238E27FC236}">
                <a16:creationId xmlns:a16="http://schemas.microsoft.com/office/drawing/2014/main" id="{E443F4B7-A1D4-6095-2982-EFAEC661C170}"/>
              </a:ext>
            </a:extLst>
          </p:cNvPr>
          <p:cNvSpPr>
            <a:spLocks noGrp="1"/>
          </p:cNvSpPr>
          <p:nvPr>
            <p:ph idx="1"/>
          </p:nvPr>
        </p:nvSpPr>
        <p:spPr/>
        <p:txBody>
          <a:bodyPr/>
          <a:lstStyle/>
          <a:p>
            <a:r>
              <a:rPr lang="en-US" dirty="0"/>
              <a:t>Best Features:</a:t>
            </a:r>
          </a:p>
          <a:p>
            <a:endParaRPr lang="en-IN" dirty="0"/>
          </a:p>
        </p:txBody>
      </p:sp>
      <p:pic>
        <p:nvPicPr>
          <p:cNvPr id="8" name="Content Placeholder 4">
            <a:extLst>
              <a:ext uri="{FF2B5EF4-FFF2-40B4-BE49-F238E27FC236}">
                <a16:creationId xmlns:a16="http://schemas.microsoft.com/office/drawing/2014/main" id="{3AA36433-7512-929A-AB3D-7FB0014F1E3F}"/>
              </a:ext>
            </a:extLst>
          </p:cNvPr>
          <p:cNvPicPr>
            <a:picLocks noChangeAspect="1"/>
          </p:cNvPicPr>
          <p:nvPr/>
        </p:nvPicPr>
        <p:blipFill>
          <a:blip r:embed="rId2"/>
          <a:stretch>
            <a:fillRect/>
          </a:stretch>
        </p:blipFill>
        <p:spPr>
          <a:xfrm>
            <a:off x="3646140" y="2636912"/>
            <a:ext cx="3551228" cy="2591025"/>
          </a:xfrm>
          <a:prstGeom prst="rect">
            <a:avLst/>
          </a:prstGeom>
        </p:spPr>
      </p:pic>
    </p:spTree>
    <p:extLst>
      <p:ext uri="{BB962C8B-B14F-4D97-AF65-F5344CB8AC3E}">
        <p14:creationId xmlns:p14="http://schemas.microsoft.com/office/powerpoint/2010/main" val="34634667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ACD0-6A1F-DD2C-F2AB-2C67E6E5411C}"/>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9.</a:t>
            </a:r>
            <a:r>
              <a:rPr lang="en-US" sz="3200" b="1" dirty="0">
                <a:latin typeface="Times New Roman" panose="02020603050405020304" pitchFamily="18" charset="0"/>
                <a:cs typeface="Times New Roman" panose="02020603050405020304" pitchFamily="18" charset="0"/>
              </a:rPr>
              <a:t> Deep Learning</a:t>
            </a:r>
            <a:br>
              <a:rPr lang="en-US" sz="32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8EBC3E3-96FA-C0E5-EAC0-07972A2A6683}"/>
              </a:ext>
            </a:extLst>
          </p:cNvPr>
          <p:cNvSpPr>
            <a:spLocks noGrp="1"/>
          </p:cNvSpPr>
          <p:nvPr>
            <p:ph idx="1"/>
          </p:nvPr>
        </p:nvSpPr>
        <p:spPr/>
        <p:txBody>
          <a:bodyPr/>
          <a:lstStyle/>
          <a:p>
            <a:pPr marL="0" indent="0">
              <a:buNone/>
            </a:pPr>
            <a:r>
              <a:rPr lang="en-US" dirty="0"/>
              <a:t>Performed 2 models:</a:t>
            </a:r>
          </a:p>
          <a:p>
            <a:pPr marL="0" indent="0">
              <a:buNone/>
            </a:pPr>
            <a:r>
              <a:rPr lang="en-US" dirty="0"/>
              <a:t>1.ANN model</a:t>
            </a:r>
          </a:p>
          <a:p>
            <a:pPr marL="457200" indent="-457200">
              <a:buAutoNum type="arabicPeriod"/>
            </a:pPr>
            <a:endParaRPr lang="en-US" dirty="0"/>
          </a:p>
          <a:p>
            <a:pPr marL="457200" indent="-457200">
              <a:buAutoNum type="arabicPeriod"/>
            </a:pPr>
            <a:endParaRPr lang="en-US" dirty="0"/>
          </a:p>
          <a:p>
            <a:pPr marL="0" indent="0">
              <a:buNone/>
            </a:pPr>
            <a:endParaRPr lang="en-IN" dirty="0"/>
          </a:p>
        </p:txBody>
      </p:sp>
      <p:pic>
        <p:nvPicPr>
          <p:cNvPr id="5" name="Picture 4">
            <a:extLst>
              <a:ext uri="{FF2B5EF4-FFF2-40B4-BE49-F238E27FC236}">
                <a16:creationId xmlns:a16="http://schemas.microsoft.com/office/drawing/2014/main" id="{58060BB2-0366-3E12-EABC-9E13C60F6DD2}"/>
              </a:ext>
            </a:extLst>
          </p:cNvPr>
          <p:cNvPicPr>
            <a:picLocks noChangeAspect="1"/>
          </p:cNvPicPr>
          <p:nvPr/>
        </p:nvPicPr>
        <p:blipFill rotWithShape="1">
          <a:blip r:embed="rId2"/>
          <a:srcRect l="18904" t="32103" r="41514" b="11292"/>
          <a:stretch/>
        </p:blipFill>
        <p:spPr>
          <a:xfrm>
            <a:off x="4294212" y="2276872"/>
            <a:ext cx="4824536" cy="3697465"/>
          </a:xfrm>
          <a:prstGeom prst="rect">
            <a:avLst/>
          </a:prstGeom>
        </p:spPr>
      </p:pic>
      <p:sp>
        <p:nvSpPr>
          <p:cNvPr id="8" name="TextBox 7">
            <a:extLst>
              <a:ext uri="{FF2B5EF4-FFF2-40B4-BE49-F238E27FC236}">
                <a16:creationId xmlns:a16="http://schemas.microsoft.com/office/drawing/2014/main" id="{F924CF32-9BD5-6414-09C7-15F2DB1254AC}"/>
              </a:ext>
            </a:extLst>
          </p:cNvPr>
          <p:cNvSpPr txBox="1"/>
          <p:nvPr/>
        </p:nvSpPr>
        <p:spPr>
          <a:xfrm>
            <a:off x="8830716" y="5388191"/>
            <a:ext cx="4402783" cy="646331"/>
          </a:xfrm>
          <a:prstGeom prst="rect">
            <a:avLst/>
          </a:prstGeom>
          <a:noFill/>
          <a:ln>
            <a:solidFill>
              <a:schemeClr val="accent1">
                <a:lumMod val="20000"/>
                <a:lumOff val="80000"/>
              </a:schemeClr>
            </a:solidFill>
          </a:ln>
        </p:spPr>
        <p:txBody>
          <a:bodyPr wrap="square" rtlCol="0" anchor="ctr" anchorCtr="1">
            <a:spAutoFit/>
          </a:bodyPr>
          <a:lstStyle/>
          <a:p>
            <a:pPr marL="0" indent="0">
              <a:buNone/>
            </a:pPr>
            <a:r>
              <a:rPr lang="en-US" sz="1800" dirty="0">
                <a:latin typeface="Times New Roman" panose="02020603050405020304" pitchFamily="18" charset="0"/>
                <a:cs typeface="Times New Roman" panose="02020603050405020304" pitchFamily="18" charset="0"/>
              </a:rPr>
              <a:t>Model not performed </a:t>
            </a:r>
          </a:p>
          <a:p>
            <a:pPr marL="0" indent="0">
              <a:buNone/>
            </a:pPr>
            <a:r>
              <a:rPr lang="en-US" sz="1800" dirty="0">
                <a:latin typeface="Times New Roman" panose="02020603050405020304" pitchFamily="18" charset="0"/>
                <a:cs typeface="Times New Roman" panose="02020603050405020304" pitchFamily="18" charset="0"/>
              </a:rPr>
              <a:t>well</a:t>
            </a:r>
          </a:p>
        </p:txBody>
      </p:sp>
    </p:spTree>
    <p:extLst>
      <p:ext uri="{BB962C8B-B14F-4D97-AF65-F5344CB8AC3E}">
        <p14:creationId xmlns:p14="http://schemas.microsoft.com/office/powerpoint/2010/main" val="22212610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76" y="609600"/>
            <a:ext cx="9143538" cy="587152"/>
          </a:xfrm>
        </p:spPr>
        <p:txBody>
          <a:bodyPr/>
          <a:lstStyle/>
          <a:p>
            <a:pPr algn="ctr"/>
            <a:r>
              <a:rPr lang="en-US" b="1" dirty="0">
                <a:latin typeface="Times New Roman" panose="02020603050405020304" pitchFamily="18" charset="0"/>
                <a:cs typeface="Times New Roman" panose="02020603050405020304" pitchFamily="18" charset="0"/>
              </a:rPr>
              <a:t>Content </a:t>
            </a:r>
          </a:p>
        </p:txBody>
      </p:sp>
      <p:sp>
        <p:nvSpPr>
          <p:cNvPr id="3" name="Content Placeholder 2"/>
          <p:cNvSpPr>
            <a:spLocks noGrp="1"/>
          </p:cNvSpPr>
          <p:nvPr>
            <p:ph idx="1"/>
          </p:nvPr>
        </p:nvSpPr>
        <p:spPr>
          <a:xfrm>
            <a:off x="1413892" y="1313283"/>
            <a:ext cx="9143538" cy="4708005"/>
          </a:xfrm>
        </p:spPr>
        <p:txBody>
          <a:bodyPr>
            <a:normAutofit fontScale="47500" lnSpcReduction="20000"/>
          </a:bodyPr>
          <a:lstStyle/>
          <a:p>
            <a:pPr marL="742950" indent="-742950">
              <a:buFont typeface="+mj-lt"/>
              <a:buAutoNum type="arabicPeriod"/>
            </a:pPr>
            <a:r>
              <a:rPr lang="en-US" sz="4000" dirty="0">
                <a:latin typeface="Times New Roman" panose="02020603050405020304" pitchFamily="18" charset="0"/>
                <a:cs typeface="Times New Roman" panose="02020603050405020304" pitchFamily="18" charset="0"/>
              </a:rPr>
              <a:t>Introduction</a:t>
            </a:r>
          </a:p>
          <a:p>
            <a:pPr marL="742950" indent="-742950">
              <a:buFont typeface="+mj-lt"/>
              <a:buAutoNum type="arabicPeriod"/>
            </a:pPr>
            <a:r>
              <a:rPr lang="en-US" sz="4000" dirty="0">
                <a:latin typeface="Times New Roman" panose="02020603050405020304" pitchFamily="18" charset="0"/>
                <a:cs typeface="Times New Roman" panose="02020603050405020304" pitchFamily="18" charset="0"/>
              </a:rPr>
              <a:t>Import Libraries</a:t>
            </a:r>
          </a:p>
          <a:p>
            <a:pPr marL="742950" indent="-742950">
              <a:buFont typeface="+mj-lt"/>
              <a:buAutoNum type="arabicPeriod"/>
            </a:pPr>
            <a:r>
              <a:rPr lang="en-US" sz="4000" dirty="0">
                <a:latin typeface="Times New Roman" panose="02020603050405020304" pitchFamily="18" charset="0"/>
                <a:cs typeface="Times New Roman" panose="02020603050405020304" pitchFamily="18" charset="0"/>
              </a:rPr>
              <a:t>Import Data</a:t>
            </a:r>
          </a:p>
          <a:p>
            <a:pPr marL="742950" indent="-742950">
              <a:buFont typeface="+mj-lt"/>
              <a:buAutoNum type="arabicPeriod"/>
            </a:pPr>
            <a:r>
              <a:rPr lang="en-US" sz="4000" dirty="0">
                <a:latin typeface="Times New Roman" panose="02020603050405020304" pitchFamily="18" charset="0"/>
                <a:cs typeface="Times New Roman" panose="02020603050405020304" pitchFamily="18" charset="0"/>
              </a:rPr>
              <a:t>Data Clean</a:t>
            </a:r>
          </a:p>
          <a:p>
            <a:pPr marL="742950" indent="-742950">
              <a:buFont typeface="+mj-lt"/>
              <a:buAutoNum type="arabicPeriod"/>
            </a:pPr>
            <a:r>
              <a:rPr lang="en-US" sz="4000" dirty="0">
                <a:latin typeface="Times New Roman" panose="02020603050405020304" pitchFamily="18" charset="0"/>
                <a:cs typeface="Times New Roman" panose="02020603050405020304" pitchFamily="18" charset="0"/>
              </a:rPr>
              <a:t>Data Understanding </a:t>
            </a:r>
          </a:p>
          <a:p>
            <a:pPr marL="742950" indent="-742950">
              <a:buFont typeface="+mj-lt"/>
              <a:buAutoNum type="arabicPeriod"/>
            </a:pPr>
            <a:r>
              <a:rPr lang="en-US" sz="4000" dirty="0">
                <a:latin typeface="Times New Roman" panose="02020603050405020304" pitchFamily="18" charset="0"/>
                <a:cs typeface="Times New Roman" panose="02020603050405020304" pitchFamily="18" charset="0"/>
              </a:rPr>
              <a:t>Feature Engineering</a:t>
            </a:r>
          </a:p>
          <a:p>
            <a:pPr marL="742950" indent="-742950">
              <a:buFont typeface="+mj-lt"/>
              <a:buAutoNum type="arabicPeriod"/>
            </a:pPr>
            <a:r>
              <a:rPr lang="en-US" sz="4000" dirty="0">
                <a:latin typeface="Times New Roman" panose="02020603050405020304" pitchFamily="18" charset="0"/>
                <a:cs typeface="Times New Roman" panose="02020603050405020304" pitchFamily="18" charset="0"/>
              </a:rPr>
              <a:t>Data Visualizations</a:t>
            </a:r>
          </a:p>
          <a:p>
            <a:pPr marL="742950" indent="-742950">
              <a:buFont typeface="+mj-lt"/>
              <a:buAutoNum type="arabicPeriod"/>
            </a:pPr>
            <a:r>
              <a:rPr lang="en-US" sz="4000" dirty="0">
                <a:latin typeface="Times New Roman" panose="02020603050405020304" pitchFamily="18" charset="0"/>
                <a:cs typeface="Times New Roman" panose="02020603050405020304" pitchFamily="18" charset="0"/>
              </a:rPr>
              <a:t>Feature Selection</a:t>
            </a:r>
          </a:p>
          <a:p>
            <a:pPr marL="742950" indent="-742950">
              <a:buFont typeface="+mj-lt"/>
              <a:buAutoNum type="arabicPeriod"/>
            </a:pPr>
            <a:r>
              <a:rPr lang="en-US" sz="4000" dirty="0">
                <a:latin typeface="Times New Roman" panose="02020603050405020304" pitchFamily="18" charset="0"/>
                <a:cs typeface="Times New Roman" panose="02020603050405020304" pitchFamily="18" charset="0"/>
              </a:rPr>
              <a:t>Deep Learning</a:t>
            </a:r>
          </a:p>
          <a:p>
            <a:pPr marL="742950" indent="-742950">
              <a:buFont typeface="+mj-lt"/>
              <a:buAutoNum type="arabicPeriod"/>
            </a:pPr>
            <a:r>
              <a:rPr lang="en-US" sz="4000" dirty="0">
                <a:latin typeface="Times New Roman" panose="02020603050405020304" pitchFamily="18" charset="0"/>
                <a:cs typeface="Times New Roman" panose="02020603050405020304" pitchFamily="18" charset="0"/>
              </a:rPr>
              <a:t>Machine Learning</a:t>
            </a:r>
          </a:p>
          <a:p>
            <a:pPr marL="742950" indent="-742950">
              <a:buFont typeface="+mj-lt"/>
              <a:buAutoNum type="arabicPeriod"/>
            </a:pPr>
            <a:r>
              <a:rPr lang="en-US" sz="4000" dirty="0">
                <a:latin typeface="Times New Roman" panose="02020603050405020304" pitchFamily="18" charset="0"/>
                <a:cs typeface="Times New Roman" panose="02020603050405020304" pitchFamily="18" charset="0"/>
              </a:rPr>
              <a:t>Testing</a:t>
            </a:r>
          </a:p>
          <a:p>
            <a:pPr marL="0" indent="0">
              <a:buNone/>
            </a:pPr>
            <a:endParaRPr lang="en-US" sz="4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ACD0-6A1F-DD2C-F2AB-2C67E6E5411C}"/>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9.</a:t>
            </a:r>
            <a:r>
              <a:rPr lang="en-US" sz="3200" b="1" dirty="0">
                <a:latin typeface="Times New Roman" panose="02020603050405020304" pitchFamily="18" charset="0"/>
                <a:cs typeface="Times New Roman" panose="02020603050405020304" pitchFamily="18" charset="0"/>
              </a:rPr>
              <a:t> Deep Learning</a:t>
            </a:r>
            <a:endParaRPr lang="en-IN" dirty="0"/>
          </a:p>
        </p:txBody>
      </p:sp>
      <p:sp>
        <p:nvSpPr>
          <p:cNvPr id="7" name="Content Placeholder 6">
            <a:extLst>
              <a:ext uri="{FF2B5EF4-FFF2-40B4-BE49-F238E27FC236}">
                <a16:creationId xmlns:a16="http://schemas.microsoft.com/office/drawing/2014/main" id="{B57B1A65-0897-7EDD-C48A-41280E268740}"/>
              </a:ext>
            </a:extLst>
          </p:cNvPr>
          <p:cNvSpPr>
            <a:spLocks noGrp="1"/>
          </p:cNvSpPr>
          <p:nvPr>
            <p:ph idx="1"/>
          </p:nvPr>
        </p:nvSpPr>
        <p:spPr/>
        <p:txBody>
          <a:bodyPr/>
          <a:lstStyle/>
          <a:p>
            <a:pPr marL="0" indent="0">
              <a:buNone/>
            </a:pPr>
            <a:r>
              <a:rPr lang="en-US" dirty="0"/>
              <a:t>2. LSTM Mode</a:t>
            </a:r>
            <a:r>
              <a:rPr lang="en-IN" dirty="0"/>
              <a:t>l</a:t>
            </a:r>
          </a:p>
          <a:p>
            <a:endParaRPr lang="en-US" dirty="0"/>
          </a:p>
        </p:txBody>
      </p:sp>
      <p:pic>
        <p:nvPicPr>
          <p:cNvPr id="8" name="Content Placeholder 4">
            <a:extLst>
              <a:ext uri="{FF2B5EF4-FFF2-40B4-BE49-F238E27FC236}">
                <a16:creationId xmlns:a16="http://schemas.microsoft.com/office/drawing/2014/main" id="{8CF2AAF1-96B3-0C43-96BE-AA7E881B6466}"/>
              </a:ext>
            </a:extLst>
          </p:cNvPr>
          <p:cNvPicPr>
            <a:picLocks noChangeAspect="1"/>
          </p:cNvPicPr>
          <p:nvPr/>
        </p:nvPicPr>
        <p:blipFill rotWithShape="1">
          <a:blip r:embed="rId2"/>
          <a:srcRect l="19732" t="26830" r="41518" b="17595"/>
          <a:stretch/>
        </p:blipFill>
        <p:spPr>
          <a:xfrm>
            <a:off x="3934172" y="2636912"/>
            <a:ext cx="3960440" cy="2840395"/>
          </a:xfrm>
          <a:prstGeom prst="rect">
            <a:avLst/>
          </a:prstGeom>
        </p:spPr>
      </p:pic>
      <p:sp>
        <p:nvSpPr>
          <p:cNvPr id="9" name="TextBox 8">
            <a:extLst>
              <a:ext uri="{FF2B5EF4-FFF2-40B4-BE49-F238E27FC236}">
                <a16:creationId xmlns:a16="http://schemas.microsoft.com/office/drawing/2014/main" id="{A373570B-3F84-2839-E593-C9A52D4B0253}"/>
              </a:ext>
            </a:extLst>
          </p:cNvPr>
          <p:cNvSpPr txBox="1"/>
          <p:nvPr/>
        </p:nvSpPr>
        <p:spPr>
          <a:xfrm>
            <a:off x="8380160" y="4441602"/>
            <a:ext cx="2592288" cy="923330"/>
          </a:xfrm>
          <a:prstGeom prst="rect">
            <a:avLst/>
          </a:prstGeom>
          <a:noFill/>
          <a:ln>
            <a:solidFill>
              <a:schemeClr val="accent1">
                <a:lumMod val="20000"/>
                <a:lumOff val="80000"/>
              </a:schemeClr>
            </a:solidFill>
          </a:ln>
        </p:spPr>
        <p:txBody>
          <a:bodyPr wrap="square" rtlCol="0" anchor="ctr" anchorCtr="1">
            <a:spAutoFit/>
          </a:bodyPr>
          <a:lstStyle/>
          <a:p>
            <a:pPr marL="0" indent="0">
              <a:buNone/>
            </a:pPr>
            <a:r>
              <a:rPr lang="en-US" sz="1800" dirty="0">
                <a:latin typeface="Times New Roman" panose="02020603050405020304" pitchFamily="18" charset="0"/>
                <a:cs typeface="Times New Roman" panose="02020603050405020304" pitchFamily="18" charset="0"/>
              </a:rPr>
              <a:t>Model not performed </a:t>
            </a:r>
          </a:p>
          <a:p>
            <a:pPr marL="0" indent="0">
              <a:buNone/>
            </a:pPr>
            <a:r>
              <a:rPr lang="en-US" sz="1800" dirty="0">
                <a:latin typeface="Times New Roman" panose="02020603050405020304" pitchFamily="18" charset="0"/>
                <a:cs typeface="Times New Roman" panose="02020603050405020304" pitchFamily="18" charset="0"/>
              </a:rPr>
              <a:t>well</a:t>
            </a:r>
          </a:p>
          <a:p>
            <a:endParaRPr lang="en-IN" dirty="0"/>
          </a:p>
        </p:txBody>
      </p:sp>
    </p:spTree>
    <p:extLst>
      <p:ext uri="{BB962C8B-B14F-4D97-AF65-F5344CB8AC3E}">
        <p14:creationId xmlns:p14="http://schemas.microsoft.com/office/powerpoint/2010/main" val="23282976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9A82A-E91C-8C2D-16D5-B9DF7F788E23}"/>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10.</a:t>
            </a:r>
            <a:r>
              <a:rPr lang="en-US" sz="3200" b="1" dirty="0">
                <a:latin typeface="Times New Roman" panose="02020603050405020304" pitchFamily="18" charset="0"/>
                <a:cs typeface="Times New Roman" panose="02020603050405020304" pitchFamily="18" charset="0"/>
              </a:rPr>
              <a:t> Machine Learning</a:t>
            </a:r>
            <a:endParaRPr lang="en-IN" dirty="0"/>
          </a:p>
        </p:txBody>
      </p:sp>
      <p:sp>
        <p:nvSpPr>
          <p:cNvPr id="3" name="Content Placeholder 2">
            <a:extLst>
              <a:ext uri="{FF2B5EF4-FFF2-40B4-BE49-F238E27FC236}">
                <a16:creationId xmlns:a16="http://schemas.microsoft.com/office/drawing/2014/main" id="{73455EB8-7B30-B4C1-8CEE-C18394272012}"/>
              </a:ext>
            </a:extLst>
          </p:cNvPr>
          <p:cNvSpPr>
            <a:spLocks noGrp="1"/>
          </p:cNvSpPr>
          <p:nvPr>
            <p:ph idx="1"/>
          </p:nvPr>
        </p:nvSpPr>
        <p:spPr/>
        <p:txBody>
          <a:bodyPr>
            <a:normAutofit lnSpcReduction="10000"/>
          </a:bodyPr>
          <a:lstStyle/>
          <a:p>
            <a:pPr marL="0" indent="0">
              <a:buNone/>
            </a:pPr>
            <a:r>
              <a:rPr lang="en-US" dirty="0"/>
              <a:t>Model used:</a:t>
            </a:r>
          </a:p>
          <a:p>
            <a:r>
              <a:rPr lang="en-IN" dirty="0"/>
              <a:t>Linear Regression</a:t>
            </a:r>
          </a:p>
          <a:p>
            <a:r>
              <a:rPr lang="en-IN" dirty="0"/>
              <a:t>Decision Tree</a:t>
            </a:r>
          </a:p>
          <a:p>
            <a:r>
              <a:rPr lang="en-IN" dirty="0"/>
              <a:t>Random Forest</a:t>
            </a:r>
          </a:p>
          <a:p>
            <a:r>
              <a:rPr lang="en-IN" dirty="0"/>
              <a:t>SVR</a:t>
            </a:r>
          </a:p>
          <a:p>
            <a:r>
              <a:rPr lang="en-IN" dirty="0"/>
              <a:t>K </a:t>
            </a:r>
            <a:r>
              <a:rPr lang="en-IN" dirty="0" err="1"/>
              <a:t>Neighbors</a:t>
            </a:r>
            <a:endParaRPr lang="en-IN" dirty="0"/>
          </a:p>
          <a:p>
            <a:r>
              <a:rPr lang="en-IN" dirty="0"/>
              <a:t>XG Boost</a:t>
            </a:r>
          </a:p>
        </p:txBody>
      </p:sp>
    </p:spTree>
    <p:extLst>
      <p:ext uri="{BB962C8B-B14F-4D97-AF65-F5344CB8AC3E}">
        <p14:creationId xmlns:p14="http://schemas.microsoft.com/office/powerpoint/2010/main" val="2345502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1F1F-7AC1-D08A-4646-7FFB5F426925}"/>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10.</a:t>
            </a:r>
            <a:r>
              <a:rPr lang="en-US" sz="3200" b="1" dirty="0">
                <a:latin typeface="Times New Roman" panose="02020603050405020304" pitchFamily="18" charset="0"/>
                <a:cs typeface="Times New Roman" panose="02020603050405020304" pitchFamily="18" charset="0"/>
              </a:rPr>
              <a:t> Machine Learning</a:t>
            </a:r>
            <a:endParaRPr lang="en-IN" dirty="0"/>
          </a:p>
        </p:txBody>
      </p:sp>
      <p:pic>
        <p:nvPicPr>
          <p:cNvPr id="9" name="Content Placeholder 8">
            <a:extLst>
              <a:ext uri="{FF2B5EF4-FFF2-40B4-BE49-F238E27FC236}">
                <a16:creationId xmlns:a16="http://schemas.microsoft.com/office/drawing/2014/main" id="{B4702A77-7E48-AD03-0326-3A9EC213BDB8}"/>
              </a:ext>
            </a:extLst>
          </p:cNvPr>
          <p:cNvPicPr>
            <a:picLocks noGrp="1" noChangeAspect="1"/>
          </p:cNvPicPr>
          <p:nvPr>
            <p:ph idx="1"/>
          </p:nvPr>
        </p:nvPicPr>
        <p:blipFill>
          <a:blip r:embed="rId2"/>
          <a:stretch>
            <a:fillRect/>
          </a:stretch>
        </p:blipFill>
        <p:spPr>
          <a:xfrm>
            <a:off x="1531344" y="2060848"/>
            <a:ext cx="4464496" cy="3289310"/>
          </a:xfrm>
        </p:spPr>
      </p:pic>
      <p:pic>
        <p:nvPicPr>
          <p:cNvPr id="13" name="Picture 12">
            <a:extLst>
              <a:ext uri="{FF2B5EF4-FFF2-40B4-BE49-F238E27FC236}">
                <a16:creationId xmlns:a16="http://schemas.microsoft.com/office/drawing/2014/main" id="{3171CF0B-D961-5B66-C8F5-A63665B1AAC9}"/>
              </a:ext>
            </a:extLst>
          </p:cNvPr>
          <p:cNvPicPr>
            <a:picLocks noChangeAspect="1"/>
          </p:cNvPicPr>
          <p:nvPr/>
        </p:nvPicPr>
        <p:blipFill>
          <a:blip r:embed="rId3"/>
          <a:stretch>
            <a:fillRect/>
          </a:stretch>
        </p:blipFill>
        <p:spPr>
          <a:xfrm>
            <a:off x="6814492" y="2636912"/>
            <a:ext cx="4561418" cy="3289310"/>
          </a:xfrm>
          <a:prstGeom prst="rect">
            <a:avLst/>
          </a:prstGeom>
        </p:spPr>
      </p:pic>
    </p:spTree>
    <p:extLst>
      <p:ext uri="{BB962C8B-B14F-4D97-AF65-F5344CB8AC3E}">
        <p14:creationId xmlns:p14="http://schemas.microsoft.com/office/powerpoint/2010/main" val="1191490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5CA2-6DAB-D9DF-89E2-22DB0472953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10.</a:t>
            </a:r>
            <a:r>
              <a:rPr lang="en-US" sz="3200" b="1" dirty="0">
                <a:latin typeface="Times New Roman" panose="02020603050405020304" pitchFamily="18" charset="0"/>
                <a:cs typeface="Times New Roman" panose="02020603050405020304" pitchFamily="18" charset="0"/>
              </a:rPr>
              <a:t> Machine Learning</a:t>
            </a:r>
            <a:endParaRPr lang="en-IN" dirty="0"/>
          </a:p>
        </p:txBody>
      </p:sp>
      <p:pic>
        <p:nvPicPr>
          <p:cNvPr id="5" name="Content Placeholder 4">
            <a:extLst>
              <a:ext uri="{FF2B5EF4-FFF2-40B4-BE49-F238E27FC236}">
                <a16:creationId xmlns:a16="http://schemas.microsoft.com/office/drawing/2014/main" id="{15DF7E6C-6CF2-5061-351A-C76E027CFCF9}"/>
              </a:ext>
            </a:extLst>
          </p:cNvPr>
          <p:cNvPicPr>
            <a:picLocks noGrp="1" noChangeAspect="1"/>
          </p:cNvPicPr>
          <p:nvPr>
            <p:ph idx="1"/>
          </p:nvPr>
        </p:nvPicPr>
        <p:blipFill>
          <a:blip r:embed="rId2"/>
          <a:stretch>
            <a:fillRect/>
          </a:stretch>
        </p:blipFill>
        <p:spPr>
          <a:xfrm>
            <a:off x="981844" y="1916832"/>
            <a:ext cx="4320480" cy="3241850"/>
          </a:xfrm>
        </p:spPr>
      </p:pic>
      <p:pic>
        <p:nvPicPr>
          <p:cNvPr id="7" name="Picture 6">
            <a:extLst>
              <a:ext uri="{FF2B5EF4-FFF2-40B4-BE49-F238E27FC236}">
                <a16:creationId xmlns:a16="http://schemas.microsoft.com/office/drawing/2014/main" id="{C4E8052E-91E1-3F52-E3B8-6C911D81E55B}"/>
              </a:ext>
            </a:extLst>
          </p:cNvPr>
          <p:cNvPicPr>
            <a:picLocks noChangeAspect="1"/>
          </p:cNvPicPr>
          <p:nvPr/>
        </p:nvPicPr>
        <p:blipFill>
          <a:blip r:embed="rId3"/>
          <a:stretch>
            <a:fillRect/>
          </a:stretch>
        </p:blipFill>
        <p:spPr>
          <a:xfrm>
            <a:off x="6670476" y="2780928"/>
            <a:ext cx="4181676" cy="2970432"/>
          </a:xfrm>
          <a:prstGeom prst="rect">
            <a:avLst/>
          </a:prstGeom>
        </p:spPr>
      </p:pic>
    </p:spTree>
    <p:extLst>
      <p:ext uri="{BB962C8B-B14F-4D97-AF65-F5344CB8AC3E}">
        <p14:creationId xmlns:p14="http://schemas.microsoft.com/office/powerpoint/2010/main" val="380110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D1456-B1D8-E524-5423-6BA179C6C32A}"/>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10.</a:t>
            </a:r>
            <a:r>
              <a:rPr lang="en-US" sz="3200" b="1" dirty="0">
                <a:latin typeface="Times New Roman" panose="02020603050405020304" pitchFamily="18" charset="0"/>
                <a:cs typeface="Times New Roman" panose="02020603050405020304" pitchFamily="18" charset="0"/>
              </a:rPr>
              <a:t> Machine Learning</a:t>
            </a:r>
            <a:endParaRPr lang="en-IN" dirty="0"/>
          </a:p>
        </p:txBody>
      </p:sp>
      <p:pic>
        <p:nvPicPr>
          <p:cNvPr id="5" name="Content Placeholder 4">
            <a:extLst>
              <a:ext uri="{FF2B5EF4-FFF2-40B4-BE49-F238E27FC236}">
                <a16:creationId xmlns:a16="http://schemas.microsoft.com/office/drawing/2014/main" id="{7A76CA1E-3154-C349-498D-6CC292714AE8}"/>
              </a:ext>
            </a:extLst>
          </p:cNvPr>
          <p:cNvPicPr>
            <a:picLocks noGrp="1" noChangeAspect="1"/>
          </p:cNvPicPr>
          <p:nvPr>
            <p:ph idx="1"/>
          </p:nvPr>
        </p:nvPicPr>
        <p:blipFill>
          <a:blip r:embed="rId2"/>
          <a:stretch>
            <a:fillRect/>
          </a:stretch>
        </p:blipFill>
        <p:spPr>
          <a:xfrm>
            <a:off x="477788" y="1916832"/>
            <a:ext cx="4392488" cy="3226289"/>
          </a:xfrm>
        </p:spPr>
      </p:pic>
      <p:pic>
        <p:nvPicPr>
          <p:cNvPr id="7" name="Picture 6">
            <a:extLst>
              <a:ext uri="{FF2B5EF4-FFF2-40B4-BE49-F238E27FC236}">
                <a16:creationId xmlns:a16="http://schemas.microsoft.com/office/drawing/2014/main" id="{BFDA36A2-36D2-CC6C-8039-5DA9D008713F}"/>
              </a:ext>
            </a:extLst>
          </p:cNvPr>
          <p:cNvPicPr>
            <a:picLocks noChangeAspect="1"/>
          </p:cNvPicPr>
          <p:nvPr/>
        </p:nvPicPr>
        <p:blipFill>
          <a:blip r:embed="rId3"/>
          <a:stretch>
            <a:fillRect/>
          </a:stretch>
        </p:blipFill>
        <p:spPr>
          <a:xfrm>
            <a:off x="7174532" y="2852936"/>
            <a:ext cx="4316183" cy="3196504"/>
          </a:xfrm>
          <a:prstGeom prst="rect">
            <a:avLst/>
          </a:prstGeom>
        </p:spPr>
      </p:pic>
    </p:spTree>
    <p:extLst>
      <p:ext uri="{BB962C8B-B14F-4D97-AF65-F5344CB8AC3E}">
        <p14:creationId xmlns:p14="http://schemas.microsoft.com/office/powerpoint/2010/main" val="2106238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E095-EFF1-7E2D-0335-FC8D6829CCBF}"/>
              </a:ext>
            </a:extLst>
          </p:cNvPr>
          <p:cNvSpPr>
            <a:spLocks noGrp="1"/>
          </p:cNvSpPr>
          <p:nvPr>
            <p:ph type="title"/>
          </p:nvPr>
        </p:nvSpPr>
        <p:spPr>
          <a:xfrm>
            <a:off x="1522875" y="609600"/>
            <a:ext cx="9143073" cy="497011"/>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10.</a:t>
            </a:r>
            <a:r>
              <a:rPr lang="en-US" sz="3200" b="1" dirty="0">
                <a:latin typeface="Times New Roman" panose="02020603050405020304" pitchFamily="18" charset="0"/>
                <a:cs typeface="Times New Roman" panose="02020603050405020304" pitchFamily="18" charset="0"/>
              </a:rPr>
              <a:t> Machine Learning</a:t>
            </a:r>
            <a:endParaRPr lang="en-IN" dirty="0"/>
          </a:p>
        </p:txBody>
      </p:sp>
      <p:sp>
        <p:nvSpPr>
          <p:cNvPr id="3" name="Content Placeholder 2">
            <a:extLst>
              <a:ext uri="{FF2B5EF4-FFF2-40B4-BE49-F238E27FC236}">
                <a16:creationId xmlns:a16="http://schemas.microsoft.com/office/drawing/2014/main" id="{F4689064-7782-E7E4-FD74-60AFA9E8ABC8}"/>
              </a:ext>
            </a:extLst>
          </p:cNvPr>
          <p:cNvSpPr>
            <a:spLocks noGrp="1"/>
          </p:cNvSpPr>
          <p:nvPr>
            <p:ph idx="1"/>
          </p:nvPr>
        </p:nvSpPr>
        <p:spPr>
          <a:xfrm>
            <a:off x="1522876" y="1106612"/>
            <a:ext cx="9143538" cy="4495854"/>
          </a:xfrm>
        </p:spPr>
        <p:txBody>
          <a:bodyPr/>
          <a:lstStyle/>
          <a:p>
            <a:r>
              <a:rPr lang="en-US" dirty="0"/>
              <a:t>Model Comparison</a:t>
            </a:r>
          </a:p>
        </p:txBody>
      </p:sp>
      <p:pic>
        <p:nvPicPr>
          <p:cNvPr id="5" name="Picture 4">
            <a:extLst>
              <a:ext uri="{FF2B5EF4-FFF2-40B4-BE49-F238E27FC236}">
                <a16:creationId xmlns:a16="http://schemas.microsoft.com/office/drawing/2014/main" id="{4E066D78-2337-EB52-C6A0-F6FCAF18975F}"/>
              </a:ext>
            </a:extLst>
          </p:cNvPr>
          <p:cNvPicPr>
            <a:picLocks noChangeAspect="1"/>
          </p:cNvPicPr>
          <p:nvPr/>
        </p:nvPicPr>
        <p:blipFill>
          <a:blip r:embed="rId2"/>
          <a:stretch>
            <a:fillRect/>
          </a:stretch>
        </p:blipFill>
        <p:spPr>
          <a:xfrm>
            <a:off x="1629916" y="1519095"/>
            <a:ext cx="9143538" cy="3819810"/>
          </a:xfrm>
          <a:prstGeom prst="rect">
            <a:avLst/>
          </a:prstGeom>
        </p:spPr>
      </p:pic>
      <p:sp>
        <p:nvSpPr>
          <p:cNvPr id="6" name="TextBox 5">
            <a:extLst>
              <a:ext uri="{FF2B5EF4-FFF2-40B4-BE49-F238E27FC236}">
                <a16:creationId xmlns:a16="http://schemas.microsoft.com/office/drawing/2014/main" id="{811CA901-B279-BB10-BF50-750AE07C0475}"/>
              </a:ext>
            </a:extLst>
          </p:cNvPr>
          <p:cNvSpPr txBox="1"/>
          <p:nvPr/>
        </p:nvSpPr>
        <p:spPr>
          <a:xfrm>
            <a:off x="405780" y="5437391"/>
            <a:ext cx="11017224" cy="646331"/>
          </a:xfrm>
          <a:prstGeom prst="rect">
            <a:avLst/>
          </a:prstGeom>
          <a:noFill/>
          <a:ln>
            <a:solidFill>
              <a:schemeClr val="accent1">
                <a:lumMod val="20000"/>
                <a:lumOff val="80000"/>
              </a:schemeClr>
            </a:solidFill>
          </a:ln>
        </p:spPr>
        <p:txBody>
          <a:bodyPr wrap="square" rtlCol="0" anchor="ctr" anchorCtr="1">
            <a:spAutoFit/>
          </a:bodyPr>
          <a:lstStyle/>
          <a:p>
            <a:r>
              <a:rPr lang="en-US" dirty="0"/>
              <a:t>1)Although some model giving 100%, not using because model should not give 100% result</a:t>
            </a:r>
          </a:p>
          <a:p>
            <a:r>
              <a:rPr lang="en-US" dirty="0"/>
              <a:t>2)Best model selected is Decision Tree Regressor (Reason - R2 score is good, as well as MSE is less) </a:t>
            </a:r>
            <a:endParaRPr lang="en-IN" dirty="0"/>
          </a:p>
        </p:txBody>
      </p:sp>
    </p:spTree>
    <p:extLst>
      <p:ext uri="{BB962C8B-B14F-4D97-AF65-F5344CB8AC3E}">
        <p14:creationId xmlns:p14="http://schemas.microsoft.com/office/powerpoint/2010/main" val="3818207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F25B5-CB07-939D-4742-E22EAEB45F92}"/>
              </a:ext>
            </a:extLst>
          </p:cNvPr>
          <p:cNvSpPr>
            <a:spLocks noGrp="1"/>
          </p:cNvSpPr>
          <p:nvPr>
            <p:ph type="title"/>
          </p:nvPr>
        </p:nvSpPr>
        <p:spPr>
          <a:xfrm>
            <a:off x="1522876" y="609600"/>
            <a:ext cx="9324064" cy="562272"/>
          </a:xfrm>
        </p:spPr>
        <p:txBody>
          <a:bodyPr/>
          <a:lstStyle/>
          <a:p>
            <a:pPr algn="ctr"/>
            <a:r>
              <a:rPr lang="en-US" b="1" dirty="0">
                <a:latin typeface="Times New Roman" panose="02020603050405020304" pitchFamily="18" charset="0"/>
                <a:cs typeface="Times New Roman" panose="02020603050405020304" pitchFamily="18" charset="0"/>
              </a:rPr>
              <a:t>11. Testing </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2128300-B9B4-1652-B550-3708C3D5ACE9}"/>
              </a:ext>
            </a:extLst>
          </p:cNvPr>
          <p:cNvPicPr>
            <a:picLocks noGrp="1" noChangeAspect="1"/>
          </p:cNvPicPr>
          <p:nvPr>
            <p:ph idx="1"/>
          </p:nvPr>
        </p:nvPicPr>
        <p:blipFill>
          <a:blip r:embed="rId2"/>
          <a:stretch>
            <a:fillRect/>
          </a:stretch>
        </p:blipFill>
        <p:spPr>
          <a:xfrm>
            <a:off x="3142084" y="1268760"/>
            <a:ext cx="5544616" cy="3697288"/>
          </a:xfrm>
        </p:spPr>
      </p:pic>
      <p:sp>
        <p:nvSpPr>
          <p:cNvPr id="6" name="TextBox 5">
            <a:extLst>
              <a:ext uri="{FF2B5EF4-FFF2-40B4-BE49-F238E27FC236}">
                <a16:creationId xmlns:a16="http://schemas.microsoft.com/office/drawing/2014/main" id="{07435D2F-A426-AAE6-CA44-397576489889}"/>
              </a:ext>
            </a:extLst>
          </p:cNvPr>
          <p:cNvSpPr txBox="1"/>
          <p:nvPr/>
        </p:nvSpPr>
        <p:spPr>
          <a:xfrm>
            <a:off x="3376596" y="5373216"/>
            <a:ext cx="5616624" cy="646331"/>
          </a:xfrm>
          <a:prstGeom prst="rect">
            <a:avLst/>
          </a:prstGeom>
          <a:noFill/>
          <a:ln>
            <a:solidFill>
              <a:schemeClr val="accent1">
                <a:lumMod val="20000"/>
                <a:lumOff val="80000"/>
              </a:schemeClr>
            </a:solidFill>
          </a:ln>
        </p:spPr>
        <p:txBody>
          <a:bodyPr wrap="square" rtlCol="0" anchor="ctr" anchorCtr="1">
            <a:spAutoFit/>
          </a:bodyPr>
          <a:lstStyle/>
          <a:p>
            <a:r>
              <a:rPr lang="en-US" sz="3600" dirty="0">
                <a:latin typeface="Times New Roman" panose="02020603050405020304" pitchFamily="18" charset="0"/>
                <a:cs typeface="Times New Roman" panose="02020603050405020304" pitchFamily="18" charset="0"/>
              </a:rPr>
              <a:t>Model performed very well</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728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F7F2F8-A5DA-5E26-B2D4-A5E6E2E10CBD}"/>
              </a:ext>
            </a:extLst>
          </p:cNvPr>
          <p:cNvSpPr txBox="1"/>
          <p:nvPr/>
        </p:nvSpPr>
        <p:spPr>
          <a:xfrm>
            <a:off x="3358108" y="2617898"/>
            <a:ext cx="4680520" cy="1107996"/>
          </a:xfrm>
          <a:prstGeom prst="rect">
            <a:avLst/>
          </a:prstGeom>
          <a:noFill/>
          <a:ln>
            <a:solidFill>
              <a:schemeClr val="accent1">
                <a:lumMod val="20000"/>
                <a:lumOff val="80000"/>
              </a:schemeClr>
            </a:solidFill>
          </a:ln>
        </p:spPr>
        <p:txBody>
          <a:bodyPr wrap="square" rtlCol="0" anchor="ctr" anchorCtr="1">
            <a:spAutoFit/>
          </a:bodyPr>
          <a:lstStyle/>
          <a:p>
            <a:r>
              <a:rPr lang="en-US" sz="6600" b="1" dirty="0"/>
              <a:t>THANK YOU </a:t>
            </a:r>
            <a:endParaRPr lang="en-IN" sz="6600" b="1" dirty="0"/>
          </a:p>
        </p:txBody>
      </p:sp>
    </p:spTree>
    <p:extLst>
      <p:ext uri="{BB962C8B-B14F-4D97-AF65-F5344CB8AC3E}">
        <p14:creationId xmlns:p14="http://schemas.microsoft.com/office/powerpoint/2010/main" val="2318117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3200" b="1" dirty="0">
                <a:latin typeface="Times New Roman" panose="02020603050405020304" pitchFamily="18" charset="0"/>
                <a:cs typeface="Times New Roman" panose="02020603050405020304" pitchFamily="18" charset="0"/>
              </a:rPr>
              <a:t>1.Introduction</a:t>
            </a:r>
            <a:endParaRPr lang="en-US" b="1" dirty="0"/>
          </a:p>
        </p:txBody>
      </p:sp>
      <p:sp>
        <p:nvSpPr>
          <p:cNvPr id="2" name="Content Placeholder 1"/>
          <p:cNvSpPr>
            <a:spLocks noGrp="1"/>
          </p:cNvSpPr>
          <p:nvPr>
            <p:ph idx="1"/>
          </p:nvPr>
        </p:nvSpPr>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Power consumption prediction refers to the process of estimating future energy use by analyzing past power consumption patterns and other relevant factors, such as weather conditions, time of day, and industrial activity</a:t>
            </a:r>
          </a:p>
          <a:p>
            <a:r>
              <a:rPr lang="en-US" dirty="0">
                <a:latin typeface="Times New Roman" panose="02020603050405020304" pitchFamily="18" charset="0"/>
                <a:cs typeface="Times New Roman" panose="02020603050405020304" pitchFamily="18" charset="0"/>
              </a:rPr>
              <a:t>Purpose: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Energy Management: Helps utility companies manage supply and demand more effectively.</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Cost Reduction: Enables businesses and households to plan and reduce energy costs.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Efficiency Improvement: Assists in identifying areas where energy usage can be optimized.</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Resource Planning: Helps in planning infrastructure investments and maintenance schedules.</a:t>
            </a:r>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3200" b="1" dirty="0">
                <a:latin typeface="Times New Roman" panose="02020603050405020304" pitchFamily="18" charset="0"/>
                <a:cs typeface="Times New Roman" panose="02020603050405020304" pitchFamily="18" charset="0"/>
              </a:rPr>
              <a:t>1. Import Libraries</a:t>
            </a:r>
            <a:br>
              <a:rPr lang="en-US" sz="3200" dirty="0">
                <a:latin typeface="Times New Roman" panose="02020603050405020304" pitchFamily="18" charset="0"/>
                <a:cs typeface="Times New Roman" panose="02020603050405020304" pitchFamily="18" charset="0"/>
              </a:rPr>
            </a:br>
            <a:endParaRPr lang="en-US" b="1" dirty="0"/>
          </a:p>
        </p:txBody>
      </p:sp>
      <p:sp>
        <p:nvSpPr>
          <p:cNvPr id="2" name="Content Placeholder 1"/>
          <p:cNvSpPr>
            <a:spLocks noGrp="1"/>
          </p:cNvSpPr>
          <p:nvPr>
            <p:ph idx="1"/>
          </p:nvPr>
        </p:nvSpPr>
        <p:spPr/>
        <p:txBody>
          <a:bodyPr>
            <a:normAutofit/>
          </a:bodyPr>
          <a:lstStyle/>
          <a:p>
            <a:pPr marL="0" indent="0">
              <a:buNone/>
            </a:pPr>
            <a:r>
              <a:rPr lang="en-US" dirty="0"/>
              <a:t>Imported basics Libraries </a:t>
            </a:r>
          </a:p>
          <a:p>
            <a:r>
              <a:rPr lang="en-US" dirty="0"/>
              <a:t>Pandas</a:t>
            </a:r>
          </a:p>
          <a:p>
            <a:r>
              <a:rPr lang="en-US" dirty="0"/>
              <a:t>Seaborn</a:t>
            </a:r>
          </a:p>
          <a:p>
            <a:r>
              <a:rPr lang="en-US" dirty="0"/>
              <a:t>Matplotlib</a:t>
            </a:r>
          </a:p>
          <a:p>
            <a:r>
              <a:rPr lang="en-US" dirty="0"/>
              <a:t>Seaborn</a:t>
            </a:r>
          </a:p>
        </p:txBody>
      </p:sp>
    </p:spTree>
    <p:extLst>
      <p:ext uri="{BB962C8B-B14F-4D97-AF65-F5344CB8AC3E}">
        <p14:creationId xmlns:p14="http://schemas.microsoft.com/office/powerpoint/2010/main" val="30655749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3</a:t>
            </a:r>
            <a:r>
              <a:rPr lang="en-US" sz="3200" b="1" dirty="0">
                <a:latin typeface="Times New Roman" panose="02020603050405020304" pitchFamily="18" charset="0"/>
                <a:cs typeface="Times New Roman" panose="02020603050405020304" pitchFamily="18" charset="0"/>
              </a:rPr>
              <a:t>. Import Data</a:t>
            </a:r>
          </a:p>
        </p:txBody>
      </p:sp>
      <p:pic>
        <p:nvPicPr>
          <p:cNvPr id="6" name="Content Placeholder 5">
            <a:extLst>
              <a:ext uri="{FF2B5EF4-FFF2-40B4-BE49-F238E27FC236}">
                <a16:creationId xmlns:a16="http://schemas.microsoft.com/office/drawing/2014/main" id="{5B668E5D-8F94-1C4F-759B-14C905FFC88A}"/>
              </a:ext>
            </a:extLst>
          </p:cNvPr>
          <p:cNvPicPr>
            <a:picLocks noGrp="1" noChangeAspect="1"/>
          </p:cNvPicPr>
          <p:nvPr>
            <p:ph idx="1"/>
          </p:nvPr>
        </p:nvPicPr>
        <p:blipFill>
          <a:blip r:embed="rId3"/>
          <a:stretch>
            <a:fillRect/>
          </a:stretch>
        </p:blipFill>
        <p:spPr>
          <a:xfrm>
            <a:off x="2742403" y="2348880"/>
            <a:ext cx="6704017" cy="2592288"/>
          </a:xfrm>
        </p:spPr>
      </p:pic>
    </p:spTree>
    <p:extLst>
      <p:ext uri="{BB962C8B-B14F-4D97-AF65-F5344CB8AC3E}">
        <p14:creationId xmlns:p14="http://schemas.microsoft.com/office/powerpoint/2010/main" val="322424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4.</a:t>
            </a:r>
            <a:r>
              <a:rPr lang="en-US" sz="3200" b="1" dirty="0">
                <a:latin typeface="Times New Roman" panose="02020603050405020304" pitchFamily="18" charset="0"/>
                <a:cs typeface="Times New Roman" panose="02020603050405020304" pitchFamily="18" charset="0"/>
              </a:rPr>
              <a:t> Data Clean</a:t>
            </a:r>
            <a:br>
              <a:rPr lang="en-US" sz="3200" b="1" dirty="0">
                <a:latin typeface="Times New Roman" panose="02020603050405020304" pitchFamily="18" charset="0"/>
                <a:cs typeface="Times New Roman" panose="02020603050405020304" pitchFamily="18" charset="0"/>
              </a:rPr>
            </a:br>
            <a:endParaRPr lang="en-US" b="1" dirty="0"/>
          </a:p>
        </p:txBody>
      </p:sp>
      <p:sp>
        <p:nvSpPr>
          <p:cNvPr id="2" name="Content Placeholder 1"/>
          <p:cNvSpPr>
            <a:spLocks noGrp="1"/>
          </p:cNvSpPr>
          <p:nvPr>
            <p:ph idx="1"/>
          </p:nvPr>
        </p:nvSpPr>
        <p:spPr/>
        <p:txBody>
          <a:bodyPr/>
          <a:lstStyle/>
          <a:p>
            <a:pPr marL="0" indent="0">
              <a:buNone/>
            </a:pPr>
            <a:r>
              <a:rPr lang="en-US" dirty="0"/>
              <a:t>Check Null values and Duplicated Values</a:t>
            </a:r>
          </a:p>
          <a:p>
            <a:pPr marL="0" indent="0">
              <a:buNone/>
            </a:pPr>
            <a:endParaRPr lang="en-US" dirty="0"/>
          </a:p>
        </p:txBody>
      </p:sp>
      <p:pic>
        <p:nvPicPr>
          <p:cNvPr id="5" name="Picture 4">
            <a:extLst>
              <a:ext uri="{FF2B5EF4-FFF2-40B4-BE49-F238E27FC236}">
                <a16:creationId xmlns:a16="http://schemas.microsoft.com/office/drawing/2014/main" id="{490E4538-F3E8-ABB6-4EC5-87BA594F8EA1}"/>
              </a:ext>
            </a:extLst>
          </p:cNvPr>
          <p:cNvPicPr>
            <a:picLocks noChangeAspect="1"/>
          </p:cNvPicPr>
          <p:nvPr/>
        </p:nvPicPr>
        <p:blipFill>
          <a:blip r:embed="rId3"/>
          <a:stretch>
            <a:fillRect/>
          </a:stretch>
        </p:blipFill>
        <p:spPr>
          <a:xfrm>
            <a:off x="2318375" y="2492896"/>
            <a:ext cx="7552074" cy="2682472"/>
          </a:xfrm>
          <a:prstGeom prst="rect">
            <a:avLst/>
          </a:prstGeom>
        </p:spPr>
      </p:pic>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dirty="0"/>
              <a:t>5.</a:t>
            </a:r>
            <a:r>
              <a:rPr lang="en-US" sz="3200" b="1" dirty="0">
                <a:latin typeface="Times New Roman" panose="02020603050405020304" pitchFamily="18" charset="0"/>
                <a:cs typeface="Times New Roman" panose="02020603050405020304" pitchFamily="18" charset="0"/>
              </a:rPr>
              <a:t> Data Understanding </a:t>
            </a:r>
            <a:br>
              <a:rPr lang="en-US" sz="3200" b="1" dirty="0">
                <a:latin typeface="Times New Roman" panose="02020603050405020304" pitchFamily="18" charset="0"/>
                <a:cs typeface="Times New Roman" panose="02020603050405020304" pitchFamily="18" charset="0"/>
              </a:rPr>
            </a:br>
            <a:endParaRPr lang="en-US" b="1" dirty="0"/>
          </a:p>
        </p:txBody>
      </p:sp>
      <p:sp>
        <p:nvSpPr>
          <p:cNvPr id="2" name="Content Placeholder 1"/>
          <p:cNvSpPr>
            <a:spLocks noGrp="1"/>
          </p:cNvSpPr>
          <p:nvPr>
            <p:ph idx="1"/>
          </p:nvPr>
        </p:nvSpPr>
        <p:spPr>
          <a:xfrm>
            <a:off x="1522876" y="1340768"/>
            <a:ext cx="9143538" cy="4261697"/>
          </a:xfrm>
        </p:spPr>
        <p:txBody>
          <a:bodyPr/>
          <a:lstStyle/>
          <a:p>
            <a:endParaRPr lang="en-US" dirty="0"/>
          </a:p>
          <a:p>
            <a:r>
              <a:rPr lang="en-US" dirty="0"/>
              <a:t>Describe all numerical Columns </a:t>
            </a:r>
          </a:p>
          <a:p>
            <a:endParaRPr lang="en-US" dirty="0"/>
          </a:p>
          <a:p>
            <a:endParaRPr lang="en-US" dirty="0"/>
          </a:p>
          <a:p>
            <a:endParaRPr lang="en-US" dirty="0"/>
          </a:p>
          <a:p>
            <a:r>
              <a:rPr lang="en-US" dirty="0"/>
              <a:t>Check Data types and columns name</a:t>
            </a:r>
          </a:p>
        </p:txBody>
      </p:sp>
      <p:pic>
        <p:nvPicPr>
          <p:cNvPr id="5" name="Picture 4">
            <a:extLst>
              <a:ext uri="{FF2B5EF4-FFF2-40B4-BE49-F238E27FC236}">
                <a16:creationId xmlns:a16="http://schemas.microsoft.com/office/drawing/2014/main" id="{8696C61C-09C1-8F2F-6F68-7B0CAC7760D7}"/>
              </a:ext>
            </a:extLst>
          </p:cNvPr>
          <p:cNvPicPr>
            <a:picLocks noChangeAspect="1"/>
          </p:cNvPicPr>
          <p:nvPr/>
        </p:nvPicPr>
        <p:blipFill>
          <a:blip r:embed="rId3"/>
          <a:stretch>
            <a:fillRect/>
          </a:stretch>
        </p:blipFill>
        <p:spPr>
          <a:xfrm>
            <a:off x="6166420" y="1340768"/>
            <a:ext cx="4248472" cy="1829203"/>
          </a:xfrm>
          <a:prstGeom prst="rect">
            <a:avLst/>
          </a:prstGeom>
        </p:spPr>
      </p:pic>
      <p:pic>
        <p:nvPicPr>
          <p:cNvPr id="7" name="Picture 6">
            <a:extLst>
              <a:ext uri="{FF2B5EF4-FFF2-40B4-BE49-F238E27FC236}">
                <a16:creationId xmlns:a16="http://schemas.microsoft.com/office/drawing/2014/main" id="{3E520554-1A19-4698-D439-DEB2DE874D97}"/>
              </a:ext>
            </a:extLst>
          </p:cNvPr>
          <p:cNvPicPr>
            <a:picLocks noChangeAspect="1"/>
          </p:cNvPicPr>
          <p:nvPr/>
        </p:nvPicPr>
        <p:blipFill rotWithShape="1">
          <a:blip r:embed="rId4"/>
          <a:srcRect r="37765"/>
          <a:stretch/>
        </p:blipFill>
        <p:spPr>
          <a:xfrm>
            <a:off x="6569987" y="3930942"/>
            <a:ext cx="4095962" cy="2120873"/>
          </a:xfrm>
          <a:prstGeom prst="rect">
            <a:avLst/>
          </a:prstGeom>
        </p:spPr>
      </p:pic>
    </p:spTree>
    <p:extLst>
      <p:ext uri="{BB962C8B-B14F-4D97-AF65-F5344CB8AC3E}">
        <p14:creationId xmlns:p14="http://schemas.microsoft.com/office/powerpoint/2010/main" val="51538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r>
              <a:rPr lang="en-US" sz="1600" dirty="0"/>
              <a:t>-for more info…List location or contact for specification (or other related documents)</a:t>
            </a:r>
          </a:p>
        </p:txBody>
      </p:sp>
      <p:sp>
        <p:nvSpPr>
          <p:cNvPr id="6" name="Title 5">
            <a:extLst>
              <a:ext uri="{FF2B5EF4-FFF2-40B4-BE49-F238E27FC236}">
                <a16:creationId xmlns:a16="http://schemas.microsoft.com/office/drawing/2014/main" id="{626A4983-5BE4-6322-5DC3-1A01EBFA9133}"/>
              </a:ext>
            </a:extLst>
          </p:cNvPr>
          <p:cNvSpPr>
            <a:spLocks noGrp="1"/>
          </p:cNvSpPr>
          <p:nvPr>
            <p:ph type="title"/>
          </p:nvPr>
        </p:nvSpPr>
        <p:spPr/>
        <p:txBody>
          <a:bodyPr/>
          <a:lstStyle/>
          <a:p>
            <a:pPr algn="ctr"/>
            <a:r>
              <a:rPr lang="en-US" b="1" dirty="0"/>
              <a:t>5.</a:t>
            </a:r>
            <a:r>
              <a:rPr lang="en-US" sz="3200" b="1" dirty="0">
                <a:latin typeface="Times New Roman" panose="02020603050405020304" pitchFamily="18" charset="0"/>
                <a:cs typeface="Times New Roman" panose="02020603050405020304" pitchFamily="18" charset="0"/>
              </a:rPr>
              <a:t> Data Understanding</a:t>
            </a:r>
            <a:endParaRPr lang="en-IN" dirty="0"/>
          </a:p>
        </p:txBody>
      </p:sp>
      <p:sp>
        <p:nvSpPr>
          <p:cNvPr id="10" name="Content Placeholder 9">
            <a:extLst>
              <a:ext uri="{FF2B5EF4-FFF2-40B4-BE49-F238E27FC236}">
                <a16:creationId xmlns:a16="http://schemas.microsoft.com/office/drawing/2014/main" id="{27A1E6B3-7CF7-DC21-445E-356DBBA2BC1B}"/>
              </a:ext>
            </a:extLst>
          </p:cNvPr>
          <p:cNvSpPr>
            <a:spLocks noGrp="1"/>
          </p:cNvSpPr>
          <p:nvPr>
            <p:ph idx="1"/>
          </p:nvPr>
        </p:nvSpPr>
        <p:spPr/>
        <p:txBody>
          <a:bodyPr/>
          <a:lstStyle/>
          <a:p>
            <a:r>
              <a:rPr lang="en-US" dirty="0"/>
              <a:t>Check Shape &amp; Size</a:t>
            </a:r>
          </a:p>
          <a:p>
            <a:endParaRPr lang="en-IN" dirty="0"/>
          </a:p>
        </p:txBody>
      </p:sp>
      <p:pic>
        <p:nvPicPr>
          <p:cNvPr id="11" name="Content Placeholder 7">
            <a:extLst>
              <a:ext uri="{FF2B5EF4-FFF2-40B4-BE49-F238E27FC236}">
                <a16:creationId xmlns:a16="http://schemas.microsoft.com/office/drawing/2014/main" id="{710F1449-80A1-2452-E0AB-0836FEAF713B}"/>
              </a:ext>
            </a:extLst>
          </p:cNvPr>
          <p:cNvPicPr>
            <a:picLocks noChangeAspect="1"/>
          </p:cNvPicPr>
          <p:nvPr/>
        </p:nvPicPr>
        <p:blipFill>
          <a:blip r:embed="rId3"/>
          <a:stretch>
            <a:fillRect/>
          </a:stretch>
        </p:blipFill>
        <p:spPr>
          <a:xfrm>
            <a:off x="3862164" y="2886758"/>
            <a:ext cx="3240360" cy="1543169"/>
          </a:xfrm>
          <a:prstGeom prst="rect">
            <a:avLst/>
          </a:prstGeom>
        </p:spPr>
      </p:pic>
    </p:spTree>
    <p:extLst>
      <p:ext uri="{BB962C8B-B14F-4D97-AF65-F5344CB8AC3E}">
        <p14:creationId xmlns:p14="http://schemas.microsoft.com/office/powerpoint/2010/main" val="281974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6. Feature Engineering</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522876" y="1124744"/>
            <a:ext cx="9143538" cy="4477721"/>
          </a:xfrm>
        </p:spPr>
        <p:txBody>
          <a:bodyPr/>
          <a:lstStyle/>
          <a:p>
            <a:r>
              <a:rPr lang="en-US" dirty="0"/>
              <a:t>Created new Features:</a:t>
            </a:r>
          </a:p>
          <a:p>
            <a:endParaRPr lang="en-US" dirty="0"/>
          </a:p>
        </p:txBody>
      </p:sp>
      <p:pic>
        <p:nvPicPr>
          <p:cNvPr id="5" name="Picture 4">
            <a:extLst>
              <a:ext uri="{FF2B5EF4-FFF2-40B4-BE49-F238E27FC236}">
                <a16:creationId xmlns:a16="http://schemas.microsoft.com/office/drawing/2014/main" id="{E97E7ED8-0AF0-2C19-1A61-8C5A4771BDF5}"/>
              </a:ext>
            </a:extLst>
          </p:cNvPr>
          <p:cNvPicPr>
            <a:picLocks noChangeAspect="1"/>
          </p:cNvPicPr>
          <p:nvPr/>
        </p:nvPicPr>
        <p:blipFill>
          <a:blip r:embed="rId3"/>
          <a:stretch>
            <a:fillRect/>
          </a:stretch>
        </p:blipFill>
        <p:spPr>
          <a:xfrm>
            <a:off x="2782044" y="2399590"/>
            <a:ext cx="4854361" cy="1928027"/>
          </a:xfrm>
          <a:prstGeom prst="rect">
            <a:avLst/>
          </a:prstGeom>
        </p:spPr>
      </p:pic>
    </p:spTree>
    <p:extLst>
      <p:ext uri="{BB962C8B-B14F-4D97-AF65-F5344CB8AC3E}">
        <p14:creationId xmlns:p14="http://schemas.microsoft.com/office/powerpoint/2010/main" val="120021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109</TotalTime>
  <Words>636</Words>
  <Application>Microsoft Office PowerPoint</Application>
  <PresentationFormat>Custom</PresentationFormat>
  <Paragraphs>106</Paragraphs>
  <Slides>27</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Times New Roman</vt:lpstr>
      <vt:lpstr>Wingdings</vt:lpstr>
      <vt:lpstr>Project planning overview presentation</vt:lpstr>
      <vt:lpstr>Power Consumption Prediction</vt:lpstr>
      <vt:lpstr>Content </vt:lpstr>
      <vt:lpstr>1.Introduction</vt:lpstr>
      <vt:lpstr>1. Import Libraries </vt:lpstr>
      <vt:lpstr>3. Import Data</vt:lpstr>
      <vt:lpstr>4. Data Clean </vt:lpstr>
      <vt:lpstr>5. Data Understanding  </vt:lpstr>
      <vt:lpstr>5. Data Understanding</vt:lpstr>
      <vt:lpstr>    6. Feature Engineering  </vt:lpstr>
      <vt:lpstr>7. Data Visualizations </vt:lpstr>
      <vt:lpstr>7. Data Visualizations</vt:lpstr>
      <vt:lpstr>7. Data Visualizations</vt:lpstr>
      <vt:lpstr>7. Data Visualizations</vt:lpstr>
      <vt:lpstr>7. Data Visualizations</vt:lpstr>
      <vt:lpstr>7. Data Visualizations</vt:lpstr>
      <vt:lpstr>7. Data Visualizations</vt:lpstr>
      <vt:lpstr>7. Data Visualizations</vt:lpstr>
      <vt:lpstr>8. Feature Selection </vt:lpstr>
      <vt:lpstr>9. Deep Learning </vt:lpstr>
      <vt:lpstr>9. Deep Learning</vt:lpstr>
      <vt:lpstr>10. Machine Learning</vt:lpstr>
      <vt:lpstr>10. Machine Learning</vt:lpstr>
      <vt:lpstr>10. Machine Learning</vt:lpstr>
      <vt:lpstr>10. Machine Learning</vt:lpstr>
      <vt:lpstr>10. Machine Learning</vt:lpstr>
      <vt:lpstr>11. Testing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Consumption Prediction</dc:title>
  <dc:creator>mansi choudhary</dc:creator>
  <cp:lastModifiedBy>mansi choudhary</cp:lastModifiedBy>
  <cp:revision>1</cp:revision>
  <dcterms:created xsi:type="dcterms:W3CDTF">2024-05-21T16:40:40Z</dcterms:created>
  <dcterms:modified xsi:type="dcterms:W3CDTF">2024-05-21T18:30:06Z</dcterms:modified>
</cp:coreProperties>
</file>