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16"/>
  </p:notesMasterIdLst>
  <p:sldIdLst>
    <p:sldId id="265" r:id="rId5"/>
    <p:sldId id="267" r:id="rId6"/>
    <p:sldId id="276" r:id="rId7"/>
    <p:sldId id="284" r:id="rId8"/>
    <p:sldId id="285" r:id="rId9"/>
    <p:sldId id="287" r:id="rId10"/>
    <p:sldId id="275" r:id="rId11"/>
    <p:sldId id="286" r:id="rId12"/>
    <p:sldId id="288" r:id="rId13"/>
    <p:sldId id="282"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E6DDA-4335-2C49-9D6B-C96AF13DE08D}" v="152" dt="2024-11-20T13:59:23.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1"/>
    <p:restoredTop sz="94804"/>
  </p:normalViewPr>
  <p:slideViewPr>
    <p:cSldViewPr snapToGrid="0">
      <p:cViewPr varScale="1">
        <p:scale>
          <a:sx n="88" d="100"/>
          <a:sy n="88" d="100"/>
        </p:scale>
        <p:origin x="5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5AF21-12E7-C742-A9F7-DC4A4182B874}"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13BD-31FE-ED47-9358-662A702F7DEA}" type="slidenum">
              <a:rPr lang="en-US" smtClean="0"/>
              <a:t>‹#›</a:t>
            </a:fld>
            <a:endParaRPr lang="en-US"/>
          </a:p>
        </p:txBody>
      </p:sp>
    </p:spTree>
    <p:extLst>
      <p:ext uri="{BB962C8B-B14F-4D97-AF65-F5344CB8AC3E}">
        <p14:creationId xmlns:p14="http://schemas.microsoft.com/office/powerpoint/2010/main" val="96158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Helvetica" pitchFamily="2" charset="0"/>
              </a:rPr>
              <a:t>To date, various flame-retardant materials for cotton fabric have been made, such as halogen-based flame retardants, but due to their harmful effects have now been eliminated. During the combustion process, most flame retardants produce harmful gases and smoke pollutants. The most serious environmental issue is the use of halogen-based flame retardants. As a result, it is critical to develop sustainable and effective flame retardants to improve flame retardant efficacy while minimizing environmental issues caused by present flame retardants. Recently, researchers prepared flame retardant nanocomposites like deep eutectic solvent functionalized graphene oxide, phosphorous functionalized polymer-based graphene composite (G-</a:t>
            </a:r>
            <a:r>
              <a:rPr lang="en-US" dirty="0" err="1">
                <a:solidFill>
                  <a:srgbClr val="000000"/>
                </a:solidFill>
                <a:effectLst/>
                <a:latin typeface="Helvetica" pitchFamily="2" charset="0"/>
              </a:rPr>
              <a:t>fPANI</a:t>
            </a:r>
            <a:r>
              <a:rPr lang="en-US" dirty="0">
                <a:solidFill>
                  <a:srgbClr val="000000"/>
                </a:solidFill>
                <a:effectLst/>
                <a:latin typeface="Helvetica" pitchFamily="2" charset="0"/>
              </a:rPr>
              <a:t>, G-</a:t>
            </a:r>
            <a:r>
              <a:rPr lang="en-US" dirty="0" err="1">
                <a:solidFill>
                  <a:srgbClr val="000000"/>
                </a:solidFill>
                <a:effectLst/>
                <a:latin typeface="Helvetica" pitchFamily="2" charset="0"/>
              </a:rPr>
              <a:t>fPPy</a:t>
            </a:r>
            <a:r>
              <a:rPr lang="en-US" dirty="0">
                <a:solidFill>
                  <a:srgbClr val="000000"/>
                </a:solidFill>
                <a:effectLst/>
                <a:latin typeface="Helvetica" pitchFamily="2" charset="0"/>
              </a:rPr>
              <a:t>) graphene phosphonic acid (GPA) as an efficient flame-retardant material. However, due to the presence of graphene, the preparation cost is very high and the </a:t>
            </a:r>
            <a:r>
              <a:rPr lang="en-US" dirty="0" err="1">
                <a:solidFill>
                  <a:srgbClr val="000000"/>
                </a:solidFill>
                <a:effectLst/>
                <a:latin typeface="Helvetica" pitchFamily="2" charset="0"/>
              </a:rPr>
              <a:t>colour</a:t>
            </a:r>
            <a:r>
              <a:rPr lang="en-US" dirty="0">
                <a:solidFill>
                  <a:srgbClr val="000000"/>
                </a:solidFill>
                <a:effectLst/>
                <a:latin typeface="Helvetica" pitchFamily="2" charset="0"/>
              </a:rPr>
              <a:t> of the cotton fabric was altered after coating. Because, recently various researchers have worked on dye.</a:t>
            </a:r>
          </a:p>
          <a:p>
            <a:endParaRPr lang="en-US" dirty="0"/>
          </a:p>
        </p:txBody>
      </p:sp>
      <p:sp>
        <p:nvSpPr>
          <p:cNvPr id="4" name="Slide Number Placeholder 3"/>
          <p:cNvSpPr>
            <a:spLocks noGrp="1"/>
          </p:cNvSpPr>
          <p:nvPr>
            <p:ph type="sldNum" sz="quarter" idx="5"/>
          </p:nvPr>
        </p:nvSpPr>
        <p:spPr/>
        <p:txBody>
          <a:bodyPr/>
          <a:lstStyle/>
          <a:p>
            <a:fld id="{EDAB13BD-31FE-ED47-9358-662A702F7DEA}" type="slidenum">
              <a:rPr lang="en-US" smtClean="0"/>
              <a:t>3</a:t>
            </a:fld>
            <a:endParaRPr lang="en-US"/>
          </a:p>
        </p:txBody>
      </p:sp>
    </p:spTree>
    <p:extLst>
      <p:ext uri="{BB962C8B-B14F-4D97-AF65-F5344CB8AC3E}">
        <p14:creationId xmlns:p14="http://schemas.microsoft.com/office/powerpoint/2010/main" val="424268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124FAB-7729-4F46-AF54-0B5CE8DA19F5}" type="datetime1">
              <a:rPr lang="en-US" smtClean="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42BC73F-97D9-CB86-FF20-DBC2EC9DC406}"/>
              </a:ext>
            </a:extLst>
          </p:cNvPr>
          <p:cNvPicPr>
            <a:picLocks noChangeAspect="1"/>
          </p:cNvPicPr>
          <p:nvPr userDrawn="1"/>
        </p:nvPicPr>
        <p:blipFill>
          <a:blip r:embed="rId2"/>
          <a:stretch>
            <a:fillRect/>
          </a:stretch>
        </p:blipFill>
        <p:spPr>
          <a:xfrm>
            <a:off x="457200" y="457200"/>
            <a:ext cx="2621890" cy="777240"/>
          </a:xfrm>
          <a:prstGeom prst="rect">
            <a:avLst/>
          </a:prstGeom>
        </p:spPr>
      </p:pic>
    </p:spTree>
    <p:extLst>
      <p:ext uri="{BB962C8B-B14F-4D97-AF65-F5344CB8AC3E}">
        <p14:creationId xmlns:p14="http://schemas.microsoft.com/office/powerpoint/2010/main" val="2174189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E558C-ABE5-BE41-B961-E770419E8252}"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0E520-CB02-FE44-B9CA-49F8729EC252}" type="slidenum">
              <a:rPr lang="en-US" smtClean="0"/>
              <a:t>‹#›</a:t>
            </a:fld>
            <a:endParaRPr lang="en-US"/>
          </a:p>
        </p:txBody>
      </p:sp>
      <p:pic>
        <p:nvPicPr>
          <p:cNvPr id="7" name="Picture 6" descr="A red letter r on a black background&#10;&#10;Description automatically generated">
            <a:extLst>
              <a:ext uri="{FF2B5EF4-FFF2-40B4-BE49-F238E27FC236}">
                <a16:creationId xmlns:a16="http://schemas.microsoft.com/office/drawing/2014/main" id="{BC147C42-58E6-D34C-763B-EB0C72C64167}"/>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18050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C0654-988F-0148-BD6E-09240B995E22}"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0E520-CB02-FE44-B9CA-49F8729EC252}" type="slidenum">
              <a:rPr lang="en-US" smtClean="0"/>
              <a:t>‹#›</a:t>
            </a:fld>
            <a:endParaRPr lang="en-US"/>
          </a:p>
        </p:txBody>
      </p:sp>
      <p:pic>
        <p:nvPicPr>
          <p:cNvPr id="7" name="Picture 6" descr="A red letter r on a black background&#10;&#10;Description automatically generated">
            <a:extLst>
              <a:ext uri="{FF2B5EF4-FFF2-40B4-BE49-F238E27FC236}">
                <a16:creationId xmlns:a16="http://schemas.microsoft.com/office/drawing/2014/main" id="{A2844472-9EF8-4C62-5B92-B2BFD8C579C6}"/>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52512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0FBA5A-ED19-3F4F-AF53-8EC17CB5C019}"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0E520-CB02-FE44-B9CA-49F8729EC252}" type="slidenum">
              <a:rPr lang="en-US" smtClean="0"/>
              <a:t>‹#›</a:t>
            </a:fld>
            <a:endParaRPr lang="en-US"/>
          </a:p>
        </p:txBody>
      </p:sp>
      <p:pic>
        <p:nvPicPr>
          <p:cNvPr id="4" name="Picture 3" descr="A red letter r on a black background&#10;&#10;Description automatically generated">
            <a:extLst>
              <a:ext uri="{FF2B5EF4-FFF2-40B4-BE49-F238E27FC236}">
                <a16:creationId xmlns:a16="http://schemas.microsoft.com/office/drawing/2014/main" id="{63E9DA74-6B50-B460-EBAC-D3F50D4BD766}"/>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93807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D53A8C-0FD2-664F-8FE3-4E72B931E50D}"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0E520-CB02-FE44-B9CA-49F8729EC252}" type="slidenum">
              <a:rPr lang="en-US" smtClean="0"/>
              <a:t>‹#›</a:t>
            </a:fld>
            <a:endParaRPr lang="en-US"/>
          </a:p>
        </p:txBody>
      </p:sp>
      <p:pic>
        <p:nvPicPr>
          <p:cNvPr id="7" name="Picture 6" descr="A red letter r on a black background&#10;&#10;Description automatically generated">
            <a:extLst>
              <a:ext uri="{FF2B5EF4-FFF2-40B4-BE49-F238E27FC236}">
                <a16:creationId xmlns:a16="http://schemas.microsoft.com/office/drawing/2014/main" id="{DD53FC44-365B-7601-8F38-7E469175DC60}"/>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81241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DAE427B-8478-E643-8EF7-6D426D84DF5C}" type="datetime1">
              <a:rPr lang="en-US" smtClean="0"/>
              <a:t>11/26/2024</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4C0E520-CB02-FE44-B9CA-49F8729EC252}" type="slidenum">
              <a:rPr lang="en-US" smtClean="0"/>
              <a:t>‹#›</a:t>
            </a:fld>
            <a:endParaRPr lang="en-US"/>
          </a:p>
        </p:txBody>
      </p:sp>
      <p:pic>
        <p:nvPicPr>
          <p:cNvPr id="5" name="Picture 4" descr="A red letter r on a black background&#10;&#10;Description automatically generated">
            <a:extLst>
              <a:ext uri="{FF2B5EF4-FFF2-40B4-BE49-F238E27FC236}">
                <a16:creationId xmlns:a16="http://schemas.microsoft.com/office/drawing/2014/main" id="{97D78C30-156E-97A6-5C0D-00B168FEFDD6}"/>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01963563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BE67A16-A27C-5943-A4C7-CF4C77890A93}" type="datetime1">
              <a:rPr lang="en-US" smtClean="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032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AD5F3-8896-FF4F-92D4-C0D3F8D26733}"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0E520-CB02-FE44-B9CA-49F8729EC252}" type="slidenum">
              <a:rPr lang="en-US" smtClean="0"/>
              <a:t>‹#›</a:t>
            </a:fld>
            <a:endParaRPr lang="en-US"/>
          </a:p>
        </p:txBody>
      </p:sp>
      <p:pic>
        <p:nvPicPr>
          <p:cNvPr id="6" name="Picture 5" descr="A red letter r on a black background&#10;&#10;Description automatically generated">
            <a:extLst>
              <a:ext uri="{FF2B5EF4-FFF2-40B4-BE49-F238E27FC236}">
                <a16:creationId xmlns:a16="http://schemas.microsoft.com/office/drawing/2014/main" id="{BDADF484-CA5A-7C5D-D6F6-2ECA1F81BCAD}"/>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229181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830DB-B1EC-6346-9634-549188E97285}"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0E520-CB02-FE44-B9CA-49F8729EC252}" type="slidenum">
              <a:rPr lang="en-US" smtClean="0"/>
              <a:t>‹#›</a:t>
            </a:fld>
            <a:endParaRPr lang="en-US"/>
          </a:p>
        </p:txBody>
      </p:sp>
      <p:pic>
        <p:nvPicPr>
          <p:cNvPr id="5" name="Picture 4" descr="A red letter r on a black background&#10;&#10;Description automatically generated">
            <a:extLst>
              <a:ext uri="{FF2B5EF4-FFF2-40B4-BE49-F238E27FC236}">
                <a16:creationId xmlns:a16="http://schemas.microsoft.com/office/drawing/2014/main" id="{B14F6848-A23D-D8EF-858D-E8CEF36D5F0A}"/>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20728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ED32F63-3F1B-F544-97AB-E70015296EC2}" type="datetime1">
              <a:rPr lang="en-US" smtClean="0"/>
              <a:t>11/26/2024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44C0E520-CB02-FE44-B9CA-49F8729EC252}" type="slidenum">
              <a:rPr lang="en-US" smtClean="0"/>
              <a:t>‹#›</a:t>
            </a:fld>
            <a:endParaRPr lang="en-US"/>
          </a:p>
        </p:txBody>
      </p:sp>
      <p:pic>
        <p:nvPicPr>
          <p:cNvPr id="5" name="Picture 4" descr="A red letter r on a black background&#10;&#10;Description automatically generated">
            <a:extLst>
              <a:ext uri="{FF2B5EF4-FFF2-40B4-BE49-F238E27FC236}">
                <a16:creationId xmlns:a16="http://schemas.microsoft.com/office/drawing/2014/main" id="{05A6E3AE-CC3E-914A-83A3-C9D1D1AE31EC}"/>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36692843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F88CFAF-3A9E-8246-B95A-C4AAA1BB1156}" type="datetime1">
              <a:rPr lang="en-US" smtClean="0"/>
              <a:t>11/26/2024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44C0E520-CB02-FE44-B9CA-49F8729EC252}" type="slidenum">
              <a:rPr lang="en-US" smtClean="0"/>
              <a:t>‹#›</a:t>
            </a:fld>
            <a:endParaRPr lang="en-US"/>
          </a:p>
        </p:txBody>
      </p:sp>
      <p:pic>
        <p:nvPicPr>
          <p:cNvPr id="5" name="Picture 4" descr="A red letter r on a black background&#10;&#10;Description automatically generated">
            <a:extLst>
              <a:ext uri="{FF2B5EF4-FFF2-40B4-BE49-F238E27FC236}">
                <a16:creationId xmlns:a16="http://schemas.microsoft.com/office/drawing/2014/main" id="{0706CFF2-D845-3D68-DDEF-57F25975DE78}"/>
              </a:ext>
            </a:extLst>
          </p:cNvPr>
          <p:cNvPicPr>
            <a:picLocks noChangeAspect="1"/>
          </p:cNvPicPr>
          <p:nvPr userDrawn="1"/>
        </p:nvPicPr>
        <p:blipFill>
          <a:blip r:embed="rId2"/>
          <a:stretch>
            <a:fillRect/>
          </a:stretch>
        </p:blipFill>
        <p:spPr>
          <a:xfrm>
            <a:off x="11185707" y="6392127"/>
            <a:ext cx="369418" cy="274320"/>
          </a:xfrm>
          <a:prstGeom prst="rect">
            <a:avLst/>
          </a:prstGeom>
        </p:spPr>
      </p:pic>
    </p:spTree>
    <p:extLst>
      <p:ext uri="{BB962C8B-B14F-4D97-AF65-F5344CB8AC3E}">
        <p14:creationId xmlns:p14="http://schemas.microsoft.com/office/powerpoint/2010/main" val="206876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A3A650-EB50-5041-A1BA-6E8D37A2BD21}" type="datetime1">
              <a:rPr lang="en-US" smtClean="0"/>
              <a:t>11/26/2024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231440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DE39-1546-4823-D6DE-49E67FBB16F4}"/>
              </a:ext>
            </a:extLst>
          </p:cNvPr>
          <p:cNvSpPr>
            <a:spLocks noGrp="1"/>
          </p:cNvSpPr>
          <p:nvPr>
            <p:ph type="ctrTitle"/>
          </p:nvPr>
        </p:nvSpPr>
        <p:spPr/>
        <p:txBody>
          <a:bodyPr/>
          <a:lstStyle/>
          <a:p>
            <a:r>
              <a:rPr lang="en-US" dirty="0"/>
              <a:t>Fuel consumption analysis</a:t>
            </a:r>
          </a:p>
        </p:txBody>
      </p:sp>
      <p:sp>
        <p:nvSpPr>
          <p:cNvPr id="3" name="Subtitle 2">
            <a:extLst>
              <a:ext uri="{FF2B5EF4-FFF2-40B4-BE49-F238E27FC236}">
                <a16:creationId xmlns:a16="http://schemas.microsoft.com/office/drawing/2014/main" id="{C153D057-3495-59E3-C1AA-29590C1D515F}"/>
              </a:ext>
            </a:extLst>
          </p:cNvPr>
          <p:cNvSpPr>
            <a:spLocks noGrp="1"/>
          </p:cNvSpPr>
          <p:nvPr>
            <p:ph type="subTitle" idx="1"/>
          </p:nvPr>
        </p:nvSpPr>
        <p:spPr/>
        <p:txBody>
          <a:bodyPr/>
          <a:lstStyle/>
          <a:p>
            <a:r>
              <a:rPr lang="en-US" dirty="0"/>
              <a:t>Mansi Gopani</a:t>
            </a:r>
          </a:p>
        </p:txBody>
      </p:sp>
    </p:spTree>
    <p:extLst>
      <p:ext uri="{BB962C8B-B14F-4D97-AF65-F5344CB8AC3E}">
        <p14:creationId xmlns:p14="http://schemas.microsoft.com/office/powerpoint/2010/main" val="41933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B488-3D45-989B-199D-1F96D0CBFB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44E12A-0838-B083-DC0A-16E3330D0146}"/>
              </a:ext>
            </a:extLst>
          </p:cNvPr>
          <p:cNvSpPr>
            <a:spLocks noGrp="1"/>
          </p:cNvSpPr>
          <p:nvPr>
            <p:ph idx="1"/>
          </p:nvPr>
        </p:nvSpPr>
        <p:spPr/>
        <p:txBody>
          <a:bodyPr/>
          <a:lstStyle/>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SES and Holt-Winters effectively captured trends, with Holt-Winters also addressing seasonality.</a:t>
            </a: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Residuals were mostly well-distributed around zero, with some outliers.</a:t>
            </a: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Engine size and fuel consumption are key drivers of CO2 emissions.</a:t>
            </a:r>
          </a:p>
          <a:p>
            <a:pPr marL="34290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ARIMA is the best model for accuracy, while SES and Holt-Winters are simpler alternatives for trend analysis.</a:t>
            </a:r>
          </a:p>
          <a:p>
            <a:endParaRPr lang="en-US" dirty="0"/>
          </a:p>
        </p:txBody>
      </p:sp>
    </p:spTree>
    <p:extLst>
      <p:ext uri="{BB962C8B-B14F-4D97-AF65-F5344CB8AC3E}">
        <p14:creationId xmlns:p14="http://schemas.microsoft.com/office/powerpoint/2010/main" val="140316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E7B0-CF8A-6FAA-2DBC-2068F3ED0A2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3BDB765B-A975-5F99-8366-ACF69DB50F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8206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E492-D381-CBA5-863A-FFF9CB3EB92C}"/>
              </a:ext>
            </a:extLst>
          </p:cNvPr>
          <p:cNvSpPr>
            <a:spLocks noGrp="1"/>
          </p:cNvSpPr>
          <p:nvPr>
            <p:ph type="title"/>
          </p:nvPr>
        </p:nvSpPr>
        <p:spPr/>
        <p:txBody>
          <a:bodyPr/>
          <a:lstStyle/>
          <a:p>
            <a:r>
              <a:rPr lang="en-US" dirty="0"/>
              <a:t>Question for forecasting</a:t>
            </a:r>
          </a:p>
        </p:txBody>
      </p:sp>
      <p:sp>
        <p:nvSpPr>
          <p:cNvPr id="3" name="Content Placeholder 2">
            <a:extLst>
              <a:ext uri="{FF2B5EF4-FFF2-40B4-BE49-F238E27FC236}">
                <a16:creationId xmlns:a16="http://schemas.microsoft.com/office/drawing/2014/main" id="{EA250AC4-6972-8225-A0CE-41C7851DF9E1}"/>
              </a:ext>
            </a:extLst>
          </p:cNvPr>
          <p:cNvSpPr>
            <a:spLocks noGrp="1"/>
          </p:cNvSpPr>
          <p:nvPr>
            <p:ph idx="1"/>
          </p:nvPr>
        </p:nvSpPr>
        <p:spPr>
          <a:xfrm>
            <a:off x="2231136" y="2638044"/>
            <a:ext cx="7729728" cy="3701796"/>
          </a:xfrm>
        </p:spPr>
        <p:txBody>
          <a:bodyPr>
            <a:normAutofit fontScale="92500" lnSpcReduction="10000"/>
          </a:bodyPr>
          <a:lstStyle/>
          <a:p>
            <a:pPr lvl="0"/>
            <a:r>
              <a:rPr lang="en-IN" dirty="0"/>
              <a:t>What is the purpose of this forecast?</a:t>
            </a:r>
          </a:p>
          <a:p>
            <a:pPr lvl="0"/>
            <a:r>
              <a:rPr lang="en-IN" dirty="0"/>
              <a:t>Who are the intended users of the forecast, and what are their requirements?</a:t>
            </a:r>
          </a:p>
          <a:p>
            <a:pPr lvl="0"/>
            <a:r>
              <a:rPr lang="en-IN" dirty="0"/>
              <a:t>What is the appropriate level of detail and time horizon for the forecast?</a:t>
            </a:r>
          </a:p>
          <a:p>
            <a:pPr lvl="0"/>
            <a:r>
              <a:rPr lang="en-IN" dirty="0"/>
              <a:t>Do we have sufficient data available to generate an accurate forecast?</a:t>
            </a:r>
          </a:p>
          <a:p>
            <a:pPr lvl="0"/>
            <a:r>
              <a:rPr lang="en-IN" dirty="0"/>
              <a:t>What will the cost of producing this forecast be?</a:t>
            </a:r>
          </a:p>
          <a:p>
            <a:pPr lvl="0"/>
            <a:r>
              <a:rPr lang="en-IN" dirty="0"/>
              <a:t>How reliable or precise is the forecast expected to be?</a:t>
            </a:r>
          </a:p>
          <a:p>
            <a:pPr lvl="0"/>
            <a:r>
              <a:rPr lang="en-IN" dirty="0"/>
              <a:t>Will the forecast be ready in time to support key decision-making processes?</a:t>
            </a:r>
          </a:p>
          <a:p>
            <a:pPr lvl="0"/>
            <a:r>
              <a:rPr lang="en-IN" dirty="0"/>
              <a:t>Does the forecaster understand how the forecast will be applied within the organization?</a:t>
            </a:r>
          </a:p>
          <a:p>
            <a:pPr lvl="0"/>
            <a:r>
              <a:rPr lang="en-IN" dirty="0"/>
              <a:t>Is there a system in place to review the forecast's effectiveness and adjust accordingly?</a:t>
            </a:r>
          </a:p>
          <a:p>
            <a:endParaRPr lang="en-US" dirty="0"/>
          </a:p>
        </p:txBody>
      </p:sp>
    </p:spTree>
    <p:extLst>
      <p:ext uri="{BB962C8B-B14F-4D97-AF65-F5344CB8AC3E}">
        <p14:creationId xmlns:p14="http://schemas.microsoft.com/office/powerpoint/2010/main" val="279960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08C4-DB8B-15DF-882A-0353A5763530}"/>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DAF1CF31-DF66-B4E3-288C-D65C962BCAB0}"/>
              </a:ext>
            </a:extLst>
          </p:cNvPr>
          <p:cNvSpPr>
            <a:spLocks noGrp="1"/>
          </p:cNvSpPr>
          <p:nvPr>
            <p:ph idx="1"/>
          </p:nvPr>
        </p:nvSpPr>
        <p:spPr/>
        <p:txBody>
          <a:bodyPr>
            <a:normAutofit/>
          </a:bodyPr>
          <a:lstStyle/>
          <a:p>
            <a:r>
              <a:rPr lang="en-IN" dirty="0"/>
              <a:t>These questions are crucial to ensure that the forecasting process is efficient, targeted, and aligned with the needs of the organization. Understanding the purpose, users, and specific requirements helps tailor the forecast to meet practical demands effectively. By addressing data availability, cost, and accuracy, it ensures that resources are utilized efficiently while maintaining forecast reliability. Additionally, asking about timelines and feedback mechanisms ensures that the forecast will be timely, actionable, and capable of being refined for continuous improvement.</a:t>
            </a:r>
          </a:p>
        </p:txBody>
      </p:sp>
    </p:spTree>
    <p:extLst>
      <p:ext uri="{BB962C8B-B14F-4D97-AF65-F5344CB8AC3E}">
        <p14:creationId xmlns:p14="http://schemas.microsoft.com/office/powerpoint/2010/main" val="145653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F368-D343-D7CA-83F1-DDFAC02611FC}"/>
              </a:ext>
            </a:extLst>
          </p:cNvPr>
          <p:cNvSpPr>
            <a:spLocks noGrp="1"/>
          </p:cNvSpPr>
          <p:nvPr>
            <p:ph type="title"/>
          </p:nvPr>
        </p:nvSpPr>
        <p:spPr>
          <a:xfrm>
            <a:off x="2231136" y="964692"/>
            <a:ext cx="7729728" cy="620268"/>
          </a:xfrm>
        </p:spPr>
        <p:txBody>
          <a:bodyPr>
            <a:normAutofit/>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Dataset Overview</a:t>
            </a:r>
            <a:endParaRPr lang="en-IN" dirty="0"/>
          </a:p>
        </p:txBody>
      </p:sp>
      <p:sp>
        <p:nvSpPr>
          <p:cNvPr id="3" name="Content Placeholder 2">
            <a:extLst>
              <a:ext uri="{FF2B5EF4-FFF2-40B4-BE49-F238E27FC236}">
                <a16:creationId xmlns:a16="http://schemas.microsoft.com/office/drawing/2014/main" id="{F3547AC3-D50B-72A8-DDF7-798F5BFF8452}"/>
              </a:ext>
            </a:extLst>
          </p:cNvPr>
          <p:cNvSpPr>
            <a:spLocks noGrp="1"/>
          </p:cNvSpPr>
          <p:nvPr>
            <p:ph idx="1"/>
          </p:nvPr>
        </p:nvSpPr>
        <p:spPr>
          <a:xfrm>
            <a:off x="2231136" y="1907177"/>
            <a:ext cx="7729728" cy="4589417"/>
          </a:xfrm>
        </p:spPr>
        <p:txBody>
          <a:bodyPr>
            <a:normAutofit fontScale="77500" lnSpcReduction="20000"/>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Year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year in which the vehicle was manufactured.</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MAKE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brand or manufacturer of the vehicle (e.g., Acura, Ford).</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specific model of the vehicle produced by the manufacturer.</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VEHICLE CLASS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classification of the vehicle (e.g., compact, mid-size, subcompact).</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ENGINESIZE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size of the engine 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indicating the vehicle's power and fuel requirements.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CYLINDERS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number of cylinders in the engine, which can impact power and fuel efficiency.</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TRANSMISSION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type of transmission system used by the vehicle (e.g., automatic, manual).</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FUEL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type of fuel the vehicle uses, represented by codes (e.g., X, Z).</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FUELCONSUMPTION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vehicle's fuel consumption 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per 100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kilometers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providing insight into fuel efficiency.</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COEMISSIONS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amount of carbon dioxide emissions produced by the vehicle, measured in grams per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kilometer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which reflects its environmental impact.</a:t>
            </a:r>
          </a:p>
          <a:p>
            <a:endParaRPr lang="en-IN" dirty="0"/>
          </a:p>
        </p:txBody>
      </p:sp>
    </p:spTree>
    <p:extLst>
      <p:ext uri="{BB962C8B-B14F-4D97-AF65-F5344CB8AC3E}">
        <p14:creationId xmlns:p14="http://schemas.microsoft.com/office/powerpoint/2010/main" val="201633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3E8A-6F55-449D-79CF-C52994A80649}"/>
              </a:ext>
            </a:extLst>
          </p:cNvPr>
          <p:cNvSpPr>
            <a:spLocks noGrp="1"/>
          </p:cNvSpPr>
          <p:nvPr>
            <p:ph type="title"/>
          </p:nvPr>
        </p:nvSpPr>
        <p:spPr>
          <a:xfrm>
            <a:off x="2231136" y="964692"/>
            <a:ext cx="7729728" cy="846691"/>
          </a:xfrm>
        </p:spPr>
        <p:txBody>
          <a:bodyPr>
            <a:noAutofit/>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Insights from Exploratory Data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sp>
        <p:nvSpPr>
          <p:cNvPr id="3" name="Content Placeholder 2">
            <a:extLst>
              <a:ext uri="{FF2B5EF4-FFF2-40B4-BE49-F238E27FC236}">
                <a16:creationId xmlns:a16="http://schemas.microsoft.com/office/drawing/2014/main" id="{1B21FFE0-0A74-4D43-86AC-66EC4E80D441}"/>
              </a:ext>
            </a:extLst>
          </p:cNvPr>
          <p:cNvSpPr>
            <a:spLocks noGrp="1"/>
          </p:cNvSpPr>
          <p:nvPr>
            <p:ph idx="1"/>
          </p:nvPr>
        </p:nvSpPr>
        <p:spPr>
          <a:xfrm>
            <a:off x="2231136" y="1959430"/>
            <a:ext cx="7729728" cy="3780598"/>
          </a:xfrm>
        </p:spPr>
        <p:txBody>
          <a:bodyPr>
            <a:normAutofit fontScale="77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Minimum (Min.)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smallest value in the dataset is 4.90.</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First Quartile (1</a:t>
            </a:r>
            <a:r>
              <a:rPr lang="en-IN" sz="1800" b="1"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Qu.)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25% of the data values are below 12.50, representing the lower quartile.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Median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middle value of the dataset is 14.40, which splits the data into two equal halves.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average value is 14.71, which indicates the central tendency of the data.</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Third Quartile (3</a:t>
            </a:r>
            <a:r>
              <a:rPr lang="en-IN" sz="1800" b="1" kern="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Qu.)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75% of the data values are below 16.60, representing the upper quartile.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Maximum (Max.)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highest value in the dataset is 30.20.</a:t>
            </a:r>
          </a:p>
          <a:p>
            <a:pPr lvl="1">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These statistics provide an overview of the distribution, with the mean and median being close to each other, suggesting that the data is relatively symmetrically distributed without significant skewness. The interquartile range (between 12.50 and 16.60) shows where the middle 50% of the data lies.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are some outliers as well</a:t>
            </a:r>
          </a:p>
          <a:p>
            <a:pPr marL="45720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872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242B-B63C-109E-4952-E00EFEEF461C}"/>
              </a:ext>
            </a:extLst>
          </p:cNvPr>
          <p:cNvSpPr>
            <a:spLocks noGrp="1"/>
          </p:cNvSpPr>
          <p:nvPr>
            <p:ph type="title"/>
          </p:nvPr>
        </p:nvSpPr>
        <p:spPr>
          <a:xfrm>
            <a:off x="2231135" y="964692"/>
            <a:ext cx="8454281" cy="1188720"/>
          </a:xfrm>
        </p:spPr>
        <p:txBody>
          <a:bodyPr/>
          <a:lstStyle/>
          <a:p>
            <a:r>
              <a:rPr lang="en-US" dirty="0"/>
              <a:t>Accuracy Measure and Its Importance</a:t>
            </a:r>
            <a:endParaRPr lang="en-IN" dirty="0"/>
          </a:p>
        </p:txBody>
      </p:sp>
      <p:sp>
        <p:nvSpPr>
          <p:cNvPr id="3" name="Content Placeholder 2">
            <a:extLst>
              <a:ext uri="{FF2B5EF4-FFF2-40B4-BE49-F238E27FC236}">
                <a16:creationId xmlns:a16="http://schemas.microsoft.com/office/drawing/2014/main" id="{E69E6B05-33E8-61BD-EA3A-16DA41FD5573}"/>
              </a:ext>
            </a:extLst>
          </p:cNvPr>
          <p:cNvSpPr>
            <a:spLocks noGrp="1"/>
          </p:cNvSpPr>
          <p:nvPr>
            <p:ph idx="1"/>
          </p:nvPr>
        </p:nvSpPr>
        <p:spPr/>
        <p:txBody>
          <a:bodyPr>
            <a:normAutofit lnSpcReduction="10000"/>
          </a:bodyPr>
          <a:lstStyle/>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RMSE Value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RMSE is 2.401769, showing the average error between actual and forecasted values.</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Measure of Fit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Lower RMSE indicates better accuracy, meaning the model predictions closely match the real data.</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Model Comparison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RMSE helps compare different models; the one with the lowest RMSE performs better.</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Impact on Decisions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Accurate RMSE leads to better decision-making by minimizing forecast errors.</a:t>
            </a:r>
          </a:p>
          <a:p>
            <a:endParaRPr lang="en-IN" dirty="0"/>
          </a:p>
        </p:txBody>
      </p:sp>
    </p:spTree>
    <p:extLst>
      <p:ext uri="{BB962C8B-B14F-4D97-AF65-F5344CB8AC3E}">
        <p14:creationId xmlns:p14="http://schemas.microsoft.com/office/powerpoint/2010/main" val="362884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F7C5-7945-EFFE-7E79-A9436E90C070}"/>
              </a:ext>
            </a:extLst>
          </p:cNvPr>
          <p:cNvSpPr>
            <a:spLocks noGrp="1"/>
          </p:cNvSpPr>
          <p:nvPr>
            <p:ph type="title"/>
          </p:nvPr>
        </p:nvSpPr>
        <p:spPr/>
        <p:txBody>
          <a:bodyPr/>
          <a:lstStyle/>
          <a:p>
            <a:r>
              <a:rPr lang="en-IN" dirty="0"/>
              <a:t>Decision Based on Analysis</a:t>
            </a:r>
            <a:endParaRPr lang="en-US" dirty="0"/>
          </a:p>
        </p:txBody>
      </p:sp>
      <p:sp>
        <p:nvSpPr>
          <p:cNvPr id="3" name="Content Placeholder 2">
            <a:extLst>
              <a:ext uri="{FF2B5EF4-FFF2-40B4-BE49-F238E27FC236}">
                <a16:creationId xmlns:a16="http://schemas.microsoft.com/office/drawing/2014/main" id="{8EFEE0B7-A037-7F2D-0714-4A586D05C24F}"/>
              </a:ext>
            </a:extLst>
          </p:cNvPr>
          <p:cNvSpPr>
            <a:spLocks noGrp="1"/>
          </p:cNvSpPr>
          <p:nvPr>
            <p:ph idx="1"/>
          </p:nvPr>
        </p:nvSpPr>
        <p:spPr>
          <a:xfrm>
            <a:off x="2231136" y="2638044"/>
            <a:ext cx="7729728" cy="3405705"/>
          </a:xfrm>
        </p:spPr>
        <p:txBody>
          <a:bodyPr>
            <a:normAutofit fontScale="92500" lnSpcReduction="20000"/>
          </a:bodyPr>
          <a:lstStyle/>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Seasonality Handling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Holt-Winters is capable of capturing seasonality in the data, which is crucial if your data shows repeating patterns, as evident from the time series plots.</a:t>
            </a: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Accurate Forecasting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accuracy metrics (e.g., RMSE, MAPE) for Holt-Winters are generally lower, indicating better performance compared to simpler methods like Naive and Simple Exponential Smoothing.</a:t>
            </a: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Stable Prediction Intervals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forecast plot for Holt-Winters shows more stable prediction intervals, providing a better balance between uncertainty and forecast stability.</a:t>
            </a: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Adaptability to Trend and Level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Holt-Winters can capture both trend and level changes in your data, which makes it more versatile compared to simpler methods that only forecast based on past averages.</a:t>
            </a:r>
          </a:p>
          <a:p>
            <a:endParaRPr lang="en-US"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14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354C-D74A-ADC1-3A15-1036FB73BE7C}"/>
              </a:ext>
            </a:extLst>
          </p:cNvPr>
          <p:cNvSpPr>
            <a:spLocks noGrp="1"/>
          </p:cNvSpPr>
          <p:nvPr>
            <p:ph type="title"/>
          </p:nvPr>
        </p:nvSpPr>
        <p:spPr>
          <a:xfrm>
            <a:off x="2231136" y="964692"/>
            <a:ext cx="7729728" cy="829274"/>
          </a:xfrm>
        </p:spPr>
        <p:txBody>
          <a:bodyPr/>
          <a:lstStyle/>
          <a:p>
            <a:r>
              <a:rPr lang="en-IN" dirty="0"/>
              <a:t>Prediction and Accuracy Summary</a:t>
            </a:r>
          </a:p>
        </p:txBody>
      </p:sp>
      <p:pic>
        <p:nvPicPr>
          <p:cNvPr id="4" name="Content Placeholder 3">
            <a:extLst>
              <a:ext uri="{FF2B5EF4-FFF2-40B4-BE49-F238E27FC236}">
                <a16:creationId xmlns:a16="http://schemas.microsoft.com/office/drawing/2014/main" id="{118C13FD-83E0-C7C5-265B-E8DF950A59F4}"/>
              </a:ext>
            </a:extLst>
          </p:cNvPr>
          <p:cNvPicPr>
            <a:picLocks noGrp="1" noChangeAspect="1"/>
          </p:cNvPicPr>
          <p:nvPr>
            <p:ph idx="1"/>
          </p:nvPr>
        </p:nvPicPr>
        <p:blipFill>
          <a:blip r:embed="rId2"/>
          <a:stretch>
            <a:fillRect/>
          </a:stretch>
        </p:blipFill>
        <p:spPr>
          <a:xfrm>
            <a:off x="2242600" y="3008147"/>
            <a:ext cx="7706801" cy="2362530"/>
          </a:xfrm>
          <a:prstGeom prst="rect">
            <a:avLst/>
          </a:prstGeom>
        </p:spPr>
      </p:pic>
    </p:spTree>
    <p:extLst>
      <p:ext uri="{BB962C8B-B14F-4D97-AF65-F5344CB8AC3E}">
        <p14:creationId xmlns:p14="http://schemas.microsoft.com/office/powerpoint/2010/main" val="325504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F686-1F1B-46CF-3510-751273DBBDC6}"/>
              </a:ext>
            </a:extLst>
          </p:cNvPr>
          <p:cNvSpPr>
            <a:spLocks noGrp="1"/>
          </p:cNvSpPr>
          <p:nvPr>
            <p:ph type="title"/>
          </p:nvPr>
        </p:nvSpPr>
        <p:spPr>
          <a:xfrm>
            <a:off x="2231136" y="870857"/>
            <a:ext cx="7729728" cy="627018"/>
          </a:xfrm>
        </p:spPr>
        <p:txBody>
          <a:bodyPr>
            <a:normAutofit fontScale="90000"/>
          </a:bodyPr>
          <a:lstStyle/>
          <a:p>
            <a:r>
              <a:rPr lang="en-IN" sz="1800" b="1" kern="0" dirty="0">
                <a:solidFill>
                  <a:srgbClr val="2D3B45"/>
                </a:solidFill>
                <a:effectLst/>
                <a:latin typeface="Calibri" panose="020F0502020204030204" pitchFamily="34" charset="0"/>
                <a:ea typeface="Times New Roman" panose="02020603050405020304" pitchFamily="18" charset="0"/>
                <a:cs typeface="Calibri" panose="020F0502020204030204" pitchFamily="34" charset="0"/>
              </a:rPr>
              <a:t>Provide some ideas to improve your forecasts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ECB786A-560B-B546-63DC-525E7D5BC5D2}"/>
              </a:ext>
            </a:extLst>
          </p:cNvPr>
          <p:cNvSpPr>
            <a:spLocks noGrp="1"/>
          </p:cNvSpPr>
          <p:nvPr>
            <p:ph idx="1"/>
          </p:nvPr>
        </p:nvSpPr>
        <p:spPr>
          <a:xfrm>
            <a:off x="2231136" y="1619794"/>
            <a:ext cx="7729728" cy="4120233"/>
          </a:xfrm>
        </p:spPr>
        <p:txBody>
          <a:bodyPr>
            <a:normAutofit lnSpcReduction="10000"/>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Data Quality Improvement</a:t>
            </a:r>
            <a:r>
              <a:rPr lang="en-IN" sz="1800" kern="100" dirty="0">
                <a:effectLst/>
                <a:latin typeface="Calibri" panose="020F0502020204030204" pitchFamily="34" charset="0"/>
                <a:ea typeface="Calibri" panose="020F0502020204030204" pitchFamily="34" charset="0"/>
                <a:cs typeface="Calibri" panose="020F0502020204030204" pitchFamily="34" charset="0"/>
              </a:rPr>
              <a:t>: Clean the dataset by removing outliers and filling in missing values to ensure high-quality data is used in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modeling</a:t>
            </a:r>
            <a:r>
              <a:rPr lang="en-IN"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Incorporate Seasonality</a:t>
            </a:r>
            <a:r>
              <a:rPr lang="en-IN" sz="1800" kern="100" dirty="0">
                <a:effectLst/>
                <a:latin typeface="Calibri" panose="020F0502020204030204" pitchFamily="34" charset="0"/>
                <a:ea typeface="Calibri" panose="020F0502020204030204" pitchFamily="34" charset="0"/>
                <a:cs typeface="Calibri" panose="020F0502020204030204" pitchFamily="34" charset="0"/>
              </a:rPr>
              <a:t>: Include variables that represent seasonal patterns to better capture periodic changes in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Model Tuning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Optimize model parameters (e.g., smoothing parameters for exponential smoothing) to enhance prediction accuracy.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Combine Multiple Models</a:t>
            </a:r>
            <a:r>
              <a:rPr lang="en-IN" sz="1800" kern="100" dirty="0">
                <a:effectLst/>
                <a:latin typeface="Calibri" panose="020F0502020204030204" pitchFamily="34" charset="0"/>
                <a:ea typeface="Calibri" panose="020F0502020204030204" pitchFamily="34" charset="0"/>
                <a:cs typeface="Calibri" panose="020F0502020204030204" pitchFamily="34" charset="0"/>
              </a:rPr>
              <a:t>: Use an ensemble approach by averaging predictions from multiple models (e.g., ARIMA, Holt-Winters, and Machine Learning models) for improved robustness.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Feature Engineering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Create new variables that might have predictive power, such as economic indicators or historical averages.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61352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13e35d5-149a-42d0-9759-7e4251ca70ae">
      <Terms xmlns="http://schemas.microsoft.com/office/infopath/2007/PartnerControls"/>
    </lcf76f155ced4ddcb4097134ff3c332f>
    <TaxCatchAll xmlns="7ea28f75-b447-4008-abb1-f022e6a61489" xsi:nil="true"/>
    <SharedWithUsers xmlns="7ea28f75-b447-4008-abb1-f022e6a61489">
      <UserInfo>
        <DisplayName>Keith E. Williams</DisplayName>
        <AccountId>1022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02DA1231611544B7633ABC55414EFF" ma:contentTypeVersion="17" ma:contentTypeDescription="Create a new document." ma:contentTypeScope="" ma:versionID="5fa979140ce30341f4780377ce301feb">
  <xsd:schema xmlns:xsd="http://www.w3.org/2001/XMLSchema" xmlns:xs="http://www.w3.org/2001/XMLSchema" xmlns:p="http://schemas.microsoft.com/office/2006/metadata/properties" xmlns:ns2="113e35d5-149a-42d0-9759-7e4251ca70ae" xmlns:ns3="7ea28f75-b447-4008-abb1-f022e6a61489" targetNamespace="http://schemas.microsoft.com/office/2006/metadata/properties" ma:root="true" ma:fieldsID="47d8b4c5f05c57c39bcda140eb90ea8c" ns2:_="" ns3:_="">
    <xsd:import namespace="113e35d5-149a-42d0-9759-7e4251ca70ae"/>
    <xsd:import namespace="7ea28f75-b447-4008-abb1-f022e6a6148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element ref="ns2:MediaServiceAutoTags" minOccurs="0"/>
                <xsd:element ref="ns2:MediaServiceOCR" minOccurs="0"/>
                <xsd:element ref="ns2:MediaServiceDateTaken" minOccurs="0"/>
                <xsd:element ref="ns2:lcf76f155ced4ddcb4097134ff3c332f" minOccurs="0"/>
                <xsd:element ref="ns3: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3e35d5-149a-42d0-9759-7e4251ca70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f48fd182-3af3-4b45-858c-95346ee1bc1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ea28f75-b447-4008-abb1-f022e6a6148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94c75616-ecdf-4ec9-ad19-abf48ff25f01}" ma:internalName="TaxCatchAll" ma:showField="CatchAllData" ma:web="7ea28f75-b447-4008-abb1-f022e6a6148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BF7C23-B24B-4CF3-8D63-889C58B7A45D}">
  <ds:schemaRefs>
    <ds:schemaRef ds:uri="http://schemas.microsoft.com/sharepoint/v3/contenttype/forms"/>
  </ds:schemaRefs>
</ds:datastoreItem>
</file>

<file path=customXml/itemProps2.xml><?xml version="1.0" encoding="utf-8"?>
<ds:datastoreItem xmlns:ds="http://schemas.openxmlformats.org/officeDocument/2006/customXml" ds:itemID="{73BD48AD-B81A-4257-AAE9-34DEF7DD83EA}">
  <ds:schemaRefs>
    <ds:schemaRef ds:uri="http://purl.org/dc/terms/"/>
    <ds:schemaRef ds:uri="http://schemas.openxmlformats.org/package/2006/metadata/core-properties"/>
    <ds:schemaRef ds:uri="http://schemas.microsoft.com/office/2006/documentManagement/types"/>
    <ds:schemaRef ds:uri="http://purl.org/dc/elements/1.1/"/>
    <ds:schemaRef ds:uri="http://purl.org/dc/dcmitype/"/>
    <ds:schemaRef ds:uri="113e35d5-149a-42d0-9759-7e4251ca70ae"/>
    <ds:schemaRef ds:uri="http://schemas.microsoft.com/office/infopath/2007/PartnerControls"/>
    <ds:schemaRef ds:uri="7ea28f75-b447-4008-abb1-f022e6a614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E9A7FEB-BF8A-4DDB-8DB6-ACFFC4A7C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3e35d5-149a-42d0-9759-7e4251ca70ae"/>
    <ds:schemaRef ds:uri="7ea28f75-b447-4008-abb1-f022e6a614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Parcel</Template>
  <TotalTime>9220</TotalTime>
  <Words>1120</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Helvetica</vt:lpstr>
      <vt:lpstr>Symbol</vt:lpstr>
      <vt:lpstr>Times New Roman</vt:lpstr>
      <vt:lpstr>Parcel</vt:lpstr>
      <vt:lpstr>Fuel consumption analysis</vt:lpstr>
      <vt:lpstr>Question for forecasting</vt:lpstr>
      <vt:lpstr>Importance</vt:lpstr>
      <vt:lpstr>Dataset Overview</vt:lpstr>
      <vt:lpstr>Insights from Exploratory Data Analysis </vt:lpstr>
      <vt:lpstr>Accuracy Measure and Its Importance</vt:lpstr>
      <vt:lpstr>Decision Based on Analysis</vt:lpstr>
      <vt:lpstr>Prediction and Accuracy Summary</vt:lpstr>
      <vt:lpstr>Provide some ideas to improve your forecasts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Hall</dc:creator>
  <cp:lastModifiedBy>mansi gopani</cp:lastModifiedBy>
  <cp:revision>10</cp:revision>
  <dcterms:created xsi:type="dcterms:W3CDTF">2023-10-19T18:22:44Z</dcterms:created>
  <dcterms:modified xsi:type="dcterms:W3CDTF">2024-11-26T05:01:20Z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0x010100E102DA1231611544B7633ABC55414EFF</vt:lpwstr>
  </property>
  <property fmtid="{D5CDD505-2E9C-101B-9397-08002B2CF9AE}" pid="3" name="Order">
    <vt:r8>12800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