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6413"/>
  <p:notesSz cx="12192000" cy="9112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06" y="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F0E82-9A86-45B2-B005-CB9F88D495A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62325" y="1139825"/>
            <a:ext cx="5467350" cy="3074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384675"/>
            <a:ext cx="9753600" cy="3589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505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8655050"/>
            <a:ext cx="5283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3E01-7C37-4B01-AED2-B45501B77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2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3E01-7C37-4B01-AED2-B45501B77BD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97602"/>
            <a:ext cx="3876040" cy="40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0138" y="1325697"/>
            <a:ext cx="5337175" cy="170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35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99905" y="6621462"/>
            <a:ext cx="3392170" cy="154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41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1.png"/><Relationship Id="rId10" Type="http://schemas.openxmlformats.org/officeDocument/2006/relationships/image" Target="../media/image31.pn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5100"/>
            <a:chOff x="0" y="0"/>
            <a:chExt cx="12192000" cy="65151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0" y="6438899"/>
                  </a:moveTo>
                  <a:lnTo>
                    <a:pt x="12191999" y="64388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38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4541" y="1139348"/>
            <a:ext cx="77831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90" dirty="0"/>
              <a:t>Automated</a:t>
            </a:r>
            <a:r>
              <a:rPr sz="3000" spc="-25" dirty="0"/>
              <a:t> </a:t>
            </a:r>
            <a:r>
              <a:rPr sz="3000" spc="-170" dirty="0"/>
              <a:t>Defect</a:t>
            </a:r>
            <a:r>
              <a:rPr sz="3000" spc="-25" dirty="0"/>
              <a:t> </a:t>
            </a:r>
            <a:r>
              <a:rPr sz="3000" spc="-160" dirty="0"/>
              <a:t>Detection</a:t>
            </a:r>
            <a:r>
              <a:rPr sz="3000" spc="-25" dirty="0"/>
              <a:t> </a:t>
            </a:r>
            <a:r>
              <a:rPr sz="3000" spc="-185" dirty="0"/>
              <a:t>and</a:t>
            </a:r>
            <a:r>
              <a:rPr sz="3000" spc="-25" dirty="0"/>
              <a:t> </a:t>
            </a:r>
            <a:r>
              <a:rPr sz="3000" spc="-155" dirty="0"/>
              <a:t>Visual</a:t>
            </a:r>
            <a:r>
              <a:rPr sz="3000" spc="-25" dirty="0"/>
              <a:t> </a:t>
            </a:r>
            <a:r>
              <a:rPr sz="3000" spc="-114" dirty="0"/>
              <a:t>Inspection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3773189" y="1717278"/>
            <a:ext cx="46456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2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2500" b="1" spc="-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2500" b="1" spc="-12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250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2500" b="1" spc="-145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r>
              <a:rPr sz="250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2500" b="1" spc="-120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250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2500" b="1" spc="-114" dirty="0">
                <a:solidFill>
                  <a:srgbClr val="2B3D4F"/>
                </a:solidFill>
                <a:latin typeface="Roboto"/>
                <a:cs typeface="Roboto"/>
              </a:rPr>
              <a:t>Manufacturing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2875" y="2733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00025" y="314325"/>
                </a:moveTo>
                <a:lnTo>
                  <a:pt x="171450" y="314325"/>
                </a:lnTo>
                <a:lnTo>
                  <a:pt x="160317" y="312082"/>
                </a:lnTo>
                <a:lnTo>
                  <a:pt x="151235" y="305964"/>
                </a:lnTo>
                <a:lnTo>
                  <a:pt x="145117" y="296882"/>
                </a:lnTo>
                <a:lnTo>
                  <a:pt x="142875" y="285750"/>
                </a:lnTo>
                <a:lnTo>
                  <a:pt x="131742" y="283507"/>
                </a:lnTo>
                <a:lnTo>
                  <a:pt x="122660" y="277389"/>
                </a:lnTo>
                <a:lnTo>
                  <a:pt x="116542" y="268307"/>
                </a:lnTo>
                <a:lnTo>
                  <a:pt x="114300" y="257175"/>
                </a:lnTo>
                <a:lnTo>
                  <a:pt x="114300" y="57150"/>
                </a:lnTo>
                <a:lnTo>
                  <a:pt x="116542" y="46017"/>
                </a:lnTo>
                <a:lnTo>
                  <a:pt x="122660" y="36935"/>
                </a:lnTo>
                <a:lnTo>
                  <a:pt x="131742" y="30817"/>
                </a:lnTo>
                <a:lnTo>
                  <a:pt x="142875" y="28575"/>
                </a:lnTo>
                <a:lnTo>
                  <a:pt x="145117" y="17442"/>
                </a:lnTo>
                <a:lnTo>
                  <a:pt x="151235" y="8360"/>
                </a:lnTo>
                <a:lnTo>
                  <a:pt x="160317" y="2242"/>
                </a:lnTo>
                <a:lnTo>
                  <a:pt x="171450" y="0"/>
                </a:lnTo>
                <a:lnTo>
                  <a:pt x="200025" y="0"/>
                </a:lnTo>
                <a:lnTo>
                  <a:pt x="211157" y="2242"/>
                </a:lnTo>
                <a:lnTo>
                  <a:pt x="220239" y="8360"/>
                </a:lnTo>
                <a:lnTo>
                  <a:pt x="226357" y="17442"/>
                </a:lnTo>
                <a:lnTo>
                  <a:pt x="228600" y="28575"/>
                </a:lnTo>
                <a:lnTo>
                  <a:pt x="239732" y="30817"/>
                </a:lnTo>
                <a:lnTo>
                  <a:pt x="248814" y="36935"/>
                </a:lnTo>
                <a:lnTo>
                  <a:pt x="254932" y="46017"/>
                </a:lnTo>
                <a:lnTo>
                  <a:pt x="257175" y="57150"/>
                </a:lnTo>
                <a:lnTo>
                  <a:pt x="257175" y="257175"/>
                </a:lnTo>
                <a:lnTo>
                  <a:pt x="254932" y="268307"/>
                </a:lnTo>
                <a:lnTo>
                  <a:pt x="248814" y="277389"/>
                </a:lnTo>
                <a:lnTo>
                  <a:pt x="239732" y="283507"/>
                </a:lnTo>
                <a:lnTo>
                  <a:pt x="228600" y="285750"/>
                </a:lnTo>
                <a:lnTo>
                  <a:pt x="226357" y="296882"/>
                </a:lnTo>
                <a:lnTo>
                  <a:pt x="220239" y="305964"/>
                </a:lnTo>
                <a:lnTo>
                  <a:pt x="211157" y="312082"/>
                </a:lnTo>
                <a:lnTo>
                  <a:pt x="200025" y="314325"/>
                </a:lnTo>
                <a:close/>
              </a:path>
              <a:path w="457200" h="457200">
                <a:moveTo>
                  <a:pt x="413533" y="400050"/>
                </a:moveTo>
                <a:lnTo>
                  <a:pt x="285750" y="400050"/>
                </a:lnTo>
                <a:lnTo>
                  <a:pt x="330243" y="391068"/>
                </a:lnTo>
                <a:lnTo>
                  <a:pt x="366574" y="366574"/>
                </a:lnTo>
                <a:lnTo>
                  <a:pt x="391068" y="330243"/>
                </a:lnTo>
                <a:lnTo>
                  <a:pt x="400050" y="285750"/>
                </a:lnTo>
                <a:lnTo>
                  <a:pt x="391068" y="241256"/>
                </a:lnTo>
                <a:lnTo>
                  <a:pt x="366574" y="204925"/>
                </a:lnTo>
                <a:lnTo>
                  <a:pt x="330243" y="180431"/>
                </a:lnTo>
                <a:lnTo>
                  <a:pt x="285750" y="171450"/>
                </a:lnTo>
                <a:lnTo>
                  <a:pt x="285750" y="114300"/>
                </a:lnTo>
                <a:lnTo>
                  <a:pt x="331316" y="120426"/>
                </a:lnTo>
                <a:lnTo>
                  <a:pt x="372268" y="137715"/>
                </a:lnTo>
                <a:lnTo>
                  <a:pt x="406970" y="164529"/>
                </a:lnTo>
                <a:lnTo>
                  <a:pt x="433784" y="199231"/>
                </a:lnTo>
                <a:lnTo>
                  <a:pt x="451073" y="240183"/>
                </a:lnTo>
                <a:lnTo>
                  <a:pt x="457200" y="285750"/>
                </a:lnTo>
                <a:lnTo>
                  <a:pt x="454194" y="317874"/>
                </a:lnTo>
                <a:lnTo>
                  <a:pt x="445546" y="347989"/>
                </a:lnTo>
                <a:lnTo>
                  <a:pt x="431808" y="375560"/>
                </a:lnTo>
                <a:lnTo>
                  <a:pt x="413533" y="400050"/>
                </a:lnTo>
                <a:close/>
              </a:path>
              <a:path w="457200" h="457200">
                <a:moveTo>
                  <a:pt x="279320" y="371475"/>
                </a:moveTo>
                <a:lnTo>
                  <a:pt x="92154" y="371475"/>
                </a:lnTo>
                <a:lnTo>
                  <a:pt x="85725" y="365045"/>
                </a:lnTo>
                <a:lnTo>
                  <a:pt x="85725" y="349329"/>
                </a:lnTo>
                <a:lnTo>
                  <a:pt x="92154" y="342900"/>
                </a:lnTo>
                <a:lnTo>
                  <a:pt x="279320" y="342900"/>
                </a:lnTo>
                <a:lnTo>
                  <a:pt x="285750" y="349329"/>
                </a:lnTo>
                <a:lnTo>
                  <a:pt x="285750" y="365045"/>
                </a:lnTo>
                <a:lnTo>
                  <a:pt x="279320" y="371475"/>
                </a:lnTo>
                <a:close/>
              </a:path>
              <a:path w="457200" h="457200">
                <a:moveTo>
                  <a:pt x="428625" y="457200"/>
                </a:moveTo>
                <a:lnTo>
                  <a:pt x="28575" y="457200"/>
                </a:lnTo>
                <a:lnTo>
                  <a:pt x="17442" y="454957"/>
                </a:lnTo>
                <a:lnTo>
                  <a:pt x="8360" y="448839"/>
                </a:lnTo>
                <a:lnTo>
                  <a:pt x="2242" y="439757"/>
                </a:lnTo>
                <a:lnTo>
                  <a:pt x="0" y="428625"/>
                </a:lnTo>
                <a:lnTo>
                  <a:pt x="2242" y="417492"/>
                </a:lnTo>
                <a:lnTo>
                  <a:pt x="8360" y="408410"/>
                </a:lnTo>
                <a:lnTo>
                  <a:pt x="17442" y="402292"/>
                </a:lnTo>
                <a:lnTo>
                  <a:pt x="28575" y="400050"/>
                </a:lnTo>
                <a:lnTo>
                  <a:pt x="428625" y="400050"/>
                </a:lnTo>
                <a:lnTo>
                  <a:pt x="439757" y="402292"/>
                </a:lnTo>
                <a:lnTo>
                  <a:pt x="448839" y="408410"/>
                </a:lnTo>
                <a:lnTo>
                  <a:pt x="454957" y="417492"/>
                </a:lnTo>
                <a:lnTo>
                  <a:pt x="457200" y="428625"/>
                </a:lnTo>
                <a:lnTo>
                  <a:pt x="454957" y="439757"/>
                </a:lnTo>
                <a:lnTo>
                  <a:pt x="448839" y="448839"/>
                </a:lnTo>
                <a:lnTo>
                  <a:pt x="439757" y="454957"/>
                </a:lnTo>
                <a:lnTo>
                  <a:pt x="428625" y="457200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4925" y="3256279"/>
            <a:ext cx="6750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rgbClr val="3398DA"/>
                </a:solidFill>
                <a:latin typeface="Roboto"/>
                <a:cs typeface="Roboto"/>
              </a:rPr>
              <a:t>Detection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22987" y="2740818"/>
            <a:ext cx="561340" cy="445770"/>
          </a:xfrm>
          <a:custGeom>
            <a:avLst/>
            <a:gdLst/>
            <a:ahLst/>
            <a:cxnLst/>
            <a:rect l="l" t="t" r="r" b="b"/>
            <a:pathLst>
              <a:path w="561339" h="445769">
                <a:moveTo>
                  <a:pt x="212161" y="60960"/>
                </a:moveTo>
                <a:lnTo>
                  <a:pt x="67053" y="60960"/>
                </a:lnTo>
                <a:lnTo>
                  <a:pt x="74465" y="55880"/>
                </a:lnTo>
                <a:lnTo>
                  <a:pt x="82345" y="50800"/>
                </a:lnTo>
                <a:lnTo>
                  <a:pt x="90661" y="45720"/>
                </a:lnTo>
                <a:lnTo>
                  <a:pt x="99379" y="41910"/>
                </a:lnTo>
                <a:lnTo>
                  <a:pt x="104826" y="16510"/>
                </a:lnTo>
                <a:lnTo>
                  <a:pt x="106522" y="7620"/>
                </a:lnTo>
                <a:lnTo>
                  <a:pt x="112952" y="1270"/>
                </a:lnTo>
                <a:lnTo>
                  <a:pt x="121346" y="0"/>
                </a:lnTo>
                <a:lnTo>
                  <a:pt x="157868" y="0"/>
                </a:lnTo>
                <a:lnTo>
                  <a:pt x="166262" y="1270"/>
                </a:lnTo>
                <a:lnTo>
                  <a:pt x="172691" y="7620"/>
                </a:lnTo>
                <a:lnTo>
                  <a:pt x="174388" y="16510"/>
                </a:lnTo>
                <a:lnTo>
                  <a:pt x="179835" y="41910"/>
                </a:lnTo>
                <a:lnTo>
                  <a:pt x="188515" y="45720"/>
                </a:lnTo>
                <a:lnTo>
                  <a:pt x="196835" y="50800"/>
                </a:lnTo>
                <a:lnTo>
                  <a:pt x="204736" y="55880"/>
                </a:lnTo>
                <a:lnTo>
                  <a:pt x="212161" y="60960"/>
                </a:lnTo>
                <a:close/>
              </a:path>
              <a:path w="561339" h="445769">
                <a:moveTo>
                  <a:pt x="33745" y="248920"/>
                </a:moveTo>
                <a:lnTo>
                  <a:pt x="24816" y="246380"/>
                </a:lnTo>
                <a:lnTo>
                  <a:pt x="19726" y="240030"/>
                </a:lnTo>
                <a:lnTo>
                  <a:pt x="16511" y="234950"/>
                </a:lnTo>
                <a:lnTo>
                  <a:pt x="13564" y="231140"/>
                </a:lnTo>
                <a:lnTo>
                  <a:pt x="10885" y="226060"/>
                </a:lnTo>
                <a:lnTo>
                  <a:pt x="8206" y="222250"/>
                </a:lnTo>
                <a:lnTo>
                  <a:pt x="5706" y="217170"/>
                </a:lnTo>
                <a:lnTo>
                  <a:pt x="3474" y="213360"/>
                </a:lnTo>
                <a:lnTo>
                  <a:pt x="1420" y="208280"/>
                </a:lnTo>
                <a:lnTo>
                  <a:pt x="0" y="201930"/>
                </a:lnTo>
                <a:lnTo>
                  <a:pt x="572" y="195580"/>
                </a:lnTo>
                <a:lnTo>
                  <a:pt x="2952" y="190500"/>
                </a:lnTo>
                <a:lnTo>
                  <a:pt x="6956" y="185420"/>
                </a:lnTo>
                <a:lnTo>
                  <a:pt x="26780" y="167640"/>
                </a:lnTo>
                <a:lnTo>
                  <a:pt x="25798" y="162560"/>
                </a:lnTo>
                <a:lnTo>
                  <a:pt x="25262" y="156210"/>
                </a:lnTo>
                <a:lnTo>
                  <a:pt x="25262" y="143510"/>
                </a:lnTo>
                <a:lnTo>
                  <a:pt x="25691" y="138430"/>
                </a:lnTo>
                <a:lnTo>
                  <a:pt x="25798" y="137160"/>
                </a:lnTo>
                <a:lnTo>
                  <a:pt x="26780" y="130810"/>
                </a:lnTo>
                <a:lnTo>
                  <a:pt x="6956" y="113030"/>
                </a:lnTo>
                <a:lnTo>
                  <a:pt x="2952" y="107950"/>
                </a:lnTo>
                <a:lnTo>
                  <a:pt x="572" y="102870"/>
                </a:lnTo>
                <a:lnTo>
                  <a:pt x="0" y="96520"/>
                </a:lnTo>
                <a:lnTo>
                  <a:pt x="1420" y="91440"/>
                </a:lnTo>
                <a:lnTo>
                  <a:pt x="3474" y="86360"/>
                </a:lnTo>
                <a:lnTo>
                  <a:pt x="5706" y="81280"/>
                </a:lnTo>
                <a:lnTo>
                  <a:pt x="10885" y="72390"/>
                </a:lnTo>
                <a:lnTo>
                  <a:pt x="13654" y="67310"/>
                </a:lnTo>
                <a:lnTo>
                  <a:pt x="16600" y="63500"/>
                </a:lnTo>
                <a:lnTo>
                  <a:pt x="24816" y="52070"/>
                </a:lnTo>
                <a:lnTo>
                  <a:pt x="33745" y="49530"/>
                </a:lnTo>
                <a:lnTo>
                  <a:pt x="41782" y="53340"/>
                </a:lnTo>
                <a:lnTo>
                  <a:pt x="67053" y="60960"/>
                </a:lnTo>
                <a:lnTo>
                  <a:pt x="260698" y="60960"/>
                </a:lnTo>
                <a:lnTo>
                  <a:pt x="262524" y="63500"/>
                </a:lnTo>
                <a:lnTo>
                  <a:pt x="265471" y="67310"/>
                </a:lnTo>
                <a:lnTo>
                  <a:pt x="268150" y="72390"/>
                </a:lnTo>
                <a:lnTo>
                  <a:pt x="270918" y="77470"/>
                </a:lnTo>
                <a:lnTo>
                  <a:pt x="273418" y="81280"/>
                </a:lnTo>
                <a:lnTo>
                  <a:pt x="275651" y="86360"/>
                </a:lnTo>
                <a:lnTo>
                  <a:pt x="277704" y="90170"/>
                </a:lnTo>
                <a:lnTo>
                  <a:pt x="279125" y="96520"/>
                </a:lnTo>
                <a:lnTo>
                  <a:pt x="278553" y="102870"/>
                </a:lnTo>
                <a:lnTo>
                  <a:pt x="276767" y="106680"/>
                </a:lnTo>
                <a:lnTo>
                  <a:pt x="133878" y="106680"/>
                </a:lnTo>
                <a:lnTo>
                  <a:pt x="128411" y="107950"/>
                </a:lnTo>
                <a:lnTo>
                  <a:pt x="97787" y="138430"/>
                </a:lnTo>
                <a:lnTo>
                  <a:pt x="96700" y="143510"/>
                </a:lnTo>
                <a:lnTo>
                  <a:pt x="96700" y="154940"/>
                </a:lnTo>
                <a:lnTo>
                  <a:pt x="117908" y="186690"/>
                </a:lnTo>
                <a:lnTo>
                  <a:pt x="128411" y="191770"/>
                </a:lnTo>
                <a:lnTo>
                  <a:pt x="276589" y="191770"/>
                </a:lnTo>
                <a:lnTo>
                  <a:pt x="278374" y="195580"/>
                </a:lnTo>
                <a:lnTo>
                  <a:pt x="278832" y="200660"/>
                </a:lnTo>
                <a:lnTo>
                  <a:pt x="278946" y="201930"/>
                </a:lnTo>
                <a:lnTo>
                  <a:pt x="277526" y="208280"/>
                </a:lnTo>
                <a:lnTo>
                  <a:pt x="275472" y="212090"/>
                </a:lnTo>
                <a:lnTo>
                  <a:pt x="273240" y="217170"/>
                </a:lnTo>
                <a:lnTo>
                  <a:pt x="270739" y="222250"/>
                </a:lnTo>
                <a:lnTo>
                  <a:pt x="267971" y="226060"/>
                </a:lnTo>
                <a:lnTo>
                  <a:pt x="265292" y="231140"/>
                </a:lnTo>
                <a:lnTo>
                  <a:pt x="262345" y="234950"/>
                </a:lnTo>
                <a:lnTo>
                  <a:pt x="260520" y="237490"/>
                </a:lnTo>
                <a:lnTo>
                  <a:pt x="66964" y="237490"/>
                </a:lnTo>
                <a:lnTo>
                  <a:pt x="41782" y="246380"/>
                </a:lnTo>
                <a:lnTo>
                  <a:pt x="33745" y="248920"/>
                </a:lnTo>
                <a:close/>
              </a:path>
              <a:path w="561339" h="445769">
                <a:moveTo>
                  <a:pt x="260698" y="60960"/>
                </a:moveTo>
                <a:lnTo>
                  <a:pt x="212161" y="60960"/>
                </a:lnTo>
                <a:lnTo>
                  <a:pt x="237342" y="52070"/>
                </a:lnTo>
                <a:lnTo>
                  <a:pt x="245379" y="49530"/>
                </a:lnTo>
                <a:lnTo>
                  <a:pt x="254309" y="52070"/>
                </a:lnTo>
                <a:lnTo>
                  <a:pt x="260698" y="60960"/>
                </a:lnTo>
                <a:close/>
              </a:path>
              <a:path w="561339" h="445769">
                <a:moveTo>
                  <a:pt x="276589" y="191770"/>
                </a:moveTo>
                <a:lnTo>
                  <a:pt x="150714" y="191770"/>
                </a:lnTo>
                <a:lnTo>
                  <a:pt x="161216" y="186690"/>
                </a:lnTo>
                <a:lnTo>
                  <a:pt x="165851" y="184150"/>
                </a:lnTo>
                <a:lnTo>
                  <a:pt x="173890" y="175260"/>
                </a:lnTo>
                <a:lnTo>
                  <a:pt x="176987" y="171450"/>
                </a:lnTo>
                <a:lnTo>
                  <a:pt x="181337" y="160020"/>
                </a:lnTo>
                <a:lnTo>
                  <a:pt x="182425" y="154940"/>
                </a:lnTo>
                <a:lnTo>
                  <a:pt x="182425" y="143510"/>
                </a:lnTo>
                <a:lnTo>
                  <a:pt x="161216" y="111760"/>
                </a:lnTo>
                <a:lnTo>
                  <a:pt x="145246" y="106680"/>
                </a:lnTo>
                <a:lnTo>
                  <a:pt x="276767" y="106680"/>
                </a:lnTo>
                <a:lnTo>
                  <a:pt x="276172" y="107950"/>
                </a:lnTo>
                <a:lnTo>
                  <a:pt x="272168" y="113030"/>
                </a:lnTo>
                <a:lnTo>
                  <a:pt x="271989" y="113030"/>
                </a:lnTo>
                <a:lnTo>
                  <a:pt x="252165" y="130810"/>
                </a:lnTo>
                <a:lnTo>
                  <a:pt x="253148" y="137160"/>
                </a:lnTo>
                <a:lnTo>
                  <a:pt x="253684" y="143510"/>
                </a:lnTo>
                <a:lnTo>
                  <a:pt x="253684" y="156210"/>
                </a:lnTo>
                <a:lnTo>
                  <a:pt x="253148" y="161290"/>
                </a:lnTo>
                <a:lnTo>
                  <a:pt x="252165" y="167640"/>
                </a:lnTo>
                <a:lnTo>
                  <a:pt x="271989" y="185420"/>
                </a:lnTo>
                <a:lnTo>
                  <a:pt x="275994" y="190500"/>
                </a:lnTo>
                <a:lnTo>
                  <a:pt x="276589" y="191770"/>
                </a:lnTo>
                <a:close/>
              </a:path>
              <a:path w="561339" h="445769">
                <a:moveTo>
                  <a:pt x="364378" y="445770"/>
                </a:moveTo>
                <a:lnTo>
                  <a:pt x="358408" y="445770"/>
                </a:lnTo>
                <a:lnTo>
                  <a:pt x="352446" y="444500"/>
                </a:lnTo>
                <a:lnTo>
                  <a:pt x="347713" y="441960"/>
                </a:lnTo>
                <a:lnTo>
                  <a:pt x="343070" y="440690"/>
                </a:lnTo>
                <a:lnTo>
                  <a:pt x="338605" y="438150"/>
                </a:lnTo>
                <a:lnTo>
                  <a:pt x="333783" y="434340"/>
                </a:lnTo>
                <a:lnTo>
                  <a:pt x="329229" y="431800"/>
                </a:lnTo>
                <a:lnTo>
                  <a:pt x="324942" y="429260"/>
                </a:lnTo>
                <a:lnTo>
                  <a:pt x="313959" y="421640"/>
                </a:lnTo>
                <a:lnTo>
                  <a:pt x="311727" y="412750"/>
                </a:lnTo>
                <a:lnTo>
                  <a:pt x="314405" y="403860"/>
                </a:lnTo>
                <a:lnTo>
                  <a:pt x="322710" y="378460"/>
                </a:lnTo>
                <a:lnTo>
                  <a:pt x="317107" y="372110"/>
                </a:lnTo>
                <a:lnTo>
                  <a:pt x="312106" y="363220"/>
                </a:lnTo>
                <a:lnTo>
                  <a:pt x="307742" y="355600"/>
                </a:lnTo>
                <a:lnTo>
                  <a:pt x="304047" y="346710"/>
                </a:lnTo>
                <a:lnTo>
                  <a:pt x="263149" y="332740"/>
                </a:lnTo>
                <a:lnTo>
                  <a:pt x="261095" y="312420"/>
                </a:lnTo>
                <a:lnTo>
                  <a:pt x="261185" y="298450"/>
                </a:lnTo>
                <a:lnTo>
                  <a:pt x="261274" y="297180"/>
                </a:lnTo>
                <a:lnTo>
                  <a:pt x="261363" y="295910"/>
                </a:lnTo>
                <a:lnTo>
                  <a:pt x="261452" y="294640"/>
                </a:lnTo>
                <a:lnTo>
                  <a:pt x="263149" y="279400"/>
                </a:lnTo>
                <a:lnTo>
                  <a:pt x="269757" y="273050"/>
                </a:lnTo>
                <a:lnTo>
                  <a:pt x="304047" y="266700"/>
                </a:lnTo>
                <a:lnTo>
                  <a:pt x="307704" y="257810"/>
                </a:lnTo>
                <a:lnTo>
                  <a:pt x="312073" y="248920"/>
                </a:lnTo>
                <a:lnTo>
                  <a:pt x="317094" y="241300"/>
                </a:lnTo>
                <a:lnTo>
                  <a:pt x="322710" y="233680"/>
                </a:lnTo>
                <a:lnTo>
                  <a:pt x="314405" y="208280"/>
                </a:lnTo>
                <a:lnTo>
                  <a:pt x="311727" y="200660"/>
                </a:lnTo>
                <a:lnTo>
                  <a:pt x="313959" y="191770"/>
                </a:lnTo>
                <a:lnTo>
                  <a:pt x="320746" y="186690"/>
                </a:lnTo>
                <a:lnTo>
                  <a:pt x="324943" y="184150"/>
                </a:lnTo>
                <a:lnTo>
                  <a:pt x="329229" y="180340"/>
                </a:lnTo>
                <a:lnTo>
                  <a:pt x="333783" y="177800"/>
                </a:lnTo>
                <a:lnTo>
                  <a:pt x="338426" y="175260"/>
                </a:lnTo>
                <a:lnTo>
                  <a:pt x="342981" y="172720"/>
                </a:lnTo>
                <a:lnTo>
                  <a:pt x="347624" y="170180"/>
                </a:lnTo>
                <a:lnTo>
                  <a:pt x="352357" y="168910"/>
                </a:lnTo>
                <a:lnTo>
                  <a:pt x="358369" y="167640"/>
                </a:lnTo>
                <a:lnTo>
                  <a:pt x="364356" y="167640"/>
                </a:lnTo>
                <a:lnTo>
                  <a:pt x="369924" y="170180"/>
                </a:lnTo>
                <a:lnTo>
                  <a:pt x="374681" y="173990"/>
                </a:lnTo>
                <a:lnTo>
                  <a:pt x="392362" y="194310"/>
                </a:lnTo>
                <a:lnTo>
                  <a:pt x="508817" y="194310"/>
                </a:lnTo>
                <a:lnTo>
                  <a:pt x="510412" y="200660"/>
                </a:lnTo>
                <a:lnTo>
                  <a:pt x="507733" y="208280"/>
                </a:lnTo>
                <a:lnTo>
                  <a:pt x="499429" y="233680"/>
                </a:lnTo>
                <a:lnTo>
                  <a:pt x="505032" y="241300"/>
                </a:lnTo>
                <a:lnTo>
                  <a:pt x="510033" y="248920"/>
                </a:lnTo>
                <a:lnTo>
                  <a:pt x="514397" y="257810"/>
                </a:lnTo>
                <a:lnTo>
                  <a:pt x="517036" y="264160"/>
                </a:lnTo>
                <a:lnTo>
                  <a:pt x="399873" y="264160"/>
                </a:lnTo>
                <a:lnTo>
                  <a:pt x="389371" y="269240"/>
                </a:lnTo>
                <a:lnTo>
                  <a:pt x="368162" y="300990"/>
                </a:lnTo>
                <a:lnTo>
                  <a:pt x="368162" y="312420"/>
                </a:lnTo>
                <a:lnTo>
                  <a:pt x="389371" y="344170"/>
                </a:lnTo>
                <a:lnTo>
                  <a:pt x="405341" y="349250"/>
                </a:lnTo>
                <a:lnTo>
                  <a:pt x="517047" y="349250"/>
                </a:lnTo>
                <a:lnTo>
                  <a:pt x="514435" y="355600"/>
                </a:lnTo>
                <a:lnTo>
                  <a:pt x="510066" y="363220"/>
                </a:lnTo>
                <a:lnTo>
                  <a:pt x="505044" y="372110"/>
                </a:lnTo>
                <a:lnTo>
                  <a:pt x="499429" y="379730"/>
                </a:lnTo>
                <a:lnTo>
                  <a:pt x="507733" y="403860"/>
                </a:lnTo>
                <a:lnTo>
                  <a:pt x="510412" y="412750"/>
                </a:lnTo>
                <a:lnTo>
                  <a:pt x="508817" y="419100"/>
                </a:lnTo>
                <a:lnTo>
                  <a:pt x="392451" y="419100"/>
                </a:lnTo>
                <a:lnTo>
                  <a:pt x="374770" y="439420"/>
                </a:lnTo>
                <a:lnTo>
                  <a:pt x="369963" y="443230"/>
                </a:lnTo>
                <a:lnTo>
                  <a:pt x="364378" y="445770"/>
                </a:lnTo>
                <a:close/>
              </a:path>
              <a:path w="561339" h="445769">
                <a:moveTo>
                  <a:pt x="508817" y="194310"/>
                </a:moveTo>
                <a:lnTo>
                  <a:pt x="429688" y="194310"/>
                </a:lnTo>
                <a:lnTo>
                  <a:pt x="447369" y="173990"/>
                </a:lnTo>
                <a:lnTo>
                  <a:pt x="452175" y="170180"/>
                </a:lnTo>
                <a:lnTo>
                  <a:pt x="457760" y="167640"/>
                </a:lnTo>
                <a:lnTo>
                  <a:pt x="463731" y="167640"/>
                </a:lnTo>
                <a:lnTo>
                  <a:pt x="497196" y="184150"/>
                </a:lnTo>
                <a:lnTo>
                  <a:pt x="508180" y="191770"/>
                </a:lnTo>
                <a:lnTo>
                  <a:pt x="508817" y="194310"/>
                </a:lnTo>
                <a:close/>
              </a:path>
              <a:path w="561339" h="445769">
                <a:moveTo>
                  <a:pt x="429688" y="194310"/>
                </a:moveTo>
                <a:lnTo>
                  <a:pt x="392362" y="194310"/>
                </a:lnTo>
                <a:lnTo>
                  <a:pt x="404685" y="191770"/>
                </a:lnTo>
                <a:lnTo>
                  <a:pt x="417365" y="191770"/>
                </a:lnTo>
                <a:lnTo>
                  <a:pt x="429688" y="194310"/>
                </a:lnTo>
                <a:close/>
              </a:path>
              <a:path w="561339" h="445769">
                <a:moveTo>
                  <a:pt x="145634" y="299720"/>
                </a:moveTo>
                <a:lnTo>
                  <a:pt x="133311" y="299720"/>
                </a:lnTo>
                <a:lnTo>
                  <a:pt x="127239" y="298450"/>
                </a:lnTo>
                <a:lnTo>
                  <a:pt x="112862" y="297180"/>
                </a:lnTo>
                <a:lnTo>
                  <a:pt x="106433" y="290830"/>
                </a:lnTo>
                <a:lnTo>
                  <a:pt x="104736" y="281940"/>
                </a:lnTo>
                <a:lnTo>
                  <a:pt x="99289" y="256540"/>
                </a:lnTo>
                <a:lnTo>
                  <a:pt x="90609" y="252730"/>
                </a:lnTo>
                <a:lnTo>
                  <a:pt x="82289" y="248920"/>
                </a:lnTo>
                <a:lnTo>
                  <a:pt x="74388" y="243840"/>
                </a:lnTo>
                <a:lnTo>
                  <a:pt x="66964" y="237490"/>
                </a:lnTo>
                <a:lnTo>
                  <a:pt x="211982" y="237490"/>
                </a:lnTo>
                <a:lnTo>
                  <a:pt x="204570" y="243840"/>
                </a:lnTo>
                <a:lnTo>
                  <a:pt x="196690" y="248920"/>
                </a:lnTo>
                <a:lnTo>
                  <a:pt x="188374" y="252730"/>
                </a:lnTo>
                <a:lnTo>
                  <a:pt x="179656" y="256540"/>
                </a:lnTo>
                <a:lnTo>
                  <a:pt x="174209" y="281940"/>
                </a:lnTo>
                <a:lnTo>
                  <a:pt x="172513" y="290830"/>
                </a:lnTo>
                <a:lnTo>
                  <a:pt x="166083" y="297180"/>
                </a:lnTo>
                <a:lnTo>
                  <a:pt x="151707" y="298450"/>
                </a:lnTo>
                <a:lnTo>
                  <a:pt x="145634" y="299720"/>
                </a:lnTo>
                <a:close/>
              </a:path>
              <a:path w="561339" h="445769">
                <a:moveTo>
                  <a:pt x="245200" y="248920"/>
                </a:moveTo>
                <a:lnTo>
                  <a:pt x="237164" y="246380"/>
                </a:lnTo>
                <a:lnTo>
                  <a:pt x="211982" y="237490"/>
                </a:lnTo>
                <a:lnTo>
                  <a:pt x="260520" y="237490"/>
                </a:lnTo>
                <a:lnTo>
                  <a:pt x="254130" y="246380"/>
                </a:lnTo>
                <a:lnTo>
                  <a:pt x="245200" y="248920"/>
                </a:lnTo>
                <a:close/>
              </a:path>
              <a:path w="561339" h="445769">
                <a:moveTo>
                  <a:pt x="517047" y="349250"/>
                </a:moveTo>
                <a:lnTo>
                  <a:pt x="416709" y="349250"/>
                </a:lnTo>
                <a:lnTo>
                  <a:pt x="422176" y="347980"/>
                </a:lnTo>
                <a:lnTo>
                  <a:pt x="432679" y="344170"/>
                </a:lnTo>
                <a:lnTo>
                  <a:pt x="453887" y="312420"/>
                </a:lnTo>
                <a:lnTo>
                  <a:pt x="453887" y="300990"/>
                </a:lnTo>
                <a:lnTo>
                  <a:pt x="432679" y="269240"/>
                </a:lnTo>
                <a:lnTo>
                  <a:pt x="422176" y="264160"/>
                </a:lnTo>
                <a:lnTo>
                  <a:pt x="517036" y="264160"/>
                </a:lnTo>
                <a:lnTo>
                  <a:pt x="518092" y="266700"/>
                </a:lnTo>
                <a:lnTo>
                  <a:pt x="544077" y="271780"/>
                </a:lnTo>
                <a:lnTo>
                  <a:pt x="552292" y="273050"/>
                </a:lnTo>
                <a:lnTo>
                  <a:pt x="558990" y="279400"/>
                </a:lnTo>
                <a:lnTo>
                  <a:pt x="560686" y="294640"/>
                </a:lnTo>
                <a:lnTo>
                  <a:pt x="560758" y="295910"/>
                </a:lnTo>
                <a:lnTo>
                  <a:pt x="560829" y="297180"/>
                </a:lnTo>
                <a:lnTo>
                  <a:pt x="560901" y="298450"/>
                </a:lnTo>
                <a:lnTo>
                  <a:pt x="560972" y="299720"/>
                </a:lnTo>
                <a:lnTo>
                  <a:pt x="561043" y="312420"/>
                </a:lnTo>
                <a:lnTo>
                  <a:pt x="560758" y="317500"/>
                </a:lnTo>
                <a:lnTo>
                  <a:pt x="560686" y="318770"/>
                </a:lnTo>
                <a:lnTo>
                  <a:pt x="558990" y="332740"/>
                </a:lnTo>
                <a:lnTo>
                  <a:pt x="552382" y="339090"/>
                </a:lnTo>
                <a:lnTo>
                  <a:pt x="544077" y="341630"/>
                </a:lnTo>
                <a:lnTo>
                  <a:pt x="518092" y="346710"/>
                </a:lnTo>
                <a:lnTo>
                  <a:pt x="517047" y="349250"/>
                </a:lnTo>
                <a:close/>
              </a:path>
              <a:path w="561339" h="445769">
                <a:moveTo>
                  <a:pt x="423705" y="420370"/>
                </a:moveTo>
                <a:lnTo>
                  <a:pt x="398523" y="420370"/>
                </a:lnTo>
                <a:lnTo>
                  <a:pt x="392451" y="419100"/>
                </a:lnTo>
                <a:lnTo>
                  <a:pt x="429777" y="419100"/>
                </a:lnTo>
                <a:lnTo>
                  <a:pt x="423705" y="420370"/>
                </a:lnTo>
                <a:close/>
              </a:path>
              <a:path w="561339" h="445769">
                <a:moveTo>
                  <a:pt x="463681" y="445770"/>
                </a:moveTo>
                <a:lnTo>
                  <a:pt x="457693" y="445770"/>
                </a:lnTo>
                <a:lnTo>
                  <a:pt x="452125" y="443230"/>
                </a:lnTo>
                <a:lnTo>
                  <a:pt x="447368" y="439420"/>
                </a:lnTo>
                <a:lnTo>
                  <a:pt x="429777" y="419100"/>
                </a:lnTo>
                <a:lnTo>
                  <a:pt x="508817" y="419100"/>
                </a:lnTo>
                <a:lnTo>
                  <a:pt x="508180" y="421640"/>
                </a:lnTo>
                <a:lnTo>
                  <a:pt x="497196" y="429260"/>
                </a:lnTo>
                <a:lnTo>
                  <a:pt x="492821" y="433070"/>
                </a:lnTo>
                <a:lnTo>
                  <a:pt x="488356" y="435610"/>
                </a:lnTo>
                <a:lnTo>
                  <a:pt x="483534" y="438150"/>
                </a:lnTo>
                <a:lnTo>
                  <a:pt x="479069" y="440690"/>
                </a:lnTo>
                <a:lnTo>
                  <a:pt x="474425" y="443230"/>
                </a:lnTo>
                <a:lnTo>
                  <a:pt x="469693" y="444500"/>
                </a:lnTo>
                <a:lnTo>
                  <a:pt x="463681" y="445770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99062" y="3256279"/>
            <a:ext cx="10179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398DA"/>
                </a:solidFill>
                <a:latin typeface="Roboto"/>
                <a:cs typeface="Roboto"/>
              </a:rPr>
              <a:t>Manufacturing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19824" y="2733674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314325" y="85725"/>
                </a:moveTo>
                <a:lnTo>
                  <a:pt x="257175" y="85725"/>
                </a:lnTo>
                <a:lnTo>
                  <a:pt x="257175" y="28575"/>
                </a:lnTo>
                <a:lnTo>
                  <a:pt x="259417" y="17442"/>
                </a:lnTo>
                <a:lnTo>
                  <a:pt x="265535" y="8360"/>
                </a:lnTo>
                <a:lnTo>
                  <a:pt x="274617" y="2242"/>
                </a:lnTo>
                <a:lnTo>
                  <a:pt x="285750" y="0"/>
                </a:lnTo>
                <a:lnTo>
                  <a:pt x="296882" y="2242"/>
                </a:lnTo>
                <a:lnTo>
                  <a:pt x="305964" y="8360"/>
                </a:lnTo>
                <a:lnTo>
                  <a:pt x="312082" y="17442"/>
                </a:lnTo>
                <a:lnTo>
                  <a:pt x="314325" y="28575"/>
                </a:lnTo>
                <a:lnTo>
                  <a:pt x="314325" y="85725"/>
                </a:lnTo>
                <a:close/>
              </a:path>
              <a:path w="571500" h="457200">
                <a:moveTo>
                  <a:pt x="421481" y="457200"/>
                </a:moveTo>
                <a:lnTo>
                  <a:pt x="150018" y="457200"/>
                </a:lnTo>
                <a:lnTo>
                  <a:pt x="124979" y="452151"/>
                </a:lnTo>
                <a:lnTo>
                  <a:pt x="104544" y="438380"/>
                </a:lnTo>
                <a:lnTo>
                  <a:pt x="90773" y="417945"/>
                </a:lnTo>
                <a:lnTo>
                  <a:pt x="85725" y="392906"/>
                </a:lnTo>
                <a:lnTo>
                  <a:pt x="85725" y="150018"/>
                </a:lnTo>
                <a:lnTo>
                  <a:pt x="90773" y="124979"/>
                </a:lnTo>
                <a:lnTo>
                  <a:pt x="104544" y="104544"/>
                </a:lnTo>
                <a:lnTo>
                  <a:pt x="124979" y="90773"/>
                </a:lnTo>
                <a:lnTo>
                  <a:pt x="150018" y="85725"/>
                </a:lnTo>
                <a:lnTo>
                  <a:pt x="421481" y="85725"/>
                </a:lnTo>
                <a:lnTo>
                  <a:pt x="446520" y="90773"/>
                </a:lnTo>
                <a:lnTo>
                  <a:pt x="466955" y="104544"/>
                </a:lnTo>
                <a:lnTo>
                  <a:pt x="480726" y="124979"/>
                </a:lnTo>
                <a:lnTo>
                  <a:pt x="485775" y="150018"/>
                </a:lnTo>
                <a:lnTo>
                  <a:pt x="485775" y="192881"/>
                </a:lnTo>
                <a:lnTo>
                  <a:pt x="195288" y="192881"/>
                </a:lnTo>
                <a:lnTo>
                  <a:pt x="190732" y="193787"/>
                </a:lnTo>
                <a:lnTo>
                  <a:pt x="164306" y="223863"/>
                </a:lnTo>
                <a:lnTo>
                  <a:pt x="164306" y="233336"/>
                </a:lnTo>
                <a:lnTo>
                  <a:pt x="190732" y="263412"/>
                </a:lnTo>
                <a:lnTo>
                  <a:pt x="195288" y="264318"/>
                </a:lnTo>
                <a:lnTo>
                  <a:pt x="485775" y="264318"/>
                </a:lnTo>
                <a:lnTo>
                  <a:pt x="485775" y="342900"/>
                </a:lnTo>
                <a:lnTo>
                  <a:pt x="177879" y="342900"/>
                </a:lnTo>
                <a:lnTo>
                  <a:pt x="171450" y="349329"/>
                </a:lnTo>
                <a:lnTo>
                  <a:pt x="171450" y="365045"/>
                </a:lnTo>
                <a:lnTo>
                  <a:pt x="177879" y="371475"/>
                </a:lnTo>
                <a:lnTo>
                  <a:pt x="485775" y="371475"/>
                </a:lnTo>
                <a:lnTo>
                  <a:pt x="485775" y="392906"/>
                </a:lnTo>
                <a:lnTo>
                  <a:pt x="480726" y="417945"/>
                </a:lnTo>
                <a:lnTo>
                  <a:pt x="466955" y="438380"/>
                </a:lnTo>
                <a:lnTo>
                  <a:pt x="446520" y="452151"/>
                </a:lnTo>
                <a:lnTo>
                  <a:pt x="421481" y="457200"/>
                </a:lnTo>
                <a:close/>
              </a:path>
              <a:path w="571500" h="457200">
                <a:moveTo>
                  <a:pt x="366738" y="264318"/>
                </a:moveTo>
                <a:lnTo>
                  <a:pt x="204761" y="264318"/>
                </a:lnTo>
                <a:lnTo>
                  <a:pt x="209317" y="263412"/>
                </a:lnTo>
                <a:lnTo>
                  <a:pt x="218070" y="259787"/>
                </a:lnTo>
                <a:lnTo>
                  <a:pt x="235743" y="233336"/>
                </a:lnTo>
                <a:lnTo>
                  <a:pt x="235743" y="223863"/>
                </a:lnTo>
                <a:lnTo>
                  <a:pt x="209317" y="193787"/>
                </a:lnTo>
                <a:lnTo>
                  <a:pt x="204761" y="192881"/>
                </a:lnTo>
                <a:lnTo>
                  <a:pt x="366738" y="192881"/>
                </a:lnTo>
                <a:lnTo>
                  <a:pt x="336662" y="219307"/>
                </a:lnTo>
                <a:lnTo>
                  <a:pt x="335756" y="223863"/>
                </a:lnTo>
                <a:lnTo>
                  <a:pt x="335756" y="233336"/>
                </a:lnTo>
                <a:lnTo>
                  <a:pt x="362182" y="263412"/>
                </a:lnTo>
                <a:lnTo>
                  <a:pt x="366738" y="264318"/>
                </a:lnTo>
                <a:close/>
              </a:path>
              <a:path w="571500" h="457200">
                <a:moveTo>
                  <a:pt x="485775" y="264318"/>
                </a:moveTo>
                <a:lnTo>
                  <a:pt x="376211" y="264318"/>
                </a:lnTo>
                <a:lnTo>
                  <a:pt x="380767" y="263412"/>
                </a:lnTo>
                <a:lnTo>
                  <a:pt x="389519" y="259787"/>
                </a:lnTo>
                <a:lnTo>
                  <a:pt x="407193" y="233336"/>
                </a:lnTo>
                <a:lnTo>
                  <a:pt x="407193" y="223863"/>
                </a:lnTo>
                <a:lnTo>
                  <a:pt x="380767" y="193787"/>
                </a:lnTo>
                <a:lnTo>
                  <a:pt x="376211" y="192881"/>
                </a:lnTo>
                <a:lnTo>
                  <a:pt x="485775" y="192881"/>
                </a:lnTo>
                <a:lnTo>
                  <a:pt x="485775" y="264318"/>
                </a:lnTo>
                <a:close/>
              </a:path>
              <a:path w="571500" h="457200">
                <a:moveTo>
                  <a:pt x="263604" y="371475"/>
                </a:moveTo>
                <a:lnTo>
                  <a:pt x="222170" y="371475"/>
                </a:lnTo>
                <a:lnTo>
                  <a:pt x="228600" y="365045"/>
                </a:lnTo>
                <a:lnTo>
                  <a:pt x="228600" y="349329"/>
                </a:lnTo>
                <a:lnTo>
                  <a:pt x="222170" y="342900"/>
                </a:lnTo>
                <a:lnTo>
                  <a:pt x="263604" y="342900"/>
                </a:lnTo>
                <a:lnTo>
                  <a:pt x="257175" y="349329"/>
                </a:lnTo>
                <a:lnTo>
                  <a:pt x="257175" y="365045"/>
                </a:lnTo>
                <a:lnTo>
                  <a:pt x="263604" y="371475"/>
                </a:lnTo>
                <a:close/>
              </a:path>
              <a:path w="571500" h="457200">
                <a:moveTo>
                  <a:pt x="349329" y="371475"/>
                </a:moveTo>
                <a:lnTo>
                  <a:pt x="307895" y="371475"/>
                </a:lnTo>
                <a:lnTo>
                  <a:pt x="314325" y="365045"/>
                </a:lnTo>
                <a:lnTo>
                  <a:pt x="314325" y="349329"/>
                </a:lnTo>
                <a:lnTo>
                  <a:pt x="307895" y="342900"/>
                </a:lnTo>
                <a:lnTo>
                  <a:pt x="349329" y="342900"/>
                </a:lnTo>
                <a:lnTo>
                  <a:pt x="342900" y="349329"/>
                </a:lnTo>
                <a:lnTo>
                  <a:pt x="342900" y="365045"/>
                </a:lnTo>
                <a:lnTo>
                  <a:pt x="349329" y="371475"/>
                </a:lnTo>
                <a:close/>
              </a:path>
              <a:path w="571500" h="457200">
                <a:moveTo>
                  <a:pt x="485775" y="371475"/>
                </a:moveTo>
                <a:lnTo>
                  <a:pt x="393620" y="371475"/>
                </a:lnTo>
                <a:lnTo>
                  <a:pt x="400050" y="365045"/>
                </a:lnTo>
                <a:lnTo>
                  <a:pt x="400050" y="349329"/>
                </a:lnTo>
                <a:lnTo>
                  <a:pt x="393620" y="342900"/>
                </a:lnTo>
                <a:lnTo>
                  <a:pt x="485775" y="342900"/>
                </a:lnTo>
                <a:lnTo>
                  <a:pt x="485775" y="371475"/>
                </a:lnTo>
                <a:close/>
              </a:path>
              <a:path w="571500" h="457200">
                <a:moveTo>
                  <a:pt x="57150" y="371475"/>
                </a:moveTo>
                <a:lnTo>
                  <a:pt x="42862" y="371475"/>
                </a:lnTo>
                <a:lnTo>
                  <a:pt x="26182" y="368105"/>
                </a:lnTo>
                <a:lnTo>
                  <a:pt x="12557" y="358917"/>
                </a:lnTo>
                <a:lnTo>
                  <a:pt x="3369" y="345292"/>
                </a:lnTo>
                <a:lnTo>
                  <a:pt x="0" y="328612"/>
                </a:lnTo>
                <a:lnTo>
                  <a:pt x="0" y="242887"/>
                </a:lnTo>
                <a:lnTo>
                  <a:pt x="3369" y="226207"/>
                </a:lnTo>
                <a:lnTo>
                  <a:pt x="12557" y="212582"/>
                </a:lnTo>
                <a:lnTo>
                  <a:pt x="26182" y="203394"/>
                </a:lnTo>
                <a:lnTo>
                  <a:pt x="42862" y="200025"/>
                </a:lnTo>
                <a:lnTo>
                  <a:pt x="57150" y="200025"/>
                </a:lnTo>
                <a:lnTo>
                  <a:pt x="57150" y="371475"/>
                </a:lnTo>
                <a:close/>
              </a:path>
              <a:path w="571500" h="457200">
                <a:moveTo>
                  <a:pt x="528637" y="371475"/>
                </a:moveTo>
                <a:lnTo>
                  <a:pt x="514350" y="371475"/>
                </a:lnTo>
                <a:lnTo>
                  <a:pt x="514350" y="200025"/>
                </a:lnTo>
                <a:lnTo>
                  <a:pt x="528637" y="200025"/>
                </a:lnTo>
                <a:lnTo>
                  <a:pt x="545317" y="203394"/>
                </a:lnTo>
                <a:lnTo>
                  <a:pt x="558942" y="212582"/>
                </a:lnTo>
                <a:lnTo>
                  <a:pt x="568130" y="226207"/>
                </a:lnTo>
                <a:lnTo>
                  <a:pt x="571500" y="242887"/>
                </a:lnTo>
                <a:lnTo>
                  <a:pt x="571500" y="328612"/>
                </a:lnTo>
                <a:lnTo>
                  <a:pt x="568130" y="345292"/>
                </a:lnTo>
                <a:lnTo>
                  <a:pt x="558942" y="358917"/>
                </a:lnTo>
                <a:lnTo>
                  <a:pt x="545317" y="368105"/>
                </a:lnTo>
                <a:lnTo>
                  <a:pt x="528637" y="371475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5950" y="3256279"/>
            <a:ext cx="8178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398DA"/>
                </a:solidFill>
                <a:latin typeface="Roboto"/>
                <a:cs typeface="Roboto"/>
              </a:rPr>
              <a:t>Automation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3800" y="273367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05013" y="414337"/>
                </a:moveTo>
                <a:lnTo>
                  <a:pt x="100012" y="414337"/>
                </a:lnTo>
                <a:lnTo>
                  <a:pt x="77784" y="409840"/>
                </a:lnTo>
                <a:lnTo>
                  <a:pt x="59616" y="397583"/>
                </a:lnTo>
                <a:lnTo>
                  <a:pt x="47359" y="379415"/>
                </a:lnTo>
                <a:lnTo>
                  <a:pt x="42862" y="357187"/>
                </a:lnTo>
                <a:lnTo>
                  <a:pt x="42862" y="350579"/>
                </a:lnTo>
                <a:lnTo>
                  <a:pt x="44023" y="344150"/>
                </a:lnTo>
                <a:lnTo>
                  <a:pt x="46077" y="338256"/>
                </a:lnTo>
                <a:lnTo>
                  <a:pt x="27500" y="327819"/>
                </a:lnTo>
                <a:lnTo>
                  <a:pt x="12925" y="312494"/>
                </a:lnTo>
                <a:lnTo>
                  <a:pt x="3407" y="293351"/>
                </a:lnTo>
                <a:lnTo>
                  <a:pt x="0" y="271462"/>
                </a:lnTo>
                <a:lnTo>
                  <a:pt x="2987" y="250964"/>
                </a:lnTo>
                <a:lnTo>
                  <a:pt x="11374" y="232785"/>
                </a:lnTo>
                <a:lnTo>
                  <a:pt x="24298" y="217804"/>
                </a:lnTo>
                <a:lnTo>
                  <a:pt x="40897" y="206900"/>
                </a:lnTo>
                <a:lnTo>
                  <a:pt x="35695" y="199139"/>
                </a:lnTo>
                <a:lnTo>
                  <a:pt x="31823" y="190548"/>
                </a:lnTo>
                <a:lnTo>
                  <a:pt x="29407" y="181271"/>
                </a:lnTo>
                <a:lnTo>
                  <a:pt x="28575" y="171450"/>
                </a:lnTo>
                <a:lnTo>
                  <a:pt x="31990" y="151941"/>
                </a:lnTo>
                <a:lnTo>
                  <a:pt x="41433" y="135329"/>
                </a:lnTo>
                <a:lnTo>
                  <a:pt x="55698" y="122802"/>
                </a:lnTo>
                <a:lnTo>
                  <a:pt x="73580" y="115550"/>
                </a:lnTo>
                <a:lnTo>
                  <a:pt x="72151" y="110638"/>
                </a:lnTo>
                <a:lnTo>
                  <a:pt x="71437" y="105370"/>
                </a:lnTo>
                <a:lnTo>
                  <a:pt x="71437" y="100012"/>
                </a:lnTo>
                <a:lnTo>
                  <a:pt x="74698" y="80962"/>
                </a:lnTo>
                <a:lnTo>
                  <a:pt x="83726" y="64617"/>
                </a:lnTo>
                <a:lnTo>
                  <a:pt x="97393" y="52106"/>
                </a:lnTo>
                <a:lnTo>
                  <a:pt x="114567" y="44559"/>
                </a:lnTo>
                <a:lnTo>
                  <a:pt x="119840" y="27048"/>
                </a:lnTo>
                <a:lnTo>
                  <a:pt x="130764" y="12903"/>
                </a:lnTo>
                <a:lnTo>
                  <a:pt x="146024" y="3446"/>
                </a:lnTo>
                <a:lnTo>
                  <a:pt x="164306" y="0"/>
                </a:lnTo>
                <a:lnTo>
                  <a:pt x="183760" y="3933"/>
                </a:lnTo>
                <a:lnTo>
                  <a:pt x="199656" y="14655"/>
                </a:lnTo>
                <a:lnTo>
                  <a:pt x="210379" y="30552"/>
                </a:lnTo>
                <a:lnTo>
                  <a:pt x="214312" y="50006"/>
                </a:lnTo>
                <a:lnTo>
                  <a:pt x="214312" y="407193"/>
                </a:lnTo>
                <a:lnTo>
                  <a:pt x="213247" y="412462"/>
                </a:lnTo>
                <a:lnTo>
                  <a:pt x="114567" y="412462"/>
                </a:lnTo>
                <a:lnTo>
                  <a:pt x="109924" y="413712"/>
                </a:lnTo>
                <a:lnTo>
                  <a:pt x="105013" y="414337"/>
                </a:lnTo>
                <a:close/>
              </a:path>
              <a:path w="457200" h="457200">
                <a:moveTo>
                  <a:pt x="164306" y="457200"/>
                </a:moveTo>
                <a:lnTo>
                  <a:pt x="146024" y="453750"/>
                </a:lnTo>
                <a:lnTo>
                  <a:pt x="130764" y="444274"/>
                </a:lnTo>
                <a:lnTo>
                  <a:pt x="119840" y="430076"/>
                </a:lnTo>
                <a:lnTo>
                  <a:pt x="114567" y="412462"/>
                </a:lnTo>
                <a:lnTo>
                  <a:pt x="213247" y="412462"/>
                </a:lnTo>
                <a:lnTo>
                  <a:pt x="210379" y="426647"/>
                </a:lnTo>
                <a:lnTo>
                  <a:pt x="199656" y="442544"/>
                </a:lnTo>
                <a:lnTo>
                  <a:pt x="183760" y="453266"/>
                </a:lnTo>
                <a:lnTo>
                  <a:pt x="164306" y="457200"/>
                </a:lnTo>
                <a:close/>
              </a:path>
              <a:path w="457200" h="457200">
                <a:moveTo>
                  <a:pt x="292893" y="457200"/>
                </a:moveTo>
                <a:lnTo>
                  <a:pt x="273439" y="453266"/>
                </a:lnTo>
                <a:lnTo>
                  <a:pt x="257543" y="442544"/>
                </a:lnTo>
                <a:lnTo>
                  <a:pt x="246820" y="426647"/>
                </a:lnTo>
                <a:lnTo>
                  <a:pt x="242887" y="407193"/>
                </a:lnTo>
                <a:lnTo>
                  <a:pt x="242887" y="50006"/>
                </a:lnTo>
                <a:lnTo>
                  <a:pt x="246820" y="30552"/>
                </a:lnTo>
                <a:lnTo>
                  <a:pt x="257543" y="14655"/>
                </a:lnTo>
                <a:lnTo>
                  <a:pt x="273439" y="3933"/>
                </a:lnTo>
                <a:lnTo>
                  <a:pt x="292893" y="0"/>
                </a:lnTo>
                <a:lnTo>
                  <a:pt x="311163" y="3446"/>
                </a:lnTo>
                <a:lnTo>
                  <a:pt x="326402" y="12903"/>
                </a:lnTo>
                <a:lnTo>
                  <a:pt x="337321" y="27048"/>
                </a:lnTo>
                <a:lnTo>
                  <a:pt x="342632" y="44559"/>
                </a:lnTo>
                <a:lnTo>
                  <a:pt x="359844" y="52093"/>
                </a:lnTo>
                <a:lnTo>
                  <a:pt x="373506" y="64583"/>
                </a:lnTo>
                <a:lnTo>
                  <a:pt x="382514" y="80925"/>
                </a:lnTo>
                <a:lnTo>
                  <a:pt x="385762" y="100012"/>
                </a:lnTo>
                <a:lnTo>
                  <a:pt x="385762" y="105370"/>
                </a:lnTo>
                <a:lnTo>
                  <a:pt x="385048" y="110638"/>
                </a:lnTo>
                <a:lnTo>
                  <a:pt x="383619" y="115550"/>
                </a:lnTo>
                <a:lnTo>
                  <a:pt x="401501" y="122765"/>
                </a:lnTo>
                <a:lnTo>
                  <a:pt x="415766" y="135295"/>
                </a:lnTo>
                <a:lnTo>
                  <a:pt x="425209" y="151928"/>
                </a:lnTo>
                <a:lnTo>
                  <a:pt x="428625" y="171450"/>
                </a:lnTo>
                <a:lnTo>
                  <a:pt x="427792" y="181271"/>
                </a:lnTo>
                <a:lnTo>
                  <a:pt x="425376" y="190548"/>
                </a:lnTo>
                <a:lnTo>
                  <a:pt x="421504" y="199139"/>
                </a:lnTo>
                <a:lnTo>
                  <a:pt x="416302" y="206900"/>
                </a:lnTo>
                <a:lnTo>
                  <a:pt x="432901" y="217804"/>
                </a:lnTo>
                <a:lnTo>
                  <a:pt x="445825" y="232785"/>
                </a:lnTo>
                <a:lnTo>
                  <a:pt x="454212" y="250964"/>
                </a:lnTo>
                <a:lnTo>
                  <a:pt x="457200" y="271462"/>
                </a:lnTo>
                <a:lnTo>
                  <a:pt x="453792" y="293351"/>
                </a:lnTo>
                <a:lnTo>
                  <a:pt x="444274" y="312494"/>
                </a:lnTo>
                <a:lnTo>
                  <a:pt x="429699" y="327819"/>
                </a:lnTo>
                <a:lnTo>
                  <a:pt x="411122" y="338256"/>
                </a:lnTo>
                <a:lnTo>
                  <a:pt x="413176" y="344150"/>
                </a:lnTo>
                <a:lnTo>
                  <a:pt x="414337" y="350579"/>
                </a:lnTo>
                <a:lnTo>
                  <a:pt x="414337" y="357187"/>
                </a:lnTo>
                <a:lnTo>
                  <a:pt x="409840" y="379415"/>
                </a:lnTo>
                <a:lnTo>
                  <a:pt x="397583" y="397583"/>
                </a:lnTo>
                <a:lnTo>
                  <a:pt x="379415" y="409840"/>
                </a:lnTo>
                <a:lnTo>
                  <a:pt x="366456" y="412462"/>
                </a:lnTo>
                <a:lnTo>
                  <a:pt x="342632" y="412462"/>
                </a:lnTo>
                <a:lnTo>
                  <a:pt x="337359" y="430076"/>
                </a:lnTo>
                <a:lnTo>
                  <a:pt x="326435" y="444274"/>
                </a:lnTo>
                <a:lnTo>
                  <a:pt x="311175" y="453750"/>
                </a:lnTo>
                <a:lnTo>
                  <a:pt x="292893" y="457200"/>
                </a:lnTo>
                <a:close/>
              </a:path>
              <a:path w="457200" h="457200">
                <a:moveTo>
                  <a:pt x="357187" y="414337"/>
                </a:moveTo>
                <a:lnTo>
                  <a:pt x="352186" y="414337"/>
                </a:lnTo>
                <a:lnTo>
                  <a:pt x="347275" y="413712"/>
                </a:lnTo>
                <a:lnTo>
                  <a:pt x="342632" y="412462"/>
                </a:lnTo>
                <a:lnTo>
                  <a:pt x="366456" y="412462"/>
                </a:lnTo>
                <a:lnTo>
                  <a:pt x="357187" y="414337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93260" y="3256279"/>
            <a:ext cx="11537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398DA"/>
                </a:solidFill>
                <a:latin typeface="Roboto"/>
                <a:cs typeface="Roboto"/>
              </a:rPr>
              <a:t>Neural</a:t>
            </a:r>
            <a:r>
              <a:rPr sz="1300" spc="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98DA"/>
                </a:solidFill>
                <a:latin typeface="Roboto"/>
                <a:cs typeface="Roboto"/>
              </a:rPr>
              <a:t>Networks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38399" y="4114799"/>
            <a:ext cx="7315200" cy="1600200"/>
            <a:chOff x="2438399" y="4114799"/>
            <a:chExt cx="7315200" cy="1600200"/>
          </a:xfrm>
        </p:grpSpPr>
        <p:sp>
          <p:nvSpPr>
            <p:cNvPr id="16" name="object 16"/>
            <p:cNvSpPr/>
            <p:nvPr/>
          </p:nvSpPr>
          <p:spPr>
            <a:xfrm>
              <a:off x="2438399" y="4114799"/>
              <a:ext cx="7315200" cy="1600200"/>
            </a:xfrm>
            <a:custGeom>
              <a:avLst/>
              <a:gdLst/>
              <a:ahLst/>
              <a:cxnLst/>
              <a:rect l="l" t="t" r="r" b="b"/>
              <a:pathLst>
                <a:path w="7315200" h="1600200">
                  <a:moveTo>
                    <a:pt x="7315199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7315199" y="0"/>
                  </a:lnTo>
                  <a:lnTo>
                    <a:pt x="7315199" y="1600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399" y="4114799"/>
              <a:ext cx="38100" cy="1600200"/>
            </a:xfrm>
            <a:custGeom>
              <a:avLst/>
              <a:gdLst/>
              <a:ahLst/>
              <a:cxnLst/>
              <a:rect l="l" t="t" r="r" b="b"/>
              <a:pathLst>
                <a:path w="38100" h="1600200">
                  <a:moveTo>
                    <a:pt x="38099" y="1600199"/>
                  </a:moveTo>
                  <a:lnTo>
                    <a:pt x="0" y="1600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00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05099" y="4287968"/>
            <a:ext cx="1181100" cy="5245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Name:</a:t>
            </a:r>
            <a:endParaRPr sz="13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50" spc="-65" dirty="0">
                <a:solidFill>
                  <a:srgbClr val="2B3D4F"/>
                </a:solidFill>
                <a:latin typeface="Roboto"/>
                <a:cs typeface="Roboto"/>
              </a:rPr>
              <a:t>Mansi</a:t>
            </a:r>
            <a:r>
              <a:rPr sz="14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2B3D4F"/>
                </a:solidFill>
                <a:latin typeface="Roboto"/>
                <a:cs typeface="Roboto"/>
              </a:rPr>
              <a:t>Sapariya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1249" y="4287968"/>
            <a:ext cx="1464310" cy="5245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Registration</a:t>
            </a:r>
            <a:r>
              <a:rPr sz="1300" b="0" spc="1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B3D4F"/>
                </a:solidFill>
                <a:latin typeface="Roboto Medium"/>
                <a:cs typeface="Roboto Medium"/>
              </a:rPr>
              <a:t>Number:</a:t>
            </a:r>
            <a:endParaRPr sz="13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50" spc="-10" dirty="0">
                <a:solidFill>
                  <a:srgbClr val="2B3D4F"/>
                </a:solidFill>
                <a:latin typeface="Roboto"/>
                <a:cs typeface="Roboto"/>
              </a:rPr>
              <a:t>2448036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5099" y="4935668"/>
            <a:ext cx="1480820" cy="52451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</a:pP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Project:</a:t>
            </a:r>
            <a:endParaRPr sz="130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450" spc="-75" dirty="0">
                <a:solidFill>
                  <a:srgbClr val="2B3D4F"/>
                </a:solidFill>
                <a:latin typeface="Roboto"/>
                <a:cs typeface="Roboto"/>
              </a:rPr>
              <a:t>NNDL</a:t>
            </a:r>
            <a:r>
              <a:rPr sz="14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450" spc="-60" dirty="0">
                <a:solidFill>
                  <a:srgbClr val="2B3D4F"/>
                </a:solidFill>
                <a:latin typeface="Roboto"/>
                <a:cs typeface="Roboto"/>
              </a:rPr>
              <a:t>ESE1</a:t>
            </a:r>
            <a:r>
              <a:rPr sz="14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450" spc="-45" dirty="0">
                <a:solidFill>
                  <a:srgbClr val="2B3D4F"/>
                </a:solidFill>
                <a:latin typeface="Roboto"/>
                <a:cs typeface="Roboto"/>
              </a:rPr>
              <a:t>Project</a:t>
            </a:r>
            <a:endParaRPr sz="145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22" name="object 22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1</a:t>
            </a:r>
            <a:endParaRPr spc="-50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29575"/>
            <a:chOff x="0" y="0"/>
            <a:chExt cx="12192000" cy="802957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7953375"/>
            </a:xfrm>
            <a:custGeom>
              <a:avLst/>
              <a:gdLst/>
              <a:ahLst/>
              <a:cxnLst/>
              <a:rect l="l" t="t" r="r" b="b"/>
              <a:pathLst>
                <a:path w="12192000" h="7953375">
                  <a:moveTo>
                    <a:pt x="0" y="7953374"/>
                  </a:moveTo>
                  <a:lnTo>
                    <a:pt x="12191999" y="79533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9533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3095612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3095612" y="866775"/>
                  </a:lnTo>
                  <a:lnTo>
                    <a:pt x="3095612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Model</a:t>
            </a:r>
            <a:r>
              <a:rPr spc="-40" dirty="0"/>
              <a:t> </a:t>
            </a:r>
            <a:r>
              <a:rPr spc="-114" dirty="0"/>
              <a:t>Justification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71574"/>
            <a:ext cx="10972800" cy="1533525"/>
            <a:chOff x="609599" y="1171574"/>
            <a:chExt cx="10972800" cy="1533525"/>
          </a:xfrm>
        </p:grpSpPr>
        <p:sp>
          <p:nvSpPr>
            <p:cNvPr id="7" name="object 7"/>
            <p:cNvSpPr/>
            <p:nvPr/>
          </p:nvSpPr>
          <p:spPr>
            <a:xfrm>
              <a:off x="628649" y="1171574"/>
              <a:ext cx="10953750" cy="1533525"/>
            </a:xfrm>
            <a:custGeom>
              <a:avLst/>
              <a:gdLst/>
              <a:ahLst/>
              <a:cxnLst/>
              <a:rect l="l" t="t" r="r" b="b"/>
              <a:pathLst>
                <a:path w="10953750" h="1533525">
                  <a:moveTo>
                    <a:pt x="10920701" y="1533524"/>
                  </a:moveTo>
                  <a:lnTo>
                    <a:pt x="16523" y="1533524"/>
                  </a:lnTo>
                  <a:lnTo>
                    <a:pt x="14093" y="1532557"/>
                  </a:lnTo>
                  <a:lnTo>
                    <a:pt x="0" y="1500477"/>
                  </a:lnTo>
                  <a:lnTo>
                    <a:pt x="0" y="14954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1500477"/>
                  </a:lnTo>
                  <a:lnTo>
                    <a:pt x="10925560" y="1532557"/>
                  </a:lnTo>
                  <a:lnTo>
                    <a:pt x="10920701" y="1533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171587"/>
              <a:ext cx="552450" cy="1533525"/>
            </a:xfrm>
            <a:custGeom>
              <a:avLst/>
              <a:gdLst/>
              <a:ahLst/>
              <a:cxnLst/>
              <a:rect l="l" t="t" r="r" b="b"/>
              <a:pathLst>
                <a:path w="552450" h="1533525">
                  <a:moveTo>
                    <a:pt x="38100" y="0"/>
                  </a:moveTo>
                  <a:lnTo>
                    <a:pt x="2794" y="23469"/>
                  </a:lnTo>
                  <a:lnTo>
                    <a:pt x="0" y="38100"/>
                  </a:lnTo>
                  <a:lnTo>
                    <a:pt x="0" y="1495412"/>
                  </a:lnTo>
                  <a:lnTo>
                    <a:pt x="23482" y="1530731"/>
                  </a:lnTo>
                  <a:lnTo>
                    <a:pt x="38100" y="1533512"/>
                  </a:lnTo>
                  <a:lnTo>
                    <a:pt x="38100" y="0"/>
                  </a:lnTo>
                  <a:close/>
                </a:path>
                <a:path w="552450" h="1533525">
                  <a:moveTo>
                    <a:pt x="552450" y="389331"/>
                  </a:moveTo>
                  <a:lnTo>
                    <a:pt x="550354" y="375437"/>
                  </a:lnTo>
                  <a:lnTo>
                    <a:pt x="544614" y="364083"/>
                  </a:lnTo>
                  <a:lnTo>
                    <a:pt x="536092" y="356425"/>
                  </a:lnTo>
                  <a:lnTo>
                    <a:pt x="525665" y="353606"/>
                  </a:lnTo>
                  <a:lnTo>
                    <a:pt x="518248" y="353606"/>
                  </a:lnTo>
                  <a:lnTo>
                    <a:pt x="511543" y="357632"/>
                  </a:lnTo>
                  <a:lnTo>
                    <a:pt x="506691" y="364096"/>
                  </a:lnTo>
                  <a:lnTo>
                    <a:pt x="503618" y="368236"/>
                  </a:lnTo>
                  <a:lnTo>
                    <a:pt x="499097" y="371462"/>
                  </a:lnTo>
                  <a:lnTo>
                    <a:pt x="486829" y="371462"/>
                  </a:lnTo>
                  <a:lnTo>
                    <a:pt x="481012" y="365658"/>
                  </a:lnTo>
                  <a:lnTo>
                    <a:pt x="481012" y="326821"/>
                  </a:lnTo>
                  <a:lnTo>
                    <a:pt x="478917" y="316395"/>
                  </a:lnTo>
                  <a:lnTo>
                    <a:pt x="473176" y="307873"/>
                  </a:lnTo>
                  <a:lnTo>
                    <a:pt x="464654" y="302133"/>
                  </a:lnTo>
                  <a:lnTo>
                    <a:pt x="454228" y="300024"/>
                  </a:lnTo>
                  <a:lnTo>
                    <a:pt x="415391" y="300024"/>
                  </a:lnTo>
                  <a:lnTo>
                    <a:pt x="409575" y="294220"/>
                  </a:lnTo>
                  <a:lnTo>
                    <a:pt x="409575" y="281952"/>
                  </a:lnTo>
                  <a:lnTo>
                    <a:pt x="412813" y="277431"/>
                  </a:lnTo>
                  <a:lnTo>
                    <a:pt x="416953" y="274358"/>
                  </a:lnTo>
                  <a:lnTo>
                    <a:pt x="423418" y="269506"/>
                  </a:lnTo>
                  <a:lnTo>
                    <a:pt x="427443" y="262801"/>
                  </a:lnTo>
                  <a:lnTo>
                    <a:pt x="427443" y="255384"/>
                  </a:lnTo>
                  <a:lnTo>
                    <a:pt x="424624" y="244957"/>
                  </a:lnTo>
                  <a:lnTo>
                    <a:pt x="416966" y="236435"/>
                  </a:lnTo>
                  <a:lnTo>
                    <a:pt x="405612" y="230695"/>
                  </a:lnTo>
                  <a:lnTo>
                    <a:pt x="391718" y="228587"/>
                  </a:lnTo>
                  <a:lnTo>
                    <a:pt x="377825" y="230695"/>
                  </a:lnTo>
                  <a:lnTo>
                    <a:pt x="366471" y="236435"/>
                  </a:lnTo>
                  <a:lnTo>
                    <a:pt x="358813" y="244957"/>
                  </a:lnTo>
                  <a:lnTo>
                    <a:pt x="356006" y="255384"/>
                  </a:lnTo>
                  <a:lnTo>
                    <a:pt x="356006" y="262801"/>
                  </a:lnTo>
                  <a:lnTo>
                    <a:pt x="360019" y="269506"/>
                  </a:lnTo>
                  <a:lnTo>
                    <a:pt x="366496" y="274358"/>
                  </a:lnTo>
                  <a:lnTo>
                    <a:pt x="370624" y="277431"/>
                  </a:lnTo>
                  <a:lnTo>
                    <a:pt x="373862" y="281952"/>
                  </a:lnTo>
                  <a:lnTo>
                    <a:pt x="373862" y="287083"/>
                  </a:lnTo>
                  <a:lnTo>
                    <a:pt x="373862" y="294220"/>
                  </a:lnTo>
                  <a:lnTo>
                    <a:pt x="368058" y="300024"/>
                  </a:lnTo>
                  <a:lnTo>
                    <a:pt x="293497" y="300024"/>
                  </a:lnTo>
                  <a:lnTo>
                    <a:pt x="283070" y="302133"/>
                  </a:lnTo>
                  <a:lnTo>
                    <a:pt x="274548" y="307873"/>
                  </a:lnTo>
                  <a:lnTo>
                    <a:pt x="268808" y="316395"/>
                  </a:lnTo>
                  <a:lnTo>
                    <a:pt x="266700" y="326821"/>
                  </a:lnTo>
                  <a:lnTo>
                    <a:pt x="266700" y="365658"/>
                  </a:lnTo>
                  <a:lnTo>
                    <a:pt x="272516" y="371462"/>
                  </a:lnTo>
                  <a:lnTo>
                    <a:pt x="284784" y="371462"/>
                  </a:lnTo>
                  <a:lnTo>
                    <a:pt x="289306" y="368236"/>
                  </a:lnTo>
                  <a:lnTo>
                    <a:pt x="292379" y="364096"/>
                  </a:lnTo>
                  <a:lnTo>
                    <a:pt x="297230" y="357632"/>
                  </a:lnTo>
                  <a:lnTo>
                    <a:pt x="303936" y="353606"/>
                  </a:lnTo>
                  <a:lnTo>
                    <a:pt x="311353" y="353606"/>
                  </a:lnTo>
                  <a:lnTo>
                    <a:pt x="321779" y="356425"/>
                  </a:lnTo>
                  <a:lnTo>
                    <a:pt x="330301" y="364083"/>
                  </a:lnTo>
                  <a:lnTo>
                    <a:pt x="336042" y="375437"/>
                  </a:lnTo>
                  <a:lnTo>
                    <a:pt x="338137" y="389331"/>
                  </a:lnTo>
                  <a:lnTo>
                    <a:pt x="336042" y="403225"/>
                  </a:lnTo>
                  <a:lnTo>
                    <a:pt x="330301" y="414578"/>
                  </a:lnTo>
                  <a:lnTo>
                    <a:pt x="321779" y="422236"/>
                  </a:lnTo>
                  <a:lnTo>
                    <a:pt x="311353" y="425043"/>
                  </a:lnTo>
                  <a:lnTo>
                    <a:pt x="303936" y="425043"/>
                  </a:lnTo>
                  <a:lnTo>
                    <a:pt x="297230" y="421030"/>
                  </a:lnTo>
                  <a:lnTo>
                    <a:pt x="292379" y="414553"/>
                  </a:lnTo>
                  <a:lnTo>
                    <a:pt x="289306" y="410425"/>
                  </a:lnTo>
                  <a:lnTo>
                    <a:pt x="284784" y="407187"/>
                  </a:lnTo>
                  <a:lnTo>
                    <a:pt x="272516" y="407187"/>
                  </a:lnTo>
                  <a:lnTo>
                    <a:pt x="266700" y="412991"/>
                  </a:lnTo>
                  <a:lnTo>
                    <a:pt x="266700" y="487553"/>
                  </a:lnTo>
                  <a:lnTo>
                    <a:pt x="268808" y="497979"/>
                  </a:lnTo>
                  <a:lnTo>
                    <a:pt x="274548" y="506501"/>
                  </a:lnTo>
                  <a:lnTo>
                    <a:pt x="283070" y="512241"/>
                  </a:lnTo>
                  <a:lnTo>
                    <a:pt x="293497" y="514337"/>
                  </a:lnTo>
                  <a:lnTo>
                    <a:pt x="368058" y="514337"/>
                  </a:lnTo>
                  <a:lnTo>
                    <a:pt x="373862" y="508533"/>
                  </a:lnTo>
                  <a:lnTo>
                    <a:pt x="373862" y="496265"/>
                  </a:lnTo>
                  <a:lnTo>
                    <a:pt x="370624" y="491744"/>
                  </a:lnTo>
                  <a:lnTo>
                    <a:pt x="366496" y="488670"/>
                  </a:lnTo>
                  <a:lnTo>
                    <a:pt x="360019" y="483819"/>
                  </a:lnTo>
                  <a:lnTo>
                    <a:pt x="356006" y="477113"/>
                  </a:lnTo>
                  <a:lnTo>
                    <a:pt x="356006" y="469696"/>
                  </a:lnTo>
                  <a:lnTo>
                    <a:pt x="358813" y="459270"/>
                  </a:lnTo>
                  <a:lnTo>
                    <a:pt x="366471" y="450748"/>
                  </a:lnTo>
                  <a:lnTo>
                    <a:pt x="377825" y="445008"/>
                  </a:lnTo>
                  <a:lnTo>
                    <a:pt x="391718" y="442899"/>
                  </a:lnTo>
                  <a:lnTo>
                    <a:pt x="405612" y="445008"/>
                  </a:lnTo>
                  <a:lnTo>
                    <a:pt x="416966" y="450748"/>
                  </a:lnTo>
                  <a:lnTo>
                    <a:pt x="424624" y="459270"/>
                  </a:lnTo>
                  <a:lnTo>
                    <a:pt x="427443" y="469696"/>
                  </a:lnTo>
                  <a:lnTo>
                    <a:pt x="427443" y="477113"/>
                  </a:lnTo>
                  <a:lnTo>
                    <a:pt x="423418" y="483819"/>
                  </a:lnTo>
                  <a:lnTo>
                    <a:pt x="416953" y="488670"/>
                  </a:lnTo>
                  <a:lnTo>
                    <a:pt x="412813" y="491744"/>
                  </a:lnTo>
                  <a:lnTo>
                    <a:pt x="409575" y="496265"/>
                  </a:lnTo>
                  <a:lnTo>
                    <a:pt x="409575" y="508533"/>
                  </a:lnTo>
                  <a:lnTo>
                    <a:pt x="415391" y="514337"/>
                  </a:lnTo>
                  <a:lnTo>
                    <a:pt x="454228" y="514337"/>
                  </a:lnTo>
                  <a:lnTo>
                    <a:pt x="464654" y="512241"/>
                  </a:lnTo>
                  <a:lnTo>
                    <a:pt x="473176" y="506501"/>
                  </a:lnTo>
                  <a:lnTo>
                    <a:pt x="478917" y="497979"/>
                  </a:lnTo>
                  <a:lnTo>
                    <a:pt x="481012" y="487553"/>
                  </a:lnTo>
                  <a:lnTo>
                    <a:pt x="481012" y="412991"/>
                  </a:lnTo>
                  <a:lnTo>
                    <a:pt x="486829" y="407187"/>
                  </a:lnTo>
                  <a:lnTo>
                    <a:pt x="499097" y="407187"/>
                  </a:lnTo>
                  <a:lnTo>
                    <a:pt x="503618" y="410425"/>
                  </a:lnTo>
                  <a:lnTo>
                    <a:pt x="506691" y="414553"/>
                  </a:lnTo>
                  <a:lnTo>
                    <a:pt x="511543" y="421030"/>
                  </a:lnTo>
                  <a:lnTo>
                    <a:pt x="518248" y="425043"/>
                  </a:lnTo>
                  <a:lnTo>
                    <a:pt x="525665" y="425043"/>
                  </a:lnTo>
                  <a:lnTo>
                    <a:pt x="536092" y="422236"/>
                  </a:lnTo>
                  <a:lnTo>
                    <a:pt x="544614" y="414578"/>
                  </a:lnTo>
                  <a:lnTo>
                    <a:pt x="550354" y="403225"/>
                  </a:lnTo>
                  <a:lnTo>
                    <a:pt x="552450" y="389331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3600" y="1404143"/>
            <a:ext cx="10069195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650" b="1" spc="-100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65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2B3D4F"/>
                </a:solidFill>
                <a:latin typeface="Roboto"/>
                <a:cs typeface="Roboto"/>
              </a:rPr>
              <a:t>Approach</a:t>
            </a:r>
            <a:r>
              <a:rPr sz="165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Advantages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1280"/>
              </a:spcBef>
            </a:pP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Our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approach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was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designed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leverage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unique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strengths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each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architecture,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creating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comprehensive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robust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detection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0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outperforms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single-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solutions.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933699"/>
            <a:ext cx="3505199" cy="2876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9011" y="3797062"/>
            <a:ext cx="26066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Convolutional</a:t>
            </a:r>
            <a:r>
              <a:rPr sz="15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Autoencoder</a:t>
            </a:r>
            <a:r>
              <a:rPr sz="150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65" dirty="0">
                <a:solidFill>
                  <a:srgbClr val="2B3D4F"/>
                </a:solidFill>
                <a:latin typeface="Roboto"/>
                <a:cs typeface="Roboto"/>
              </a:rPr>
              <a:t>(CAE)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793" y="4107434"/>
            <a:ext cx="294513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Excels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at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identifying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global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by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flagging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deviations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from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overall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learned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"normal"</a:t>
            </a:r>
            <a:r>
              <a:rPr sz="130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r>
              <a:rPr sz="1300" spc="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pattern.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0653" y="4986686"/>
            <a:ext cx="156337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Global</a:t>
            </a:r>
            <a:r>
              <a:rPr sz="1100" spc="-15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Pattern</a:t>
            </a:r>
            <a:r>
              <a:rPr sz="1100" spc="-1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2873A6"/>
                </a:solidFill>
                <a:latin typeface="Roboto"/>
                <a:cs typeface="Roboto"/>
              </a:rPr>
              <a:t>Recognition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5194" y="5348636"/>
            <a:ext cx="129413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873A6"/>
                </a:solidFill>
                <a:latin typeface="Roboto"/>
                <a:cs typeface="Roboto"/>
              </a:rPr>
              <a:t>Reconstruction-</a:t>
            </a:r>
            <a:r>
              <a:rPr sz="1100" spc="-25" dirty="0">
                <a:solidFill>
                  <a:srgbClr val="2873A6"/>
                </a:solidFill>
                <a:latin typeface="Roboto"/>
                <a:cs typeface="Roboto"/>
              </a:rPr>
              <a:t>Based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399" y="2933699"/>
            <a:ext cx="3505199" cy="28765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96148" y="3797062"/>
            <a:ext cx="15995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U-Net</a:t>
            </a:r>
            <a:r>
              <a:rPr sz="15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4835" y="4107434"/>
            <a:ext cx="308229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Specializes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precise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localization,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generating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pixel-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wise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masks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highlight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exact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boundaries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defect.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3912" y="4986686"/>
            <a:ext cx="11842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Precise</a:t>
            </a:r>
            <a:r>
              <a:rPr sz="110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Localization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1695" y="5348636"/>
            <a:ext cx="140906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60" dirty="0">
                <a:solidFill>
                  <a:srgbClr val="2873A6"/>
                </a:solidFill>
                <a:latin typeface="Roboto"/>
                <a:cs typeface="Roboto"/>
              </a:rPr>
              <a:t>Boundary</a:t>
            </a:r>
            <a:r>
              <a:rPr sz="1100" spc="55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Segmentation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7198" y="2933699"/>
            <a:ext cx="3505200" cy="28765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413329" y="3797062"/>
            <a:ext cx="83311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05155" y="4107434"/>
            <a:ext cx="304927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Captures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subtle,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feature-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level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by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comparing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patches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memory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bank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features,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small,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nuanced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defects.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4372" y="5348636"/>
            <a:ext cx="137922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873A6"/>
                </a:solidFill>
                <a:latin typeface="Roboto"/>
                <a:cs typeface="Roboto"/>
              </a:rPr>
              <a:t>Feature-Level</a:t>
            </a:r>
            <a:r>
              <a:rPr sz="1100" spc="55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Detection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51814" y="5348636"/>
            <a:ext cx="103378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873A6"/>
                </a:solidFill>
                <a:latin typeface="Roboto"/>
                <a:cs typeface="Roboto"/>
              </a:rPr>
              <a:t>Subtle</a:t>
            </a:r>
            <a:r>
              <a:rPr sz="1100" spc="25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Anomalies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6038849"/>
            <a:ext cx="10972800" cy="1952625"/>
            <a:chOff x="609599" y="6038849"/>
            <a:chExt cx="10972800" cy="1952625"/>
          </a:xfrm>
        </p:grpSpPr>
        <p:sp>
          <p:nvSpPr>
            <p:cNvPr id="26" name="object 26"/>
            <p:cNvSpPr/>
            <p:nvPr/>
          </p:nvSpPr>
          <p:spPr>
            <a:xfrm>
              <a:off x="628649" y="6038849"/>
              <a:ext cx="10953750" cy="1952625"/>
            </a:xfrm>
            <a:custGeom>
              <a:avLst/>
              <a:gdLst/>
              <a:ahLst/>
              <a:cxnLst/>
              <a:rect l="l" t="t" r="r" b="b"/>
              <a:pathLst>
                <a:path w="10953750" h="1952625">
                  <a:moveTo>
                    <a:pt x="10920701" y="1952624"/>
                  </a:moveTo>
                  <a:lnTo>
                    <a:pt x="16523" y="1952624"/>
                  </a:lnTo>
                  <a:lnTo>
                    <a:pt x="14093" y="1951656"/>
                  </a:lnTo>
                  <a:lnTo>
                    <a:pt x="0" y="1919576"/>
                  </a:lnTo>
                  <a:lnTo>
                    <a:pt x="0" y="1914524"/>
                  </a:lnTo>
                  <a:lnTo>
                    <a:pt x="0" y="33046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6"/>
                  </a:lnTo>
                  <a:lnTo>
                    <a:pt x="10953748" y="1919576"/>
                  </a:lnTo>
                  <a:lnTo>
                    <a:pt x="10925560" y="1951656"/>
                  </a:lnTo>
                  <a:lnTo>
                    <a:pt x="10920701" y="1952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87" y="6038849"/>
              <a:ext cx="570865" cy="1952625"/>
            </a:xfrm>
            <a:custGeom>
              <a:avLst/>
              <a:gdLst/>
              <a:ahLst/>
              <a:cxnLst/>
              <a:rect l="l" t="t" r="r" b="b"/>
              <a:pathLst>
                <a:path w="570865" h="19526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1914525"/>
                  </a:lnTo>
                  <a:lnTo>
                    <a:pt x="23482" y="1949843"/>
                  </a:lnTo>
                  <a:lnTo>
                    <a:pt x="38100" y="1952625"/>
                  </a:lnTo>
                  <a:lnTo>
                    <a:pt x="38100" y="0"/>
                  </a:lnTo>
                  <a:close/>
                </a:path>
                <a:path w="570865" h="1952625">
                  <a:moveTo>
                    <a:pt x="570318" y="437667"/>
                  </a:moveTo>
                  <a:lnTo>
                    <a:pt x="567296" y="432930"/>
                  </a:lnTo>
                  <a:lnTo>
                    <a:pt x="532866" y="417017"/>
                  </a:lnTo>
                  <a:lnTo>
                    <a:pt x="448030" y="456196"/>
                  </a:lnTo>
                  <a:lnTo>
                    <a:pt x="437921" y="459587"/>
                  </a:lnTo>
                  <a:lnTo>
                    <a:pt x="427443" y="460717"/>
                  </a:lnTo>
                  <a:lnTo>
                    <a:pt x="416953" y="459587"/>
                  </a:lnTo>
                  <a:lnTo>
                    <a:pt x="406844" y="456196"/>
                  </a:lnTo>
                  <a:lnTo>
                    <a:pt x="322008" y="417017"/>
                  </a:lnTo>
                  <a:lnTo>
                    <a:pt x="287578" y="432930"/>
                  </a:lnTo>
                  <a:lnTo>
                    <a:pt x="284607" y="437667"/>
                  </a:lnTo>
                  <a:lnTo>
                    <a:pt x="284568" y="448106"/>
                  </a:lnTo>
                  <a:lnTo>
                    <a:pt x="287578" y="452856"/>
                  </a:lnTo>
                  <a:lnTo>
                    <a:pt x="414324" y="511454"/>
                  </a:lnTo>
                  <a:lnTo>
                    <a:pt x="420763" y="513626"/>
                  </a:lnTo>
                  <a:lnTo>
                    <a:pt x="427443" y="514337"/>
                  </a:lnTo>
                  <a:lnTo>
                    <a:pt x="434124" y="513626"/>
                  </a:lnTo>
                  <a:lnTo>
                    <a:pt x="440550" y="511454"/>
                  </a:lnTo>
                  <a:lnTo>
                    <a:pt x="550354" y="460717"/>
                  </a:lnTo>
                  <a:lnTo>
                    <a:pt x="567334" y="452856"/>
                  </a:lnTo>
                  <a:lnTo>
                    <a:pt x="570318" y="448106"/>
                  </a:lnTo>
                  <a:lnTo>
                    <a:pt x="570318" y="437667"/>
                  </a:lnTo>
                  <a:close/>
                </a:path>
                <a:path w="570865" h="1952625">
                  <a:moveTo>
                    <a:pt x="570318" y="366229"/>
                  </a:moveTo>
                  <a:lnTo>
                    <a:pt x="567296" y="361492"/>
                  </a:lnTo>
                  <a:lnTo>
                    <a:pt x="532866" y="345579"/>
                  </a:lnTo>
                  <a:lnTo>
                    <a:pt x="448030" y="384759"/>
                  </a:lnTo>
                  <a:lnTo>
                    <a:pt x="437921" y="388150"/>
                  </a:lnTo>
                  <a:lnTo>
                    <a:pt x="427443" y="389280"/>
                  </a:lnTo>
                  <a:lnTo>
                    <a:pt x="416953" y="388150"/>
                  </a:lnTo>
                  <a:lnTo>
                    <a:pt x="406844" y="384759"/>
                  </a:lnTo>
                  <a:lnTo>
                    <a:pt x="322008" y="345579"/>
                  </a:lnTo>
                  <a:lnTo>
                    <a:pt x="287578" y="361492"/>
                  </a:lnTo>
                  <a:lnTo>
                    <a:pt x="284607" y="366229"/>
                  </a:lnTo>
                  <a:lnTo>
                    <a:pt x="284568" y="376669"/>
                  </a:lnTo>
                  <a:lnTo>
                    <a:pt x="287578" y="381419"/>
                  </a:lnTo>
                  <a:lnTo>
                    <a:pt x="414324" y="440016"/>
                  </a:lnTo>
                  <a:lnTo>
                    <a:pt x="420763" y="442188"/>
                  </a:lnTo>
                  <a:lnTo>
                    <a:pt x="427443" y="442899"/>
                  </a:lnTo>
                  <a:lnTo>
                    <a:pt x="434124" y="442188"/>
                  </a:lnTo>
                  <a:lnTo>
                    <a:pt x="440550" y="440016"/>
                  </a:lnTo>
                  <a:lnTo>
                    <a:pt x="550354" y="389280"/>
                  </a:lnTo>
                  <a:lnTo>
                    <a:pt x="567334" y="381419"/>
                  </a:lnTo>
                  <a:lnTo>
                    <a:pt x="570318" y="376669"/>
                  </a:lnTo>
                  <a:lnTo>
                    <a:pt x="570318" y="366229"/>
                  </a:lnTo>
                  <a:close/>
                </a:path>
                <a:path w="570865" h="1952625">
                  <a:moveTo>
                    <a:pt x="570318" y="294792"/>
                  </a:moveTo>
                  <a:lnTo>
                    <a:pt x="567296" y="290055"/>
                  </a:lnTo>
                  <a:lnTo>
                    <a:pt x="440550" y="231508"/>
                  </a:lnTo>
                  <a:lnTo>
                    <a:pt x="434124" y="229336"/>
                  </a:lnTo>
                  <a:lnTo>
                    <a:pt x="427443" y="228625"/>
                  </a:lnTo>
                  <a:lnTo>
                    <a:pt x="420763" y="229336"/>
                  </a:lnTo>
                  <a:lnTo>
                    <a:pt x="414324" y="231508"/>
                  </a:lnTo>
                  <a:lnTo>
                    <a:pt x="287578" y="290055"/>
                  </a:lnTo>
                  <a:lnTo>
                    <a:pt x="284607" y="294792"/>
                  </a:lnTo>
                  <a:lnTo>
                    <a:pt x="284568" y="305231"/>
                  </a:lnTo>
                  <a:lnTo>
                    <a:pt x="287578" y="309981"/>
                  </a:lnTo>
                  <a:lnTo>
                    <a:pt x="414324" y="368579"/>
                  </a:lnTo>
                  <a:lnTo>
                    <a:pt x="420763" y="370751"/>
                  </a:lnTo>
                  <a:lnTo>
                    <a:pt x="427443" y="371462"/>
                  </a:lnTo>
                  <a:lnTo>
                    <a:pt x="434124" y="370751"/>
                  </a:lnTo>
                  <a:lnTo>
                    <a:pt x="440550" y="368579"/>
                  </a:lnTo>
                  <a:lnTo>
                    <a:pt x="567334" y="309981"/>
                  </a:lnTo>
                  <a:lnTo>
                    <a:pt x="570318" y="305231"/>
                  </a:lnTo>
                  <a:lnTo>
                    <a:pt x="570318" y="294792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37468" y="6271418"/>
            <a:ext cx="234823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2B3D4F"/>
                </a:solidFill>
                <a:latin typeface="Roboto"/>
                <a:cs typeface="Roboto"/>
              </a:rPr>
              <a:t>Combined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50" dirty="0">
                <a:solidFill>
                  <a:srgbClr val="2B3D4F"/>
                </a:solidFill>
                <a:latin typeface="Roboto"/>
                <a:cs typeface="Roboto"/>
              </a:rPr>
              <a:t>Benefits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90799" y="6867524"/>
            <a:ext cx="1800225" cy="533400"/>
            <a:chOff x="2590799" y="6867524"/>
            <a:chExt cx="1800225" cy="533400"/>
          </a:xfrm>
        </p:grpSpPr>
        <p:sp>
          <p:nvSpPr>
            <p:cNvPr id="30" name="object 30"/>
            <p:cNvSpPr/>
            <p:nvPr/>
          </p:nvSpPr>
          <p:spPr>
            <a:xfrm>
              <a:off x="2590799" y="6955630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00037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00037" y="0"/>
                  </a:lnTo>
                  <a:lnTo>
                    <a:pt x="316708" y="3372"/>
                  </a:lnTo>
                  <a:lnTo>
                    <a:pt x="330334" y="12565"/>
                  </a:lnTo>
                  <a:lnTo>
                    <a:pt x="339527" y="26191"/>
                  </a:lnTo>
                  <a:lnTo>
                    <a:pt x="342899" y="42862"/>
                  </a:lnTo>
                  <a:lnTo>
                    <a:pt x="70746" y="42862"/>
                  </a:lnTo>
                  <a:lnTo>
                    <a:pt x="66645" y="43678"/>
                  </a:lnTo>
                  <a:lnTo>
                    <a:pt x="42862" y="70746"/>
                  </a:lnTo>
                  <a:lnTo>
                    <a:pt x="42862" y="79272"/>
                  </a:lnTo>
                  <a:lnTo>
                    <a:pt x="70746" y="107156"/>
                  </a:lnTo>
                  <a:lnTo>
                    <a:pt x="198306" y="107156"/>
                  </a:lnTo>
                  <a:lnTo>
                    <a:pt x="193283" y="109768"/>
                  </a:lnTo>
                  <a:lnTo>
                    <a:pt x="190336" y="114188"/>
                  </a:lnTo>
                  <a:lnTo>
                    <a:pt x="151294" y="171449"/>
                  </a:lnTo>
                  <a:lnTo>
                    <a:pt x="96976" y="171449"/>
                  </a:lnTo>
                  <a:lnTo>
                    <a:pt x="92288" y="173660"/>
                  </a:lnTo>
                  <a:lnTo>
                    <a:pt x="89274" y="177477"/>
                  </a:lnTo>
                  <a:lnTo>
                    <a:pt x="42527" y="235877"/>
                  </a:lnTo>
                  <a:lnTo>
                    <a:pt x="41790" y="242507"/>
                  </a:lnTo>
                  <a:lnTo>
                    <a:pt x="47148" y="253625"/>
                  </a:lnTo>
                  <a:lnTo>
                    <a:pt x="52774" y="257174"/>
                  </a:lnTo>
                  <a:lnTo>
                    <a:pt x="342899" y="257174"/>
                  </a:lnTo>
                  <a:lnTo>
                    <a:pt x="339527" y="273845"/>
                  </a:lnTo>
                  <a:lnTo>
                    <a:pt x="330334" y="287471"/>
                  </a:lnTo>
                  <a:lnTo>
                    <a:pt x="316708" y="296664"/>
                  </a:lnTo>
                  <a:lnTo>
                    <a:pt x="300037" y="300037"/>
                  </a:lnTo>
                  <a:close/>
                </a:path>
                <a:path w="342900" h="300354">
                  <a:moveTo>
                    <a:pt x="342899" y="257174"/>
                  </a:moveTo>
                  <a:lnTo>
                    <a:pt x="289924" y="257174"/>
                  </a:lnTo>
                  <a:lnTo>
                    <a:pt x="295416" y="253893"/>
                  </a:lnTo>
                  <a:lnTo>
                    <a:pt x="300908" y="243311"/>
                  </a:lnTo>
                  <a:lnTo>
                    <a:pt x="300573" y="236949"/>
                  </a:lnTo>
                  <a:lnTo>
                    <a:pt x="213843" y="109768"/>
                  </a:lnTo>
                  <a:lnTo>
                    <a:pt x="208887" y="107156"/>
                  </a:lnTo>
                  <a:lnTo>
                    <a:pt x="79272" y="107156"/>
                  </a:lnTo>
                  <a:lnTo>
                    <a:pt x="83372" y="106340"/>
                  </a:lnTo>
                  <a:lnTo>
                    <a:pt x="107156" y="79272"/>
                  </a:lnTo>
                  <a:lnTo>
                    <a:pt x="107156" y="70746"/>
                  </a:lnTo>
                  <a:lnTo>
                    <a:pt x="79272" y="42862"/>
                  </a:lnTo>
                  <a:lnTo>
                    <a:pt x="342899" y="42862"/>
                  </a:lnTo>
                  <a:lnTo>
                    <a:pt x="342899" y="257174"/>
                  </a:lnTo>
                  <a:close/>
                </a:path>
                <a:path w="342900" h="300354">
                  <a:moveTo>
                    <a:pt x="132070" y="199645"/>
                  </a:moveTo>
                  <a:lnTo>
                    <a:pt x="111241" y="173660"/>
                  </a:lnTo>
                  <a:lnTo>
                    <a:pt x="106620" y="171449"/>
                  </a:lnTo>
                  <a:lnTo>
                    <a:pt x="151294" y="171449"/>
                  </a:lnTo>
                  <a:lnTo>
                    <a:pt x="132070" y="199645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6599" y="7158223"/>
              <a:ext cx="285750" cy="180975"/>
            </a:xfrm>
            <a:custGeom>
              <a:avLst/>
              <a:gdLst/>
              <a:ahLst/>
              <a:cxnLst/>
              <a:rect l="l" t="t" r="r" b="b"/>
              <a:pathLst>
                <a:path w="285750" h="180975">
                  <a:moveTo>
                    <a:pt x="191597" y="180602"/>
                  </a:moveTo>
                  <a:lnTo>
                    <a:pt x="186686" y="178482"/>
                  </a:lnTo>
                  <a:lnTo>
                    <a:pt x="181774" y="176361"/>
                  </a:lnTo>
                  <a:lnTo>
                    <a:pt x="178593" y="171561"/>
                  </a:lnTo>
                  <a:lnTo>
                    <a:pt x="178593" y="126020"/>
                  </a:lnTo>
                  <a:lnTo>
                    <a:pt x="7980" y="126020"/>
                  </a:lnTo>
                  <a:lnTo>
                    <a:pt x="0" y="118039"/>
                  </a:lnTo>
                  <a:lnTo>
                    <a:pt x="0" y="62563"/>
                  </a:lnTo>
                  <a:lnTo>
                    <a:pt x="7980" y="54582"/>
                  </a:lnTo>
                  <a:lnTo>
                    <a:pt x="178593" y="54582"/>
                  </a:lnTo>
                  <a:lnTo>
                    <a:pt x="178593" y="9097"/>
                  </a:lnTo>
                  <a:lnTo>
                    <a:pt x="181774" y="4241"/>
                  </a:lnTo>
                  <a:lnTo>
                    <a:pt x="191597" y="0"/>
                  </a:lnTo>
                  <a:lnTo>
                    <a:pt x="197290" y="1004"/>
                  </a:lnTo>
                  <a:lnTo>
                    <a:pt x="281564" y="80590"/>
                  </a:lnTo>
                  <a:lnTo>
                    <a:pt x="284243" y="83101"/>
                  </a:lnTo>
                  <a:lnTo>
                    <a:pt x="285750" y="86617"/>
                  </a:lnTo>
                  <a:lnTo>
                    <a:pt x="285750" y="93984"/>
                  </a:lnTo>
                  <a:lnTo>
                    <a:pt x="284243" y="97501"/>
                  </a:lnTo>
                  <a:lnTo>
                    <a:pt x="281564" y="100012"/>
                  </a:lnTo>
                  <a:lnTo>
                    <a:pt x="197290" y="179598"/>
                  </a:lnTo>
                  <a:lnTo>
                    <a:pt x="191597" y="180602"/>
                  </a:lnTo>
                  <a:close/>
                </a:path>
              </a:pathLst>
            </a:custGeom>
            <a:solidFill>
              <a:srgbClr val="6A7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14749" y="6867524"/>
              <a:ext cx="676275" cy="533400"/>
            </a:xfrm>
            <a:custGeom>
              <a:avLst/>
              <a:gdLst/>
              <a:ahLst/>
              <a:cxnLst/>
              <a:rect l="l" t="t" r="r" b="b"/>
              <a:pathLst>
                <a:path w="676275" h="533400">
                  <a:moveTo>
                    <a:pt x="643227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43227" y="0"/>
                  </a:lnTo>
                  <a:lnTo>
                    <a:pt x="675307" y="28186"/>
                  </a:lnTo>
                  <a:lnTo>
                    <a:pt x="676274" y="33046"/>
                  </a:lnTo>
                  <a:lnTo>
                    <a:pt x="676274" y="500351"/>
                  </a:lnTo>
                  <a:lnTo>
                    <a:pt x="648087" y="532432"/>
                  </a:lnTo>
                  <a:lnTo>
                    <a:pt x="643227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399" y="6943724"/>
              <a:ext cx="190499" cy="1904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391766" y="7354172"/>
            <a:ext cx="74168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5" dirty="0">
                <a:solidFill>
                  <a:srgbClr val="2B3D4F"/>
                </a:solidFill>
                <a:latin typeface="Roboto"/>
                <a:cs typeface="Roboto"/>
              </a:rPr>
              <a:t>Input</a:t>
            </a:r>
            <a:r>
              <a:rPr sz="1150" b="1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b="1" spc="-55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33180" y="7146766"/>
            <a:ext cx="2393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2B3D4F"/>
                </a:solidFill>
                <a:latin typeface="Roboto"/>
                <a:cs typeface="Roboto"/>
              </a:rPr>
              <a:t>CAE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505324" y="6867524"/>
            <a:ext cx="685800" cy="533400"/>
            <a:chOff x="4505324" y="6867524"/>
            <a:chExt cx="685800" cy="533400"/>
          </a:xfrm>
        </p:grpSpPr>
        <p:sp>
          <p:nvSpPr>
            <p:cNvPr id="37" name="object 37"/>
            <p:cNvSpPr/>
            <p:nvPr/>
          </p:nvSpPr>
          <p:spPr>
            <a:xfrm>
              <a:off x="4505324" y="6867524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527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52752" y="0"/>
                  </a:lnTo>
                  <a:lnTo>
                    <a:pt x="684832" y="28186"/>
                  </a:lnTo>
                  <a:lnTo>
                    <a:pt x="685799" y="33046"/>
                  </a:lnTo>
                  <a:lnTo>
                    <a:pt x="685799" y="500351"/>
                  </a:lnTo>
                  <a:lnTo>
                    <a:pt x="657611" y="532432"/>
                  </a:lnTo>
                  <a:lnTo>
                    <a:pt x="652752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3449" y="6943724"/>
              <a:ext cx="214312" cy="18938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696073" y="7146766"/>
            <a:ext cx="3111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2B3D4F"/>
                </a:solidFill>
                <a:latin typeface="Roboto"/>
                <a:cs typeface="Roboto"/>
              </a:rPr>
              <a:t>U-</a:t>
            </a:r>
            <a:r>
              <a:rPr sz="1000" spc="-35" dirty="0">
                <a:solidFill>
                  <a:srgbClr val="2B3D4F"/>
                </a:solidFill>
                <a:latin typeface="Roboto"/>
                <a:cs typeface="Roboto"/>
              </a:rPr>
              <a:t>Net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05423" y="6867524"/>
            <a:ext cx="685800" cy="533400"/>
            <a:chOff x="5305423" y="6867524"/>
            <a:chExt cx="685800" cy="533400"/>
          </a:xfrm>
        </p:grpSpPr>
        <p:sp>
          <p:nvSpPr>
            <p:cNvPr id="41" name="object 41"/>
            <p:cNvSpPr/>
            <p:nvPr/>
          </p:nvSpPr>
          <p:spPr>
            <a:xfrm>
              <a:off x="5305423" y="6867524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527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1"/>
                  </a:lnTo>
                  <a:lnTo>
                    <a:pt x="0" y="495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52751" y="0"/>
                  </a:lnTo>
                  <a:lnTo>
                    <a:pt x="684832" y="28186"/>
                  </a:lnTo>
                  <a:lnTo>
                    <a:pt x="685799" y="33046"/>
                  </a:lnTo>
                  <a:lnTo>
                    <a:pt x="685799" y="500351"/>
                  </a:lnTo>
                  <a:lnTo>
                    <a:pt x="657612" y="532432"/>
                  </a:lnTo>
                  <a:lnTo>
                    <a:pt x="652751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074" y="6943724"/>
              <a:ext cx="191653" cy="19169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371305" y="7146766"/>
            <a:ext cx="5575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59411" y="7420847"/>
            <a:ext cx="11842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0" dirty="0">
                <a:solidFill>
                  <a:srgbClr val="2B3D4F"/>
                </a:solidFill>
                <a:latin typeface="Roboto"/>
                <a:cs typeface="Roboto"/>
              </a:rPr>
              <a:t>Parallel</a:t>
            </a:r>
            <a:r>
              <a:rPr sz="11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b="1" spc="-50" dirty="0">
                <a:solidFill>
                  <a:srgbClr val="2B3D4F"/>
                </a:solidFill>
                <a:latin typeface="Roboto"/>
                <a:cs typeface="Roboto"/>
              </a:rPr>
              <a:t>Processing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43624" y="6743699"/>
            <a:ext cx="3686175" cy="595630"/>
            <a:chOff x="6143624" y="6743699"/>
            <a:chExt cx="3686175" cy="595630"/>
          </a:xfrm>
        </p:grpSpPr>
        <p:sp>
          <p:nvSpPr>
            <p:cNvPr id="46" name="object 46"/>
            <p:cNvSpPr/>
            <p:nvPr/>
          </p:nvSpPr>
          <p:spPr>
            <a:xfrm>
              <a:off x="6143624" y="7158223"/>
              <a:ext cx="285750" cy="180975"/>
            </a:xfrm>
            <a:custGeom>
              <a:avLst/>
              <a:gdLst/>
              <a:ahLst/>
              <a:cxnLst/>
              <a:rect l="l" t="t" r="r" b="b"/>
              <a:pathLst>
                <a:path w="285750" h="180975">
                  <a:moveTo>
                    <a:pt x="191597" y="180602"/>
                  </a:moveTo>
                  <a:lnTo>
                    <a:pt x="186686" y="178482"/>
                  </a:lnTo>
                  <a:lnTo>
                    <a:pt x="181774" y="176361"/>
                  </a:lnTo>
                  <a:lnTo>
                    <a:pt x="178593" y="171561"/>
                  </a:lnTo>
                  <a:lnTo>
                    <a:pt x="178593" y="126020"/>
                  </a:lnTo>
                  <a:lnTo>
                    <a:pt x="7980" y="126020"/>
                  </a:lnTo>
                  <a:lnTo>
                    <a:pt x="0" y="118039"/>
                  </a:lnTo>
                  <a:lnTo>
                    <a:pt x="0" y="62563"/>
                  </a:lnTo>
                  <a:lnTo>
                    <a:pt x="7980" y="54582"/>
                  </a:lnTo>
                  <a:lnTo>
                    <a:pt x="178593" y="54582"/>
                  </a:lnTo>
                  <a:lnTo>
                    <a:pt x="178593" y="9097"/>
                  </a:lnTo>
                  <a:lnTo>
                    <a:pt x="181774" y="4241"/>
                  </a:lnTo>
                  <a:lnTo>
                    <a:pt x="191597" y="0"/>
                  </a:lnTo>
                  <a:lnTo>
                    <a:pt x="197290" y="1004"/>
                  </a:lnTo>
                  <a:lnTo>
                    <a:pt x="281564" y="80590"/>
                  </a:lnTo>
                  <a:lnTo>
                    <a:pt x="284243" y="83101"/>
                  </a:lnTo>
                  <a:lnTo>
                    <a:pt x="285750" y="86617"/>
                  </a:lnTo>
                  <a:lnTo>
                    <a:pt x="285750" y="93984"/>
                  </a:lnTo>
                  <a:lnTo>
                    <a:pt x="284243" y="97501"/>
                  </a:lnTo>
                  <a:lnTo>
                    <a:pt x="281564" y="100012"/>
                  </a:lnTo>
                  <a:lnTo>
                    <a:pt x="197290" y="179598"/>
                  </a:lnTo>
                  <a:lnTo>
                    <a:pt x="191597" y="180602"/>
                  </a:lnTo>
                  <a:close/>
                </a:path>
              </a:pathLst>
            </a:custGeom>
            <a:solidFill>
              <a:srgbClr val="6A7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5390" y="69341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5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5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329" y="7177086"/>
              <a:ext cx="232171" cy="1428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177211" y="6748461"/>
              <a:ext cx="1647825" cy="276225"/>
            </a:xfrm>
            <a:custGeom>
              <a:avLst/>
              <a:gdLst/>
              <a:ahLst/>
              <a:cxnLst/>
              <a:rect l="l" t="t" r="r" b="b"/>
              <a:pathLst>
                <a:path w="1647825" h="276225">
                  <a:moveTo>
                    <a:pt x="1509712" y="276224"/>
                  </a:moveTo>
                  <a:lnTo>
                    <a:pt x="138112" y="276224"/>
                  </a:lnTo>
                  <a:lnTo>
                    <a:pt x="131327" y="276058"/>
                  </a:lnTo>
                  <a:lnTo>
                    <a:pt x="91589" y="268153"/>
                  </a:lnTo>
                  <a:lnTo>
                    <a:pt x="55830" y="249040"/>
                  </a:lnTo>
                  <a:lnTo>
                    <a:pt x="27182" y="220392"/>
                  </a:lnTo>
                  <a:lnTo>
                    <a:pt x="8069" y="184633"/>
                  </a:lnTo>
                  <a:lnTo>
                    <a:pt x="165" y="144897"/>
                  </a:ln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2" y="55831"/>
                  </a:lnTo>
                  <a:lnTo>
                    <a:pt x="55830" y="27183"/>
                  </a:lnTo>
                  <a:lnTo>
                    <a:pt x="91590" y="8069"/>
                  </a:lnTo>
                  <a:lnTo>
                    <a:pt x="131327" y="166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5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658" y="144897"/>
                  </a:lnTo>
                  <a:lnTo>
                    <a:pt x="1639753" y="184633"/>
                  </a:lnTo>
                  <a:lnTo>
                    <a:pt x="1620639" y="220392"/>
                  </a:lnTo>
                  <a:lnTo>
                    <a:pt x="1591991" y="249040"/>
                  </a:lnTo>
                  <a:lnTo>
                    <a:pt x="1556232" y="268154"/>
                  </a:lnTo>
                  <a:lnTo>
                    <a:pt x="1516497" y="276058"/>
                  </a:lnTo>
                  <a:lnTo>
                    <a:pt x="1509712" y="276224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77211" y="6748461"/>
              <a:ext cx="1647825" cy="276225"/>
            </a:xfrm>
            <a:custGeom>
              <a:avLst/>
              <a:gdLst/>
              <a:ahLst/>
              <a:cxnLst/>
              <a:rect l="l" t="t" r="r" b="b"/>
              <a:pathLst>
                <a:path w="1647825" h="276225">
                  <a:moveTo>
                    <a:pt x="0" y="138112"/>
                  </a:moveTo>
                  <a:lnTo>
                    <a:pt x="5945" y="98019"/>
                  </a:lnTo>
                  <a:lnTo>
                    <a:pt x="23275" y="61380"/>
                  </a:lnTo>
                  <a:lnTo>
                    <a:pt x="50492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5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658" y="144897"/>
                  </a:lnTo>
                  <a:lnTo>
                    <a:pt x="1639753" y="184633"/>
                  </a:lnTo>
                  <a:lnTo>
                    <a:pt x="1620639" y="220392"/>
                  </a:lnTo>
                  <a:lnTo>
                    <a:pt x="1591991" y="249040"/>
                  </a:lnTo>
                  <a:lnTo>
                    <a:pt x="1556232" y="268154"/>
                  </a:lnTo>
                  <a:lnTo>
                    <a:pt x="1516497" y="276058"/>
                  </a:lnTo>
                  <a:lnTo>
                    <a:pt x="1509712" y="276224"/>
                  </a:lnTo>
                  <a:lnTo>
                    <a:pt x="138112" y="276224"/>
                  </a:lnTo>
                  <a:lnTo>
                    <a:pt x="98019" y="270278"/>
                  </a:lnTo>
                  <a:lnTo>
                    <a:pt x="61379" y="252947"/>
                  </a:lnTo>
                  <a:lnTo>
                    <a:pt x="31347" y="225730"/>
                  </a:lnTo>
                  <a:lnTo>
                    <a:pt x="10512" y="190965"/>
                  </a:lnTo>
                  <a:lnTo>
                    <a:pt x="663" y="151649"/>
                  </a:lnTo>
                  <a:lnTo>
                    <a:pt x="0" y="138112"/>
                  </a:lnTo>
                  <a:close/>
                </a:path>
              </a:pathLst>
            </a:custGeom>
            <a:ln w="9524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69819" y="7354172"/>
            <a:ext cx="10585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5" dirty="0">
                <a:solidFill>
                  <a:srgbClr val="2B3D4F"/>
                </a:solidFill>
                <a:latin typeface="Roboto"/>
                <a:cs typeface="Roboto"/>
              </a:rPr>
              <a:t>Robust</a:t>
            </a:r>
            <a:r>
              <a:rPr sz="115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b="1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512770" y="6777386"/>
            <a:ext cx="97028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Higher</a:t>
            </a:r>
            <a:r>
              <a:rPr sz="1100" spc="-2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Accuracy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172449" y="7105649"/>
            <a:ext cx="1657350" cy="285750"/>
            <a:chOff x="8172449" y="7105649"/>
            <a:chExt cx="1657350" cy="285750"/>
          </a:xfrm>
        </p:grpSpPr>
        <p:sp>
          <p:nvSpPr>
            <p:cNvPr id="54" name="object 54"/>
            <p:cNvSpPr/>
            <p:nvPr/>
          </p:nvSpPr>
          <p:spPr>
            <a:xfrm>
              <a:off x="8177211" y="7110411"/>
              <a:ext cx="1647825" cy="276225"/>
            </a:xfrm>
            <a:custGeom>
              <a:avLst/>
              <a:gdLst/>
              <a:ahLst/>
              <a:cxnLst/>
              <a:rect l="l" t="t" r="r" b="b"/>
              <a:pathLst>
                <a:path w="1647825" h="276225">
                  <a:moveTo>
                    <a:pt x="1509712" y="276224"/>
                  </a:moveTo>
                  <a:lnTo>
                    <a:pt x="138112" y="276224"/>
                  </a:lnTo>
                  <a:lnTo>
                    <a:pt x="131327" y="276058"/>
                  </a:lnTo>
                  <a:lnTo>
                    <a:pt x="91589" y="268153"/>
                  </a:lnTo>
                  <a:lnTo>
                    <a:pt x="55830" y="249039"/>
                  </a:lnTo>
                  <a:lnTo>
                    <a:pt x="27182" y="220392"/>
                  </a:lnTo>
                  <a:lnTo>
                    <a:pt x="8069" y="184632"/>
                  </a:lnTo>
                  <a:lnTo>
                    <a:pt x="165" y="144897"/>
                  </a:ln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2" y="55830"/>
                  </a:lnTo>
                  <a:lnTo>
                    <a:pt x="55830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4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658" y="144897"/>
                  </a:lnTo>
                  <a:lnTo>
                    <a:pt x="1639753" y="184632"/>
                  </a:lnTo>
                  <a:lnTo>
                    <a:pt x="1620639" y="220392"/>
                  </a:lnTo>
                  <a:lnTo>
                    <a:pt x="1591991" y="249040"/>
                  </a:lnTo>
                  <a:lnTo>
                    <a:pt x="1556232" y="268154"/>
                  </a:lnTo>
                  <a:lnTo>
                    <a:pt x="1516497" y="276058"/>
                  </a:lnTo>
                  <a:lnTo>
                    <a:pt x="1509712" y="276224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77211" y="7110411"/>
              <a:ext cx="1647825" cy="276225"/>
            </a:xfrm>
            <a:custGeom>
              <a:avLst/>
              <a:gdLst/>
              <a:ahLst/>
              <a:cxnLst/>
              <a:rect l="l" t="t" r="r" b="b"/>
              <a:pathLst>
                <a:path w="1647825" h="276225">
                  <a:moveTo>
                    <a:pt x="0" y="138112"/>
                  </a:moveTo>
                  <a:lnTo>
                    <a:pt x="5945" y="98019"/>
                  </a:lnTo>
                  <a:lnTo>
                    <a:pt x="23275" y="61379"/>
                  </a:lnTo>
                  <a:lnTo>
                    <a:pt x="50492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4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658" y="144897"/>
                  </a:lnTo>
                  <a:lnTo>
                    <a:pt x="1639753" y="184632"/>
                  </a:lnTo>
                  <a:lnTo>
                    <a:pt x="1620639" y="220392"/>
                  </a:lnTo>
                  <a:lnTo>
                    <a:pt x="1591991" y="249040"/>
                  </a:lnTo>
                  <a:lnTo>
                    <a:pt x="1556232" y="268154"/>
                  </a:lnTo>
                  <a:lnTo>
                    <a:pt x="1516497" y="276058"/>
                  </a:lnTo>
                  <a:lnTo>
                    <a:pt x="1509712" y="276224"/>
                  </a:lnTo>
                  <a:lnTo>
                    <a:pt x="138112" y="276224"/>
                  </a:lnTo>
                  <a:lnTo>
                    <a:pt x="98019" y="270278"/>
                  </a:lnTo>
                  <a:lnTo>
                    <a:pt x="61379" y="252947"/>
                  </a:lnTo>
                  <a:lnTo>
                    <a:pt x="31347" y="225730"/>
                  </a:lnTo>
                  <a:lnTo>
                    <a:pt x="10512" y="190965"/>
                  </a:lnTo>
                  <a:lnTo>
                    <a:pt x="663" y="151649"/>
                  </a:lnTo>
                  <a:lnTo>
                    <a:pt x="0" y="138112"/>
                  </a:lnTo>
                  <a:close/>
                </a:path>
              </a:pathLst>
            </a:custGeom>
            <a:ln w="9524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337599" y="7139336"/>
            <a:ext cx="132080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5" dirty="0">
                <a:solidFill>
                  <a:srgbClr val="2873A6"/>
                </a:solidFill>
                <a:latin typeface="Roboto"/>
                <a:cs typeface="Roboto"/>
              </a:rPr>
              <a:t>Fewer</a:t>
            </a:r>
            <a:r>
              <a:rPr sz="1100" spc="-1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False</a:t>
            </a:r>
            <a:r>
              <a:rPr sz="1100" spc="-1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2873A6"/>
                </a:solidFill>
                <a:latin typeface="Roboto"/>
                <a:cs typeface="Roboto"/>
              </a:rPr>
              <a:t>Negatives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172449" y="7467599"/>
            <a:ext cx="1657350" cy="295275"/>
            <a:chOff x="8172449" y="7467599"/>
            <a:chExt cx="1657350" cy="295275"/>
          </a:xfrm>
        </p:grpSpPr>
        <p:sp>
          <p:nvSpPr>
            <p:cNvPr id="58" name="object 58"/>
            <p:cNvSpPr/>
            <p:nvPr/>
          </p:nvSpPr>
          <p:spPr>
            <a:xfrm>
              <a:off x="8177211" y="7472361"/>
              <a:ext cx="1647825" cy="285750"/>
            </a:xfrm>
            <a:custGeom>
              <a:avLst/>
              <a:gdLst/>
              <a:ahLst/>
              <a:cxnLst/>
              <a:rect l="l" t="t" r="r" b="b"/>
              <a:pathLst>
                <a:path w="1647825" h="285750">
                  <a:moveTo>
                    <a:pt x="1509712" y="285749"/>
                  </a:moveTo>
                  <a:lnTo>
                    <a:pt x="138112" y="285749"/>
                  </a:lnTo>
                  <a:lnTo>
                    <a:pt x="131327" y="285584"/>
                  </a:lnTo>
                  <a:lnTo>
                    <a:pt x="91589" y="277679"/>
                  </a:lnTo>
                  <a:lnTo>
                    <a:pt x="55830" y="258565"/>
                  </a:lnTo>
                  <a:lnTo>
                    <a:pt x="27182" y="229917"/>
                  </a:lnTo>
                  <a:lnTo>
                    <a:pt x="8069" y="194158"/>
                  </a:lnTo>
                  <a:lnTo>
                    <a:pt x="165" y="154422"/>
                  </a:lnTo>
                  <a:lnTo>
                    <a:pt x="0" y="147637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5" y="61381"/>
                  </a:lnTo>
                  <a:lnTo>
                    <a:pt x="50492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5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824" y="147637"/>
                  </a:lnTo>
                  <a:lnTo>
                    <a:pt x="1641878" y="187729"/>
                  </a:lnTo>
                  <a:lnTo>
                    <a:pt x="1624547" y="224367"/>
                  </a:lnTo>
                  <a:lnTo>
                    <a:pt x="1597329" y="254400"/>
                  </a:lnTo>
                  <a:lnTo>
                    <a:pt x="1562564" y="275236"/>
                  </a:lnTo>
                  <a:lnTo>
                    <a:pt x="1523249" y="285086"/>
                  </a:lnTo>
                  <a:lnTo>
                    <a:pt x="1509712" y="285749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77211" y="7472361"/>
              <a:ext cx="1647825" cy="285750"/>
            </a:xfrm>
            <a:custGeom>
              <a:avLst/>
              <a:gdLst/>
              <a:ahLst/>
              <a:cxnLst/>
              <a:rect l="l" t="t" r="r" b="b"/>
              <a:pathLst>
                <a:path w="1647825" h="285750">
                  <a:moveTo>
                    <a:pt x="0" y="147637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2" y="55831"/>
                  </a:lnTo>
                  <a:lnTo>
                    <a:pt x="55830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509712" y="0"/>
                  </a:lnTo>
                  <a:lnTo>
                    <a:pt x="1549803" y="5945"/>
                  </a:lnTo>
                  <a:lnTo>
                    <a:pt x="1586442" y="23275"/>
                  </a:lnTo>
                  <a:lnTo>
                    <a:pt x="1616474" y="50493"/>
                  </a:lnTo>
                  <a:lnTo>
                    <a:pt x="1637310" y="85258"/>
                  </a:lnTo>
                  <a:lnTo>
                    <a:pt x="1647160" y="124574"/>
                  </a:lnTo>
                  <a:lnTo>
                    <a:pt x="1647824" y="138112"/>
                  </a:lnTo>
                  <a:lnTo>
                    <a:pt x="1647824" y="147637"/>
                  </a:lnTo>
                  <a:lnTo>
                    <a:pt x="1641878" y="187729"/>
                  </a:lnTo>
                  <a:lnTo>
                    <a:pt x="1624547" y="224367"/>
                  </a:lnTo>
                  <a:lnTo>
                    <a:pt x="1597329" y="254400"/>
                  </a:lnTo>
                  <a:lnTo>
                    <a:pt x="1562564" y="275236"/>
                  </a:lnTo>
                  <a:lnTo>
                    <a:pt x="1523249" y="285086"/>
                  </a:lnTo>
                  <a:lnTo>
                    <a:pt x="1509712" y="285749"/>
                  </a:lnTo>
                  <a:lnTo>
                    <a:pt x="138112" y="285749"/>
                  </a:lnTo>
                  <a:lnTo>
                    <a:pt x="98019" y="279803"/>
                  </a:lnTo>
                  <a:lnTo>
                    <a:pt x="61379" y="262472"/>
                  </a:lnTo>
                  <a:lnTo>
                    <a:pt x="31347" y="235255"/>
                  </a:lnTo>
                  <a:lnTo>
                    <a:pt x="10512" y="200490"/>
                  </a:lnTo>
                  <a:lnTo>
                    <a:pt x="663" y="161175"/>
                  </a:lnTo>
                  <a:lnTo>
                    <a:pt x="0" y="147637"/>
                  </a:lnTo>
                  <a:close/>
                </a:path>
              </a:pathLst>
            </a:custGeom>
            <a:ln w="9524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281491" y="7501286"/>
            <a:ext cx="143319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873A6"/>
                </a:solidFill>
                <a:latin typeface="Roboto"/>
                <a:cs typeface="Roboto"/>
              </a:rPr>
              <a:t>Diverse</a:t>
            </a:r>
            <a:r>
              <a:rPr sz="1100" spc="5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Defect</a:t>
            </a:r>
            <a:r>
              <a:rPr sz="1100" spc="10" dirty="0">
                <a:solidFill>
                  <a:srgbClr val="2873A6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2873A6"/>
                </a:solidFill>
                <a:latin typeface="Roboto"/>
                <a:cs typeface="Roboto"/>
              </a:rPr>
              <a:t>Coverage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7867650"/>
            <a:ext cx="12192000" cy="504825"/>
            <a:chOff x="0" y="7867650"/>
            <a:chExt cx="12192000" cy="504825"/>
          </a:xfrm>
        </p:grpSpPr>
        <p:sp>
          <p:nvSpPr>
            <p:cNvPr id="62" name="object 62"/>
            <p:cNvSpPr/>
            <p:nvPr/>
          </p:nvSpPr>
          <p:spPr>
            <a:xfrm>
              <a:off x="0" y="802957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544174" y="78676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8474" y="7962899"/>
              <a:ext cx="133349" cy="133349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0833000" y="796925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99905" y="8135937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096250"/>
            <a:chOff x="0" y="0"/>
            <a:chExt cx="12192000" cy="809625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8020050"/>
            </a:xfrm>
            <a:custGeom>
              <a:avLst/>
              <a:gdLst/>
              <a:ahLst/>
              <a:cxnLst/>
              <a:rect l="l" t="t" r="r" b="b"/>
              <a:pathLst>
                <a:path w="12192000" h="8020050">
                  <a:moveTo>
                    <a:pt x="0" y="8020049"/>
                  </a:moveTo>
                  <a:lnTo>
                    <a:pt x="12191999" y="802004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0200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4448162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4448162" y="866775"/>
                  </a:lnTo>
                  <a:lnTo>
                    <a:pt x="4448162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Model</a:t>
            </a:r>
            <a:r>
              <a:rPr spc="-25" dirty="0"/>
              <a:t> </a:t>
            </a:r>
            <a:r>
              <a:rPr spc="-150" dirty="0"/>
              <a:t>Performance</a:t>
            </a:r>
            <a:r>
              <a:rPr spc="-25" dirty="0"/>
              <a:t> </a:t>
            </a:r>
            <a:r>
              <a:rPr spc="-170" dirty="0"/>
              <a:t>&amp;</a:t>
            </a:r>
            <a:r>
              <a:rPr spc="-25" dirty="0"/>
              <a:t> </a:t>
            </a:r>
            <a:r>
              <a:rPr spc="-100" dirty="0"/>
              <a:t>Results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095374"/>
            <a:ext cx="3505200" cy="2886075"/>
            <a:chOff x="609599" y="1095374"/>
            <a:chExt cx="3505200" cy="2886075"/>
          </a:xfrm>
        </p:grpSpPr>
        <p:sp>
          <p:nvSpPr>
            <p:cNvPr id="7" name="object 7"/>
            <p:cNvSpPr/>
            <p:nvPr/>
          </p:nvSpPr>
          <p:spPr>
            <a:xfrm>
              <a:off x="609599" y="1109662"/>
              <a:ext cx="3505200" cy="2872105"/>
            </a:xfrm>
            <a:custGeom>
              <a:avLst/>
              <a:gdLst/>
              <a:ahLst/>
              <a:cxnLst/>
              <a:rect l="l" t="t" r="r" b="b"/>
              <a:pathLst>
                <a:path w="3505200" h="2872104">
                  <a:moveTo>
                    <a:pt x="3434002" y="2871787"/>
                  </a:moveTo>
                  <a:lnTo>
                    <a:pt x="71196" y="2871787"/>
                  </a:lnTo>
                  <a:lnTo>
                    <a:pt x="66241" y="2871299"/>
                  </a:lnTo>
                  <a:lnTo>
                    <a:pt x="29705" y="2856165"/>
                  </a:lnTo>
                  <a:lnTo>
                    <a:pt x="3885" y="2820124"/>
                  </a:lnTo>
                  <a:lnTo>
                    <a:pt x="0" y="2800590"/>
                  </a:lnTo>
                  <a:lnTo>
                    <a:pt x="0" y="27955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2692"/>
                  </a:lnTo>
                  <a:lnTo>
                    <a:pt x="3501313" y="41975"/>
                  </a:lnTo>
                  <a:lnTo>
                    <a:pt x="3505199" y="57847"/>
                  </a:lnTo>
                  <a:lnTo>
                    <a:pt x="3505199" y="2800590"/>
                  </a:lnTo>
                  <a:lnTo>
                    <a:pt x="3489577" y="2842081"/>
                  </a:lnTo>
                  <a:lnTo>
                    <a:pt x="3453536" y="2867901"/>
                  </a:lnTo>
                  <a:lnTo>
                    <a:pt x="3438958" y="2871299"/>
                  </a:lnTo>
                  <a:lnTo>
                    <a:pt x="3434002" y="2871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977" y="1095374"/>
              <a:ext cx="3504565" cy="69215"/>
            </a:xfrm>
            <a:custGeom>
              <a:avLst/>
              <a:gdLst/>
              <a:ahLst/>
              <a:cxnLst/>
              <a:rect l="l" t="t" r="r" b="b"/>
              <a:pathLst>
                <a:path w="3504565" h="69215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428622" y="0"/>
                  </a:lnTo>
                  <a:lnTo>
                    <a:pt x="3470964" y="12830"/>
                  </a:lnTo>
                  <a:lnTo>
                    <a:pt x="34880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504565" h="69215">
                  <a:moveTo>
                    <a:pt x="3504444" y="68698"/>
                  </a:moveTo>
                  <a:lnTo>
                    <a:pt x="3476939" y="39366"/>
                  </a:lnTo>
                  <a:lnTo>
                    <a:pt x="3436128" y="28801"/>
                  </a:lnTo>
                  <a:lnTo>
                    <a:pt x="3428622" y="28574"/>
                  </a:lnTo>
                  <a:lnTo>
                    <a:pt x="3488068" y="28574"/>
                  </a:lnTo>
                  <a:lnTo>
                    <a:pt x="3503371" y="61331"/>
                  </a:lnTo>
                  <a:lnTo>
                    <a:pt x="3504444" y="68698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123949"/>
              <a:ext cx="3505200" cy="571500"/>
            </a:xfrm>
            <a:custGeom>
              <a:avLst/>
              <a:gdLst/>
              <a:ahLst/>
              <a:cxnLst/>
              <a:rect l="l" t="t" r="r" b="b"/>
              <a:pathLst>
                <a:path w="3505200" h="571500">
                  <a:moveTo>
                    <a:pt x="3505199" y="571499"/>
                  </a:moveTo>
                  <a:lnTo>
                    <a:pt x="0" y="571499"/>
                  </a:lnTo>
                  <a:lnTo>
                    <a:pt x="0" y="41309"/>
                  </a:lnTo>
                  <a:lnTo>
                    <a:pt x="27882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28999" y="0"/>
                  </a:lnTo>
                  <a:lnTo>
                    <a:pt x="3471342" y="8018"/>
                  </a:lnTo>
                  <a:lnTo>
                    <a:pt x="3503265" y="35234"/>
                  </a:lnTo>
                  <a:lnTo>
                    <a:pt x="3505199" y="5714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12763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78593" y="85725"/>
                  </a:moveTo>
                  <a:lnTo>
                    <a:pt x="107156" y="85725"/>
                  </a:lnTo>
                  <a:lnTo>
                    <a:pt x="98816" y="84040"/>
                  </a:lnTo>
                  <a:lnTo>
                    <a:pt x="92003" y="79446"/>
                  </a:lnTo>
                  <a:lnTo>
                    <a:pt x="87409" y="72633"/>
                  </a:lnTo>
                  <a:lnTo>
                    <a:pt x="85725" y="64293"/>
                  </a:lnTo>
                  <a:lnTo>
                    <a:pt x="85725" y="21431"/>
                  </a:lnTo>
                  <a:lnTo>
                    <a:pt x="87409" y="13091"/>
                  </a:lnTo>
                  <a:lnTo>
                    <a:pt x="92003" y="6278"/>
                  </a:lnTo>
                  <a:lnTo>
                    <a:pt x="98816" y="1684"/>
                  </a:lnTo>
                  <a:lnTo>
                    <a:pt x="107156" y="0"/>
                  </a:lnTo>
                  <a:lnTo>
                    <a:pt x="178593" y="0"/>
                  </a:lnTo>
                  <a:lnTo>
                    <a:pt x="186933" y="1684"/>
                  </a:lnTo>
                  <a:lnTo>
                    <a:pt x="193746" y="6278"/>
                  </a:lnTo>
                  <a:lnTo>
                    <a:pt x="198340" y="13091"/>
                  </a:lnTo>
                  <a:lnTo>
                    <a:pt x="200025" y="21431"/>
                  </a:lnTo>
                  <a:lnTo>
                    <a:pt x="200025" y="28575"/>
                  </a:ln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64293"/>
                  </a:lnTo>
                  <a:lnTo>
                    <a:pt x="198340" y="72633"/>
                  </a:lnTo>
                  <a:lnTo>
                    <a:pt x="193746" y="79446"/>
                  </a:lnTo>
                  <a:lnTo>
                    <a:pt x="186933" y="84040"/>
                  </a:lnTo>
                  <a:lnTo>
                    <a:pt x="178593" y="85725"/>
                  </a:lnTo>
                  <a:close/>
                </a:path>
                <a:path w="285750" h="22860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57150"/>
                  </a:lnTo>
                  <a:close/>
                </a:path>
                <a:path w="285750" h="228600">
                  <a:moveTo>
                    <a:pt x="157162" y="100012"/>
                  </a:moveTo>
                  <a:lnTo>
                    <a:pt x="128587" y="100012"/>
                  </a:lnTo>
                  <a:lnTo>
                    <a:pt x="128587" y="85725"/>
                  </a:lnTo>
                  <a:lnTo>
                    <a:pt x="157162" y="85725"/>
                  </a:lnTo>
                  <a:lnTo>
                    <a:pt x="157162" y="100012"/>
                  </a:lnTo>
                  <a:close/>
                </a:path>
                <a:path w="285750" h="228600">
                  <a:moveTo>
                    <a:pt x="279365" y="128587"/>
                  </a:moveTo>
                  <a:lnTo>
                    <a:pt x="6384" y="128587"/>
                  </a:lnTo>
                  <a:lnTo>
                    <a:pt x="0" y="122202"/>
                  </a:lnTo>
                  <a:lnTo>
                    <a:pt x="0" y="106397"/>
                  </a:lnTo>
                  <a:lnTo>
                    <a:pt x="6384" y="100012"/>
                  </a:lnTo>
                  <a:lnTo>
                    <a:pt x="279365" y="100012"/>
                  </a:lnTo>
                  <a:lnTo>
                    <a:pt x="285750" y="106397"/>
                  </a:lnTo>
                  <a:lnTo>
                    <a:pt x="285750" y="122202"/>
                  </a:lnTo>
                  <a:lnTo>
                    <a:pt x="279365" y="128587"/>
                  </a:lnTo>
                  <a:close/>
                </a:path>
                <a:path w="285750" h="228600">
                  <a:moveTo>
                    <a:pt x="85725" y="142875"/>
                  </a:moveTo>
                  <a:lnTo>
                    <a:pt x="57150" y="142875"/>
                  </a:lnTo>
                  <a:lnTo>
                    <a:pt x="57150" y="128587"/>
                  </a:lnTo>
                  <a:lnTo>
                    <a:pt x="85725" y="128587"/>
                  </a:lnTo>
                  <a:lnTo>
                    <a:pt x="85725" y="142875"/>
                  </a:lnTo>
                  <a:close/>
                </a:path>
                <a:path w="285750" h="228600">
                  <a:moveTo>
                    <a:pt x="228600" y="142875"/>
                  </a:moveTo>
                  <a:lnTo>
                    <a:pt x="200025" y="142875"/>
                  </a:lnTo>
                  <a:lnTo>
                    <a:pt x="200025" y="128587"/>
                  </a:lnTo>
                  <a:lnTo>
                    <a:pt x="228600" y="128587"/>
                  </a:lnTo>
                  <a:lnTo>
                    <a:pt x="228600" y="142875"/>
                  </a:lnTo>
                  <a:close/>
                </a:path>
                <a:path w="285750" h="228600">
                  <a:moveTo>
                    <a:pt x="107156" y="228600"/>
                  </a:moveTo>
                  <a:lnTo>
                    <a:pt x="35718" y="228600"/>
                  </a:lnTo>
                  <a:lnTo>
                    <a:pt x="27378" y="226915"/>
                  </a:lnTo>
                  <a:lnTo>
                    <a:pt x="20566" y="222321"/>
                  </a:lnTo>
                  <a:lnTo>
                    <a:pt x="15972" y="215508"/>
                  </a:lnTo>
                  <a:lnTo>
                    <a:pt x="14287" y="207168"/>
                  </a:lnTo>
                  <a:lnTo>
                    <a:pt x="14287" y="164306"/>
                  </a:lnTo>
                  <a:lnTo>
                    <a:pt x="15972" y="155966"/>
                  </a:lnTo>
                  <a:lnTo>
                    <a:pt x="20566" y="149153"/>
                  </a:lnTo>
                  <a:lnTo>
                    <a:pt x="27378" y="144559"/>
                  </a:lnTo>
                  <a:lnTo>
                    <a:pt x="35718" y="142875"/>
                  </a:lnTo>
                  <a:lnTo>
                    <a:pt x="107156" y="142875"/>
                  </a:lnTo>
                  <a:lnTo>
                    <a:pt x="115496" y="144559"/>
                  </a:lnTo>
                  <a:lnTo>
                    <a:pt x="122308" y="149153"/>
                  </a:lnTo>
                  <a:lnTo>
                    <a:pt x="126902" y="155966"/>
                  </a:lnTo>
                  <a:lnTo>
                    <a:pt x="128587" y="164306"/>
                  </a:lnTo>
                  <a:lnTo>
                    <a:pt x="128587" y="171450"/>
                  </a:lnTo>
                  <a:lnTo>
                    <a:pt x="42862" y="171450"/>
                  </a:lnTo>
                  <a:lnTo>
                    <a:pt x="42862" y="200025"/>
                  </a:lnTo>
                  <a:lnTo>
                    <a:pt x="128587" y="200025"/>
                  </a:lnTo>
                  <a:lnTo>
                    <a:pt x="128587" y="207168"/>
                  </a:lnTo>
                  <a:lnTo>
                    <a:pt x="126902" y="215508"/>
                  </a:lnTo>
                  <a:lnTo>
                    <a:pt x="122308" y="222321"/>
                  </a:lnTo>
                  <a:lnTo>
                    <a:pt x="115496" y="226915"/>
                  </a:lnTo>
                  <a:lnTo>
                    <a:pt x="107156" y="228600"/>
                  </a:lnTo>
                  <a:close/>
                </a:path>
                <a:path w="285750" h="228600">
                  <a:moveTo>
                    <a:pt x="250031" y="228600"/>
                  </a:moveTo>
                  <a:lnTo>
                    <a:pt x="178593" y="228600"/>
                  </a:lnTo>
                  <a:lnTo>
                    <a:pt x="170253" y="226915"/>
                  </a:lnTo>
                  <a:lnTo>
                    <a:pt x="163441" y="222321"/>
                  </a:lnTo>
                  <a:lnTo>
                    <a:pt x="158847" y="215508"/>
                  </a:lnTo>
                  <a:lnTo>
                    <a:pt x="157162" y="207168"/>
                  </a:lnTo>
                  <a:lnTo>
                    <a:pt x="157162" y="164306"/>
                  </a:lnTo>
                  <a:lnTo>
                    <a:pt x="158847" y="155966"/>
                  </a:lnTo>
                  <a:lnTo>
                    <a:pt x="163441" y="149153"/>
                  </a:lnTo>
                  <a:lnTo>
                    <a:pt x="170253" y="144559"/>
                  </a:lnTo>
                  <a:lnTo>
                    <a:pt x="178593" y="142875"/>
                  </a:lnTo>
                  <a:lnTo>
                    <a:pt x="250031" y="142875"/>
                  </a:lnTo>
                  <a:lnTo>
                    <a:pt x="258371" y="144559"/>
                  </a:lnTo>
                  <a:lnTo>
                    <a:pt x="265183" y="149153"/>
                  </a:lnTo>
                  <a:lnTo>
                    <a:pt x="269777" y="155966"/>
                  </a:lnTo>
                  <a:lnTo>
                    <a:pt x="271462" y="164306"/>
                  </a:lnTo>
                  <a:lnTo>
                    <a:pt x="271462" y="171450"/>
                  </a:lnTo>
                  <a:lnTo>
                    <a:pt x="185737" y="171450"/>
                  </a:lnTo>
                  <a:lnTo>
                    <a:pt x="185737" y="200025"/>
                  </a:lnTo>
                  <a:lnTo>
                    <a:pt x="271462" y="200025"/>
                  </a:lnTo>
                  <a:lnTo>
                    <a:pt x="271462" y="207168"/>
                  </a:lnTo>
                  <a:lnTo>
                    <a:pt x="269777" y="215508"/>
                  </a:lnTo>
                  <a:lnTo>
                    <a:pt x="265183" y="222321"/>
                  </a:lnTo>
                  <a:lnTo>
                    <a:pt x="258371" y="226915"/>
                  </a:lnTo>
                  <a:lnTo>
                    <a:pt x="250031" y="228600"/>
                  </a:lnTo>
                  <a:close/>
                </a:path>
                <a:path w="285750" h="228600">
                  <a:moveTo>
                    <a:pt x="128587" y="200025"/>
                  </a:moveTo>
                  <a:lnTo>
                    <a:pt x="100012" y="200025"/>
                  </a:lnTo>
                  <a:lnTo>
                    <a:pt x="100012" y="171450"/>
                  </a:lnTo>
                  <a:lnTo>
                    <a:pt x="128587" y="171450"/>
                  </a:lnTo>
                  <a:lnTo>
                    <a:pt x="128587" y="200025"/>
                  </a:lnTo>
                  <a:close/>
                </a:path>
                <a:path w="285750" h="228600">
                  <a:moveTo>
                    <a:pt x="271462" y="200025"/>
                  </a:moveTo>
                  <a:lnTo>
                    <a:pt x="242887" y="200025"/>
                  </a:lnTo>
                  <a:lnTo>
                    <a:pt x="242887" y="171450"/>
                  </a:lnTo>
                  <a:lnTo>
                    <a:pt x="271462" y="171450"/>
                  </a:lnTo>
                  <a:lnTo>
                    <a:pt x="271462" y="20002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9350" y="1251743"/>
            <a:ext cx="9677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10" dirty="0">
                <a:solidFill>
                  <a:srgbClr val="1C4ED8"/>
                </a:solidFill>
                <a:latin typeface="Roboto"/>
                <a:cs typeface="Roboto"/>
              </a:rPr>
              <a:t>CAE</a:t>
            </a:r>
            <a:r>
              <a:rPr sz="1650" b="1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C4ED8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9" y="1804328"/>
            <a:ext cx="1924050" cy="9251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b="0" spc="-75" dirty="0">
                <a:solidFill>
                  <a:srgbClr val="2B3D4F"/>
                </a:solidFill>
                <a:latin typeface="Roboto Medium"/>
                <a:cs typeface="Roboto Medium"/>
              </a:rPr>
              <a:t>Mean</a:t>
            </a:r>
            <a:r>
              <a:rPr sz="1300" b="0" spc="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70" dirty="0">
                <a:solidFill>
                  <a:srgbClr val="2B3D4F"/>
                </a:solidFill>
                <a:latin typeface="Roboto Medium"/>
                <a:cs typeface="Roboto Medium"/>
              </a:rPr>
              <a:t>Squared</a:t>
            </a:r>
            <a:r>
              <a:rPr sz="1300" b="0" spc="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2B3D4F"/>
                </a:solidFill>
                <a:latin typeface="Roboto Medium"/>
                <a:cs typeface="Roboto Medium"/>
              </a:rPr>
              <a:t>Error</a:t>
            </a:r>
            <a:r>
              <a:rPr sz="1300" b="0" spc="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(MSE):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50" b="1" spc="-70" dirty="0">
                <a:solidFill>
                  <a:srgbClr val="2562EB"/>
                </a:solidFill>
                <a:latin typeface="Arial Nova"/>
                <a:cs typeface="Arial Nova"/>
              </a:rPr>
              <a:t>0.0167</a:t>
            </a:r>
            <a:r>
              <a:rPr sz="1950" b="1" spc="5" dirty="0">
                <a:solidFill>
                  <a:srgbClr val="2562EB"/>
                </a:solidFill>
                <a:latin typeface="Arial Nova"/>
                <a:cs typeface="Arial Nov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(Normal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Images)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b="1" spc="-70" dirty="0">
                <a:solidFill>
                  <a:srgbClr val="2562EB"/>
                </a:solidFill>
                <a:latin typeface="Arial Nova"/>
                <a:cs typeface="Arial Nova"/>
              </a:rPr>
              <a:t>0.1458</a:t>
            </a:r>
            <a:r>
              <a:rPr sz="1950" b="1" spc="-10" dirty="0">
                <a:solidFill>
                  <a:srgbClr val="2562EB"/>
                </a:solidFill>
                <a:latin typeface="Arial Nova"/>
                <a:cs typeface="Arial Nov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(Defective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Images)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43399" y="1095374"/>
            <a:ext cx="3505200" cy="2886075"/>
            <a:chOff x="4343399" y="1095374"/>
            <a:chExt cx="3505200" cy="2886075"/>
          </a:xfrm>
        </p:grpSpPr>
        <p:sp>
          <p:nvSpPr>
            <p:cNvPr id="14" name="object 14"/>
            <p:cNvSpPr/>
            <p:nvPr/>
          </p:nvSpPr>
          <p:spPr>
            <a:xfrm>
              <a:off x="4343399" y="1109662"/>
              <a:ext cx="3505200" cy="2872105"/>
            </a:xfrm>
            <a:custGeom>
              <a:avLst/>
              <a:gdLst/>
              <a:ahLst/>
              <a:cxnLst/>
              <a:rect l="l" t="t" r="r" b="b"/>
              <a:pathLst>
                <a:path w="3505200" h="2872104">
                  <a:moveTo>
                    <a:pt x="3434002" y="2871787"/>
                  </a:moveTo>
                  <a:lnTo>
                    <a:pt x="71196" y="2871787"/>
                  </a:lnTo>
                  <a:lnTo>
                    <a:pt x="66241" y="2871299"/>
                  </a:lnTo>
                  <a:lnTo>
                    <a:pt x="29705" y="2856165"/>
                  </a:lnTo>
                  <a:lnTo>
                    <a:pt x="3885" y="2820124"/>
                  </a:lnTo>
                  <a:lnTo>
                    <a:pt x="0" y="2800590"/>
                  </a:lnTo>
                  <a:lnTo>
                    <a:pt x="0" y="27955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2692"/>
                  </a:lnTo>
                  <a:lnTo>
                    <a:pt x="3501313" y="41975"/>
                  </a:lnTo>
                  <a:lnTo>
                    <a:pt x="3505199" y="57847"/>
                  </a:lnTo>
                  <a:lnTo>
                    <a:pt x="3505199" y="2800590"/>
                  </a:lnTo>
                  <a:lnTo>
                    <a:pt x="3489577" y="2842081"/>
                  </a:lnTo>
                  <a:lnTo>
                    <a:pt x="3453536" y="2867901"/>
                  </a:lnTo>
                  <a:lnTo>
                    <a:pt x="3438957" y="2871299"/>
                  </a:lnTo>
                  <a:lnTo>
                    <a:pt x="3434002" y="2871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777" y="1095374"/>
              <a:ext cx="3504565" cy="69215"/>
            </a:xfrm>
            <a:custGeom>
              <a:avLst/>
              <a:gdLst/>
              <a:ahLst/>
              <a:cxnLst/>
              <a:rect l="l" t="t" r="r" b="b"/>
              <a:pathLst>
                <a:path w="3504565" h="69215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3428622" y="0"/>
                  </a:lnTo>
                  <a:lnTo>
                    <a:pt x="3470963" y="12830"/>
                  </a:lnTo>
                  <a:lnTo>
                    <a:pt x="34880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504565" h="69215">
                  <a:moveTo>
                    <a:pt x="3504443" y="68698"/>
                  </a:moveTo>
                  <a:lnTo>
                    <a:pt x="3476938" y="39366"/>
                  </a:lnTo>
                  <a:lnTo>
                    <a:pt x="3436128" y="28801"/>
                  </a:lnTo>
                  <a:lnTo>
                    <a:pt x="3428622" y="28574"/>
                  </a:lnTo>
                  <a:lnTo>
                    <a:pt x="3488068" y="28574"/>
                  </a:lnTo>
                  <a:lnTo>
                    <a:pt x="3503371" y="61331"/>
                  </a:lnTo>
                  <a:lnTo>
                    <a:pt x="3504443" y="68698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399" y="1123949"/>
              <a:ext cx="3505200" cy="571500"/>
            </a:xfrm>
            <a:custGeom>
              <a:avLst/>
              <a:gdLst/>
              <a:ahLst/>
              <a:cxnLst/>
              <a:rect l="l" t="t" r="r" b="b"/>
              <a:pathLst>
                <a:path w="3505200" h="571500">
                  <a:moveTo>
                    <a:pt x="3505199" y="571499"/>
                  </a:moveTo>
                  <a:lnTo>
                    <a:pt x="0" y="571499"/>
                  </a:lnTo>
                  <a:lnTo>
                    <a:pt x="0" y="41309"/>
                  </a:lnTo>
                  <a:lnTo>
                    <a:pt x="27882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29000" y="0"/>
                  </a:lnTo>
                  <a:lnTo>
                    <a:pt x="3471341" y="8018"/>
                  </a:lnTo>
                  <a:lnTo>
                    <a:pt x="3503266" y="35234"/>
                  </a:lnTo>
                  <a:lnTo>
                    <a:pt x="3505199" y="5714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5799" y="127634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28575" y="228600"/>
                  </a:moveTo>
                  <a:lnTo>
                    <a:pt x="17461" y="226351"/>
                  </a:lnTo>
                  <a:lnTo>
                    <a:pt x="8323" y="220142"/>
                  </a:lnTo>
                  <a:lnTo>
                    <a:pt x="2248" y="211138"/>
                  </a:lnTo>
                  <a:lnTo>
                    <a:pt x="0" y="200025"/>
                  </a:lnTo>
                  <a:lnTo>
                    <a:pt x="1033" y="192386"/>
                  </a:lnTo>
                  <a:lnTo>
                    <a:pt x="3858" y="185737"/>
                  </a:lnTo>
                  <a:lnTo>
                    <a:pt x="3945" y="185531"/>
                  </a:lnTo>
                  <a:lnTo>
                    <a:pt x="8457" y="179738"/>
                  </a:lnTo>
                  <a:lnTo>
                    <a:pt x="14287" y="175289"/>
                  </a:lnTo>
                  <a:lnTo>
                    <a:pt x="14287" y="53310"/>
                  </a:lnTo>
                  <a:lnTo>
                    <a:pt x="8457" y="48861"/>
                  </a:lnTo>
                  <a:lnTo>
                    <a:pt x="3945" y="43068"/>
                  </a:lnTo>
                  <a:lnTo>
                    <a:pt x="1033" y="36213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36213" y="1033"/>
                  </a:lnTo>
                  <a:lnTo>
                    <a:pt x="43068" y="3945"/>
                  </a:lnTo>
                  <a:lnTo>
                    <a:pt x="48758" y="8377"/>
                  </a:lnTo>
                  <a:lnTo>
                    <a:pt x="53310" y="14287"/>
                  </a:lnTo>
                  <a:lnTo>
                    <a:pt x="252785" y="1428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56141" y="36213"/>
                  </a:lnTo>
                  <a:lnTo>
                    <a:pt x="253316" y="42862"/>
                  </a:lnTo>
                  <a:lnTo>
                    <a:pt x="53310" y="42862"/>
                  </a:lnTo>
                  <a:lnTo>
                    <a:pt x="50809" y="47193"/>
                  </a:lnTo>
                  <a:lnTo>
                    <a:pt x="47193" y="50809"/>
                  </a:lnTo>
                  <a:lnTo>
                    <a:pt x="42862" y="53310"/>
                  </a:lnTo>
                  <a:lnTo>
                    <a:pt x="42862" y="175289"/>
                  </a:lnTo>
                  <a:lnTo>
                    <a:pt x="47193" y="177790"/>
                  </a:lnTo>
                  <a:lnTo>
                    <a:pt x="50809" y="181406"/>
                  </a:lnTo>
                  <a:lnTo>
                    <a:pt x="53191" y="185531"/>
                  </a:lnTo>
                  <a:lnTo>
                    <a:pt x="53310" y="185737"/>
                  </a:lnTo>
                  <a:lnTo>
                    <a:pt x="253309" y="185737"/>
                  </a:lnTo>
                  <a:lnTo>
                    <a:pt x="256139" y="192386"/>
                  </a:lnTo>
                  <a:lnTo>
                    <a:pt x="257175" y="200025"/>
                  </a:lnTo>
                  <a:lnTo>
                    <a:pt x="254926" y="211138"/>
                  </a:lnTo>
                  <a:lnTo>
                    <a:pt x="252785" y="214312"/>
                  </a:lnTo>
                  <a:lnTo>
                    <a:pt x="53310" y="214312"/>
                  </a:lnTo>
                  <a:lnTo>
                    <a:pt x="48842" y="220142"/>
                  </a:lnTo>
                  <a:lnTo>
                    <a:pt x="43052" y="224654"/>
                  </a:lnTo>
                  <a:lnTo>
                    <a:pt x="36207" y="227566"/>
                  </a:lnTo>
                  <a:lnTo>
                    <a:pt x="28575" y="228600"/>
                  </a:lnTo>
                  <a:close/>
                </a:path>
                <a:path w="257175" h="228600">
                  <a:moveTo>
                    <a:pt x="252785" y="14287"/>
                  </a:moveTo>
                  <a:lnTo>
                    <a:pt x="203864" y="14287"/>
                  </a:lnTo>
                  <a:lnTo>
                    <a:pt x="208416" y="8377"/>
                  </a:lnTo>
                  <a:lnTo>
                    <a:pt x="214106" y="3945"/>
                  </a:lnTo>
                  <a:lnTo>
                    <a:pt x="220961" y="1033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2785" y="14287"/>
                  </a:lnTo>
                  <a:close/>
                </a:path>
                <a:path w="257175" h="228600">
                  <a:moveTo>
                    <a:pt x="253309" y="185737"/>
                  </a:moveTo>
                  <a:lnTo>
                    <a:pt x="203864" y="185737"/>
                  </a:lnTo>
                  <a:lnTo>
                    <a:pt x="206365" y="181406"/>
                  </a:lnTo>
                  <a:lnTo>
                    <a:pt x="209981" y="177790"/>
                  </a:lnTo>
                  <a:lnTo>
                    <a:pt x="214312" y="175289"/>
                  </a:lnTo>
                  <a:lnTo>
                    <a:pt x="214312" y="53310"/>
                  </a:lnTo>
                  <a:lnTo>
                    <a:pt x="209981" y="50809"/>
                  </a:lnTo>
                  <a:lnTo>
                    <a:pt x="206365" y="47193"/>
                  </a:lnTo>
                  <a:lnTo>
                    <a:pt x="203983" y="43068"/>
                  </a:lnTo>
                  <a:lnTo>
                    <a:pt x="203864" y="42862"/>
                  </a:lnTo>
                  <a:lnTo>
                    <a:pt x="253316" y="42862"/>
                  </a:lnTo>
                  <a:lnTo>
                    <a:pt x="253229" y="43068"/>
                  </a:lnTo>
                  <a:lnTo>
                    <a:pt x="248717" y="48861"/>
                  </a:lnTo>
                  <a:lnTo>
                    <a:pt x="242887" y="53310"/>
                  </a:lnTo>
                  <a:lnTo>
                    <a:pt x="242887" y="175289"/>
                  </a:lnTo>
                  <a:lnTo>
                    <a:pt x="248693" y="179738"/>
                  </a:lnTo>
                  <a:lnTo>
                    <a:pt x="253216" y="185531"/>
                  </a:lnTo>
                  <a:lnTo>
                    <a:pt x="253309" y="185737"/>
                  </a:lnTo>
                  <a:close/>
                </a:path>
                <a:path w="257175" h="228600">
                  <a:moveTo>
                    <a:pt x="136490" y="128587"/>
                  </a:moveTo>
                  <a:lnTo>
                    <a:pt x="63534" y="128587"/>
                  </a:lnTo>
                  <a:lnTo>
                    <a:pt x="57150" y="122202"/>
                  </a:lnTo>
                  <a:lnTo>
                    <a:pt x="57150" y="63534"/>
                  </a:lnTo>
                  <a:lnTo>
                    <a:pt x="63534" y="57150"/>
                  </a:lnTo>
                  <a:lnTo>
                    <a:pt x="136490" y="57150"/>
                  </a:lnTo>
                  <a:lnTo>
                    <a:pt x="142875" y="63534"/>
                  </a:lnTo>
                  <a:lnTo>
                    <a:pt x="142875" y="122202"/>
                  </a:lnTo>
                  <a:lnTo>
                    <a:pt x="136490" y="128587"/>
                  </a:lnTo>
                  <a:close/>
                </a:path>
                <a:path w="257175" h="228600">
                  <a:moveTo>
                    <a:pt x="193640" y="171450"/>
                  </a:moveTo>
                  <a:lnTo>
                    <a:pt x="120684" y="171450"/>
                  </a:lnTo>
                  <a:lnTo>
                    <a:pt x="114300" y="165065"/>
                  </a:lnTo>
                  <a:lnTo>
                    <a:pt x="114300" y="142875"/>
                  </a:lnTo>
                  <a:lnTo>
                    <a:pt x="128587" y="142875"/>
                  </a:lnTo>
                  <a:lnTo>
                    <a:pt x="139701" y="140626"/>
                  </a:lnTo>
                  <a:lnTo>
                    <a:pt x="148785" y="134497"/>
                  </a:lnTo>
                  <a:lnTo>
                    <a:pt x="154914" y="125413"/>
                  </a:lnTo>
                  <a:lnTo>
                    <a:pt x="157162" y="114300"/>
                  </a:lnTo>
                  <a:lnTo>
                    <a:pt x="157162" y="100012"/>
                  </a:lnTo>
                  <a:lnTo>
                    <a:pt x="193640" y="100012"/>
                  </a:lnTo>
                  <a:lnTo>
                    <a:pt x="200025" y="106397"/>
                  </a:lnTo>
                  <a:lnTo>
                    <a:pt x="200025" y="165065"/>
                  </a:lnTo>
                  <a:lnTo>
                    <a:pt x="193640" y="171450"/>
                  </a:lnTo>
                  <a:close/>
                </a:path>
                <a:path w="257175" h="228600">
                  <a:moveTo>
                    <a:pt x="228600" y="228600"/>
                  </a:moveTo>
                  <a:lnTo>
                    <a:pt x="220961" y="227566"/>
                  </a:lnTo>
                  <a:lnTo>
                    <a:pt x="214106" y="224654"/>
                  </a:lnTo>
                  <a:lnTo>
                    <a:pt x="208313" y="220142"/>
                  </a:lnTo>
                  <a:lnTo>
                    <a:pt x="203864" y="214312"/>
                  </a:lnTo>
                  <a:lnTo>
                    <a:pt x="252785" y="214312"/>
                  </a:lnTo>
                  <a:lnTo>
                    <a:pt x="248851" y="220142"/>
                  </a:lnTo>
                  <a:lnTo>
                    <a:pt x="239713" y="226351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54574" y="1251743"/>
            <a:ext cx="110998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047857"/>
                </a:solidFill>
                <a:latin typeface="Roboto"/>
                <a:cs typeface="Roboto"/>
              </a:rPr>
              <a:t>U-</a:t>
            </a:r>
            <a:r>
              <a:rPr sz="1650" b="1" spc="-95" dirty="0">
                <a:solidFill>
                  <a:srgbClr val="047857"/>
                </a:solidFill>
                <a:latin typeface="Roboto"/>
                <a:cs typeface="Roboto"/>
              </a:rPr>
              <a:t>Net</a:t>
            </a:r>
            <a:r>
              <a:rPr sz="1650" b="1" spc="-5" dirty="0">
                <a:solidFill>
                  <a:srgbClr val="047857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047857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83100" y="1804328"/>
            <a:ext cx="1846580" cy="9251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b="0" spc="-75" dirty="0">
                <a:solidFill>
                  <a:srgbClr val="2B3D4F"/>
                </a:solidFill>
                <a:latin typeface="Roboto Medium"/>
                <a:cs typeface="Roboto Medium"/>
              </a:rPr>
              <a:t>Mean</a:t>
            </a:r>
            <a:r>
              <a:rPr sz="1300" b="0" spc="1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75" dirty="0">
                <a:solidFill>
                  <a:srgbClr val="2B3D4F"/>
                </a:solidFill>
                <a:latin typeface="Roboto Medium"/>
                <a:cs typeface="Roboto Medium"/>
              </a:rPr>
              <a:t>Anomaly</a:t>
            </a:r>
            <a:r>
              <a:rPr sz="1300" b="0" spc="2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20" dirty="0">
                <a:solidFill>
                  <a:srgbClr val="2B3D4F"/>
                </a:solidFill>
                <a:latin typeface="Roboto Medium"/>
                <a:cs typeface="Roboto Medium"/>
              </a:rPr>
              <a:t>Mask: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50" b="1" spc="-70" dirty="0">
                <a:solidFill>
                  <a:srgbClr val="049569"/>
                </a:solidFill>
                <a:latin typeface="Arial Nova"/>
                <a:cs typeface="Arial Nova"/>
              </a:rPr>
              <a:t>0.4168</a:t>
            </a:r>
            <a:r>
              <a:rPr sz="1950" b="1" spc="-25" dirty="0">
                <a:solidFill>
                  <a:srgbClr val="049569"/>
                </a:solidFill>
                <a:latin typeface="Arial Nova"/>
                <a:cs typeface="Arial Nov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(Defect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Regions)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b="1" spc="-70" dirty="0">
                <a:solidFill>
                  <a:srgbClr val="049569"/>
                </a:solidFill>
                <a:latin typeface="Arial Nova"/>
                <a:cs typeface="Arial Nova"/>
              </a:rPr>
              <a:t>0.0213</a:t>
            </a:r>
            <a:r>
              <a:rPr sz="1950" b="1" spc="5" dirty="0">
                <a:solidFill>
                  <a:srgbClr val="049569"/>
                </a:solidFill>
                <a:latin typeface="Arial Nova"/>
                <a:cs typeface="Arial Nov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(Normal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Regions)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77198" y="1095374"/>
            <a:ext cx="3505200" cy="2886075"/>
            <a:chOff x="8077198" y="1095374"/>
            <a:chExt cx="3505200" cy="2886075"/>
          </a:xfrm>
        </p:grpSpPr>
        <p:sp>
          <p:nvSpPr>
            <p:cNvPr id="21" name="object 21"/>
            <p:cNvSpPr/>
            <p:nvPr/>
          </p:nvSpPr>
          <p:spPr>
            <a:xfrm>
              <a:off x="8077198" y="1109662"/>
              <a:ext cx="3505200" cy="2872105"/>
            </a:xfrm>
            <a:custGeom>
              <a:avLst/>
              <a:gdLst/>
              <a:ahLst/>
              <a:cxnLst/>
              <a:rect l="l" t="t" r="r" b="b"/>
              <a:pathLst>
                <a:path w="3505200" h="2872104">
                  <a:moveTo>
                    <a:pt x="3434003" y="2871787"/>
                  </a:moveTo>
                  <a:lnTo>
                    <a:pt x="71196" y="2871787"/>
                  </a:lnTo>
                  <a:lnTo>
                    <a:pt x="66241" y="2871299"/>
                  </a:lnTo>
                  <a:lnTo>
                    <a:pt x="29703" y="2856165"/>
                  </a:lnTo>
                  <a:lnTo>
                    <a:pt x="3885" y="2820124"/>
                  </a:lnTo>
                  <a:lnTo>
                    <a:pt x="0" y="2800590"/>
                  </a:lnTo>
                  <a:lnTo>
                    <a:pt x="0" y="2795587"/>
                  </a:lnTo>
                  <a:lnTo>
                    <a:pt x="0" y="57847"/>
                  </a:lnTo>
                  <a:lnTo>
                    <a:pt x="18779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2692"/>
                  </a:lnTo>
                  <a:lnTo>
                    <a:pt x="3501312" y="41975"/>
                  </a:lnTo>
                  <a:lnTo>
                    <a:pt x="3505199" y="57847"/>
                  </a:lnTo>
                  <a:lnTo>
                    <a:pt x="3505199" y="2800590"/>
                  </a:lnTo>
                  <a:lnTo>
                    <a:pt x="3489576" y="2842081"/>
                  </a:lnTo>
                  <a:lnTo>
                    <a:pt x="3453537" y="2867901"/>
                  </a:lnTo>
                  <a:lnTo>
                    <a:pt x="3438957" y="2871299"/>
                  </a:lnTo>
                  <a:lnTo>
                    <a:pt x="3434003" y="2871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77577" y="1095374"/>
              <a:ext cx="3504565" cy="69215"/>
            </a:xfrm>
            <a:custGeom>
              <a:avLst/>
              <a:gdLst/>
              <a:ahLst/>
              <a:cxnLst/>
              <a:rect l="l" t="t" r="r" b="b"/>
              <a:pathLst>
                <a:path w="3504565" h="69215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3428622" y="0"/>
                  </a:lnTo>
                  <a:lnTo>
                    <a:pt x="3470963" y="12830"/>
                  </a:lnTo>
                  <a:lnTo>
                    <a:pt x="34880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4" y="63809"/>
                  </a:lnTo>
                  <a:lnTo>
                    <a:pt x="0" y="68698"/>
                  </a:lnTo>
                  <a:close/>
                </a:path>
                <a:path w="3504565" h="69215">
                  <a:moveTo>
                    <a:pt x="3504444" y="68698"/>
                  </a:moveTo>
                  <a:lnTo>
                    <a:pt x="3476938" y="39366"/>
                  </a:lnTo>
                  <a:lnTo>
                    <a:pt x="3436128" y="28801"/>
                  </a:lnTo>
                  <a:lnTo>
                    <a:pt x="3428622" y="28574"/>
                  </a:lnTo>
                  <a:lnTo>
                    <a:pt x="3488068" y="28574"/>
                  </a:lnTo>
                  <a:lnTo>
                    <a:pt x="3503371" y="61331"/>
                  </a:lnTo>
                  <a:lnTo>
                    <a:pt x="3504444" y="68698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7198" y="1123949"/>
              <a:ext cx="3505200" cy="571500"/>
            </a:xfrm>
            <a:custGeom>
              <a:avLst/>
              <a:gdLst/>
              <a:ahLst/>
              <a:cxnLst/>
              <a:rect l="l" t="t" r="r" b="b"/>
              <a:pathLst>
                <a:path w="3505200" h="571500">
                  <a:moveTo>
                    <a:pt x="3505199" y="571499"/>
                  </a:moveTo>
                  <a:lnTo>
                    <a:pt x="0" y="571499"/>
                  </a:lnTo>
                  <a:lnTo>
                    <a:pt x="0" y="41309"/>
                  </a:lnTo>
                  <a:lnTo>
                    <a:pt x="27882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29000" y="0"/>
                  </a:lnTo>
                  <a:lnTo>
                    <a:pt x="3471341" y="8018"/>
                  </a:lnTo>
                  <a:lnTo>
                    <a:pt x="3503266" y="35234"/>
                  </a:lnTo>
                  <a:lnTo>
                    <a:pt x="3505199" y="5714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599" y="1276349"/>
              <a:ext cx="228600" cy="2286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59800" y="1251743"/>
            <a:ext cx="15049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B91B1B"/>
                </a:solidFill>
                <a:latin typeface="Roboto"/>
                <a:cs typeface="Roboto"/>
              </a:rPr>
              <a:t>PatchCore</a:t>
            </a:r>
            <a:r>
              <a:rPr sz="1650" b="1" spc="3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B91B1B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16900" y="1804328"/>
            <a:ext cx="1929764" cy="92519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b="0" spc="-75" dirty="0">
                <a:solidFill>
                  <a:srgbClr val="2B3D4F"/>
                </a:solidFill>
                <a:latin typeface="Roboto Medium"/>
                <a:cs typeface="Roboto Medium"/>
              </a:rPr>
              <a:t>Anomaly</a:t>
            </a:r>
            <a:r>
              <a:rPr sz="1300" b="0" spc="3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2B3D4F"/>
                </a:solidFill>
                <a:latin typeface="Roboto Medium"/>
                <a:cs typeface="Roboto Medium"/>
              </a:rPr>
              <a:t>Score: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950" b="1" spc="-70" dirty="0">
                <a:solidFill>
                  <a:srgbClr val="DB2525"/>
                </a:solidFill>
                <a:latin typeface="Arial Nova"/>
                <a:cs typeface="Arial Nova"/>
              </a:rPr>
              <a:t>0.4649</a:t>
            </a:r>
            <a:r>
              <a:rPr sz="1950" b="1" spc="-25" dirty="0">
                <a:solidFill>
                  <a:srgbClr val="DB2525"/>
                </a:solidFill>
                <a:latin typeface="Arial Nova"/>
                <a:cs typeface="Arial Nova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(Feature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Deviation)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950" b="1" spc="-70" dirty="0">
                <a:solidFill>
                  <a:srgbClr val="DB2525"/>
                </a:solidFill>
                <a:latin typeface="Arial Nova"/>
                <a:cs typeface="Arial Nova"/>
              </a:rPr>
              <a:t>0.0128</a:t>
            </a:r>
            <a:r>
              <a:rPr sz="1950" b="1" spc="5" dirty="0">
                <a:solidFill>
                  <a:srgbClr val="DB2525"/>
                </a:solidFill>
                <a:latin typeface="Arial Nova"/>
                <a:cs typeface="Arial Nova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(Normal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Features)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599" y="4210049"/>
            <a:ext cx="10972800" cy="2781300"/>
            <a:chOff x="609599" y="4210049"/>
            <a:chExt cx="10972800" cy="2781300"/>
          </a:xfrm>
        </p:grpSpPr>
        <p:sp>
          <p:nvSpPr>
            <p:cNvPr id="28" name="object 28"/>
            <p:cNvSpPr/>
            <p:nvPr/>
          </p:nvSpPr>
          <p:spPr>
            <a:xfrm>
              <a:off x="628649" y="4210049"/>
              <a:ext cx="10953750" cy="2781300"/>
            </a:xfrm>
            <a:custGeom>
              <a:avLst/>
              <a:gdLst/>
              <a:ahLst/>
              <a:cxnLst/>
              <a:rect l="l" t="t" r="r" b="b"/>
              <a:pathLst>
                <a:path w="10953750" h="2781300">
                  <a:moveTo>
                    <a:pt x="10882552" y="2781299"/>
                  </a:moveTo>
                  <a:lnTo>
                    <a:pt x="53397" y="2781299"/>
                  </a:lnTo>
                  <a:lnTo>
                    <a:pt x="49680" y="2780810"/>
                  </a:lnTo>
                  <a:lnTo>
                    <a:pt x="14085" y="2755442"/>
                  </a:lnTo>
                  <a:lnTo>
                    <a:pt x="366" y="2715057"/>
                  </a:lnTo>
                  <a:lnTo>
                    <a:pt x="0" y="2710102"/>
                  </a:lnTo>
                  <a:lnTo>
                    <a:pt x="0" y="2705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2710102"/>
                  </a:lnTo>
                  <a:lnTo>
                    <a:pt x="10938125" y="2751593"/>
                  </a:lnTo>
                  <a:lnTo>
                    <a:pt x="10902086" y="2777413"/>
                  </a:lnTo>
                  <a:lnTo>
                    <a:pt x="10887506" y="2780810"/>
                  </a:lnTo>
                  <a:lnTo>
                    <a:pt x="10882552" y="2781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599" y="4210327"/>
              <a:ext cx="70485" cy="2781300"/>
            </a:xfrm>
            <a:custGeom>
              <a:avLst/>
              <a:gdLst/>
              <a:ahLst/>
              <a:cxnLst/>
              <a:rect l="l" t="t" r="r" b="b"/>
              <a:pathLst>
                <a:path w="70484" h="2781300">
                  <a:moveTo>
                    <a:pt x="70450" y="2780744"/>
                  </a:moveTo>
                  <a:lnTo>
                    <a:pt x="33857" y="2768190"/>
                  </a:lnTo>
                  <a:lnTo>
                    <a:pt x="5800" y="2733982"/>
                  </a:lnTo>
                  <a:lnTo>
                    <a:pt x="0" y="2704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704822"/>
                  </a:lnTo>
                  <a:lnTo>
                    <a:pt x="44514" y="2747163"/>
                  </a:lnTo>
                  <a:lnTo>
                    <a:pt x="66287" y="2779088"/>
                  </a:lnTo>
                  <a:lnTo>
                    <a:pt x="70450" y="278074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3600" y="4425711"/>
            <a:ext cx="39306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0" dirty="0">
                <a:solidFill>
                  <a:srgbClr val="2B3D4F"/>
                </a:solidFill>
                <a:latin typeface="Roboto"/>
                <a:cs typeface="Roboto"/>
              </a:rPr>
              <a:t>Complementary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Performance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Across</a:t>
            </a:r>
            <a:r>
              <a:rPr sz="15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500" b="1" spc="-4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Types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599" y="4857750"/>
            <a:ext cx="10972800" cy="3200400"/>
            <a:chOff x="609599" y="4857750"/>
            <a:chExt cx="10972800" cy="320040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4857750"/>
              <a:ext cx="10477499" cy="19049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8649" y="7219949"/>
              <a:ext cx="10953750" cy="838200"/>
            </a:xfrm>
            <a:custGeom>
              <a:avLst/>
              <a:gdLst/>
              <a:ahLst/>
              <a:cxnLst/>
              <a:rect l="l" t="t" r="r" b="b"/>
              <a:pathLst>
                <a:path w="10953750" h="838200">
                  <a:moveTo>
                    <a:pt x="10882552" y="838199"/>
                  </a:moveTo>
                  <a:lnTo>
                    <a:pt x="53397" y="838199"/>
                  </a:lnTo>
                  <a:lnTo>
                    <a:pt x="49680" y="837711"/>
                  </a:lnTo>
                  <a:lnTo>
                    <a:pt x="14085" y="812343"/>
                  </a:lnTo>
                  <a:lnTo>
                    <a:pt x="366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0"/>
                  </a:lnTo>
                  <a:lnTo>
                    <a:pt x="10949861" y="51660"/>
                  </a:lnTo>
                  <a:lnTo>
                    <a:pt x="10953747" y="71196"/>
                  </a:lnTo>
                  <a:lnTo>
                    <a:pt x="10953747" y="767003"/>
                  </a:lnTo>
                  <a:lnTo>
                    <a:pt x="10938125" y="808494"/>
                  </a:lnTo>
                  <a:lnTo>
                    <a:pt x="10902086" y="834313"/>
                  </a:lnTo>
                  <a:lnTo>
                    <a:pt x="10887506" y="837711"/>
                  </a:lnTo>
                  <a:lnTo>
                    <a:pt x="10882552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599" y="722022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50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8"/>
                  </a:lnTo>
                  <a:lnTo>
                    <a:pt x="47039" y="5521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4" y="804063"/>
                  </a:lnTo>
                  <a:lnTo>
                    <a:pt x="66287" y="835988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7399" y="7321597"/>
            <a:ext cx="100304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2B3D4F"/>
                </a:solidFill>
                <a:latin typeface="Roboto"/>
                <a:cs typeface="Roboto"/>
              </a:rPr>
              <a:t>Key</a:t>
            </a:r>
            <a:r>
              <a:rPr sz="15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Finding: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2B3D4F"/>
                </a:solidFill>
                <a:latin typeface="Roboto"/>
                <a:cs typeface="Roboto"/>
              </a:rPr>
              <a:t>Combined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500" spc="-9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2B3D4F"/>
                </a:solidFill>
                <a:latin typeface="Roboto"/>
                <a:cs typeface="Roboto"/>
              </a:rPr>
              <a:t>approach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B3D4F"/>
                </a:solidFill>
                <a:latin typeface="Roboto"/>
                <a:cs typeface="Roboto"/>
              </a:rPr>
              <a:t>provides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105" dirty="0">
                <a:solidFill>
                  <a:srgbClr val="2B3D4F"/>
                </a:solidFill>
                <a:latin typeface="Roboto"/>
                <a:cs typeface="Roboto"/>
              </a:rPr>
              <a:t>more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2B3D4F"/>
                </a:solidFill>
                <a:latin typeface="Roboto"/>
                <a:cs typeface="Roboto"/>
              </a:rPr>
              <a:t>comprehensive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B3D4F"/>
                </a:solidFill>
                <a:latin typeface="Roboto"/>
                <a:cs typeface="Roboto"/>
              </a:rPr>
              <a:t>reliable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2B3D4F"/>
                </a:solidFill>
                <a:latin typeface="Roboto"/>
                <a:cs typeface="Roboto"/>
              </a:rPr>
              <a:t>than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2B3D4F"/>
                </a:solidFill>
                <a:latin typeface="Roboto"/>
                <a:cs typeface="Roboto"/>
              </a:rPr>
              <a:t>any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B3D4F"/>
                </a:solidFill>
                <a:latin typeface="Roboto"/>
                <a:cs typeface="Roboto"/>
              </a:rPr>
              <a:t>single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B3D4F"/>
                </a:solidFill>
                <a:latin typeface="Roboto"/>
                <a:cs typeface="Roboto"/>
              </a:rPr>
              <a:t>model,</a:t>
            </a:r>
            <a:r>
              <a:rPr sz="15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B3D4F"/>
                </a:solidFill>
                <a:latin typeface="Roboto"/>
                <a:cs typeface="Roboto"/>
              </a:rPr>
              <a:t>capturing </a:t>
            </a:r>
            <a:r>
              <a:rPr sz="1500" spc="-70" dirty="0">
                <a:solidFill>
                  <a:srgbClr val="2B3D4F"/>
                </a:solidFill>
                <a:latin typeface="Roboto"/>
                <a:cs typeface="Roboto"/>
              </a:rPr>
              <a:t>different</a:t>
            </a:r>
            <a:r>
              <a:rPr sz="15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2B3D4F"/>
                </a:solidFill>
                <a:latin typeface="Roboto"/>
                <a:cs typeface="Roboto"/>
              </a:rPr>
              <a:t>types</a:t>
            </a:r>
            <a:r>
              <a:rPr sz="15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5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r>
              <a:rPr sz="15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5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5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2B3D4F"/>
                </a:solidFill>
                <a:latin typeface="Roboto"/>
                <a:cs typeface="Roboto"/>
              </a:rPr>
              <a:t>accuracy.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009899"/>
            <a:ext cx="12192000" cy="5429250"/>
            <a:chOff x="0" y="3009899"/>
            <a:chExt cx="12192000" cy="5429250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300989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323849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346709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799" y="3009899"/>
              <a:ext cx="76200" cy="761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799" y="3238499"/>
              <a:ext cx="76200" cy="76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799" y="3467099"/>
              <a:ext cx="76200" cy="761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598" y="3009899"/>
              <a:ext cx="76200" cy="761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598" y="3238499"/>
              <a:ext cx="76200" cy="761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598" y="3467099"/>
              <a:ext cx="76200" cy="761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0" y="809624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44174" y="79247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802004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77900" y="2869183"/>
            <a:ext cx="253746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Successfully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learned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patterns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Strong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at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detecting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global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anomalies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Lower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2B3D4F"/>
                </a:solidFill>
                <a:latin typeface="Roboto"/>
                <a:cs typeface="Roboto"/>
              </a:rPr>
              <a:t>MSE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indicates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better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image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reconstruction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833000" y="802640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99905" y="8202612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1699" y="2869183"/>
            <a:ext cx="2978150" cy="711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Precise</a:t>
            </a:r>
            <a:r>
              <a:rPr sz="130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pixel-level</a:t>
            </a:r>
            <a:r>
              <a:rPr sz="130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localization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sensitivity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boundaries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Higher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B3D4F"/>
                </a:solidFill>
                <a:latin typeface="Roboto"/>
                <a:cs typeface="Roboto"/>
              </a:rPr>
              <a:t>mask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values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pronounced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45500" y="2869183"/>
            <a:ext cx="266763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Best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at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subtle,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feature-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level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anomalies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Highest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sensitivity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small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defects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Effective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spatially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limited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5100"/>
            <a:chOff x="0" y="0"/>
            <a:chExt cx="12192000" cy="65151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0" y="6438899"/>
                  </a:moveTo>
                  <a:lnTo>
                    <a:pt x="12191999" y="64388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38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847724"/>
            <a:ext cx="1438275" cy="19050"/>
          </a:xfrm>
          <a:custGeom>
            <a:avLst/>
            <a:gdLst/>
            <a:ahLst/>
            <a:cxnLst/>
            <a:rect l="l" t="t" r="r" b="b"/>
            <a:pathLst>
              <a:path w="1438275" h="19050">
                <a:moveTo>
                  <a:pt x="1438274" y="19049"/>
                </a:moveTo>
                <a:lnTo>
                  <a:pt x="0" y="19049"/>
                </a:lnTo>
                <a:lnTo>
                  <a:pt x="0" y="0"/>
                </a:lnTo>
                <a:lnTo>
                  <a:pt x="1438274" y="0"/>
                </a:lnTo>
                <a:lnTo>
                  <a:pt x="1438274" y="190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Conclusion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9599" y="1171574"/>
            <a:ext cx="10972800" cy="1533525"/>
            <a:chOff x="609599" y="1171574"/>
            <a:chExt cx="10972800" cy="1533525"/>
          </a:xfrm>
        </p:grpSpPr>
        <p:sp>
          <p:nvSpPr>
            <p:cNvPr id="8" name="object 8"/>
            <p:cNvSpPr/>
            <p:nvPr/>
          </p:nvSpPr>
          <p:spPr>
            <a:xfrm>
              <a:off x="628649" y="1171574"/>
              <a:ext cx="10953750" cy="1533525"/>
            </a:xfrm>
            <a:custGeom>
              <a:avLst/>
              <a:gdLst/>
              <a:ahLst/>
              <a:cxnLst/>
              <a:rect l="l" t="t" r="r" b="b"/>
              <a:pathLst>
                <a:path w="10953750" h="1533525">
                  <a:moveTo>
                    <a:pt x="10920701" y="1533524"/>
                  </a:moveTo>
                  <a:lnTo>
                    <a:pt x="16523" y="1533524"/>
                  </a:lnTo>
                  <a:lnTo>
                    <a:pt x="14093" y="1532557"/>
                  </a:lnTo>
                  <a:lnTo>
                    <a:pt x="0" y="1500477"/>
                  </a:lnTo>
                  <a:lnTo>
                    <a:pt x="0" y="14954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1500477"/>
                  </a:lnTo>
                  <a:lnTo>
                    <a:pt x="10925560" y="1532557"/>
                  </a:lnTo>
                  <a:lnTo>
                    <a:pt x="10920701" y="1533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87" y="1171574"/>
              <a:ext cx="552450" cy="1533525"/>
            </a:xfrm>
            <a:custGeom>
              <a:avLst/>
              <a:gdLst/>
              <a:ahLst/>
              <a:cxnLst/>
              <a:rect l="l" t="t" r="r" b="b"/>
              <a:pathLst>
                <a:path w="552450" h="15335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1495425"/>
                  </a:lnTo>
                  <a:lnTo>
                    <a:pt x="23482" y="1530743"/>
                  </a:lnTo>
                  <a:lnTo>
                    <a:pt x="38100" y="1533525"/>
                  </a:lnTo>
                  <a:lnTo>
                    <a:pt x="38100" y="0"/>
                  </a:lnTo>
                  <a:close/>
                </a:path>
                <a:path w="552450" h="1533525">
                  <a:moveTo>
                    <a:pt x="552284" y="364464"/>
                  </a:moveTo>
                  <a:lnTo>
                    <a:pt x="544106" y="323354"/>
                  </a:lnTo>
                  <a:lnTo>
                    <a:pt x="543204" y="321030"/>
                  </a:lnTo>
                  <a:lnTo>
                    <a:pt x="541578" y="316801"/>
                  </a:lnTo>
                  <a:lnTo>
                    <a:pt x="520026" y="280835"/>
                  </a:lnTo>
                  <a:lnTo>
                    <a:pt x="488962" y="252679"/>
                  </a:lnTo>
                  <a:lnTo>
                    <a:pt x="483082" y="248970"/>
                  </a:lnTo>
                  <a:lnTo>
                    <a:pt x="483082" y="334810"/>
                  </a:lnTo>
                  <a:lnTo>
                    <a:pt x="395960" y="421932"/>
                  </a:lnTo>
                  <a:lnTo>
                    <a:pt x="387477" y="421932"/>
                  </a:lnTo>
                  <a:lnTo>
                    <a:pt x="382295" y="416687"/>
                  </a:lnTo>
                  <a:lnTo>
                    <a:pt x="341325" y="375716"/>
                  </a:lnTo>
                  <a:lnTo>
                    <a:pt x="341325" y="367245"/>
                  </a:lnTo>
                  <a:lnTo>
                    <a:pt x="351878" y="356806"/>
                  </a:lnTo>
                  <a:lnTo>
                    <a:pt x="360299" y="356806"/>
                  </a:lnTo>
                  <a:lnTo>
                    <a:pt x="365493" y="362051"/>
                  </a:lnTo>
                  <a:lnTo>
                    <a:pt x="391718" y="388277"/>
                  </a:lnTo>
                  <a:lnTo>
                    <a:pt x="423176" y="356806"/>
                  </a:lnTo>
                  <a:lnTo>
                    <a:pt x="458914" y="321030"/>
                  </a:lnTo>
                  <a:lnTo>
                    <a:pt x="467398" y="321030"/>
                  </a:lnTo>
                  <a:lnTo>
                    <a:pt x="477786" y="331520"/>
                  </a:lnTo>
                  <a:lnTo>
                    <a:pt x="477837" y="340004"/>
                  </a:lnTo>
                  <a:lnTo>
                    <a:pt x="483082" y="334810"/>
                  </a:lnTo>
                  <a:lnTo>
                    <a:pt x="483082" y="248970"/>
                  </a:lnTo>
                  <a:lnTo>
                    <a:pt x="444309" y="232892"/>
                  </a:lnTo>
                  <a:lnTo>
                    <a:pt x="409575" y="228600"/>
                  </a:lnTo>
                  <a:lnTo>
                    <a:pt x="402564" y="228777"/>
                  </a:lnTo>
                  <a:lnTo>
                    <a:pt x="361454" y="236956"/>
                  </a:lnTo>
                  <a:lnTo>
                    <a:pt x="324459" y="256730"/>
                  </a:lnTo>
                  <a:lnTo>
                    <a:pt x="294830" y="286359"/>
                  </a:lnTo>
                  <a:lnTo>
                    <a:pt x="275056" y="323354"/>
                  </a:lnTo>
                  <a:lnTo>
                    <a:pt x="266877" y="364464"/>
                  </a:lnTo>
                  <a:lnTo>
                    <a:pt x="266877" y="378498"/>
                  </a:lnTo>
                  <a:lnTo>
                    <a:pt x="275056" y="419608"/>
                  </a:lnTo>
                  <a:lnTo>
                    <a:pt x="294830" y="456603"/>
                  </a:lnTo>
                  <a:lnTo>
                    <a:pt x="324459" y="486232"/>
                  </a:lnTo>
                  <a:lnTo>
                    <a:pt x="361454" y="506006"/>
                  </a:lnTo>
                  <a:lnTo>
                    <a:pt x="402564" y="514184"/>
                  </a:lnTo>
                  <a:lnTo>
                    <a:pt x="409575" y="514350"/>
                  </a:lnTo>
                  <a:lnTo>
                    <a:pt x="416598" y="514184"/>
                  </a:lnTo>
                  <a:lnTo>
                    <a:pt x="457708" y="506006"/>
                  </a:lnTo>
                  <a:lnTo>
                    <a:pt x="494703" y="486232"/>
                  </a:lnTo>
                  <a:lnTo>
                    <a:pt x="524332" y="456603"/>
                  </a:lnTo>
                  <a:lnTo>
                    <a:pt x="543204" y="421932"/>
                  </a:lnTo>
                  <a:lnTo>
                    <a:pt x="544106" y="419608"/>
                  </a:lnTo>
                  <a:lnTo>
                    <a:pt x="552284" y="378498"/>
                  </a:lnTo>
                  <a:lnTo>
                    <a:pt x="552284" y="36446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3600" y="1404143"/>
            <a:ext cx="10457815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2B3D4F"/>
                </a:solidFill>
                <a:latin typeface="Roboto"/>
                <a:cs typeface="Roboto"/>
              </a:rPr>
              <a:t>Project</a:t>
            </a:r>
            <a:r>
              <a:rPr sz="165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Achievements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1280"/>
              </a:spcBef>
            </a:pPr>
            <a:r>
              <a:rPr sz="1300" spc="-90" dirty="0">
                <a:solidFill>
                  <a:srgbClr val="2B3D4F"/>
                </a:solidFill>
                <a:latin typeface="Roboto"/>
                <a:cs typeface="Roboto"/>
              </a:rPr>
              <a:t>We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successfully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developed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learning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framework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automated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using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real-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world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industrial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dataset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2B3D4F"/>
                </a:solidFill>
                <a:latin typeface="Roboto"/>
                <a:cs typeface="Roboto"/>
              </a:rPr>
              <a:t>(MVTec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AD).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Our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combined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approach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using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CAE,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U-Net,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provides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more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comprehensive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reliable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solution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than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any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single-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alone.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3009899"/>
            <a:ext cx="3505200" cy="1238250"/>
            <a:chOff x="609599" y="3009899"/>
            <a:chExt cx="3505200" cy="1238250"/>
          </a:xfrm>
        </p:grpSpPr>
        <p:sp>
          <p:nvSpPr>
            <p:cNvPr id="12" name="object 12"/>
            <p:cNvSpPr/>
            <p:nvPr/>
          </p:nvSpPr>
          <p:spPr>
            <a:xfrm>
              <a:off x="628649" y="3009899"/>
              <a:ext cx="3486150" cy="1238250"/>
            </a:xfrm>
            <a:custGeom>
              <a:avLst/>
              <a:gdLst/>
              <a:ahLst/>
              <a:cxnLst/>
              <a:rect l="l" t="t" r="r" b="b"/>
              <a:pathLst>
                <a:path w="3486150" h="1238250">
                  <a:moveTo>
                    <a:pt x="3453102" y="1238249"/>
                  </a:moveTo>
                  <a:lnTo>
                    <a:pt x="16523" y="1238249"/>
                  </a:lnTo>
                  <a:lnTo>
                    <a:pt x="14093" y="1237282"/>
                  </a:lnTo>
                  <a:lnTo>
                    <a:pt x="0" y="1205202"/>
                  </a:lnTo>
                  <a:lnTo>
                    <a:pt x="0" y="12001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1205202"/>
                  </a:lnTo>
                  <a:lnTo>
                    <a:pt x="3457961" y="1237282"/>
                  </a:lnTo>
                  <a:lnTo>
                    <a:pt x="3453102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87" y="3009899"/>
              <a:ext cx="548005" cy="1238250"/>
            </a:xfrm>
            <a:custGeom>
              <a:avLst/>
              <a:gdLst/>
              <a:ahLst/>
              <a:cxnLst/>
              <a:rect l="l" t="t" r="r" b="b"/>
              <a:pathLst>
                <a:path w="548005" h="123825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1200150"/>
                  </a:lnTo>
                  <a:lnTo>
                    <a:pt x="23482" y="1235468"/>
                  </a:lnTo>
                  <a:lnTo>
                    <a:pt x="38100" y="1238250"/>
                  </a:lnTo>
                  <a:lnTo>
                    <a:pt x="38100" y="0"/>
                  </a:lnTo>
                  <a:close/>
                </a:path>
                <a:path w="548005" h="1238250">
                  <a:moveTo>
                    <a:pt x="226225" y="277418"/>
                  </a:moveTo>
                  <a:lnTo>
                    <a:pt x="217297" y="277418"/>
                  </a:lnTo>
                  <a:lnTo>
                    <a:pt x="206870" y="279527"/>
                  </a:lnTo>
                  <a:lnTo>
                    <a:pt x="198348" y="285267"/>
                  </a:lnTo>
                  <a:lnTo>
                    <a:pt x="192608" y="293789"/>
                  </a:lnTo>
                  <a:lnTo>
                    <a:pt x="190500" y="304215"/>
                  </a:lnTo>
                  <a:lnTo>
                    <a:pt x="190500" y="357784"/>
                  </a:lnTo>
                  <a:lnTo>
                    <a:pt x="192608" y="368211"/>
                  </a:lnTo>
                  <a:lnTo>
                    <a:pt x="198348" y="376732"/>
                  </a:lnTo>
                  <a:lnTo>
                    <a:pt x="206870" y="382473"/>
                  </a:lnTo>
                  <a:lnTo>
                    <a:pt x="217297" y="384581"/>
                  </a:lnTo>
                  <a:lnTo>
                    <a:pt x="226225" y="384581"/>
                  </a:lnTo>
                  <a:lnTo>
                    <a:pt x="226225" y="277418"/>
                  </a:lnTo>
                  <a:close/>
                </a:path>
                <a:path w="548005" h="1238250">
                  <a:moveTo>
                    <a:pt x="494118" y="246164"/>
                  </a:moveTo>
                  <a:lnTo>
                    <a:pt x="490956" y="230517"/>
                  </a:lnTo>
                  <a:lnTo>
                    <a:pt x="482358" y="217741"/>
                  </a:lnTo>
                  <a:lnTo>
                    <a:pt x="469582" y="209143"/>
                  </a:lnTo>
                  <a:lnTo>
                    <a:pt x="453936" y="205981"/>
                  </a:lnTo>
                  <a:lnTo>
                    <a:pt x="445008" y="205981"/>
                  </a:lnTo>
                  <a:lnTo>
                    <a:pt x="445008" y="292315"/>
                  </a:lnTo>
                  <a:lnTo>
                    <a:pt x="445008" y="298246"/>
                  </a:lnTo>
                  <a:lnTo>
                    <a:pt x="444436" y="301091"/>
                  </a:lnTo>
                  <a:lnTo>
                    <a:pt x="442175" y="306565"/>
                  </a:lnTo>
                  <a:lnTo>
                    <a:pt x="440563" y="308978"/>
                  </a:lnTo>
                  <a:lnTo>
                    <a:pt x="440537" y="370738"/>
                  </a:lnTo>
                  <a:lnTo>
                    <a:pt x="440537" y="380555"/>
                  </a:lnTo>
                  <a:lnTo>
                    <a:pt x="436524" y="384581"/>
                  </a:lnTo>
                  <a:lnTo>
                    <a:pt x="408838" y="384581"/>
                  </a:lnTo>
                  <a:lnTo>
                    <a:pt x="404812" y="380555"/>
                  </a:lnTo>
                  <a:lnTo>
                    <a:pt x="404812" y="370738"/>
                  </a:lnTo>
                  <a:lnTo>
                    <a:pt x="408838" y="366712"/>
                  </a:lnTo>
                  <a:lnTo>
                    <a:pt x="436524" y="366712"/>
                  </a:lnTo>
                  <a:lnTo>
                    <a:pt x="440537" y="370738"/>
                  </a:lnTo>
                  <a:lnTo>
                    <a:pt x="440537" y="309003"/>
                  </a:lnTo>
                  <a:lnTo>
                    <a:pt x="436372" y="313156"/>
                  </a:lnTo>
                  <a:lnTo>
                    <a:pt x="433959" y="314769"/>
                  </a:lnTo>
                  <a:lnTo>
                    <a:pt x="428485" y="317042"/>
                  </a:lnTo>
                  <a:lnTo>
                    <a:pt x="425640" y="317601"/>
                  </a:lnTo>
                  <a:lnTo>
                    <a:pt x="419722" y="317601"/>
                  </a:lnTo>
                  <a:lnTo>
                    <a:pt x="400354" y="298246"/>
                  </a:lnTo>
                  <a:lnTo>
                    <a:pt x="400354" y="292315"/>
                  </a:lnTo>
                  <a:lnTo>
                    <a:pt x="419722" y="272961"/>
                  </a:lnTo>
                  <a:lnTo>
                    <a:pt x="425640" y="272961"/>
                  </a:lnTo>
                  <a:lnTo>
                    <a:pt x="445008" y="292315"/>
                  </a:lnTo>
                  <a:lnTo>
                    <a:pt x="445008" y="205981"/>
                  </a:lnTo>
                  <a:lnTo>
                    <a:pt x="386956" y="205981"/>
                  </a:lnTo>
                  <a:lnTo>
                    <a:pt x="386956" y="370738"/>
                  </a:lnTo>
                  <a:lnTo>
                    <a:pt x="386956" y="380555"/>
                  </a:lnTo>
                  <a:lnTo>
                    <a:pt x="382943" y="384581"/>
                  </a:lnTo>
                  <a:lnTo>
                    <a:pt x="355257" y="384581"/>
                  </a:lnTo>
                  <a:lnTo>
                    <a:pt x="351243" y="380555"/>
                  </a:lnTo>
                  <a:lnTo>
                    <a:pt x="351243" y="370738"/>
                  </a:lnTo>
                  <a:lnTo>
                    <a:pt x="355257" y="366712"/>
                  </a:lnTo>
                  <a:lnTo>
                    <a:pt x="382943" y="366712"/>
                  </a:lnTo>
                  <a:lnTo>
                    <a:pt x="386956" y="370738"/>
                  </a:lnTo>
                  <a:lnTo>
                    <a:pt x="386956" y="205981"/>
                  </a:lnTo>
                  <a:lnTo>
                    <a:pt x="386956" y="160388"/>
                  </a:lnTo>
                  <a:lnTo>
                    <a:pt x="378980" y="152400"/>
                  </a:lnTo>
                  <a:lnTo>
                    <a:pt x="359219" y="152400"/>
                  </a:lnTo>
                  <a:lnTo>
                    <a:pt x="351243" y="160388"/>
                  </a:lnTo>
                  <a:lnTo>
                    <a:pt x="351243" y="205981"/>
                  </a:lnTo>
                  <a:lnTo>
                    <a:pt x="337845" y="205981"/>
                  </a:lnTo>
                  <a:lnTo>
                    <a:pt x="337845" y="292315"/>
                  </a:lnTo>
                  <a:lnTo>
                    <a:pt x="337845" y="298246"/>
                  </a:lnTo>
                  <a:lnTo>
                    <a:pt x="337273" y="301091"/>
                  </a:lnTo>
                  <a:lnTo>
                    <a:pt x="335013" y="306565"/>
                  </a:lnTo>
                  <a:lnTo>
                    <a:pt x="333400" y="308978"/>
                  </a:lnTo>
                  <a:lnTo>
                    <a:pt x="333375" y="370738"/>
                  </a:lnTo>
                  <a:lnTo>
                    <a:pt x="333375" y="380555"/>
                  </a:lnTo>
                  <a:lnTo>
                    <a:pt x="329361" y="384581"/>
                  </a:lnTo>
                  <a:lnTo>
                    <a:pt x="301675" y="384581"/>
                  </a:lnTo>
                  <a:lnTo>
                    <a:pt x="297662" y="380555"/>
                  </a:lnTo>
                  <a:lnTo>
                    <a:pt x="297662" y="370738"/>
                  </a:lnTo>
                  <a:lnTo>
                    <a:pt x="301675" y="366712"/>
                  </a:lnTo>
                  <a:lnTo>
                    <a:pt x="329361" y="366712"/>
                  </a:lnTo>
                  <a:lnTo>
                    <a:pt x="333375" y="370738"/>
                  </a:lnTo>
                  <a:lnTo>
                    <a:pt x="333375" y="309003"/>
                  </a:lnTo>
                  <a:lnTo>
                    <a:pt x="329209" y="313156"/>
                  </a:lnTo>
                  <a:lnTo>
                    <a:pt x="326796" y="314769"/>
                  </a:lnTo>
                  <a:lnTo>
                    <a:pt x="321335" y="317042"/>
                  </a:lnTo>
                  <a:lnTo>
                    <a:pt x="318477" y="317601"/>
                  </a:lnTo>
                  <a:lnTo>
                    <a:pt x="312559" y="317601"/>
                  </a:lnTo>
                  <a:lnTo>
                    <a:pt x="293192" y="298246"/>
                  </a:lnTo>
                  <a:lnTo>
                    <a:pt x="293192" y="292315"/>
                  </a:lnTo>
                  <a:lnTo>
                    <a:pt x="312559" y="272961"/>
                  </a:lnTo>
                  <a:lnTo>
                    <a:pt x="318477" y="272961"/>
                  </a:lnTo>
                  <a:lnTo>
                    <a:pt x="337845" y="292315"/>
                  </a:lnTo>
                  <a:lnTo>
                    <a:pt x="337845" y="205981"/>
                  </a:lnTo>
                  <a:lnTo>
                    <a:pt x="284264" y="205981"/>
                  </a:lnTo>
                  <a:lnTo>
                    <a:pt x="268617" y="209143"/>
                  </a:lnTo>
                  <a:lnTo>
                    <a:pt x="255841" y="217741"/>
                  </a:lnTo>
                  <a:lnTo>
                    <a:pt x="247243" y="230517"/>
                  </a:lnTo>
                  <a:lnTo>
                    <a:pt x="244081" y="246164"/>
                  </a:lnTo>
                  <a:lnTo>
                    <a:pt x="244081" y="397967"/>
                  </a:lnTo>
                  <a:lnTo>
                    <a:pt x="247243" y="413626"/>
                  </a:lnTo>
                  <a:lnTo>
                    <a:pt x="255841" y="426389"/>
                  </a:lnTo>
                  <a:lnTo>
                    <a:pt x="268617" y="435000"/>
                  </a:lnTo>
                  <a:lnTo>
                    <a:pt x="284264" y="438150"/>
                  </a:lnTo>
                  <a:lnTo>
                    <a:pt x="453936" y="438150"/>
                  </a:lnTo>
                  <a:lnTo>
                    <a:pt x="469582" y="435000"/>
                  </a:lnTo>
                  <a:lnTo>
                    <a:pt x="482358" y="426389"/>
                  </a:lnTo>
                  <a:lnTo>
                    <a:pt x="490956" y="413626"/>
                  </a:lnTo>
                  <a:lnTo>
                    <a:pt x="494118" y="397967"/>
                  </a:lnTo>
                  <a:lnTo>
                    <a:pt x="494118" y="384581"/>
                  </a:lnTo>
                  <a:lnTo>
                    <a:pt x="494118" y="366712"/>
                  </a:lnTo>
                  <a:lnTo>
                    <a:pt x="494118" y="317601"/>
                  </a:lnTo>
                  <a:lnTo>
                    <a:pt x="494118" y="272961"/>
                  </a:lnTo>
                  <a:lnTo>
                    <a:pt x="494118" y="246164"/>
                  </a:lnTo>
                  <a:close/>
                </a:path>
                <a:path w="548005" h="1238250">
                  <a:moveTo>
                    <a:pt x="547687" y="304215"/>
                  </a:moveTo>
                  <a:lnTo>
                    <a:pt x="545592" y="293789"/>
                  </a:lnTo>
                  <a:lnTo>
                    <a:pt x="539851" y="285267"/>
                  </a:lnTo>
                  <a:lnTo>
                    <a:pt x="531329" y="279527"/>
                  </a:lnTo>
                  <a:lnTo>
                    <a:pt x="520903" y="277418"/>
                  </a:lnTo>
                  <a:lnTo>
                    <a:pt x="511975" y="277418"/>
                  </a:lnTo>
                  <a:lnTo>
                    <a:pt x="511975" y="384581"/>
                  </a:lnTo>
                  <a:lnTo>
                    <a:pt x="520903" y="384581"/>
                  </a:lnTo>
                  <a:lnTo>
                    <a:pt x="531329" y="382473"/>
                  </a:lnTo>
                  <a:lnTo>
                    <a:pt x="539851" y="376732"/>
                  </a:lnTo>
                  <a:lnTo>
                    <a:pt x="545592" y="368211"/>
                  </a:lnTo>
                  <a:lnTo>
                    <a:pt x="547687" y="357784"/>
                  </a:lnTo>
                  <a:lnTo>
                    <a:pt x="547687" y="30421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887" y="3170554"/>
            <a:ext cx="14592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b="1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Synergy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9" y="3493595"/>
            <a:ext cx="317563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Combined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strengths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three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learning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models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maximize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capabilities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across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different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15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types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43399" y="3009899"/>
            <a:ext cx="3505200" cy="1238250"/>
            <a:chOff x="4343399" y="3009899"/>
            <a:chExt cx="3505200" cy="1238250"/>
          </a:xfrm>
        </p:grpSpPr>
        <p:sp>
          <p:nvSpPr>
            <p:cNvPr id="17" name="object 17"/>
            <p:cNvSpPr/>
            <p:nvPr/>
          </p:nvSpPr>
          <p:spPr>
            <a:xfrm>
              <a:off x="4362449" y="3009899"/>
              <a:ext cx="3486150" cy="1238250"/>
            </a:xfrm>
            <a:custGeom>
              <a:avLst/>
              <a:gdLst/>
              <a:ahLst/>
              <a:cxnLst/>
              <a:rect l="l" t="t" r="r" b="b"/>
              <a:pathLst>
                <a:path w="3486150" h="1238250">
                  <a:moveTo>
                    <a:pt x="3453102" y="1238249"/>
                  </a:moveTo>
                  <a:lnTo>
                    <a:pt x="16523" y="1238249"/>
                  </a:lnTo>
                  <a:lnTo>
                    <a:pt x="14093" y="1237282"/>
                  </a:lnTo>
                  <a:lnTo>
                    <a:pt x="0" y="1205202"/>
                  </a:lnTo>
                  <a:lnTo>
                    <a:pt x="0" y="12001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1205202"/>
                  </a:lnTo>
                  <a:lnTo>
                    <a:pt x="3457961" y="1237282"/>
                  </a:lnTo>
                  <a:lnTo>
                    <a:pt x="3453102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3387" y="3009899"/>
              <a:ext cx="494665" cy="1238250"/>
            </a:xfrm>
            <a:custGeom>
              <a:avLst/>
              <a:gdLst/>
              <a:ahLst/>
              <a:cxnLst/>
              <a:rect l="l" t="t" r="r" b="b"/>
              <a:pathLst>
                <a:path w="494664" h="123825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1200150"/>
                  </a:lnTo>
                  <a:lnTo>
                    <a:pt x="23482" y="1235468"/>
                  </a:lnTo>
                  <a:lnTo>
                    <a:pt x="38100" y="1238250"/>
                  </a:lnTo>
                  <a:lnTo>
                    <a:pt x="38100" y="0"/>
                  </a:lnTo>
                  <a:close/>
                </a:path>
                <a:path w="494664" h="1238250">
                  <a:moveTo>
                    <a:pt x="494118" y="237350"/>
                  </a:moveTo>
                  <a:lnTo>
                    <a:pt x="492290" y="230555"/>
                  </a:lnTo>
                  <a:lnTo>
                    <a:pt x="487591" y="225856"/>
                  </a:lnTo>
                  <a:lnTo>
                    <a:pt x="481215" y="223964"/>
                  </a:lnTo>
                  <a:lnTo>
                    <a:pt x="474357" y="225577"/>
                  </a:lnTo>
                  <a:lnTo>
                    <a:pt x="386956" y="272618"/>
                  </a:lnTo>
                  <a:lnTo>
                    <a:pt x="386956" y="237350"/>
                  </a:lnTo>
                  <a:lnTo>
                    <a:pt x="385127" y="230555"/>
                  </a:lnTo>
                  <a:lnTo>
                    <a:pt x="380428" y="225856"/>
                  </a:lnTo>
                  <a:lnTo>
                    <a:pt x="374053" y="223964"/>
                  </a:lnTo>
                  <a:lnTo>
                    <a:pt x="367207" y="225577"/>
                  </a:lnTo>
                  <a:lnTo>
                    <a:pt x="279806" y="272618"/>
                  </a:lnTo>
                  <a:lnTo>
                    <a:pt x="279806" y="178244"/>
                  </a:lnTo>
                  <a:lnTo>
                    <a:pt x="271818" y="170268"/>
                  </a:lnTo>
                  <a:lnTo>
                    <a:pt x="226225" y="170268"/>
                  </a:lnTo>
                  <a:lnTo>
                    <a:pt x="216344" y="170268"/>
                  </a:lnTo>
                  <a:lnTo>
                    <a:pt x="208368" y="178244"/>
                  </a:lnTo>
                  <a:lnTo>
                    <a:pt x="208368" y="393509"/>
                  </a:lnTo>
                  <a:lnTo>
                    <a:pt x="210477" y="403936"/>
                  </a:lnTo>
                  <a:lnTo>
                    <a:pt x="216217" y="412445"/>
                  </a:lnTo>
                  <a:lnTo>
                    <a:pt x="224726" y="418185"/>
                  </a:lnTo>
                  <a:lnTo>
                    <a:pt x="235153" y="420293"/>
                  </a:lnTo>
                  <a:lnTo>
                    <a:pt x="467321" y="420293"/>
                  </a:lnTo>
                  <a:lnTo>
                    <a:pt x="477748" y="418185"/>
                  </a:lnTo>
                  <a:lnTo>
                    <a:pt x="486270" y="412445"/>
                  </a:lnTo>
                  <a:lnTo>
                    <a:pt x="492010" y="403936"/>
                  </a:lnTo>
                  <a:lnTo>
                    <a:pt x="494118" y="393509"/>
                  </a:lnTo>
                  <a:lnTo>
                    <a:pt x="494118" y="23735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56968" y="3170554"/>
            <a:ext cx="14890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Industrial</a:t>
            </a:r>
            <a:r>
              <a:rPr sz="130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Application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1200" y="3493595"/>
            <a:ext cx="289687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Scalable,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accurate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that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reduces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manual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errors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optimizes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production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workflows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77199" y="3009899"/>
            <a:ext cx="3505200" cy="1238250"/>
            <a:chOff x="8077199" y="3009899"/>
            <a:chExt cx="3505200" cy="1238250"/>
          </a:xfrm>
        </p:grpSpPr>
        <p:sp>
          <p:nvSpPr>
            <p:cNvPr id="22" name="object 22"/>
            <p:cNvSpPr/>
            <p:nvPr/>
          </p:nvSpPr>
          <p:spPr>
            <a:xfrm>
              <a:off x="8096248" y="3009899"/>
              <a:ext cx="3486150" cy="1238250"/>
            </a:xfrm>
            <a:custGeom>
              <a:avLst/>
              <a:gdLst/>
              <a:ahLst/>
              <a:cxnLst/>
              <a:rect l="l" t="t" r="r" b="b"/>
              <a:pathLst>
                <a:path w="3486150" h="1238250">
                  <a:moveTo>
                    <a:pt x="3453102" y="1238249"/>
                  </a:moveTo>
                  <a:lnTo>
                    <a:pt x="16523" y="1238249"/>
                  </a:lnTo>
                  <a:lnTo>
                    <a:pt x="14093" y="1237282"/>
                  </a:lnTo>
                  <a:lnTo>
                    <a:pt x="0" y="1205202"/>
                  </a:lnTo>
                  <a:lnTo>
                    <a:pt x="0" y="12001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1205202"/>
                  </a:lnTo>
                  <a:lnTo>
                    <a:pt x="3457961" y="1237282"/>
                  </a:lnTo>
                  <a:lnTo>
                    <a:pt x="3453102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7187" y="3009899"/>
              <a:ext cx="476250" cy="1238250"/>
            </a:xfrm>
            <a:custGeom>
              <a:avLst/>
              <a:gdLst/>
              <a:ahLst/>
              <a:cxnLst/>
              <a:rect l="l" t="t" r="r" b="b"/>
              <a:pathLst>
                <a:path w="476250" h="123825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1200150"/>
                  </a:lnTo>
                  <a:lnTo>
                    <a:pt x="23482" y="1235468"/>
                  </a:lnTo>
                  <a:lnTo>
                    <a:pt x="38100" y="1238250"/>
                  </a:lnTo>
                  <a:lnTo>
                    <a:pt x="38100" y="0"/>
                  </a:lnTo>
                  <a:close/>
                </a:path>
                <a:path w="476250" h="1238250">
                  <a:moveTo>
                    <a:pt x="458381" y="223812"/>
                  </a:moveTo>
                  <a:lnTo>
                    <a:pt x="457073" y="217081"/>
                  </a:lnTo>
                  <a:lnTo>
                    <a:pt x="453148" y="211175"/>
                  </a:lnTo>
                  <a:lnTo>
                    <a:pt x="447243" y="207251"/>
                  </a:lnTo>
                  <a:lnTo>
                    <a:pt x="440512" y="205943"/>
                  </a:lnTo>
                  <a:lnTo>
                    <a:pt x="433781" y="207251"/>
                  </a:lnTo>
                  <a:lnTo>
                    <a:pt x="427863" y="211175"/>
                  </a:lnTo>
                  <a:lnTo>
                    <a:pt x="369100" y="270002"/>
                  </a:lnTo>
                  <a:lnTo>
                    <a:pt x="337070" y="237959"/>
                  </a:lnTo>
                  <a:lnTo>
                    <a:pt x="331152" y="234035"/>
                  </a:lnTo>
                  <a:lnTo>
                    <a:pt x="324421" y="232727"/>
                  </a:lnTo>
                  <a:lnTo>
                    <a:pt x="317690" y="234035"/>
                  </a:lnTo>
                  <a:lnTo>
                    <a:pt x="311785" y="237959"/>
                  </a:lnTo>
                  <a:lnTo>
                    <a:pt x="249275" y="300469"/>
                  </a:lnTo>
                  <a:lnTo>
                    <a:pt x="245351" y="306387"/>
                  </a:lnTo>
                  <a:lnTo>
                    <a:pt x="244043" y="313118"/>
                  </a:lnTo>
                  <a:lnTo>
                    <a:pt x="245351" y="319836"/>
                  </a:lnTo>
                  <a:lnTo>
                    <a:pt x="249275" y="325755"/>
                  </a:lnTo>
                  <a:lnTo>
                    <a:pt x="255181" y="329679"/>
                  </a:lnTo>
                  <a:lnTo>
                    <a:pt x="261912" y="330987"/>
                  </a:lnTo>
                  <a:lnTo>
                    <a:pt x="268643" y="329679"/>
                  </a:lnTo>
                  <a:lnTo>
                    <a:pt x="274561" y="325755"/>
                  </a:lnTo>
                  <a:lnTo>
                    <a:pt x="324446" y="275920"/>
                  </a:lnTo>
                  <a:lnTo>
                    <a:pt x="356489" y="307949"/>
                  </a:lnTo>
                  <a:lnTo>
                    <a:pt x="362394" y="311873"/>
                  </a:lnTo>
                  <a:lnTo>
                    <a:pt x="368769" y="313118"/>
                  </a:lnTo>
                  <a:lnTo>
                    <a:pt x="369481" y="313118"/>
                  </a:lnTo>
                  <a:lnTo>
                    <a:pt x="375856" y="311873"/>
                  </a:lnTo>
                  <a:lnTo>
                    <a:pt x="381774" y="307949"/>
                  </a:lnTo>
                  <a:lnTo>
                    <a:pt x="413804" y="275920"/>
                  </a:lnTo>
                  <a:lnTo>
                    <a:pt x="419722" y="270002"/>
                  </a:lnTo>
                  <a:lnTo>
                    <a:pt x="452932" y="236791"/>
                  </a:lnTo>
                  <a:lnTo>
                    <a:pt x="457073" y="230543"/>
                  </a:lnTo>
                  <a:lnTo>
                    <a:pt x="458381" y="223812"/>
                  </a:lnTo>
                  <a:close/>
                </a:path>
                <a:path w="476250" h="1238250">
                  <a:moveTo>
                    <a:pt x="476250" y="392557"/>
                  </a:moveTo>
                  <a:lnTo>
                    <a:pt x="468274" y="384581"/>
                  </a:lnTo>
                  <a:lnTo>
                    <a:pt x="230238" y="384581"/>
                  </a:lnTo>
                  <a:lnTo>
                    <a:pt x="226225" y="380555"/>
                  </a:lnTo>
                  <a:lnTo>
                    <a:pt x="226225" y="178244"/>
                  </a:lnTo>
                  <a:lnTo>
                    <a:pt x="218249" y="170268"/>
                  </a:lnTo>
                  <a:lnTo>
                    <a:pt x="198488" y="170268"/>
                  </a:lnTo>
                  <a:lnTo>
                    <a:pt x="190500" y="178244"/>
                  </a:lnTo>
                  <a:lnTo>
                    <a:pt x="190500" y="375653"/>
                  </a:lnTo>
                  <a:lnTo>
                    <a:pt x="194017" y="393026"/>
                  </a:lnTo>
                  <a:lnTo>
                    <a:pt x="203581" y="407225"/>
                  </a:lnTo>
                  <a:lnTo>
                    <a:pt x="217766" y="416788"/>
                  </a:lnTo>
                  <a:lnTo>
                    <a:pt x="235153" y="420293"/>
                  </a:lnTo>
                  <a:lnTo>
                    <a:pt x="468274" y="420293"/>
                  </a:lnTo>
                  <a:lnTo>
                    <a:pt x="476250" y="412318"/>
                  </a:lnTo>
                  <a:lnTo>
                    <a:pt x="476250" y="39255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55050" y="3170554"/>
            <a:ext cx="1454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00" b="1" spc="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Improvement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55000" y="3493595"/>
            <a:ext cx="294259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Enhanced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product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reduced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inspection costs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through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automated,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consistent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detection systems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599" y="4476749"/>
            <a:ext cx="10972800" cy="1200150"/>
            <a:chOff x="609599" y="4476749"/>
            <a:chExt cx="10972800" cy="1200150"/>
          </a:xfrm>
        </p:grpSpPr>
        <p:sp>
          <p:nvSpPr>
            <p:cNvPr id="27" name="object 27"/>
            <p:cNvSpPr/>
            <p:nvPr/>
          </p:nvSpPr>
          <p:spPr>
            <a:xfrm>
              <a:off x="628649" y="4476749"/>
              <a:ext cx="10953750" cy="1200150"/>
            </a:xfrm>
            <a:custGeom>
              <a:avLst/>
              <a:gdLst/>
              <a:ahLst/>
              <a:cxnLst/>
              <a:rect l="l" t="t" r="r" b="b"/>
              <a:pathLst>
                <a:path w="10953750" h="1200150">
                  <a:moveTo>
                    <a:pt x="10920701" y="1200149"/>
                  </a:moveTo>
                  <a:lnTo>
                    <a:pt x="16523" y="1200149"/>
                  </a:lnTo>
                  <a:lnTo>
                    <a:pt x="14093" y="1199182"/>
                  </a:lnTo>
                  <a:lnTo>
                    <a:pt x="0" y="1167102"/>
                  </a:lnTo>
                  <a:lnTo>
                    <a:pt x="0" y="11620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1167102"/>
                  </a:lnTo>
                  <a:lnTo>
                    <a:pt x="10925560" y="1199182"/>
                  </a:lnTo>
                  <a:lnTo>
                    <a:pt x="10920701" y="120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599" y="4476749"/>
              <a:ext cx="38100" cy="1200150"/>
            </a:xfrm>
            <a:custGeom>
              <a:avLst/>
              <a:gdLst/>
              <a:ahLst/>
              <a:cxnLst/>
              <a:rect l="l" t="t" r="r" b="b"/>
              <a:pathLst>
                <a:path w="38100" h="1200150">
                  <a:moveTo>
                    <a:pt x="38099" y="1200149"/>
                  </a:moveTo>
                  <a:lnTo>
                    <a:pt x="2789" y="1176675"/>
                  </a:lnTo>
                  <a:lnTo>
                    <a:pt x="0" y="11620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001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95366" y="4608829"/>
            <a:ext cx="22396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Impact</a:t>
            </a:r>
            <a:r>
              <a:rPr sz="13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70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300" b="1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Manufacturing</a:t>
            </a:r>
            <a:r>
              <a:rPr sz="1300" b="1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35" dirty="0">
                <a:solidFill>
                  <a:srgbClr val="2B3D4F"/>
                </a:solidFill>
                <a:latin typeface="Roboto"/>
                <a:cs typeface="Roboto"/>
              </a:rPr>
              <a:t>Sector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89791" y="4933949"/>
            <a:ext cx="1191895" cy="528320"/>
            <a:chOff x="1189791" y="4933949"/>
            <a:chExt cx="1191895" cy="528320"/>
          </a:xfrm>
        </p:grpSpPr>
        <p:sp>
          <p:nvSpPr>
            <p:cNvPr id="31" name="object 31"/>
            <p:cNvSpPr/>
            <p:nvPr/>
          </p:nvSpPr>
          <p:spPr>
            <a:xfrm>
              <a:off x="2095499" y="49339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0031" y="71437"/>
                  </a:moveTo>
                  <a:lnTo>
                    <a:pt x="35718" y="71437"/>
                  </a:lnTo>
                  <a:lnTo>
                    <a:pt x="38529" y="57545"/>
                  </a:lnTo>
                  <a:lnTo>
                    <a:pt x="46190" y="46190"/>
                  </a:lnTo>
                  <a:lnTo>
                    <a:pt x="57545" y="38529"/>
                  </a:lnTo>
                  <a:lnTo>
                    <a:pt x="71437" y="35718"/>
                  </a:lnTo>
                  <a:lnTo>
                    <a:pt x="71437" y="5971"/>
                  </a:lnTo>
                  <a:lnTo>
                    <a:pt x="77409" y="0"/>
                  </a:lnTo>
                  <a:lnTo>
                    <a:pt x="92254" y="0"/>
                  </a:lnTo>
                  <a:lnTo>
                    <a:pt x="98226" y="5971"/>
                  </a:lnTo>
                  <a:lnTo>
                    <a:pt x="98226" y="35718"/>
                  </a:lnTo>
                  <a:lnTo>
                    <a:pt x="214312" y="35718"/>
                  </a:lnTo>
                  <a:lnTo>
                    <a:pt x="228204" y="38529"/>
                  </a:lnTo>
                  <a:lnTo>
                    <a:pt x="239559" y="46190"/>
                  </a:lnTo>
                  <a:lnTo>
                    <a:pt x="247220" y="57545"/>
                  </a:lnTo>
                  <a:lnTo>
                    <a:pt x="250031" y="71437"/>
                  </a:lnTo>
                  <a:close/>
                </a:path>
                <a:path w="285750" h="285750">
                  <a:moveTo>
                    <a:pt x="156269" y="35718"/>
                  </a:moveTo>
                  <a:lnTo>
                    <a:pt x="129480" y="35718"/>
                  </a:lnTo>
                  <a:lnTo>
                    <a:pt x="129480" y="5971"/>
                  </a:lnTo>
                  <a:lnTo>
                    <a:pt x="135452" y="0"/>
                  </a:lnTo>
                  <a:lnTo>
                    <a:pt x="150297" y="0"/>
                  </a:lnTo>
                  <a:lnTo>
                    <a:pt x="156269" y="5971"/>
                  </a:lnTo>
                  <a:lnTo>
                    <a:pt x="156269" y="35718"/>
                  </a:lnTo>
                  <a:close/>
                </a:path>
                <a:path w="285750" h="285750">
                  <a:moveTo>
                    <a:pt x="214312" y="35718"/>
                  </a:moveTo>
                  <a:lnTo>
                    <a:pt x="187523" y="35718"/>
                  </a:lnTo>
                  <a:lnTo>
                    <a:pt x="187523" y="5971"/>
                  </a:lnTo>
                  <a:lnTo>
                    <a:pt x="193495" y="0"/>
                  </a:lnTo>
                  <a:lnTo>
                    <a:pt x="208340" y="0"/>
                  </a:lnTo>
                  <a:lnTo>
                    <a:pt x="214312" y="5971"/>
                  </a:lnTo>
                  <a:lnTo>
                    <a:pt x="214312" y="35718"/>
                  </a:lnTo>
                  <a:close/>
                </a:path>
                <a:path w="285750" h="285750">
                  <a:moveTo>
                    <a:pt x="79418" y="214312"/>
                  </a:moveTo>
                  <a:lnTo>
                    <a:pt x="5971" y="214312"/>
                  </a:lnTo>
                  <a:lnTo>
                    <a:pt x="0" y="208340"/>
                  </a:lnTo>
                  <a:lnTo>
                    <a:pt x="0" y="193495"/>
                  </a:lnTo>
                  <a:lnTo>
                    <a:pt x="5971" y="187523"/>
                  </a:lnTo>
                  <a:lnTo>
                    <a:pt x="35718" y="187523"/>
                  </a:lnTo>
                  <a:lnTo>
                    <a:pt x="35718" y="156269"/>
                  </a:lnTo>
                  <a:lnTo>
                    <a:pt x="5971" y="156269"/>
                  </a:lnTo>
                  <a:lnTo>
                    <a:pt x="0" y="150297"/>
                  </a:lnTo>
                  <a:lnTo>
                    <a:pt x="0" y="135452"/>
                  </a:lnTo>
                  <a:lnTo>
                    <a:pt x="5971" y="129480"/>
                  </a:lnTo>
                  <a:lnTo>
                    <a:pt x="35718" y="129480"/>
                  </a:lnTo>
                  <a:lnTo>
                    <a:pt x="35718" y="98226"/>
                  </a:lnTo>
                  <a:lnTo>
                    <a:pt x="5971" y="98226"/>
                  </a:lnTo>
                  <a:lnTo>
                    <a:pt x="0" y="92254"/>
                  </a:lnTo>
                  <a:lnTo>
                    <a:pt x="0" y="77409"/>
                  </a:lnTo>
                  <a:lnTo>
                    <a:pt x="5971" y="71437"/>
                  </a:lnTo>
                  <a:lnTo>
                    <a:pt x="79418" y="71437"/>
                  </a:lnTo>
                  <a:lnTo>
                    <a:pt x="71437" y="79418"/>
                  </a:lnTo>
                  <a:lnTo>
                    <a:pt x="71437" y="206331"/>
                  </a:lnTo>
                  <a:lnTo>
                    <a:pt x="79418" y="214312"/>
                  </a:lnTo>
                  <a:close/>
                </a:path>
                <a:path w="285750" h="285750">
                  <a:moveTo>
                    <a:pt x="279778" y="214312"/>
                  </a:moveTo>
                  <a:lnTo>
                    <a:pt x="206331" y="214312"/>
                  </a:lnTo>
                  <a:lnTo>
                    <a:pt x="214312" y="206331"/>
                  </a:lnTo>
                  <a:lnTo>
                    <a:pt x="214312" y="79418"/>
                  </a:lnTo>
                  <a:lnTo>
                    <a:pt x="206331" y="71437"/>
                  </a:lnTo>
                  <a:lnTo>
                    <a:pt x="279778" y="71437"/>
                  </a:lnTo>
                  <a:lnTo>
                    <a:pt x="285750" y="77409"/>
                  </a:lnTo>
                  <a:lnTo>
                    <a:pt x="285750" y="92254"/>
                  </a:lnTo>
                  <a:lnTo>
                    <a:pt x="279778" y="98226"/>
                  </a:lnTo>
                  <a:lnTo>
                    <a:pt x="250031" y="98226"/>
                  </a:lnTo>
                  <a:lnTo>
                    <a:pt x="250031" y="129480"/>
                  </a:lnTo>
                  <a:lnTo>
                    <a:pt x="279778" y="129480"/>
                  </a:lnTo>
                  <a:lnTo>
                    <a:pt x="285750" y="135452"/>
                  </a:lnTo>
                  <a:lnTo>
                    <a:pt x="285750" y="150297"/>
                  </a:lnTo>
                  <a:lnTo>
                    <a:pt x="279778" y="156269"/>
                  </a:lnTo>
                  <a:lnTo>
                    <a:pt x="250031" y="156269"/>
                  </a:lnTo>
                  <a:lnTo>
                    <a:pt x="250031" y="187523"/>
                  </a:lnTo>
                  <a:lnTo>
                    <a:pt x="279778" y="187523"/>
                  </a:lnTo>
                  <a:lnTo>
                    <a:pt x="285750" y="193495"/>
                  </a:lnTo>
                  <a:lnTo>
                    <a:pt x="285750" y="208340"/>
                  </a:lnTo>
                  <a:lnTo>
                    <a:pt x="279778" y="214312"/>
                  </a:lnTo>
                  <a:close/>
                </a:path>
                <a:path w="285750" h="285750">
                  <a:moveTo>
                    <a:pt x="196453" y="196453"/>
                  </a:moveTo>
                  <a:lnTo>
                    <a:pt x="89296" y="196453"/>
                  </a:lnTo>
                  <a:lnTo>
                    <a:pt x="89296" y="89296"/>
                  </a:lnTo>
                  <a:lnTo>
                    <a:pt x="196453" y="89296"/>
                  </a:lnTo>
                  <a:lnTo>
                    <a:pt x="196453" y="196453"/>
                  </a:lnTo>
                  <a:close/>
                </a:path>
                <a:path w="285750" h="285750">
                  <a:moveTo>
                    <a:pt x="92254" y="285750"/>
                  </a:moveTo>
                  <a:lnTo>
                    <a:pt x="77409" y="285750"/>
                  </a:lnTo>
                  <a:lnTo>
                    <a:pt x="71437" y="279778"/>
                  </a:lnTo>
                  <a:lnTo>
                    <a:pt x="71437" y="250031"/>
                  </a:lnTo>
                  <a:lnTo>
                    <a:pt x="57545" y="247220"/>
                  </a:lnTo>
                  <a:lnTo>
                    <a:pt x="46190" y="239559"/>
                  </a:lnTo>
                  <a:lnTo>
                    <a:pt x="38529" y="228204"/>
                  </a:lnTo>
                  <a:lnTo>
                    <a:pt x="35718" y="214312"/>
                  </a:lnTo>
                  <a:lnTo>
                    <a:pt x="250031" y="214312"/>
                  </a:lnTo>
                  <a:lnTo>
                    <a:pt x="247220" y="228204"/>
                  </a:lnTo>
                  <a:lnTo>
                    <a:pt x="239559" y="239559"/>
                  </a:lnTo>
                  <a:lnTo>
                    <a:pt x="228204" y="247220"/>
                  </a:lnTo>
                  <a:lnTo>
                    <a:pt x="214312" y="250031"/>
                  </a:lnTo>
                  <a:lnTo>
                    <a:pt x="98226" y="250031"/>
                  </a:lnTo>
                  <a:lnTo>
                    <a:pt x="98226" y="279778"/>
                  </a:lnTo>
                  <a:lnTo>
                    <a:pt x="92254" y="285750"/>
                  </a:lnTo>
                  <a:close/>
                </a:path>
                <a:path w="285750" h="285750">
                  <a:moveTo>
                    <a:pt x="150297" y="285750"/>
                  </a:moveTo>
                  <a:lnTo>
                    <a:pt x="135452" y="285750"/>
                  </a:lnTo>
                  <a:lnTo>
                    <a:pt x="129480" y="279778"/>
                  </a:lnTo>
                  <a:lnTo>
                    <a:pt x="129480" y="250031"/>
                  </a:lnTo>
                  <a:lnTo>
                    <a:pt x="156269" y="250031"/>
                  </a:lnTo>
                  <a:lnTo>
                    <a:pt x="156269" y="279778"/>
                  </a:lnTo>
                  <a:lnTo>
                    <a:pt x="150297" y="285750"/>
                  </a:lnTo>
                  <a:close/>
                </a:path>
                <a:path w="285750" h="285750">
                  <a:moveTo>
                    <a:pt x="208340" y="285750"/>
                  </a:moveTo>
                  <a:lnTo>
                    <a:pt x="193495" y="285750"/>
                  </a:lnTo>
                  <a:lnTo>
                    <a:pt x="187523" y="279778"/>
                  </a:lnTo>
                  <a:lnTo>
                    <a:pt x="187523" y="250031"/>
                  </a:lnTo>
                  <a:lnTo>
                    <a:pt x="214312" y="250031"/>
                  </a:lnTo>
                  <a:lnTo>
                    <a:pt x="214312" y="279778"/>
                  </a:lnTo>
                  <a:lnTo>
                    <a:pt x="208340" y="28575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791" y="5377245"/>
              <a:ext cx="118322" cy="849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31255" y="5315822"/>
            <a:ext cx="19634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Reduced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manual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time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66341" y="4938414"/>
            <a:ext cx="1106170" cy="523875"/>
            <a:chOff x="4066341" y="4938414"/>
            <a:chExt cx="1106170" cy="523875"/>
          </a:xfrm>
        </p:grpSpPr>
        <p:sp>
          <p:nvSpPr>
            <p:cNvPr id="35" name="object 35"/>
            <p:cNvSpPr/>
            <p:nvPr/>
          </p:nvSpPr>
          <p:spPr>
            <a:xfrm>
              <a:off x="4820542" y="4938414"/>
              <a:ext cx="352425" cy="279400"/>
            </a:xfrm>
            <a:custGeom>
              <a:avLst/>
              <a:gdLst/>
              <a:ahLst/>
              <a:cxnLst/>
              <a:rect l="l" t="t" r="r" b="b"/>
              <a:pathLst>
                <a:path w="352425" h="279400">
                  <a:moveTo>
                    <a:pt x="133777" y="38100"/>
                  </a:moveTo>
                  <a:lnTo>
                    <a:pt x="43085" y="38100"/>
                  </a:lnTo>
                  <a:lnTo>
                    <a:pt x="49057" y="33020"/>
                  </a:lnTo>
                  <a:lnTo>
                    <a:pt x="55866" y="29210"/>
                  </a:lnTo>
                  <a:lnTo>
                    <a:pt x="63289" y="26670"/>
                  </a:lnTo>
                  <a:lnTo>
                    <a:pt x="67754" y="5080"/>
                  </a:lnTo>
                  <a:lnTo>
                    <a:pt x="71772" y="1270"/>
                  </a:lnTo>
                  <a:lnTo>
                    <a:pt x="80702" y="0"/>
                  </a:lnTo>
                  <a:lnTo>
                    <a:pt x="99845" y="0"/>
                  </a:lnTo>
                  <a:lnTo>
                    <a:pt x="105091" y="1270"/>
                  </a:lnTo>
                  <a:lnTo>
                    <a:pt x="109109" y="5080"/>
                  </a:lnTo>
                  <a:lnTo>
                    <a:pt x="113574" y="26670"/>
                  </a:lnTo>
                  <a:lnTo>
                    <a:pt x="120941" y="29210"/>
                  </a:lnTo>
                  <a:lnTo>
                    <a:pt x="127806" y="33020"/>
                  </a:lnTo>
                  <a:lnTo>
                    <a:pt x="133777" y="38100"/>
                  </a:lnTo>
                  <a:close/>
                </a:path>
                <a:path w="352425" h="279400">
                  <a:moveTo>
                    <a:pt x="22268" y="154940"/>
                  </a:moveTo>
                  <a:lnTo>
                    <a:pt x="7980" y="140970"/>
                  </a:lnTo>
                  <a:lnTo>
                    <a:pt x="6306" y="138430"/>
                  </a:lnTo>
                  <a:lnTo>
                    <a:pt x="4743" y="135890"/>
                  </a:lnTo>
                  <a:lnTo>
                    <a:pt x="3348" y="133350"/>
                  </a:lnTo>
                  <a:lnTo>
                    <a:pt x="2064" y="129540"/>
                  </a:lnTo>
                  <a:lnTo>
                    <a:pt x="0" y="124460"/>
                  </a:lnTo>
                  <a:lnTo>
                    <a:pt x="1562" y="119380"/>
                  </a:lnTo>
                  <a:lnTo>
                    <a:pt x="17915" y="105410"/>
                  </a:lnTo>
                  <a:lnTo>
                    <a:pt x="17301" y="101600"/>
                  </a:lnTo>
                  <a:lnTo>
                    <a:pt x="16966" y="96520"/>
                  </a:lnTo>
                  <a:lnTo>
                    <a:pt x="16966" y="88900"/>
                  </a:lnTo>
                  <a:lnTo>
                    <a:pt x="17189" y="86360"/>
                  </a:lnTo>
                  <a:lnTo>
                    <a:pt x="17301" y="85090"/>
                  </a:lnTo>
                  <a:lnTo>
                    <a:pt x="17915" y="81280"/>
                  </a:lnTo>
                  <a:lnTo>
                    <a:pt x="5779" y="70084"/>
                  </a:lnTo>
                  <a:lnTo>
                    <a:pt x="5438" y="69794"/>
                  </a:lnTo>
                  <a:lnTo>
                    <a:pt x="1562" y="67310"/>
                  </a:lnTo>
                  <a:lnTo>
                    <a:pt x="0" y="60960"/>
                  </a:lnTo>
                  <a:lnTo>
                    <a:pt x="3348" y="53340"/>
                  </a:lnTo>
                  <a:lnTo>
                    <a:pt x="4743" y="50800"/>
                  </a:lnTo>
                  <a:lnTo>
                    <a:pt x="7980" y="44450"/>
                  </a:lnTo>
                  <a:lnTo>
                    <a:pt x="9711" y="41910"/>
                  </a:lnTo>
                  <a:lnTo>
                    <a:pt x="11552" y="39370"/>
                  </a:lnTo>
                  <a:lnTo>
                    <a:pt x="16687" y="33020"/>
                  </a:lnTo>
                  <a:lnTo>
                    <a:pt x="22268" y="30480"/>
                  </a:lnTo>
                  <a:lnTo>
                    <a:pt x="27291" y="33020"/>
                  </a:lnTo>
                  <a:lnTo>
                    <a:pt x="43085" y="38100"/>
                  </a:lnTo>
                  <a:lnTo>
                    <a:pt x="164228" y="38100"/>
                  </a:lnTo>
                  <a:lnTo>
                    <a:pt x="165255" y="39370"/>
                  </a:lnTo>
                  <a:lnTo>
                    <a:pt x="167096" y="41910"/>
                  </a:lnTo>
                  <a:lnTo>
                    <a:pt x="168771" y="44450"/>
                  </a:lnTo>
                  <a:lnTo>
                    <a:pt x="170501" y="48260"/>
                  </a:lnTo>
                  <a:lnTo>
                    <a:pt x="172063" y="50800"/>
                  </a:lnTo>
                  <a:lnTo>
                    <a:pt x="173459" y="53340"/>
                  </a:lnTo>
                  <a:lnTo>
                    <a:pt x="174742" y="55880"/>
                  </a:lnTo>
                  <a:lnTo>
                    <a:pt x="176807" y="60960"/>
                  </a:lnTo>
                  <a:lnTo>
                    <a:pt x="175557" y="66040"/>
                  </a:lnTo>
                  <a:lnTo>
                    <a:pt x="84851" y="66040"/>
                  </a:lnTo>
                  <a:lnTo>
                    <a:pt x="81434" y="67310"/>
                  </a:lnTo>
                  <a:lnTo>
                    <a:pt x="61614" y="90170"/>
                  </a:lnTo>
                  <a:lnTo>
                    <a:pt x="61614" y="96520"/>
                  </a:lnTo>
                  <a:lnTo>
                    <a:pt x="81434" y="119380"/>
                  </a:lnTo>
                  <a:lnTo>
                    <a:pt x="175133" y="119380"/>
                  </a:lnTo>
                  <a:lnTo>
                    <a:pt x="176696" y="124460"/>
                  </a:lnTo>
                  <a:lnTo>
                    <a:pt x="174631" y="129540"/>
                  </a:lnTo>
                  <a:lnTo>
                    <a:pt x="173347" y="132080"/>
                  </a:lnTo>
                  <a:lnTo>
                    <a:pt x="171952" y="135890"/>
                  </a:lnTo>
                  <a:lnTo>
                    <a:pt x="170389" y="138430"/>
                  </a:lnTo>
                  <a:lnTo>
                    <a:pt x="168659" y="140970"/>
                  </a:lnTo>
                  <a:lnTo>
                    <a:pt x="166985" y="144780"/>
                  </a:lnTo>
                  <a:lnTo>
                    <a:pt x="165143" y="147320"/>
                  </a:lnTo>
                  <a:lnTo>
                    <a:pt x="164116" y="148590"/>
                  </a:lnTo>
                  <a:lnTo>
                    <a:pt x="43029" y="148590"/>
                  </a:lnTo>
                  <a:lnTo>
                    <a:pt x="27291" y="153670"/>
                  </a:lnTo>
                  <a:lnTo>
                    <a:pt x="22268" y="154940"/>
                  </a:lnTo>
                  <a:close/>
                </a:path>
                <a:path w="352425" h="279400">
                  <a:moveTo>
                    <a:pt x="164228" y="38100"/>
                  </a:moveTo>
                  <a:lnTo>
                    <a:pt x="133777" y="38100"/>
                  </a:lnTo>
                  <a:lnTo>
                    <a:pt x="149516" y="33020"/>
                  </a:lnTo>
                  <a:lnTo>
                    <a:pt x="154539" y="30480"/>
                  </a:lnTo>
                  <a:lnTo>
                    <a:pt x="160120" y="33020"/>
                  </a:lnTo>
                  <a:lnTo>
                    <a:pt x="164228" y="38100"/>
                  </a:lnTo>
                  <a:close/>
                </a:path>
                <a:path w="352425" h="279400">
                  <a:moveTo>
                    <a:pt x="175133" y="119380"/>
                  </a:moveTo>
                  <a:lnTo>
                    <a:pt x="95373" y="119380"/>
                  </a:lnTo>
                  <a:lnTo>
                    <a:pt x="101937" y="116840"/>
                  </a:lnTo>
                  <a:lnTo>
                    <a:pt x="104834" y="114300"/>
                  </a:lnTo>
                  <a:lnTo>
                    <a:pt x="109858" y="109220"/>
                  </a:lnTo>
                  <a:lnTo>
                    <a:pt x="111794" y="106680"/>
                  </a:lnTo>
                  <a:lnTo>
                    <a:pt x="114513" y="100330"/>
                  </a:lnTo>
                  <a:lnTo>
                    <a:pt x="115192" y="96520"/>
                  </a:lnTo>
                  <a:lnTo>
                    <a:pt x="115192" y="90170"/>
                  </a:lnTo>
                  <a:lnTo>
                    <a:pt x="91956" y="66040"/>
                  </a:lnTo>
                  <a:lnTo>
                    <a:pt x="175557" y="66040"/>
                  </a:lnTo>
                  <a:lnTo>
                    <a:pt x="175245" y="67310"/>
                  </a:lnTo>
                  <a:lnTo>
                    <a:pt x="171369" y="69794"/>
                  </a:lnTo>
                  <a:lnTo>
                    <a:pt x="171231" y="69794"/>
                  </a:lnTo>
                  <a:lnTo>
                    <a:pt x="158780" y="81280"/>
                  </a:lnTo>
                  <a:lnTo>
                    <a:pt x="159394" y="85090"/>
                  </a:lnTo>
                  <a:lnTo>
                    <a:pt x="159729" y="88900"/>
                  </a:lnTo>
                  <a:lnTo>
                    <a:pt x="159729" y="96520"/>
                  </a:lnTo>
                  <a:lnTo>
                    <a:pt x="159394" y="100330"/>
                  </a:lnTo>
                  <a:lnTo>
                    <a:pt x="158780" y="104140"/>
                  </a:lnTo>
                  <a:lnTo>
                    <a:pt x="171170" y="115570"/>
                  </a:lnTo>
                  <a:lnTo>
                    <a:pt x="175133" y="119380"/>
                  </a:lnTo>
                  <a:close/>
                </a:path>
                <a:path w="352425" h="279400">
                  <a:moveTo>
                    <a:pt x="170916" y="70084"/>
                  </a:moveTo>
                  <a:lnTo>
                    <a:pt x="171231" y="69794"/>
                  </a:lnTo>
                  <a:lnTo>
                    <a:pt x="171369" y="69794"/>
                  </a:lnTo>
                  <a:lnTo>
                    <a:pt x="170916" y="70084"/>
                  </a:lnTo>
                  <a:close/>
                </a:path>
                <a:path w="352425" h="279400">
                  <a:moveTo>
                    <a:pt x="226311" y="279400"/>
                  </a:moveTo>
                  <a:lnTo>
                    <a:pt x="221456" y="278130"/>
                  </a:lnTo>
                  <a:lnTo>
                    <a:pt x="218498" y="276860"/>
                  </a:lnTo>
                  <a:lnTo>
                    <a:pt x="215535" y="274292"/>
                  </a:lnTo>
                  <a:lnTo>
                    <a:pt x="212805" y="273050"/>
                  </a:lnTo>
                  <a:lnTo>
                    <a:pt x="209791" y="271780"/>
                  </a:lnTo>
                  <a:lnTo>
                    <a:pt x="206945" y="270510"/>
                  </a:lnTo>
                  <a:lnTo>
                    <a:pt x="204266" y="267970"/>
                  </a:lnTo>
                  <a:lnTo>
                    <a:pt x="197401" y="262890"/>
                  </a:lnTo>
                  <a:lnTo>
                    <a:pt x="196006" y="257810"/>
                  </a:lnTo>
                  <a:lnTo>
                    <a:pt x="197680" y="252730"/>
                  </a:lnTo>
                  <a:lnTo>
                    <a:pt x="202871" y="236220"/>
                  </a:lnTo>
                  <a:lnTo>
                    <a:pt x="197960" y="231140"/>
                  </a:lnTo>
                  <a:lnTo>
                    <a:pt x="193997" y="223520"/>
                  </a:lnTo>
                  <a:lnTo>
                    <a:pt x="191206" y="215900"/>
                  </a:lnTo>
                  <a:lnTo>
                    <a:pt x="169831" y="212090"/>
                  </a:lnTo>
                  <a:lnTo>
                    <a:pt x="165645" y="208280"/>
                  </a:lnTo>
                  <a:lnTo>
                    <a:pt x="164585" y="199390"/>
                  </a:lnTo>
                  <a:lnTo>
                    <a:pt x="164585" y="184150"/>
                  </a:lnTo>
                  <a:lnTo>
                    <a:pt x="165645" y="175260"/>
                  </a:lnTo>
                  <a:lnTo>
                    <a:pt x="169775" y="170180"/>
                  </a:lnTo>
                  <a:lnTo>
                    <a:pt x="191206" y="166370"/>
                  </a:lnTo>
                  <a:lnTo>
                    <a:pt x="193941" y="158750"/>
                  </a:lnTo>
                  <a:lnTo>
                    <a:pt x="197960" y="152400"/>
                  </a:lnTo>
                  <a:lnTo>
                    <a:pt x="202871" y="146050"/>
                  </a:lnTo>
                  <a:lnTo>
                    <a:pt x="197681" y="130810"/>
                  </a:lnTo>
                  <a:lnTo>
                    <a:pt x="196006" y="125730"/>
                  </a:lnTo>
                  <a:lnTo>
                    <a:pt x="197401" y="119380"/>
                  </a:lnTo>
                  <a:lnTo>
                    <a:pt x="201643" y="116840"/>
                  </a:lnTo>
                  <a:lnTo>
                    <a:pt x="204266" y="114300"/>
                  </a:lnTo>
                  <a:lnTo>
                    <a:pt x="206945" y="113030"/>
                  </a:lnTo>
                  <a:lnTo>
                    <a:pt x="209791" y="110490"/>
                  </a:lnTo>
                  <a:lnTo>
                    <a:pt x="221400" y="105410"/>
                  </a:lnTo>
                  <a:lnTo>
                    <a:pt x="226311" y="102870"/>
                  </a:lnTo>
                  <a:lnTo>
                    <a:pt x="231837" y="104140"/>
                  </a:lnTo>
                  <a:lnTo>
                    <a:pt x="246403" y="120650"/>
                  </a:lnTo>
                  <a:lnTo>
                    <a:pt x="319068" y="120650"/>
                  </a:lnTo>
                  <a:lnTo>
                    <a:pt x="320185" y="125730"/>
                  </a:lnTo>
                  <a:lnTo>
                    <a:pt x="318510" y="130810"/>
                  </a:lnTo>
                  <a:lnTo>
                    <a:pt x="313320" y="146050"/>
                  </a:lnTo>
                  <a:lnTo>
                    <a:pt x="318231" y="152400"/>
                  </a:lnTo>
                  <a:lnTo>
                    <a:pt x="322194" y="158750"/>
                  </a:lnTo>
                  <a:lnTo>
                    <a:pt x="324519" y="165100"/>
                  </a:lnTo>
                  <a:lnTo>
                    <a:pt x="251098" y="165100"/>
                  </a:lnTo>
                  <a:lnTo>
                    <a:pt x="244534" y="167640"/>
                  </a:lnTo>
                  <a:lnTo>
                    <a:pt x="231278" y="187960"/>
                  </a:lnTo>
                  <a:lnTo>
                    <a:pt x="231278" y="194310"/>
                  </a:lnTo>
                  <a:lnTo>
                    <a:pt x="254515" y="218440"/>
                  </a:lnTo>
                  <a:lnTo>
                    <a:pt x="324073" y="218440"/>
                  </a:lnTo>
                  <a:lnTo>
                    <a:pt x="322250" y="223520"/>
                  </a:lnTo>
                  <a:lnTo>
                    <a:pt x="318231" y="231140"/>
                  </a:lnTo>
                  <a:lnTo>
                    <a:pt x="313320" y="236220"/>
                  </a:lnTo>
                  <a:lnTo>
                    <a:pt x="318510" y="252730"/>
                  </a:lnTo>
                  <a:lnTo>
                    <a:pt x="320185" y="257810"/>
                  </a:lnTo>
                  <a:lnTo>
                    <a:pt x="319138" y="261620"/>
                  </a:lnTo>
                  <a:lnTo>
                    <a:pt x="246459" y="261620"/>
                  </a:lnTo>
                  <a:lnTo>
                    <a:pt x="235432" y="274292"/>
                  </a:lnTo>
                  <a:lnTo>
                    <a:pt x="231837" y="278130"/>
                  </a:lnTo>
                  <a:lnTo>
                    <a:pt x="226311" y="279400"/>
                  </a:lnTo>
                  <a:close/>
                </a:path>
                <a:path w="352425" h="279400">
                  <a:moveTo>
                    <a:pt x="319068" y="120650"/>
                  </a:moveTo>
                  <a:lnTo>
                    <a:pt x="269732" y="120650"/>
                  </a:lnTo>
                  <a:lnTo>
                    <a:pt x="280782" y="107950"/>
                  </a:lnTo>
                  <a:lnTo>
                    <a:pt x="284354" y="104140"/>
                  </a:lnTo>
                  <a:lnTo>
                    <a:pt x="289880" y="102870"/>
                  </a:lnTo>
                  <a:lnTo>
                    <a:pt x="297749" y="106680"/>
                  </a:lnTo>
                  <a:lnTo>
                    <a:pt x="306399" y="110490"/>
                  </a:lnTo>
                  <a:lnTo>
                    <a:pt x="309190" y="113030"/>
                  </a:lnTo>
                  <a:lnTo>
                    <a:pt x="311925" y="114300"/>
                  </a:lnTo>
                  <a:lnTo>
                    <a:pt x="318789" y="119380"/>
                  </a:lnTo>
                  <a:lnTo>
                    <a:pt x="319068" y="120650"/>
                  </a:lnTo>
                  <a:close/>
                </a:path>
                <a:path w="352425" h="279400">
                  <a:moveTo>
                    <a:pt x="265937" y="120650"/>
                  </a:moveTo>
                  <a:lnTo>
                    <a:pt x="250198" y="120650"/>
                  </a:lnTo>
                  <a:lnTo>
                    <a:pt x="254105" y="119380"/>
                  </a:lnTo>
                  <a:lnTo>
                    <a:pt x="262030" y="119380"/>
                  </a:lnTo>
                  <a:lnTo>
                    <a:pt x="265937" y="120650"/>
                  </a:lnTo>
                  <a:close/>
                </a:path>
                <a:path w="352425" h="279400">
                  <a:moveTo>
                    <a:pt x="95994" y="186690"/>
                  </a:moveTo>
                  <a:lnTo>
                    <a:pt x="80702" y="186690"/>
                  </a:lnTo>
                  <a:lnTo>
                    <a:pt x="71716" y="185420"/>
                  </a:lnTo>
                  <a:lnTo>
                    <a:pt x="67698" y="181610"/>
                  </a:lnTo>
                  <a:lnTo>
                    <a:pt x="63233" y="160020"/>
                  </a:lnTo>
                  <a:lnTo>
                    <a:pt x="55866" y="157480"/>
                  </a:lnTo>
                  <a:lnTo>
                    <a:pt x="49001" y="153670"/>
                  </a:lnTo>
                  <a:lnTo>
                    <a:pt x="43029" y="148590"/>
                  </a:lnTo>
                  <a:lnTo>
                    <a:pt x="133666" y="148590"/>
                  </a:lnTo>
                  <a:lnTo>
                    <a:pt x="127694" y="153670"/>
                  </a:lnTo>
                  <a:lnTo>
                    <a:pt x="120885" y="157480"/>
                  </a:lnTo>
                  <a:lnTo>
                    <a:pt x="113462" y="160020"/>
                  </a:lnTo>
                  <a:lnTo>
                    <a:pt x="108997" y="181610"/>
                  </a:lnTo>
                  <a:lnTo>
                    <a:pt x="104979" y="185420"/>
                  </a:lnTo>
                  <a:lnTo>
                    <a:pt x="95994" y="186690"/>
                  </a:lnTo>
                  <a:close/>
                </a:path>
                <a:path w="352425" h="279400">
                  <a:moveTo>
                    <a:pt x="154427" y="154940"/>
                  </a:moveTo>
                  <a:lnTo>
                    <a:pt x="149404" y="153670"/>
                  </a:lnTo>
                  <a:lnTo>
                    <a:pt x="133666" y="148590"/>
                  </a:lnTo>
                  <a:lnTo>
                    <a:pt x="164116" y="148590"/>
                  </a:lnTo>
                  <a:lnTo>
                    <a:pt x="160008" y="153670"/>
                  </a:lnTo>
                  <a:lnTo>
                    <a:pt x="154427" y="154940"/>
                  </a:lnTo>
                  <a:close/>
                </a:path>
                <a:path w="352425" h="279400">
                  <a:moveTo>
                    <a:pt x="324073" y="218440"/>
                  </a:moveTo>
                  <a:lnTo>
                    <a:pt x="261620" y="218440"/>
                  </a:lnTo>
                  <a:lnTo>
                    <a:pt x="265037" y="217170"/>
                  </a:lnTo>
                  <a:lnTo>
                    <a:pt x="271601" y="214630"/>
                  </a:lnTo>
                  <a:lnTo>
                    <a:pt x="284857" y="194310"/>
                  </a:lnTo>
                  <a:lnTo>
                    <a:pt x="284857" y="187960"/>
                  </a:lnTo>
                  <a:lnTo>
                    <a:pt x="265037" y="165100"/>
                  </a:lnTo>
                  <a:lnTo>
                    <a:pt x="324519" y="165100"/>
                  </a:lnTo>
                  <a:lnTo>
                    <a:pt x="324984" y="166370"/>
                  </a:lnTo>
                  <a:lnTo>
                    <a:pt x="341225" y="170180"/>
                  </a:lnTo>
                  <a:lnTo>
                    <a:pt x="346360" y="170180"/>
                  </a:lnTo>
                  <a:lnTo>
                    <a:pt x="350546" y="175260"/>
                  </a:lnTo>
                  <a:lnTo>
                    <a:pt x="351606" y="184150"/>
                  </a:lnTo>
                  <a:lnTo>
                    <a:pt x="351680" y="185420"/>
                  </a:lnTo>
                  <a:lnTo>
                    <a:pt x="351755" y="186690"/>
                  </a:lnTo>
                  <a:lnTo>
                    <a:pt x="351829" y="195580"/>
                  </a:lnTo>
                  <a:lnTo>
                    <a:pt x="351680" y="198120"/>
                  </a:lnTo>
                  <a:lnTo>
                    <a:pt x="351606" y="199390"/>
                  </a:lnTo>
                  <a:lnTo>
                    <a:pt x="350546" y="208280"/>
                  </a:lnTo>
                  <a:lnTo>
                    <a:pt x="346416" y="212090"/>
                  </a:lnTo>
                  <a:lnTo>
                    <a:pt x="341225" y="213360"/>
                  </a:lnTo>
                  <a:lnTo>
                    <a:pt x="324984" y="215900"/>
                  </a:lnTo>
                  <a:lnTo>
                    <a:pt x="324073" y="218440"/>
                  </a:lnTo>
                  <a:close/>
                </a:path>
                <a:path w="352425" h="279400">
                  <a:moveTo>
                    <a:pt x="265993" y="262890"/>
                  </a:moveTo>
                  <a:lnTo>
                    <a:pt x="250254" y="262890"/>
                  </a:lnTo>
                  <a:lnTo>
                    <a:pt x="246459" y="261620"/>
                  </a:lnTo>
                  <a:lnTo>
                    <a:pt x="269788" y="261620"/>
                  </a:lnTo>
                  <a:lnTo>
                    <a:pt x="265993" y="262890"/>
                  </a:lnTo>
                  <a:close/>
                </a:path>
                <a:path w="352425" h="279400">
                  <a:moveTo>
                    <a:pt x="289824" y="279400"/>
                  </a:moveTo>
                  <a:lnTo>
                    <a:pt x="284298" y="278130"/>
                  </a:lnTo>
                  <a:lnTo>
                    <a:pt x="281759" y="275378"/>
                  </a:lnTo>
                  <a:lnTo>
                    <a:pt x="269788" y="261620"/>
                  </a:lnTo>
                  <a:lnTo>
                    <a:pt x="319138" y="261620"/>
                  </a:lnTo>
                  <a:lnTo>
                    <a:pt x="318789" y="262890"/>
                  </a:lnTo>
                  <a:lnTo>
                    <a:pt x="311925" y="267970"/>
                  </a:lnTo>
                  <a:lnTo>
                    <a:pt x="309190" y="270510"/>
                  </a:lnTo>
                  <a:lnTo>
                    <a:pt x="306399" y="271780"/>
                  </a:lnTo>
                  <a:lnTo>
                    <a:pt x="303386" y="273050"/>
                  </a:lnTo>
                  <a:lnTo>
                    <a:pt x="300595" y="275590"/>
                  </a:lnTo>
                  <a:lnTo>
                    <a:pt x="294735" y="278130"/>
                  </a:lnTo>
                  <a:lnTo>
                    <a:pt x="289824" y="27940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6341" y="5377245"/>
              <a:ext cx="118322" cy="849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207358" y="5315822"/>
            <a:ext cx="17316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Enhanced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localization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14290" y="4933335"/>
            <a:ext cx="1065530" cy="528955"/>
            <a:chOff x="6714290" y="4933335"/>
            <a:chExt cx="1065530" cy="528955"/>
          </a:xfrm>
        </p:grpSpPr>
        <p:sp>
          <p:nvSpPr>
            <p:cNvPr id="39" name="object 39"/>
            <p:cNvSpPr/>
            <p:nvPr/>
          </p:nvSpPr>
          <p:spPr>
            <a:xfrm>
              <a:off x="7458074" y="4933335"/>
              <a:ext cx="321945" cy="287020"/>
            </a:xfrm>
            <a:custGeom>
              <a:avLst/>
              <a:gdLst/>
              <a:ahLst/>
              <a:cxnLst/>
              <a:rect l="l" t="t" r="r" b="b"/>
              <a:pathLst>
                <a:path w="321945" h="287020">
                  <a:moveTo>
                    <a:pt x="84859" y="286433"/>
                  </a:moveTo>
                  <a:lnTo>
                    <a:pt x="18696" y="260244"/>
                  </a:lnTo>
                  <a:lnTo>
                    <a:pt x="0" y="231613"/>
                  </a:lnTo>
                  <a:lnTo>
                    <a:pt x="0" y="165087"/>
                  </a:lnTo>
                  <a:lnTo>
                    <a:pt x="74632" y="115248"/>
                  </a:lnTo>
                  <a:lnTo>
                    <a:pt x="76083" y="114802"/>
                  </a:lnTo>
                  <a:lnTo>
                    <a:pt x="75902" y="114802"/>
                  </a:lnTo>
                  <a:lnTo>
                    <a:pt x="75902" y="52238"/>
                  </a:lnTo>
                  <a:lnTo>
                    <a:pt x="77360" y="42834"/>
                  </a:lnTo>
                  <a:lnTo>
                    <a:pt x="156883" y="0"/>
                  </a:lnTo>
                  <a:lnTo>
                    <a:pt x="164752" y="0"/>
                  </a:lnTo>
                  <a:lnTo>
                    <a:pt x="225474" y="22993"/>
                  </a:lnTo>
                  <a:lnTo>
                    <a:pt x="233130" y="27347"/>
                  </a:lnTo>
                  <a:lnTo>
                    <a:pt x="160176" y="27347"/>
                  </a:lnTo>
                  <a:lnTo>
                    <a:pt x="115416" y="44313"/>
                  </a:lnTo>
                  <a:lnTo>
                    <a:pt x="160734" y="61726"/>
                  </a:lnTo>
                  <a:lnTo>
                    <a:pt x="245622" y="61726"/>
                  </a:lnTo>
                  <a:lnTo>
                    <a:pt x="245622" y="68144"/>
                  </a:lnTo>
                  <a:lnTo>
                    <a:pt x="218777" y="68144"/>
                  </a:lnTo>
                  <a:lnTo>
                    <a:pt x="172789" y="85780"/>
                  </a:lnTo>
                  <a:lnTo>
                    <a:pt x="172789" y="135563"/>
                  </a:lnTo>
                  <a:lnTo>
                    <a:pt x="300641" y="135563"/>
                  </a:lnTo>
                  <a:lnTo>
                    <a:pt x="301376" y="135842"/>
                  </a:lnTo>
                  <a:lnTo>
                    <a:pt x="309131" y="140251"/>
                  </a:lnTo>
                  <a:lnTo>
                    <a:pt x="84273" y="140251"/>
                  </a:lnTo>
                  <a:lnTo>
                    <a:pt x="39513" y="157218"/>
                  </a:lnTo>
                  <a:lnTo>
                    <a:pt x="84832" y="174575"/>
                  </a:lnTo>
                  <a:lnTo>
                    <a:pt x="321524" y="174575"/>
                  </a:lnTo>
                  <a:lnTo>
                    <a:pt x="321524" y="180993"/>
                  </a:lnTo>
                  <a:lnTo>
                    <a:pt x="142875" y="180993"/>
                  </a:lnTo>
                  <a:lnTo>
                    <a:pt x="96887" y="198629"/>
                  </a:lnTo>
                  <a:lnTo>
                    <a:pt x="96887" y="254719"/>
                  </a:lnTo>
                  <a:lnTo>
                    <a:pt x="311143" y="254719"/>
                  </a:lnTo>
                  <a:lnTo>
                    <a:pt x="310549" y="255394"/>
                  </a:lnTo>
                  <a:lnTo>
                    <a:pt x="309684" y="255947"/>
                  </a:lnTo>
                  <a:lnTo>
                    <a:pt x="160734" y="255947"/>
                  </a:lnTo>
                  <a:lnTo>
                    <a:pt x="97445" y="283796"/>
                  </a:lnTo>
                  <a:lnTo>
                    <a:pt x="91251" y="285774"/>
                  </a:lnTo>
                  <a:lnTo>
                    <a:pt x="84859" y="286433"/>
                  </a:lnTo>
                  <a:close/>
                </a:path>
                <a:path w="321945" h="287020">
                  <a:moveTo>
                    <a:pt x="245622" y="61726"/>
                  </a:moveTo>
                  <a:lnTo>
                    <a:pt x="160734" y="61726"/>
                  </a:lnTo>
                  <a:lnTo>
                    <a:pt x="206052" y="44313"/>
                  </a:lnTo>
                  <a:lnTo>
                    <a:pt x="161292" y="27347"/>
                  </a:lnTo>
                  <a:lnTo>
                    <a:pt x="233130" y="27347"/>
                  </a:lnTo>
                  <a:lnTo>
                    <a:pt x="233731" y="27689"/>
                  </a:lnTo>
                  <a:lnTo>
                    <a:pt x="240090" y="34476"/>
                  </a:lnTo>
                  <a:lnTo>
                    <a:pt x="244177" y="42834"/>
                  </a:lnTo>
                  <a:lnTo>
                    <a:pt x="245622" y="52238"/>
                  </a:lnTo>
                  <a:lnTo>
                    <a:pt x="245622" y="61726"/>
                  </a:lnTo>
                  <a:close/>
                </a:path>
                <a:path w="321945" h="287020">
                  <a:moveTo>
                    <a:pt x="300641" y="135563"/>
                  </a:moveTo>
                  <a:lnTo>
                    <a:pt x="172789" y="135563"/>
                  </a:lnTo>
                  <a:lnTo>
                    <a:pt x="218777" y="118150"/>
                  </a:lnTo>
                  <a:lnTo>
                    <a:pt x="218777" y="68144"/>
                  </a:lnTo>
                  <a:lnTo>
                    <a:pt x="245622" y="68144"/>
                  </a:lnTo>
                  <a:lnTo>
                    <a:pt x="245622" y="114802"/>
                  </a:lnTo>
                  <a:lnTo>
                    <a:pt x="247073" y="115248"/>
                  </a:lnTo>
                  <a:lnTo>
                    <a:pt x="300641" y="135563"/>
                  </a:lnTo>
                  <a:close/>
                </a:path>
                <a:path w="321945" h="287020">
                  <a:moveTo>
                    <a:pt x="236636" y="174575"/>
                  </a:moveTo>
                  <a:lnTo>
                    <a:pt x="84832" y="174575"/>
                  </a:lnTo>
                  <a:lnTo>
                    <a:pt x="130150" y="157218"/>
                  </a:lnTo>
                  <a:lnTo>
                    <a:pt x="85390" y="140251"/>
                  </a:lnTo>
                  <a:lnTo>
                    <a:pt x="236078" y="140251"/>
                  </a:lnTo>
                  <a:lnTo>
                    <a:pt x="191318" y="157218"/>
                  </a:lnTo>
                  <a:lnTo>
                    <a:pt x="236636" y="174575"/>
                  </a:lnTo>
                  <a:close/>
                </a:path>
                <a:path w="321945" h="287020">
                  <a:moveTo>
                    <a:pt x="321524" y="174575"/>
                  </a:moveTo>
                  <a:lnTo>
                    <a:pt x="236636" y="174575"/>
                  </a:lnTo>
                  <a:lnTo>
                    <a:pt x="282010" y="157218"/>
                  </a:lnTo>
                  <a:lnTo>
                    <a:pt x="237194" y="140251"/>
                  </a:lnTo>
                  <a:lnTo>
                    <a:pt x="309131" y="140251"/>
                  </a:lnTo>
                  <a:lnTo>
                    <a:pt x="309634" y="140537"/>
                  </a:lnTo>
                  <a:lnTo>
                    <a:pt x="315992" y="147325"/>
                  </a:lnTo>
                  <a:lnTo>
                    <a:pt x="320079" y="155683"/>
                  </a:lnTo>
                  <a:lnTo>
                    <a:pt x="321524" y="165087"/>
                  </a:lnTo>
                  <a:lnTo>
                    <a:pt x="321524" y="174575"/>
                  </a:lnTo>
                  <a:close/>
                </a:path>
                <a:path w="321945" h="287020">
                  <a:moveTo>
                    <a:pt x="248691" y="254719"/>
                  </a:moveTo>
                  <a:lnTo>
                    <a:pt x="96887" y="254719"/>
                  </a:lnTo>
                  <a:lnTo>
                    <a:pt x="142875" y="234515"/>
                  </a:lnTo>
                  <a:lnTo>
                    <a:pt x="142875" y="180993"/>
                  </a:lnTo>
                  <a:lnTo>
                    <a:pt x="294679" y="180993"/>
                  </a:lnTo>
                  <a:lnTo>
                    <a:pt x="248691" y="198629"/>
                  </a:lnTo>
                  <a:lnTo>
                    <a:pt x="248691" y="254719"/>
                  </a:lnTo>
                  <a:close/>
                </a:path>
                <a:path w="321945" h="287020">
                  <a:moveTo>
                    <a:pt x="311143" y="254719"/>
                  </a:moveTo>
                  <a:lnTo>
                    <a:pt x="248691" y="254719"/>
                  </a:lnTo>
                  <a:lnTo>
                    <a:pt x="293619" y="234962"/>
                  </a:lnTo>
                  <a:lnTo>
                    <a:pt x="294679" y="233399"/>
                  </a:lnTo>
                  <a:lnTo>
                    <a:pt x="294679" y="180993"/>
                  </a:lnTo>
                  <a:lnTo>
                    <a:pt x="321524" y="180993"/>
                  </a:lnTo>
                  <a:lnTo>
                    <a:pt x="321524" y="231613"/>
                  </a:lnTo>
                  <a:lnTo>
                    <a:pt x="320197" y="240607"/>
                  </a:lnTo>
                  <a:lnTo>
                    <a:pt x="316434" y="248691"/>
                  </a:lnTo>
                  <a:lnTo>
                    <a:pt x="311143" y="254719"/>
                  </a:lnTo>
                  <a:close/>
                </a:path>
                <a:path w="321945" h="287020">
                  <a:moveTo>
                    <a:pt x="236664" y="286433"/>
                  </a:moveTo>
                  <a:lnTo>
                    <a:pt x="230272" y="285774"/>
                  </a:lnTo>
                  <a:lnTo>
                    <a:pt x="224079" y="283796"/>
                  </a:lnTo>
                  <a:lnTo>
                    <a:pt x="160734" y="255947"/>
                  </a:lnTo>
                  <a:lnTo>
                    <a:pt x="309684" y="255947"/>
                  </a:lnTo>
                  <a:lnTo>
                    <a:pt x="302828" y="260244"/>
                  </a:lnTo>
                  <a:lnTo>
                    <a:pt x="249249" y="283796"/>
                  </a:lnTo>
                  <a:lnTo>
                    <a:pt x="243056" y="285774"/>
                  </a:lnTo>
                  <a:lnTo>
                    <a:pt x="236664" y="286433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290" y="5377245"/>
              <a:ext cx="118322" cy="8498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851439" y="5315822"/>
            <a:ext cx="16808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Improved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305090" y="4952605"/>
            <a:ext cx="1027430" cy="509905"/>
            <a:chOff x="9305090" y="4952605"/>
            <a:chExt cx="1027430" cy="509905"/>
          </a:xfrm>
        </p:grpSpPr>
        <p:sp>
          <p:nvSpPr>
            <p:cNvPr id="43" name="object 43"/>
            <p:cNvSpPr/>
            <p:nvPr/>
          </p:nvSpPr>
          <p:spPr>
            <a:xfrm>
              <a:off x="10010774" y="4952605"/>
              <a:ext cx="321945" cy="248920"/>
            </a:xfrm>
            <a:custGeom>
              <a:avLst/>
              <a:gdLst/>
              <a:ahLst/>
              <a:cxnLst/>
              <a:rect l="l" t="t" r="r" b="b"/>
              <a:pathLst>
                <a:path w="321945" h="248920">
                  <a:moveTo>
                    <a:pt x="321352" y="30577"/>
                  </a:moveTo>
                  <a:lnTo>
                    <a:pt x="60550" y="30577"/>
                  </a:lnTo>
                  <a:lnTo>
                    <a:pt x="93936" y="29055"/>
                  </a:lnTo>
                  <a:lnTo>
                    <a:pt x="127332" y="23128"/>
                  </a:lnTo>
                  <a:lnTo>
                    <a:pt x="197150" y="6182"/>
                  </a:lnTo>
                  <a:lnTo>
                    <a:pt x="233567" y="229"/>
                  </a:lnTo>
                  <a:lnTo>
                    <a:pt x="269983" y="0"/>
                  </a:lnTo>
                  <a:lnTo>
                    <a:pt x="306399" y="8356"/>
                  </a:lnTo>
                  <a:lnTo>
                    <a:pt x="312733" y="12028"/>
                  </a:lnTo>
                  <a:lnTo>
                    <a:pt x="317471" y="17432"/>
                  </a:lnTo>
                  <a:lnTo>
                    <a:pt x="320440" y="24061"/>
                  </a:lnTo>
                  <a:lnTo>
                    <a:pt x="321352" y="30577"/>
                  </a:lnTo>
                  <a:close/>
                </a:path>
                <a:path w="321945" h="248920">
                  <a:moveTo>
                    <a:pt x="51485" y="248438"/>
                  </a:moveTo>
                  <a:lnTo>
                    <a:pt x="8735" y="236409"/>
                  </a:lnTo>
                  <a:lnTo>
                    <a:pt x="0" y="44131"/>
                  </a:lnTo>
                  <a:lnTo>
                    <a:pt x="2433" y="35096"/>
                  </a:lnTo>
                  <a:lnTo>
                    <a:pt x="8755" y="28490"/>
                  </a:lnTo>
                  <a:lnTo>
                    <a:pt x="17493" y="25044"/>
                  </a:lnTo>
                  <a:lnTo>
                    <a:pt x="27179" y="25490"/>
                  </a:lnTo>
                  <a:lnTo>
                    <a:pt x="60550" y="30577"/>
                  </a:lnTo>
                  <a:lnTo>
                    <a:pt x="321352" y="30577"/>
                  </a:lnTo>
                  <a:lnTo>
                    <a:pt x="321468" y="34922"/>
                  </a:lnTo>
                  <a:lnTo>
                    <a:pt x="250031" y="34922"/>
                  </a:lnTo>
                  <a:lnTo>
                    <a:pt x="252841" y="48815"/>
                  </a:lnTo>
                  <a:lnTo>
                    <a:pt x="260502" y="60169"/>
                  </a:lnTo>
                  <a:lnTo>
                    <a:pt x="262787" y="61711"/>
                  </a:lnTo>
                  <a:lnTo>
                    <a:pt x="35718" y="61711"/>
                  </a:lnTo>
                  <a:lnTo>
                    <a:pt x="35718" y="97430"/>
                  </a:lnTo>
                  <a:lnTo>
                    <a:pt x="122928" y="97430"/>
                  </a:lnTo>
                  <a:lnTo>
                    <a:pt x="119593" y="103368"/>
                  </a:lnTo>
                  <a:lnTo>
                    <a:pt x="116085" y="124219"/>
                  </a:lnTo>
                  <a:lnTo>
                    <a:pt x="119593" y="145069"/>
                  </a:lnTo>
                  <a:lnTo>
                    <a:pt x="129159" y="162100"/>
                  </a:lnTo>
                  <a:lnTo>
                    <a:pt x="143351" y="173585"/>
                  </a:lnTo>
                  <a:lnTo>
                    <a:pt x="160734" y="177797"/>
                  </a:lnTo>
                  <a:lnTo>
                    <a:pt x="35718" y="177797"/>
                  </a:lnTo>
                  <a:lnTo>
                    <a:pt x="35718" y="213516"/>
                  </a:lnTo>
                  <a:lnTo>
                    <a:pt x="318806" y="213516"/>
                  </a:lnTo>
                  <a:lnTo>
                    <a:pt x="314685" y="217814"/>
                  </a:lnTo>
                  <a:lnTo>
                    <a:pt x="260918" y="217814"/>
                  </a:lnTo>
                  <a:lnTo>
                    <a:pt x="227532" y="219355"/>
                  </a:lnTo>
                  <a:lnTo>
                    <a:pt x="194136" y="225301"/>
                  </a:lnTo>
                  <a:lnTo>
                    <a:pt x="124317" y="242256"/>
                  </a:lnTo>
                  <a:lnTo>
                    <a:pt x="87901" y="248209"/>
                  </a:lnTo>
                  <a:lnTo>
                    <a:pt x="51485" y="248438"/>
                  </a:lnTo>
                  <a:close/>
                </a:path>
                <a:path w="321945" h="248920">
                  <a:moveTo>
                    <a:pt x="318806" y="213516"/>
                  </a:moveTo>
                  <a:lnTo>
                    <a:pt x="71437" y="213516"/>
                  </a:lnTo>
                  <a:lnTo>
                    <a:pt x="68626" y="199623"/>
                  </a:lnTo>
                  <a:lnTo>
                    <a:pt x="60966" y="188269"/>
                  </a:lnTo>
                  <a:lnTo>
                    <a:pt x="49611" y="180608"/>
                  </a:lnTo>
                  <a:lnTo>
                    <a:pt x="35718" y="177797"/>
                  </a:lnTo>
                  <a:lnTo>
                    <a:pt x="160734" y="177797"/>
                  </a:lnTo>
                  <a:lnTo>
                    <a:pt x="178117" y="173585"/>
                  </a:lnTo>
                  <a:lnTo>
                    <a:pt x="192309" y="162100"/>
                  </a:lnTo>
                  <a:lnTo>
                    <a:pt x="201875" y="145069"/>
                  </a:lnTo>
                  <a:lnTo>
                    <a:pt x="205382" y="124219"/>
                  </a:lnTo>
                  <a:lnTo>
                    <a:pt x="201875" y="103368"/>
                  </a:lnTo>
                  <a:lnTo>
                    <a:pt x="192309" y="86338"/>
                  </a:lnTo>
                  <a:lnTo>
                    <a:pt x="178117" y="74853"/>
                  </a:lnTo>
                  <a:lnTo>
                    <a:pt x="160734" y="70641"/>
                  </a:lnTo>
                  <a:lnTo>
                    <a:pt x="285750" y="70641"/>
                  </a:lnTo>
                  <a:lnTo>
                    <a:pt x="285750" y="34922"/>
                  </a:lnTo>
                  <a:lnTo>
                    <a:pt x="321468" y="34922"/>
                  </a:lnTo>
                  <a:lnTo>
                    <a:pt x="321468" y="151008"/>
                  </a:lnTo>
                  <a:lnTo>
                    <a:pt x="285750" y="151008"/>
                  </a:lnTo>
                  <a:lnTo>
                    <a:pt x="271857" y="153819"/>
                  </a:lnTo>
                  <a:lnTo>
                    <a:pt x="260502" y="161479"/>
                  </a:lnTo>
                  <a:lnTo>
                    <a:pt x="252841" y="172834"/>
                  </a:lnTo>
                  <a:lnTo>
                    <a:pt x="250031" y="186727"/>
                  </a:lnTo>
                  <a:lnTo>
                    <a:pt x="321468" y="186727"/>
                  </a:lnTo>
                  <a:lnTo>
                    <a:pt x="321468" y="204251"/>
                  </a:lnTo>
                  <a:lnTo>
                    <a:pt x="319027" y="213286"/>
                  </a:lnTo>
                  <a:lnTo>
                    <a:pt x="318806" y="213516"/>
                  </a:lnTo>
                  <a:close/>
                </a:path>
                <a:path w="321945" h="248920">
                  <a:moveTo>
                    <a:pt x="122928" y="97430"/>
                  </a:moveTo>
                  <a:lnTo>
                    <a:pt x="35718" y="97430"/>
                  </a:lnTo>
                  <a:lnTo>
                    <a:pt x="49611" y="94619"/>
                  </a:lnTo>
                  <a:lnTo>
                    <a:pt x="60966" y="86958"/>
                  </a:lnTo>
                  <a:lnTo>
                    <a:pt x="68626" y="75604"/>
                  </a:lnTo>
                  <a:lnTo>
                    <a:pt x="71437" y="61711"/>
                  </a:lnTo>
                  <a:lnTo>
                    <a:pt x="262787" y="61711"/>
                  </a:lnTo>
                  <a:lnTo>
                    <a:pt x="271857" y="67830"/>
                  </a:lnTo>
                  <a:lnTo>
                    <a:pt x="285750" y="70641"/>
                  </a:lnTo>
                  <a:lnTo>
                    <a:pt x="160734" y="70641"/>
                  </a:lnTo>
                  <a:lnTo>
                    <a:pt x="143351" y="74853"/>
                  </a:lnTo>
                  <a:lnTo>
                    <a:pt x="129159" y="86338"/>
                  </a:lnTo>
                  <a:lnTo>
                    <a:pt x="122928" y="97430"/>
                  </a:lnTo>
                  <a:close/>
                </a:path>
                <a:path w="321945" h="248920">
                  <a:moveTo>
                    <a:pt x="321468" y="186727"/>
                  </a:moveTo>
                  <a:lnTo>
                    <a:pt x="285750" y="186727"/>
                  </a:lnTo>
                  <a:lnTo>
                    <a:pt x="285750" y="151008"/>
                  </a:lnTo>
                  <a:lnTo>
                    <a:pt x="321468" y="151008"/>
                  </a:lnTo>
                  <a:lnTo>
                    <a:pt x="321468" y="186727"/>
                  </a:lnTo>
                  <a:close/>
                </a:path>
                <a:path w="321945" h="248920">
                  <a:moveTo>
                    <a:pt x="303951" y="223338"/>
                  </a:moveTo>
                  <a:lnTo>
                    <a:pt x="294289" y="222892"/>
                  </a:lnTo>
                  <a:lnTo>
                    <a:pt x="260918" y="217814"/>
                  </a:lnTo>
                  <a:lnTo>
                    <a:pt x="314685" y="217814"/>
                  </a:lnTo>
                  <a:lnTo>
                    <a:pt x="312692" y="219892"/>
                  </a:lnTo>
                  <a:lnTo>
                    <a:pt x="303951" y="22333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5090" y="5377245"/>
              <a:ext cx="118322" cy="8498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444918" y="5315822"/>
            <a:ext cx="16040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Reduced</a:t>
            </a:r>
            <a:r>
              <a:rPr sz="11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operational</a:t>
            </a:r>
            <a:r>
              <a:rPr sz="11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B3D4F"/>
                </a:solidFill>
                <a:latin typeface="Roboto"/>
                <a:cs typeface="Roboto"/>
              </a:rPr>
              <a:t>costs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47" name="object 47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12</a:t>
            </a:r>
            <a:endParaRPr spc="-50"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5100"/>
            <a:chOff x="0" y="0"/>
            <a:chExt cx="12192000" cy="65151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0" y="6438899"/>
                  </a:moveTo>
                  <a:lnTo>
                    <a:pt x="12191999" y="64388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38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847724"/>
            <a:ext cx="3476625" cy="19050"/>
          </a:xfrm>
          <a:custGeom>
            <a:avLst/>
            <a:gdLst/>
            <a:ahLst/>
            <a:cxnLst/>
            <a:rect l="l" t="t" r="r" b="b"/>
            <a:pathLst>
              <a:path w="3476625" h="19050">
                <a:moveTo>
                  <a:pt x="3476624" y="19049"/>
                </a:moveTo>
                <a:lnTo>
                  <a:pt x="0" y="19049"/>
                </a:lnTo>
                <a:lnTo>
                  <a:pt x="0" y="0"/>
                </a:lnTo>
                <a:lnTo>
                  <a:pt x="3476624" y="0"/>
                </a:lnTo>
                <a:lnTo>
                  <a:pt x="3476624" y="190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397602"/>
            <a:ext cx="349821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10" dirty="0"/>
              <a:t>Limitations</a:t>
            </a:r>
            <a:r>
              <a:rPr sz="2450" spc="-5" dirty="0"/>
              <a:t> </a:t>
            </a:r>
            <a:r>
              <a:rPr sz="2450" spc="-130" dirty="0"/>
              <a:t>&amp;</a:t>
            </a:r>
            <a:r>
              <a:rPr sz="2450" spc="-5" dirty="0"/>
              <a:t> </a:t>
            </a:r>
            <a:r>
              <a:rPr sz="2450" spc="-120" dirty="0"/>
              <a:t>Future</a:t>
            </a:r>
            <a:r>
              <a:rPr sz="2450" spc="-5" dirty="0"/>
              <a:t> </a:t>
            </a:r>
            <a:r>
              <a:rPr sz="2450" spc="-80" dirty="0"/>
              <a:t>Scope</a:t>
            </a:r>
            <a:endParaRPr sz="2450"/>
          </a:p>
        </p:txBody>
      </p:sp>
      <p:grpSp>
        <p:nvGrpSpPr>
          <p:cNvPr id="7" name="object 7"/>
          <p:cNvGrpSpPr/>
          <p:nvPr/>
        </p:nvGrpSpPr>
        <p:grpSpPr>
          <a:xfrm>
            <a:off x="609599" y="1171574"/>
            <a:ext cx="5334000" cy="3362325"/>
            <a:chOff x="609599" y="1171574"/>
            <a:chExt cx="5334000" cy="3362325"/>
          </a:xfrm>
        </p:grpSpPr>
        <p:sp>
          <p:nvSpPr>
            <p:cNvPr id="8" name="object 8"/>
            <p:cNvSpPr/>
            <p:nvPr/>
          </p:nvSpPr>
          <p:spPr>
            <a:xfrm>
              <a:off x="628649" y="1171574"/>
              <a:ext cx="5314950" cy="3362325"/>
            </a:xfrm>
            <a:custGeom>
              <a:avLst/>
              <a:gdLst/>
              <a:ahLst/>
              <a:cxnLst/>
              <a:rect l="l" t="t" r="r" b="b"/>
              <a:pathLst>
                <a:path w="5314950" h="3362325">
                  <a:moveTo>
                    <a:pt x="5281901" y="3362324"/>
                  </a:moveTo>
                  <a:lnTo>
                    <a:pt x="16523" y="3362324"/>
                  </a:lnTo>
                  <a:lnTo>
                    <a:pt x="14093" y="3361357"/>
                  </a:lnTo>
                  <a:lnTo>
                    <a:pt x="0" y="3329276"/>
                  </a:lnTo>
                  <a:lnTo>
                    <a:pt x="0" y="33242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329276"/>
                  </a:lnTo>
                  <a:lnTo>
                    <a:pt x="5286761" y="3361357"/>
                  </a:lnTo>
                  <a:lnTo>
                    <a:pt x="5281901" y="3362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87" y="1171574"/>
              <a:ext cx="552450" cy="3362325"/>
            </a:xfrm>
            <a:custGeom>
              <a:avLst/>
              <a:gdLst/>
              <a:ahLst/>
              <a:cxnLst/>
              <a:rect l="l" t="t" r="r" b="b"/>
              <a:pathLst>
                <a:path w="552450" h="33623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3324225"/>
                  </a:lnTo>
                  <a:lnTo>
                    <a:pt x="23482" y="3359543"/>
                  </a:lnTo>
                  <a:lnTo>
                    <a:pt x="38100" y="3362325"/>
                  </a:lnTo>
                  <a:lnTo>
                    <a:pt x="38100" y="0"/>
                  </a:lnTo>
                  <a:close/>
                </a:path>
                <a:path w="552450" h="3362325">
                  <a:moveTo>
                    <a:pt x="552450" y="371475"/>
                  </a:moveTo>
                  <a:lnTo>
                    <a:pt x="546303" y="330009"/>
                  </a:lnTo>
                  <a:lnTo>
                    <a:pt x="528383" y="292100"/>
                  </a:lnTo>
                  <a:lnTo>
                    <a:pt x="500227" y="261035"/>
                  </a:lnTo>
                  <a:lnTo>
                    <a:pt x="464261" y="239483"/>
                  </a:lnTo>
                  <a:lnTo>
                    <a:pt x="427443" y="229781"/>
                  </a:lnTo>
                  <a:lnTo>
                    <a:pt x="427443" y="422694"/>
                  </a:lnTo>
                  <a:lnTo>
                    <a:pt x="427443" y="427431"/>
                  </a:lnTo>
                  <a:lnTo>
                    <a:pt x="411949" y="442912"/>
                  </a:lnTo>
                  <a:lnTo>
                    <a:pt x="407212" y="442912"/>
                  </a:lnTo>
                  <a:lnTo>
                    <a:pt x="391718" y="427431"/>
                  </a:lnTo>
                  <a:lnTo>
                    <a:pt x="391718" y="422694"/>
                  </a:lnTo>
                  <a:lnTo>
                    <a:pt x="407212" y="407200"/>
                  </a:lnTo>
                  <a:lnTo>
                    <a:pt x="411949" y="407200"/>
                  </a:lnTo>
                  <a:lnTo>
                    <a:pt x="427443" y="422694"/>
                  </a:lnTo>
                  <a:lnTo>
                    <a:pt x="427443" y="229781"/>
                  </a:lnTo>
                  <a:lnTo>
                    <a:pt x="423583" y="229298"/>
                  </a:lnTo>
                  <a:lnTo>
                    <a:pt x="422973" y="229260"/>
                  </a:lnTo>
                  <a:lnTo>
                    <a:pt x="422973" y="306019"/>
                  </a:lnTo>
                  <a:lnTo>
                    <a:pt x="422973" y="383374"/>
                  </a:lnTo>
                  <a:lnTo>
                    <a:pt x="417004" y="389343"/>
                  </a:lnTo>
                  <a:lnTo>
                    <a:pt x="402158" y="389343"/>
                  </a:lnTo>
                  <a:lnTo>
                    <a:pt x="396189" y="383374"/>
                  </a:lnTo>
                  <a:lnTo>
                    <a:pt x="396189" y="306019"/>
                  </a:lnTo>
                  <a:lnTo>
                    <a:pt x="402158" y="300037"/>
                  </a:lnTo>
                  <a:lnTo>
                    <a:pt x="417004" y="300037"/>
                  </a:lnTo>
                  <a:lnTo>
                    <a:pt x="422973" y="306019"/>
                  </a:lnTo>
                  <a:lnTo>
                    <a:pt x="422973" y="229260"/>
                  </a:lnTo>
                  <a:lnTo>
                    <a:pt x="416598" y="228777"/>
                  </a:lnTo>
                  <a:lnTo>
                    <a:pt x="409575" y="228600"/>
                  </a:lnTo>
                  <a:lnTo>
                    <a:pt x="402564" y="228777"/>
                  </a:lnTo>
                  <a:lnTo>
                    <a:pt x="361454" y="236956"/>
                  </a:lnTo>
                  <a:lnTo>
                    <a:pt x="324459" y="256730"/>
                  </a:lnTo>
                  <a:lnTo>
                    <a:pt x="294830" y="286359"/>
                  </a:lnTo>
                  <a:lnTo>
                    <a:pt x="275056" y="323354"/>
                  </a:lnTo>
                  <a:lnTo>
                    <a:pt x="266877" y="364464"/>
                  </a:lnTo>
                  <a:lnTo>
                    <a:pt x="266700" y="371475"/>
                  </a:lnTo>
                  <a:lnTo>
                    <a:pt x="266877" y="378498"/>
                  </a:lnTo>
                  <a:lnTo>
                    <a:pt x="275056" y="419608"/>
                  </a:lnTo>
                  <a:lnTo>
                    <a:pt x="294830" y="456603"/>
                  </a:lnTo>
                  <a:lnTo>
                    <a:pt x="324459" y="486232"/>
                  </a:lnTo>
                  <a:lnTo>
                    <a:pt x="361454" y="506006"/>
                  </a:lnTo>
                  <a:lnTo>
                    <a:pt x="402564" y="514184"/>
                  </a:lnTo>
                  <a:lnTo>
                    <a:pt x="409575" y="514350"/>
                  </a:lnTo>
                  <a:lnTo>
                    <a:pt x="416598" y="514184"/>
                  </a:lnTo>
                  <a:lnTo>
                    <a:pt x="457708" y="506006"/>
                  </a:lnTo>
                  <a:lnTo>
                    <a:pt x="494703" y="486232"/>
                  </a:lnTo>
                  <a:lnTo>
                    <a:pt x="524332" y="456603"/>
                  </a:lnTo>
                  <a:lnTo>
                    <a:pt x="533273" y="442912"/>
                  </a:lnTo>
                  <a:lnTo>
                    <a:pt x="535584" y="438835"/>
                  </a:lnTo>
                  <a:lnTo>
                    <a:pt x="549706" y="399351"/>
                  </a:lnTo>
                  <a:lnTo>
                    <a:pt x="552284" y="378498"/>
                  </a:lnTo>
                  <a:lnTo>
                    <a:pt x="552450" y="37147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1749" y="1407010"/>
            <a:ext cx="167893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Current</a:t>
            </a:r>
            <a:r>
              <a:rPr sz="1650" b="1" spc="-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2B3D4F"/>
                </a:solidFill>
                <a:latin typeface="Roboto"/>
                <a:cs typeface="Roboto"/>
              </a:rPr>
              <a:t>Limitations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9" y="1171574"/>
            <a:ext cx="5334000" cy="3362325"/>
            <a:chOff x="6248399" y="1171574"/>
            <a:chExt cx="5334000" cy="3362325"/>
          </a:xfrm>
        </p:grpSpPr>
        <p:sp>
          <p:nvSpPr>
            <p:cNvPr id="12" name="object 12"/>
            <p:cNvSpPr/>
            <p:nvPr/>
          </p:nvSpPr>
          <p:spPr>
            <a:xfrm>
              <a:off x="6267448" y="1171574"/>
              <a:ext cx="5314950" cy="3362325"/>
            </a:xfrm>
            <a:custGeom>
              <a:avLst/>
              <a:gdLst/>
              <a:ahLst/>
              <a:cxnLst/>
              <a:rect l="l" t="t" r="r" b="b"/>
              <a:pathLst>
                <a:path w="5314950" h="3362325">
                  <a:moveTo>
                    <a:pt x="5281902" y="3362324"/>
                  </a:moveTo>
                  <a:lnTo>
                    <a:pt x="16523" y="3362324"/>
                  </a:lnTo>
                  <a:lnTo>
                    <a:pt x="14093" y="3361357"/>
                  </a:lnTo>
                  <a:lnTo>
                    <a:pt x="0" y="3329276"/>
                  </a:lnTo>
                  <a:lnTo>
                    <a:pt x="0" y="33242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2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329276"/>
                  </a:lnTo>
                  <a:lnTo>
                    <a:pt x="5286761" y="3361357"/>
                  </a:lnTo>
                  <a:lnTo>
                    <a:pt x="5281902" y="3362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387" y="1171574"/>
              <a:ext cx="552450" cy="3362325"/>
            </a:xfrm>
            <a:custGeom>
              <a:avLst/>
              <a:gdLst/>
              <a:ahLst/>
              <a:cxnLst/>
              <a:rect l="l" t="t" r="r" b="b"/>
              <a:pathLst>
                <a:path w="552450" h="33623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3324225"/>
                  </a:lnTo>
                  <a:lnTo>
                    <a:pt x="23482" y="3359543"/>
                  </a:lnTo>
                  <a:lnTo>
                    <a:pt x="38100" y="3362325"/>
                  </a:lnTo>
                  <a:lnTo>
                    <a:pt x="38100" y="0"/>
                  </a:lnTo>
                  <a:close/>
                </a:path>
                <a:path w="552450" h="3362325">
                  <a:moveTo>
                    <a:pt x="552411" y="279158"/>
                  </a:moveTo>
                  <a:lnTo>
                    <a:pt x="548271" y="237820"/>
                  </a:lnTo>
                  <a:lnTo>
                    <a:pt x="503339" y="228765"/>
                  </a:lnTo>
                  <a:lnTo>
                    <a:pt x="503339" y="297078"/>
                  </a:lnTo>
                  <a:lnTo>
                    <a:pt x="503339" y="303009"/>
                  </a:lnTo>
                  <a:lnTo>
                    <a:pt x="502780" y="305854"/>
                  </a:lnTo>
                  <a:lnTo>
                    <a:pt x="500507" y="311327"/>
                  </a:lnTo>
                  <a:lnTo>
                    <a:pt x="500380" y="311505"/>
                  </a:lnTo>
                  <a:lnTo>
                    <a:pt x="498894" y="313740"/>
                  </a:lnTo>
                  <a:lnTo>
                    <a:pt x="494715" y="317919"/>
                  </a:lnTo>
                  <a:lnTo>
                    <a:pt x="492302" y="319532"/>
                  </a:lnTo>
                  <a:lnTo>
                    <a:pt x="486829" y="321805"/>
                  </a:lnTo>
                  <a:lnTo>
                    <a:pt x="483984" y="322364"/>
                  </a:lnTo>
                  <a:lnTo>
                    <a:pt x="478053" y="322364"/>
                  </a:lnTo>
                  <a:lnTo>
                    <a:pt x="459155" y="305308"/>
                  </a:lnTo>
                  <a:lnTo>
                    <a:pt x="458698" y="303009"/>
                  </a:lnTo>
                  <a:lnTo>
                    <a:pt x="458698" y="297078"/>
                  </a:lnTo>
                  <a:lnTo>
                    <a:pt x="459257" y="294233"/>
                  </a:lnTo>
                  <a:lnTo>
                    <a:pt x="478053" y="277723"/>
                  </a:lnTo>
                  <a:lnTo>
                    <a:pt x="483984" y="277723"/>
                  </a:lnTo>
                  <a:lnTo>
                    <a:pt x="503339" y="297078"/>
                  </a:lnTo>
                  <a:lnTo>
                    <a:pt x="503339" y="228765"/>
                  </a:lnTo>
                  <a:lnTo>
                    <a:pt x="461467" y="234569"/>
                  </a:lnTo>
                  <a:lnTo>
                    <a:pt x="420039" y="254533"/>
                  </a:lnTo>
                  <a:lnTo>
                    <a:pt x="382346" y="293738"/>
                  </a:lnTo>
                  <a:lnTo>
                    <a:pt x="378333" y="300037"/>
                  </a:lnTo>
                  <a:lnTo>
                    <a:pt x="332397" y="300037"/>
                  </a:lnTo>
                  <a:lnTo>
                    <a:pt x="298018" y="319532"/>
                  </a:lnTo>
                  <a:lnTo>
                    <a:pt x="266090" y="373265"/>
                  </a:lnTo>
                  <a:lnTo>
                    <a:pt x="266039" y="378396"/>
                  </a:lnTo>
                  <a:lnTo>
                    <a:pt x="270840" y="386778"/>
                  </a:lnTo>
                  <a:lnTo>
                    <a:pt x="275297" y="389343"/>
                  </a:lnTo>
                  <a:lnTo>
                    <a:pt x="339153" y="389343"/>
                  </a:lnTo>
                  <a:lnTo>
                    <a:pt x="336473" y="396760"/>
                  </a:lnTo>
                  <a:lnTo>
                    <a:pt x="334238" y="403237"/>
                  </a:lnTo>
                  <a:lnTo>
                    <a:pt x="330441" y="414566"/>
                  </a:lnTo>
                  <a:lnTo>
                    <a:pt x="332117" y="421436"/>
                  </a:lnTo>
                  <a:lnTo>
                    <a:pt x="354101" y="443420"/>
                  </a:lnTo>
                  <a:lnTo>
                    <a:pt x="354495" y="443865"/>
                  </a:lnTo>
                  <a:lnTo>
                    <a:pt x="358736" y="448056"/>
                  </a:lnTo>
                  <a:lnTo>
                    <a:pt x="365544" y="449783"/>
                  </a:lnTo>
                  <a:lnTo>
                    <a:pt x="383857" y="443865"/>
                  </a:lnTo>
                  <a:lnTo>
                    <a:pt x="391718" y="441134"/>
                  </a:lnTo>
                  <a:lnTo>
                    <a:pt x="391718" y="505815"/>
                  </a:lnTo>
                  <a:lnTo>
                    <a:pt x="394284" y="510222"/>
                  </a:lnTo>
                  <a:lnTo>
                    <a:pt x="402564" y="514972"/>
                  </a:lnTo>
                  <a:lnTo>
                    <a:pt x="407797" y="514972"/>
                  </a:lnTo>
                  <a:lnTo>
                    <a:pt x="461314" y="483209"/>
                  </a:lnTo>
                  <a:lnTo>
                    <a:pt x="481012" y="448665"/>
                  </a:lnTo>
                  <a:lnTo>
                    <a:pt x="481012" y="441134"/>
                  </a:lnTo>
                  <a:lnTo>
                    <a:pt x="481012" y="402729"/>
                  </a:lnTo>
                  <a:lnTo>
                    <a:pt x="526516" y="361022"/>
                  </a:lnTo>
                  <a:lnTo>
                    <a:pt x="545147" y="322364"/>
                  </a:lnTo>
                  <a:lnTo>
                    <a:pt x="546493" y="319532"/>
                  </a:lnTo>
                  <a:lnTo>
                    <a:pt x="552411" y="27915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0550" y="1407010"/>
            <a:ext cx="179578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Future</a:t>
            </a:r>
            <a:r>
              <a:rPr sz="165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2B3D4F"/>
                </a:solidFill>
                <a:latin typeface="Roboto"/>
                <a:cs typeface="Roboto"/>
              </a:rPr>
              <a:t>Opportunities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00475" y="4838699"/>
            <a:ext cx="342900" cy="343535"/>
          </a:xfrm>
          <a:custGeom>
            <a:avLst/>
            <a:gdLst/>
            <a:ahLst/>
            <a:cxnLst/>
            <a:rect l="l" t="t" r="r" b="b"/>
            <a:pathLst>
              <a:path w="342900" h="343535">
                <a:moveTo>
                  <a:pt x="216889" y="85691"/>
                </a:moveTo>
                <a:lnTo>
                  <a:pt x="126010" y="85691"/>
                </a:lnTo>
                <a:lnTo>
                  <a:pt x="118768" y="84231"/>
                </a:lnTo>
                <a:lnTo>
                  <a:pt x="112723" y="80157"/>
                </a:lnTo>
                <a:lnTo>
                  <a:pt x="108649" y="74112"/>
                </a:lnTo>
                <a:lnTo>
                  <a:pt x="107156" y="66704"/>
                </a:lnTo>
                <a:lnTo>
                  <a:pt x="107156" y="64293"/>
                </a:lnTo>
                <a:lnTo>
                  <a:pt x="112210" y="39273"/>
                </a:lnTo>
                <a:lnTo>
                  <a:pt x="125992" y="18836"/>
                </a:lnTo>
                <a:lnTo>
                  <a:pt x="146429" y="5054"/>
                </a:lnTo>
                <a:lnTo>
                  <a:pt x="171449" y="0"/>
                </a:lnTo>
                <a:lnTo>
                  <a:pt x="196470" y="5054"/>
                </a:lnTo>
                <a:lnTo>
                  <a:pt x="216907" y="18836"/>
                </a:lnTo>
                <a:lnTo>
                  <a:pt x="230689" y="39273"/>
                </a:lnTo>
                <a:lnTo>
                  <a:pt x="235743" y="64293"/>
                </a:lnTo>
                <a:lnTo>
                  <a:pt x="235743" y="66704"/>
                </a:lnTo>
                <a:lnTo>
                  <a:pt x="234250" y="74112"/>
                </a:lnTo>
                <a:lnTo>
                  <a:pt x="230176" y="80157"/>
                </a:lnTo>
                <a:lnTo>
                  <a:pt x="224131" y="84231"/>
                </a:lnTo>
                <a:lnTo>
                  <a:pt x="216889" y="85691"/>
                </a:lnTo>
                <a:close/>
              </a:path>
              <a:path w="342900" h="343535">
                <a:moveTo>
                  <a:pt x="42829" y="342883"/>
                </a:moveTo>
                <a:lnTo>
                  <a:pt x="34754" y="341313"/>
                </a:lnTo>
                <a:lnTo>
                  <a:pt x="27659" y="336604"/>
                </a:lnTo>
                <a:lnTo>
                  <a:pt x="23039" y="329643"/>
                </a:lnTo>
                <a:lnTo>
                  <a:pt x="22950" y="329509"/>
                </a:lnTo>
                <a:lnTo>
                  <a:pt x="21407" y="321569"/>
                </a:lnTo>
                <a:lnTo>
                  <a:pt x="21478" y="320932"/>
                </a:lnTo>
                <a:lnTo>
                  <a:pt x="22924" y="313494"/>
                </a:lnTo>
                <a:lnTo>
                  <a:pt x="71794" y="262130"/>
                </a:lnTo>
                <a:lnTo>
                  <a:pt x="74540" y="260188"/>
                </a:lnTo>
                <a:lnTo>
                  <a:pt x="70170" y="249488"/>
                </a:lnTo>
                <a:lnTo>
                  <a:pt x="66955" y="238230"/>
                </a:lnTo>
                <a:lnTo>
                  <a:pt x="64971" y="226481"/>
                </a:lnTo>
                <a:lnTo>
                  <a:pt x="64293" y="214312"/>
                </a:lnTo>
                <a:lnTo>
                  <a:pt x="21431" y="214312"/>
                </a:lnTo>
                <a:lnTo>
                  <a:pt x="13081" y="212630"/>
                </a:lnTo>
                <a:lnTo>
                  <a:pt x="6270" y="208042"/>
                </a:lnTo>
                <a:lnTo>
                  <a:pt x="1681" y="201230"/>
                </a:lnTo>
                <a:lnTo>
                  <a:pt x="0" y="192881"/>
                </a:lnTo>
                <a:lnTo>
                  <a:pt x="1681" y="184531"/>
                </a:lnTo>
                <a:lnTo>
                  <a:pt x="6270" y="177720"/>
                </a:lnTo>
                <a:lnTo>
                  <a:pt x="13081" y="173131"/>
                </a:lnTo>
                <a:lnTo>
                  <a:pt x="21431" y="171449"/>
                </a:lnTo>
                <a:lnTo>
                  <a:pt x="64494" y="171449"/>
                </a:lnTo>
                <a:lnTo>
                  <a:pt x="65392" y="164462"/>
                </a:lnTo>
                <a:lnTo>
                  <a:pt x="66955" y="157695"/>
                </a:lnTo>
                <a:lnTo>
                  <a:pt x="69147" y="151191"/>
                </a:lnTo>
                <a:lnTo>
                  <a:pt x="71928" y="144995"/>
                </a:lnTo>
                <a:lnTo>
                  <a:pt x="70991" y="144192"/>
                </a:lnTo>
                <a:lnTo>
                  <a:pt x="27659" y="100860"/>
                </a:lnTo>
                <a:lnTo>
                  <a:pt x="22950" y="93765"/>
                </a:lnTo>
                <a:lnTo>
                  <a:pt x="21381" y="85691"/>
                </a:lnTo>
                <a:lnTo>
                  <a:pt x="22950" y="77617"/>
                </a:lnTo>
                <a:lnTo>
                  <a:pt x="27649" y="70537"/>
                </a:lnTo>
                <a:lnTo>
                  <a:pt x="27804" y="70537"/>
                </a:lnTo>
                <a:lnTo>
                  <a:pt x="34821" y="65880"/>
                </a:lnTo>
                <a:lnTo>
                  <a:pt x="42982" y="64293"/>
                </a:lnTo>
                <a:lnTo>
                  <a:pt x="42809" y="64293"/>
                </a:lnTo>
                <a:lnTo>
                  <a:pt x="50970" y="65880"/>
                </a:lnTo>
                <a:lnTo>
                  <a:pt x="57987" y="70537"/>
                </a:lnTo>
                <a:lnTo>
                  <a:pt x="101396" y="113920"/>
                </a:lnTo>
                <a:lnTo>
                  <a:pt x="102200" y="114858"/>
                </a:lnTo>
                <a:lnTo>
                  <a:pt x="301309" y="114858"/>
                </a:lnTo>
                <a:lnTo>
                  <a:pt x="271975" y="144192"/>
                </a:lnTo>
                <a:lnTo>
                  <a:pt x="271049" y="144995"/>
                </a:lnTo>
                <a:lnTo>
                  <a:pt x="273229" y="150018"/>
                </a:lnTo>
                <a:lnTo>
                  <a:pt x="165489" y="150018"/>
                </a:lnTo>
                <a:lnTo>
                  <a:pt x="160667" y="154840"/>
                </a:lnTo>
                <a:lnTo>
                  <a:pt x="160667" y="294411"/>
                </a:lnTo>
                <a:lnTo>
                  <a:pt x="100191" y="294411"/>
                </a:lnTo>
                <a:lnTo>
                  <a:pt x="57998" y="336604"/>
                </a:lnTo>
                <a:lnTo>
                  <a:pt x="50903" y="341313"/>
                </a:lnTo>
                <a:lnTo>
                  <a:pt x="42829" y="342883"/>
                </a:lnTo>
                <a:close/>
              </a:path>
              <a:path w="342900" h="343535">
                <a:moveTo>
                  <a:pt x="301309" y="114858"/>
                </a:moveTo>
                <a:lnTo>
                  <a:pt x="240766" y="114858"/>
                </a:lnTo>
                <a:lnTo>
                  <a:pt x="241570" y="113920"/>
                </a:lnTo>
                <a:lnTo>
                  <a:pt x="284979" y="70537"/>
                </a:lnTo>
                <a:lnTo>
                  <a:pt x="291996" y="65880"/>
                </a:lnTo>
                <a:lnTo>
                  <a:pt x="300157" y="64293"/>
                </a:lnTo>
                <a:lnTo>
                  <a:pt x="299984" y="64293"/>
                </a:lnTo>
                <a:lnTo>
                  <a:pt x="321505" y="85691"/>
                </a:lnTo>
                <a:lnTo>
                  <a:pt x="319962" y="93765"/>
                </a:lnTo>
                <a:lnTo>
                  <a:pt x="315284" y="100860"/>
                </a:lnTo>
                <a:lnTo>
                  <a:pt x="301309" y="114858"/>
                </a:lnTo>
                <a:close/>
              </a:path>
              <a:path w="342900" h="343535">
                <a:moveTo>
                  <a:pt x="240766" y="114858"/>
                </a:moveTo>
                <a:lnTo>
                  <a:pt x="102200" y="114858"/>
                </a:lnTo>
                <a:lnTo>
                  <a:pt x="109572" y="111602"/>
                </a:lnTo>
                <a:lnTo>
                  <a:pt x="117377" y="109207"/>
                </a:lnTo>
                <a:lnTo>
                  <a:pt x="125547" y="107728"/>
                </a:lnTo>
                <a:lnTo>
                  <a:pt x="134012" y="107223"/>
                </a:lnTo>
                <a:lnTo>
                  <a:pt x="208954" y="107223"/>
                </a:lnTo>
                <a:lnTo>
                  <a:pt x="217409" y="107728"/>
                </a:lnTo>
                <a:lnTo>
                  <a:pt x="225563" y="109207"/>
                </a:lnTo>
                <a:lnTo>
                  <a:pt x="233366" y="111602"/>
                </a:lnTo>
                <a:lnTo>
                  <a:pt x="240766" y="114858"/>
                </a:lnTo>
                <a:close/>
              </a:path>
              <a:path w="342900" h="343535">
                <a:moveTo>
                  <a:pt x="182469" y="320932"/>
                </a:moveTo>
                <a:lnTo>
                  <a:pt x="182098" y="320932"/>
                </a:lnTo>
                <a:lnTo>
                  <a:pt x="182098" y="154840"/>
                </a:lnTo>
                <a:lnTo>
                  <a:pt x="177276" y="150018"/>
                </a:lnTo>
                <a:lnTo>
                  <a:pt x="273229" y="150018"/>
                </a:lnTo>
                <a:lnTo>
                  <a:pt x="273764" y="151191"/>
                </a:lnTo>
                <a:lnTo>
                  <a:pt x="275980" y="157695"/>
                </a:lnTo>
                <a:lnTo>
                  <a:pt x="277536" y="164462"/>
                </a:lnTo>
                <a:lnTo>
                  <a:pt x="278397" y="171449"/>
                </a:lnTo>
                <a:lnTo>
                  <a:pt x="321136" y="171449"/>
                </a:lnTo>
                <a:lnTo>
                  <a:pt x="329485" y="173131"/>
                </a:lnTo>
                <a:lnTo>
                  <a:pt x="329718" y="173131"/>
                </a:lnTo>
                <a:lnTo>
                  <a:pt x="336530" y="177720"/>
                </a:lnTo>
                <a:lnTo>
                  <a:pt x="341173" y="184531"/>
                </a:lnTo>
                <a:lnTo>
                  <a:pt x="342886" y="192881"/>
                </a:lnTo>
                <a:lnTo>
                  <a:pt x="341231" y="201230"/>
                </a:lnTo>
                <a:lnTo>
                  <a:pt x="336674" y="208042"/>
                </a:lnTo>
                <a:lnTo>
                  <a:pt x="329917" y="212630"/>
                </a:lnTo>
                <a:lnTo>
                  <a:pt x="330150" y="212630"/>
                </a:lnTo>
                <a:lnTo>
                  <a:pt x="321801" y="214312"/>
                </a:lnTo>
                <a:lnTo>
                  <a:pt x="278609" y="214312"/>
                </a:lnTo>
                <a:lnTo>
                  <a:pt x="277930" y="226481"/>
                </a:lnTo>
                <a:lnTo>
                  <a:pt x="275948" y="238230"/>
                </a:lnTo>
                <a:lnTo>
                  <a:pt x="272728" y="249488"/>
                </a:lnTo>
                <a:lnTo>
                  <a:pt x="268347" y="260188"/>
                </a:lnTo>
                <a:lnTo>
                  <a:pt x="268292" y="260322"/>
                </a:lnTo>
                <a:lnTo>
                  <a:pt x="269652" y="261126"/>
                </a:lnTo>
                <a:lnTo>
                  <a:pt x="271105" y="262264"/>
                </a:lnTo>
                <a:lnTo>
                  <a:pt x="272310" y="263537"/>
                </a:lnTo>
                <a:lnTo>
                  <a:pt x="303185" y="294411"/>
                </a:lnTo>
                <a:lnTo>
                  <a:pt x="242662" y="294411"/>
                </a:lnTo>
                <a:lnTo>
                  <a:pt x="229540" y="304394"/>
                </a:lnTo>
                <a:lnTo>
                  <a:pt x="214972" y="312293"/>
                </a:lnTo>
                <a:lnTo>
                  <a:pt x="199178" y="317881"/>
                </a:lnTo>
                <a:lnTo>
                  <a:pt x="199358" y="317881"/>
                </a:lnTo>
                <a:lnTo>
                  <a:pt x="182469" y="320932"/>
                </a:lnTo>
                <a:close/>
              </a:path>
              <a:path w="342900" h="343535">
                <a:moveTo>
                  <a:pt x="160667" y="320932"/>
                </a:moveTo>
                <a:lnTo>
                  <a:pt x="143777" y="317881"/>
                </a:lnTo>
                <a:lnTo>
                  <a:pt x="127917" y="312293"/>
                </a:lnTo>
                <a:lnTo>
                  <a:pt x="113313" y="304394"/>
                </a:lnTo>
                <a:lnTo>
                  <a:pt x="100191" y="294411"/>
                </a:lnTo>
                <a:lnTo>
                  <a:pt x="160667" y="294411"/>
                </a:lnTo>
                <a:lnTo>
                  <a:pt x="160667" y="320932"/>
                </a:lnTo>
                <a:close/>
              </a:path>
              <a:path w="342900" h="343535">
                <a:moveTo>
                  <a:pt x="300004" y="343017"/>
                </a:moveTo>
                <a:lnTo>
                  <a:pt x="291929" y="341447"/>
                </a:lnTo>
                <a:lnTo>
                  <a:pt x="284834" y="336738"/>
                </a:lnTo>
                <a:lnTo>
                  <a:pt x="242508" y="294411"/>
                </a:lnTo>
                <a:lnTo>
                  <a:pt x="303185" y="294411"/>
                </a:lnTo>
                <a:lnTo>
                  <a:pt x="315173" y="306399"/>
                </a:lnTo>
                <a:lnTo>
                  <a:pt x="319793" y="313360"/>
                </a:lnTo>
                <a:lnTo>
                  <a:pt x="319882" y="313494"/>
                </a:lnTo>
                <a:lnTo>
                  <a:pt x="321328" y="320932"/>
                </a:lnTo>
                <a:lnTo>
                  <a:pt x="321452" y="321569"/>
                </a:lnTo>
                <a:lnTo>
                  <a:pt x="308078" y="341447"/>
                </a:lnTo>
                <a:lnTo>
                  <a:pt x="300004" y="343017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91892" y="5268197"/>
            <a:ext cx="115252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Current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Challenges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4899" y="5055351"/>
            <a:ext cx="250017" cy="21439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868471" y="4844057"/>
            <a:ext cx="422275" cy="335280"/>
          </a:xfrm>
          <a:custGeom>
            <a:avLst/>
            <a:gdLst/>
            <a:ahLst/>
            <a:cxnLst/>
            <a:rect l="l" t="t" r="r" b="b"/>
            <a:pathLst>
              <a:path w="422275" h="335279">
                <a:moveTo>
                  <a:pt x="160533" y="45720"/>
                </a:moveTo>
                <a:lnTo>
                  <a:pt x="51702" y="45720"/>
                </a:lnTo>
                <a:lnTo>
                  <a:pt x="57261" y="41910"/>
                </a:lnTo>
                <a:lnTo>
                  <a:pt x="63171" y="38100"/>
                </a:lnTo>
                <a:lnTo>
                  <a:pt x="69408" y="34290"/>
                </a:lnTo>
                <a:lnTo>
                  <a:pt x="75946" y="31750"/>
                </a:lnTo>
                <a:lnTo>
                  <a:pt x="80032" y="12700"/>
                </a:lnTo>
                <a:lnTo>
                  <a:pt x="81304" y="6350"/>
                </a:lnTo>
                <a:lnTo>
                  <a:pt x="86126" y="1270"/>
                </a:lnTo>
                <a:lnTo>
                  <a:pt x="96842" y="0"/>
                </a:lnTo>
                <a:lnTo>
                  <a:pt x="119814" y="0"/>
                </a:lnTo>
                <a:lnTo>
                  <a:pt x="126109" y="1270"/>
                </a:lnTo>
                <a:lnTo>
                  <a:pt x="130931" y="6350"/>
                </a:lnTo>
                <a:lnTo>
                  <a:pt x="132204" y="12700"/>
                </a:lnTo>
                <a:lnTo>
                  <a:pt x="136289" y="31750"/>
                </a:lnTo>
                <a:lnTo>
                  <a:pt x="142799" y="34290"/>
                </a:lnTo>
                <a:lnTo>
                  <a:pt x="149039" y="38100"/>
                </a:lnTo>
                <a:lnTo>
                  <a:pt x="154965" y="41910"/>
                </a:lnTo>
                <a:lnTo>
                  <a:pt x="160533" y="45720"/>
                </a:lnTo>
                <a:close/>
              </a:path>
              <a:path w="422275" h="335279">
                <a:moveTo>
                  <a:pt x="26722" y="186690"/>
                </a:moveTo>
                <a:lnTo>
                  <a:pt x="20024" y="184150"/>
                </a:lnTo>
                <a:lnTo>
                  <a:pt x="16207" y="179070"/>
                </a:lnTo>
                <a:lnTo>
                  <a:pt x="13796" y="176530"/>
                </a:lnTo>
                <a:lnTo>
                  <a:pt x="11586" y="172720"/>
                </a:lnTo>
                <a:lnTo>
                  <a:pt x="9577" y="170180"/>
                </a:lnTo>
                <a:lnTo>
                  <a:pt x="7567" y="166370"/>
                </a:lnTo>
                <a:lnTo>
                  <a:pt x="5692" y="162560"/>
                </a:lnTo>
                <a:lnTo>
                  <a:pt x="4018" y="160020"/>
                </a:lnTo>
                <a:lnTo>
                  <a:pt x="2477" y="156210"/>
                </a:lnTo>
                <a:lnTo>
                  <a:pt x="0" y="149860"/>
                </a:lnTo>
                <a:lnTo>
                  <a:pt x="1875" y="143510"/>
                </a:lnTo>
                <a:lnTo>
                  <a:pt x="21498" y="125730"/>
                </a:lnTo>
                <a:lnTo>
                  <a:pt x="20761" y="121920"/>
                </a:lnTo>
                <a:lnTo>
                  <a:pt x="20359" y="116840"/>
                </a:lnTo>
                <a:lnTo>
                  <a:pt x="20359" y="106680"/>
                </a:lnTo>
                <a:lnTo>
                  <a:pt x="20761" y="102870"/>
                </a:lnTo>
                <a:lnTo>
                  <a:pt x="21498" y="97790"/>
                </a:lnTo>
                <a:lnTo>
                  <a:pt x="6630" y="85090"/>
                </a:lnTo>
                <a:lnTo>
                  <a:pt x="1875" y="80010"/>
                </a:lnTo>
                <a:lnTo>
                  <a:pt x="0" y="73660"/>
                </a:lnTo>
                <a:lnTo>
                  <a:pt x="4018" y="64770"/>
                </a:lnTo>
                <a:lnTo>
                  <a:pt x="5692" y="60960"/>
                </a:lnTo>
                <a:lnTo>
                  <a:pt x="9577" y="53340"/>
                </a:lnTo>
                <a:lnTo>
                  <a:pt x="11653" y="50800"/>
                </a:lnTo>
                <a:lnTo>
                  <a:pt x="13863" y="46990"/>
                </a:lnTo>
                <a:lnTo>
                  <a:pt x="20024" y="39370"/>
                </a:lnTo>
                <a:lnTo>
                  <a:pt x="26722" y="36830"/>
                </a:lnTo>
                <a:lnTo>
                  <a:pt x="32749" y="39370"/>
                </a:lnTo>
                <a:lnTo>
                  <a:pt x="51702" y="45720"/>
                </a:lnTo>
                <a:lnTo>
                  <a:pt x="197279" y="45720"/>
                </a:lnTo>
                <a:lnTo>
                  <a:pt x="198306" y="46990"/>
                </a:lnTo>
                <a:lnTo>
                  <a:pt x="200516" y="50800"/>
                </a:lnTo>
                <a:lnTo>
                  <a:pt x="202525" y="53340"/>
                </a:lnTo>
                <a:lnTo>
                  <a:pt x="204601" y="57150"/>
                </a:lnTo>
                <a:lnTo>
                  <a:pt x="206476" y="60960"/>
                </a:lnTo>
                <a:lnTo>
                  <a:pt x="208151" y="64770"/>
                </a:lnTo>
                <a:lnTo>
                  <a:pt x="209691" y="67310"/>
                </a:lnTo>
                <a:lnTo>
                  <a:pt x="212169" y="73660"/>
                </a:lnTo>
                <a:lnTo>
                  <a:pt x="210294" y="80010"/>
                </a:lnTo>
                <a:lnTo>
                  <a:pt x="97721" y="80010"/>
                </a:lnTo>
                <a:lnTo>
                  <a:pt x="89844" y="83820"/>
                </a:lnTo>
                <a:lnTo>
                  <a:pt x="73937" y="107950"/>
                </a:lnTo>
                <a:lnTo>
                  <a:pt x="73937" y="115570"/>
                </a:lnTo>
                <a:lnTo>
                  <a:pt x="97721" y="143510"/>
                </a:lnTo>
                <a:lnTo>
                  <a:pt x="210160" y="143510"/>
                </a:lnTo>
                <a:lnTo>
                  <a:pt x="212035" y="149860"/>
                </a:lnTo>
                <a:lnTo>
                  <a:pt x="209557" y="156210"/>
                </a:lnTo>
                <a:lnTo>
                  <a:pt x="208017" y="158750"/>
                </a:lnTo>
                <a:lnTo>
                  <a:pt x="206342" y="162560"/>
                </a:lnTo>
                <a:lnTo>
                  <a:pt x="204467" y="166370"/>
                </a:lnTo>
                <a:lnTo>
                  <a:pt x="202391" y="170180"/>
                </a:lnTo>
                <a:lnTo>
                  <a:pt x="200382" y="172720"/>
                </a:lnTo>
                <a:lnTo>
                  <a:pt x="198172" y="176530"/>
                </a:lnTo>
                <a:lnTo>
                  <a:pt x="197145" y="177800"/>
                </a:lnTo>
                <a:lnTo>
                  <a:pt x="51635" y="177800"/>
                </a:lnTo>
                <a:lnTo>
                  <a:pt x="32749" y="184150"/>
                </a:lnTo>
                <a:lnTo>
                  <a:pt x="26722" y="186690"/>
                </a:lnTo>
                <a:close/>
              </a:path>
              <a:path w="422275" h="335279">
                <a:moveTo>
                  <a:pt x="197279" y="45720"/>
                </a:moveTo>
                <a:lnTo>
                  <a:pt x="160533" y="45720"/>
                </a:lnTo>
                <a:lnTo>
                  <a:pt x="179419" y="39370"/>
                </a:lnTo>
                <a:lnTo>
                  <a:pt x="185447" y="36830"/>
                </a:lnTo>
                <a:lnTo>
                  <a:pt x="192144" y="39370"/>
                </a:lnTo>
                <a:lnTo>
                  <a:pt x="197279" y="45720"/>
                </a:lnTo>
                <a:close/>
              </a:path>
              <a:path w="422275" h="335279">
                <a:moveTo>
                  <a:pt x="210160" y="143510"/>
                </a:moveTo>
                <a:lnTo>
                  <a:pt x="114448" y="143510"/>
                </a:lnTo>
                <a:lnTo>
                  <a:pt x="122325" y="139700"/>
                </a:lnTo>
                <a:lnTo>
                  <a:pt x="125801" y="137160"/>
                </a:lnTo>
                <a:lnTo>
                  <a:pt x="131830" y="132080"/>
                </a:lnTo>
                <a:lnTo>
                  <a:pt x="134153" y="128270"/>
                </a:lnTo>
                <a:lnTo>
                  <a:pt x="137415" y="120650"/>
                </a:lnTo>
                <a:lnTo>
                  <a:pt x="138231" y="115570"/>
                </a:lnTo>
                <a:lnTo>
                  <a:pt x="138231" y="107950"/>
                </a:lnTo>
                <a:lnTo>
                  <a:pt x="114448" y="80010"/>
                </a:lnTo>
                <a:lnTo>
                  <a:pt x="210294" y="80010"/>
                </a:lnTo>
                <a:lnTo>
                  <a:pt x="205539" y="85090"/>
                </a:lnTo>
                <a:lnTo>
                  <a:pt x="205405" y="85090"/>
                </a:lnTo>
                <a:lnTo>
                  <a:pt x="190537" y="97790"/>
                </a:lnTo>
                <a:lnTo>
                  <a:pt x="191273" y="102870"/>
                </a:lnTo>
                <a:lnTo>
                  <a:pt x="191675" y="106680"/>
                </a:lnTo>
                <a:lnTo>
                  <a:pt x="191675" y="116840"/>
                </a:lnTo>
                <a:lnTo>
                  <a:pt x="191273" y="120650"/>
                </a:lnTo>
                <a:lnTo>
                  <a:pt x="190537" y="125730"/>
                </a:lnTo>
                <a:lnTo>
                  <a:pt x="205405" y="139700"/>
                </a:lnTo>
                <a:lnTo>
                  <a:pt x="210160" y="143510"/>
                </a:lnTo>
                <a:close/>
              </a:path>
              <a:path w="422275" h="335279">
                <a:moveTo>
                  <a:pt x="271574" y="335280"/>
                </a:moveTo>
                <a:lnTo>
                  <a:pt x="265747" y="332740"/>
                </a:lnTo>
                <a:lnTo>
                  <a:pt x="258715" y="330200"/>
                </a:lnTo>
                <a:lnTo>
                  <a:pt x="255366" y="327660"/>
                </a:lnTo>
                <a:lnTo>
                  <a:pt x="251750" y="326390"/>
                </a:lnTo>
                <a:lnTo>
                  <a:pt x="248334" y="323850"/>
                </a:lnTo>
                <a:lnTo>
                  <a:pt x="245119" y="321310"/>
                </a:lnTo>
                <a:lnTo>
                  <a:pt x="236882" y="316230"/>
                </a:lnTo>
                <a:lnTo>
                  <a:pt x="235207" y="308610"/>
                </a:lnTo>
                <a:lnTo>
                  <a:pt x="237217" y="303530"/>
                </a:lnTo>
                <a:lnTo>
                  <a:pt x="243445" y="284480"/>
                </a:lnTo>
                <a:lnTo>
                  <a:pt x="239243" y="278130"/>
                </a:lnTo>
                <a:lnTo>
                  <a:pt x="235492" y="273050"/>
                </a:lnTo>
                <a:lnTo>
                  <a:pt x="232219" y="266700"/>
                </a:lnTo>
                <a:lnTo>
                  <a:pt x="229448" y="260350"/>
                </a:lnTo>
                <a:lnTo>
                  <a:pt x="209959" y="255270"/>
                </a:lnTo>
                <a:lnTo>
                  <a:pt x="203797" y="254000"/>
                </a:lnTo>
                <a:lnTo>
                  <a:pt x="198774" y="250190"/>
                </a:lnTo>
                <a:lnTo>
                  <a:pt x="197502" y="238760"/>
                </a:lnTo>
                <a:lnTo>
                  <a:pt x="197502" y="220980"/>
                </a:lnTo>
                <a:lnTo>
                  <a:pt x="198774" y="209550"/>
                </a:lnTo>
                <a:lnTo>
                  <a:pt x="203730" y="204470"/>
                </a:lnTo>
                <a:lnTo>
                  <a:pt x="229448" y="199390"/>
                </a:lnTo>
                <a:lnTo>
                  <a:pt x="232191" y="193040"/>
                </a:lnTo>
                <a:lnTo>
                  <a:pt x="235467" y="186690"/>
                </a:lnTo>
                <a:lnTo>
                  <a:pt x="239233" y="180340"/>
                </a:lnTo>
                <a:lnTo>
                  <a:pt x="243445" y="175260"/>
                </a:lnTo>
                <a:lnTo>
                  <a:pt x="237217" y="156210"/>
                </a:lnTo>
                <a:lnTo>
                  <a:pt x="235208" y="149860"/>
                </a:lnTo>
                <a:lnTo>
                  <a:pt x="236882" y="143510"/>
                </a:lnTo>
                <a:lnTo>
                  <a:pt x="241972" y="139700"/>
                </a:lnTo>
                <a:lnTo>
                  <a:pt x="245119" y="137160"/>
                </a:lnTo>
                <a:lnTo>
                  <a:pt x="248334" y="135890"/>
                </a:lnTo>
                <a:lnTo>
                  <a:pt x="251750" y="133350"/>
                </a:lnTo>
                <a:lnTo>
                  <a:pt x="255232" y="130810"/>
                </a:lnTo>
                <a:lnTo>
                  <a:pt x="262131" y="128270"/>
                </a:lnTo>
                <a:lnTo>
                  <a:pt x="265680" y="125730"/>
                </a:lnTo>
                <a:lnTo>
                  <a:pt x="271574" y="123190"/>
                </a:lnTo>
                <a:lnTo>
                  <a:pt x="278204" y="125730"/>
                </a:lnTo>
                <a:lnTo>
                  <a:pt x="295684" y="144780"/>
                </a:lnTo>
                <a:lnTo>
                  <a:pt x="382882" y="144780"/>
                </a:lnTo>
                <a:lnTo>
                  <a:pt x="384222" y="149860"/>
                </a:lnTo>
                <a:lnTo>
                  <a:pt x="382212" y="156210"/>
                </a:lnTo>
                <a:lnTo>
                  <a:pt x="375984" y="175260"/>
                </a:lnTo>
                <a:lnTo>
                  <a:pt x="380187" y="180340"/>
                </a:lnTo>
                <a:lnTo>
                  <a:pt x="383937" y="186690"/>
                </a:lnTo>
                <a:lnTo>
                  <a:pt x="387210" y="193040"/>
                </a:lnTo>
                <a:lnTo>
                  <a:pt x="389427" y="198120"/>
                </a:lnTo>
                <a:lnTo>
                  <a:pt x="301317" y="198120"/>
                </a:lnTo>
                <a:lnTo>
                  <a:pt x="293440" y="201930"/>
                </a:lnTo>
                <a:lnTo>
                  <a:pt x="277534" y="226060"/>
                </a:lnTo>
                <a:lnTo>
                  <a:pt x="277534" y="233680"/>
                </a:lnTo>
                <a:lnTo>
                  <a:pt x="301317" y="261620"/>
                </a:lnTo>
                <a:lnTo>
                  <a:pt x="389433" y="261620"/>
                </a:lnTo>
                <a:lnTo>
                  <a:pt x="387239" y="266700"/>
                </a:lnTo>
                <a:lnTo>
                  <a:pt x="383962" y="273050"/>
                </a:lnTo>
                <a:lnTo>
                  <a:pt x="380196" y="278130"/>
                </a:lnTo>
                <a:lnTo>
                  <a:pt x="375984" y="284480"/>
                </a:lnTo>
                <a:lnTo>
                  <a:pt x="382212" y="303530"/>
                </a:lnTo>
                <a:lnTo>
                  <a:pt x="384222" y="308610"/>
                </a:lnTo>
                <a:lnTo>
                  <a:pt x="383105" y="313690"/>
                </a:lnTo>
                <a:lnTo>
                  <a:pt x="295751" y="313690"/>
                </a:lnTo>
                <a:lnTo>
                  <a:pt x="282490" y="328930"/>
                </a:lnTo>
                <a:lnTo>
                  <a:pt x="278204" y="334010"/>
                </a:lnTo>
                <a:lnTo>
                  <a:pt x="271574" y="335280"/>
                </a:lnTo>
                <a:close/>
              </a:path>
              <a:path w="422275" h="335279">
                <a:moveTo>
                  <a:pt x="382882" y="144780"/>
                </a:moveTo>
                <a:lnTo>
                  <a:pt x="323678" y="144780"/>
                </a:lnTo>
                <a:lnTo>
                  <a:pt x="336939" y="130810"/>
                </a:lnTo>
                <a:lnTo>
                  <a:pt x="341225" y="125730"/>
                </a:lnTo>
                <a:lnTo>
                  <a:pt x="347856" y="123190"/>
                </a:lnTo>
                <a:lnTo>
                  <a:pt x="357299" y="128270"/>
                </a:lnTo>
                <a:lnTo>
                  <a:pt x="360781" y="129540"/>
                </a:lnTo>
                <a:lnTo>
                  <a:pt x="367679" y="133350"/>
                </a:lnTo>
                <a:lnTo>
                  <a:pt x="371028" y="135890"/>
                </a:lnTo>
                <a:lnTo>
                  <a:pt x="374310" y="137160"/>
                </a:lnTo>
                <a:lnTo>
                  <a:pt x="382547" y="143510"/>
                </a:lnTo>
                <a:lnTo>
                  <a:pt x="382882" y="144780"/>
                </a:lnTo>
                <a:close/>
              </a:path>
              <a:path w="422275" h="335279">
                <a:moveTo>
                  <a:pt x="319124" y="144780"/>
                </a:moveTo>
                <a:lnTo>
                  <a:pt x="300238" y="144780"/>
                </a:lnTo>
                <a:lnTo>
                  <a:pt x="304926" y="143510"/>
                </a:lnTo>
                <a:lnTo>
                  <a:pt x="314436" y="143510"/>
                </a:lnTo>
                <a:lnTo>
                  <a:pt x="319124" y="144780"/>
                </a:lnTo>
                <a:close/>
              </a:path>
              <a:path w="422275" h="335279">
                <a:moveTo>
                  <a:pt x="110638" y="224790"/>
                </a:moveTo>
                <a:lnTo>
                  <a:pt x="101396" y="224790"/>
                </a:lnTo>
                <a:lnTo>
                  <a:pt x="96842" y="223520"/>
                </a:lnTo>
                <a:lnTo>
                  <a:pt x="86059" y="222250"/>
                </a:lnTo>
                <a:lnTo>
                  <a:pt x="81237" y="218440"/>
                </a:lnTo>
                <a:lnTo>
                  <a:pt x="75880" y="191770"/>
                </a:lnTo>
                <a:lnTo>
                  <a:pt x="69370" y="189230"/>
                </a:lnTo>
                <a:lnTo>
                  <a:pt x="63130" y="186690"/>
                </a:lnTo>
                <a:lnTo>
                  <a:pt x="57204" y="182880"/>
                </a:lnTo>
                <a:lnTo>
                  <a:pt x="51635" y="177800"/>
                </a:lnTo>
                <a:lnTo>
                  <a:pt x="160399" y="177800"/>
                </a:lnTo>
                <a:lnTo>
                  <a:pt x="154840" y="182880"/>
                </a:lnTo>
                <a:lnTo>
                  <a:pt x="148930" y="186690"/>
                </a:lnTo>
                <a:lnTo>
                  <a:pt x="142693" y="189230"/>
                </a:lnTo>
                <a:lnTo>
                  <a:pt x="136155" y="191770"/>
                </a:lnTo>
                <a:lnTo>
                  <a:pt x="132070" y="212090"/>
                </a:lnTo>
                <a:lnTo>
                  <a:pt x="130797" y="217170"/>
                </a:lnTo>
                <a:lnTo>
                  <a:pt x="125975" y="222250"/>
                </a:lnTo>
                <a:lnTo>
                  <a:pt x="115192" y="223520"/>
                </a:lnTo>
                <a:lnTo>
                  <a:pt x="110638" y="224790"/>
                </a:lnTo>
                <a:close/>
              </a:path>
              <a:path w="422275" h="335279">
                <a:moveTo>
                  <a:pt x="185313" y="186690"/>
                </a:moveTo>
                <a:lnTo>
                  <a:pt x="179285" y="184150"/>
                </a:lnTo>
                <a:lnTo>
                  <a:pt x="160399" y="177800"/>
                </a:lnTo>
                <a:lnTo>
                  <a:pt x="197145" y="177800"/>
                </a:lnTo>
                <a:lnTo>
                  <a:pt x="192010" y="184150"/>
                </a:lnTo>
                <a:lnTo>
                  <a:pt x="185313" y="186690"/>
                </a:lnTo>
                <a:close/>
              </a:path>
              <a:path w="422275" h="335279">
                <a:moveTo>
                  <a:pt x="389433" y="261620"/>
                </a:moveTo>
                <a:lnTo>
                  <a:pt x="318045" y="261620"/>
                </a:lnTo>
                <a:lnTo>
                  <a:pt x="325922" y="257810"/>
                </a:lnTo>
                <a:lnTo>
                  <a:pt x="329398" y="255270"/>
                </a:lnTo>
                <a:lnTo>
                  <a:pt x="335427" y="248920"/>
                </a:lnTo>
                <a:lnTo>
                  <a:pt x="337749" y="246380"/>
                </a:lnTo>
                <a:lnTo>
                  <a:pt x="341012" y="237490"/>
                </a:lnTo>
                <a:lnTo>
                  <a:pt x="341828" y="233680"/>
                </a:lnTo>
                <a:lnTo>
                  <a:pt x="341828" y="226060"/>
                </a:lnTo>
                <a:lnTo>
                  <a:pt x="318045" y="198120"/>
                </a:lnTo>
                <a:lnTo>
                  <a:pt x="389427" y="198120"/>
                </a:lnTo>
                <a:lnTo>
                  <a:pt x="389981" y="199390"/>
                </a:lnTo>
                <a:lnTo>
                  <a:pt x="409470" y="203200"/>
                </a:lnTo>
                <a:lnTo>
                  <a:pt x="415632" y="204470"/>
                </a:lnTo>
                <a:lnTo>
                  <a:pt x="420655" y="209550"/>
                </a:lnTo>
                <a:lnTo>
                  <a:pt x="421927" y="220980"/>
                </a:lnTo>
                <a:lnTo>
                  <a:pt x="422017" y="222250"/>
                </a:lnTo>
                <a:lnTo>
                  <a:pt x="422106" y="223520"/>
                </a:lnTo>
                <a:lnTo>
                  <a:pt x="422195" y="234950"/>
                </a:lnTo>
                <a:lnTo>
                  <a:pt x="422017" y="237490"/>
                </a:lnTo>
                <a:lnTo>
                  <a:pt x="421927" y="238760"/>
                </a:lnTo>
                <a:lnTo>
                  <a:pt x="420655" y="250190"/>
                </a:lnTo>
                <a:lnTo>
                  <a:pt x="415699" y="254000"/>
                </a:lnTo>
                <a:lnTo>
                  <a:pt x="409470" y="255270"/>
                </a:lnTo>
                <a:lnTo>
                  <a:pt x="389981" y="260350"/>
                </a:lnTo>
                <a:lnTo>
                  <a:pt x="389433" y="261620"/>
                </a:lnTo>
                <a:close/>
              </a:path>
              <a:path w="422275" h="335279">
                <a:moveTo>
                  <a:pt x="319191" y="314960"/>
                </a:moveTo>
                <a:lnTo>
                  <a:pt x="300305" y="314960"/>
                </a:lnTo>
                <a:lnTo>
                  <a:pt x="295751" y="313690"/>
                </a:lnTo>
                <a:lnTo>
                  <a:pt x="323745" y="313690"/>
                </a:lnTo>
                <a:lnTo>
                  <a:pt x="319191" y="314960"/>
                </a:lnTo>
                <a:close/>
              </a:path>
              <a:path w="422275" h="335279">
                <a:moveTo>
                  <a:pt x="347789" y="335280"/>
                </a:moveTo>
                <a:lnTo>
                  <a:pt x="341158" y="334010"/>
                </a:lnTo>
                <a:lnTo>
                  <a:pt x="336939" y="328930"/>
                </a:lnTo>
                <a:lnTo>
                  <a:pt x="323745" y="313690"/>
                </a:lnTo>
                <a:lnTo>
                  <a:pt x="383105" y="313690"/>
                </a:lnTo>
                <a:lnTo>
                  <a:pt x="382547" y="316230"/>
                </a:lnTo>
                <a:lnTo>
                  <a:pt x="374310" y="322580"/>
                </a:lnTo>
                <a:lnTo>
                  <a:pt x="371028" y="323850"/>
                </a:lnTo>
                <a:lnTo>
                  <a:pt x="367679" y="326390"/>
                </a:lnTo>
                <a:lnTo>
                  <a:pt x="364063" y="327660"/>
                </a:lnTo>
                <a:lnTo>
                  <a:pt x="360714" y="330200"/>
                </a:lnTo>
                <a:lnTo>
                  <a:pt x="353682" y="332740"/>
                </a:lnTo>
                <a:lnTo>
                  <a:pt x="347789" y="33528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30849" y="5268197"/>
            <a:ext cx="11080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Ongoing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Research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5055351"/>
            <a:ext cx="250017" cy="214396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041481" y="4860130"/>
            <a:ext cx="342900" cy="300355"/>
          </a:xfrm>
          <a:custGeom>
            <a:avLst/>
            <a:gdLst/>
            <a:ahLst/>
            <a:cxnLst/>
            <a:rect l="l" t="t" r="r" b="b"/>
            <a:pathLst>
              <a:path w="342900" h="300354">
                <a:moveTo>
                  <a:pt x="310753" y="300037"/>
                </a:moveTo>
                <a:lnTo>
                  <a:pt x="32146" y="300037"/>
                </a:lnTo>
                <a:lnTo>
                  <a:pt x="19636" y="297510"/>
                </a:lnTo>
                <a:lnTo>
                  <a:pt x="9418" y="290619"/>
                </a:lnTo>
                <a:lnTo>
                  <a:pt x="2527" y="280400"/>
                </a:lnTo>
                <a:lnTo>
                  <a:pt x="0" y="267890"/>
                </a:lnTo>
                <a:lnTo>
                  <a:pt x="0" y="21431"/>
                </a:lnTo>
                <a:lnTo>
                  <a:pt x="1681" y="13081"/>
                </a:lnTo>
                <a:lnTo>
                  <a:pt x="6270" y="6270"/>
                </a:lnTo>
                <a:lnTo>
                  <a:pt x="13081" y="1681"/>
                </a:lnTo>
                <a:lnTo>
                  <a:pt x="21431" y="0"/>
                </a:lnTo>
                <a:lnTo>
                  <a:pt x="64293" y="0"/>
                </a:lnTo>
                <a:lnTo>
                  <a:pt x="85724" y="122827"/>
                </a:lnTo>
                <a:lnTo>
                  <a:pt x="190604" y="66369"/>
                </a:lnTo>
                <a:lnTo>
                  <a:pt x="198829" y="64433"/>
                </a:lnTo>
                <a:lnTo>
                  <a:pt x="206476" y="66704"/>
                </a:lnTo>
                <a:lnTo>
                  <a:pt x="212114" y="72340"/>
                </a:lnTo>
                <a:lnTo>
                  <a:pt x="214312" y="80501"/>
                </a:lnTo>
                <a:lnTo>
                  <a:pt x="214312" y="122827"/>
                </a:lnTo>
                <a:lnTo>
                  <a:pt x="319191" y="66369"/>
                </a:lnTo>
                <a:lnTo>
                  <a:pt x="327416" y="64433"/>
                </a:lnTo>
                <a:lnTo>
                  <a:pt x="335064" y="66704"/>
                </a:lnTo>
                <a:lnTo>
                  <a:pt x="340702" y="72340"/>
                </a:lnTo>
                <a:lnTo>
                  <a:pt x="342899" y="80501"/>
                </a:lnTo>
                <a:lnTo>
                  <a:pt x="342899" y="267890"/>
                </a:lnTo>
                <a:lnTo>
                  <a:pt x="340372" y="280400"/>
                </a:lnTo>
                <a:lnTo>
                  <a:pt x="333481" y="290619"/>
                </a:lnTo>
                <a:lnTo>
                  <a:pt x="323263" y="297510"/>
                </a:lnTo>
                <a:lnTo>
                  <a:pt x="310753" y="300037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25457" y="5268197"/>
            <a:ext cx="117475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Future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Applications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2200" y="1821433"/>
            <a:ext cx="451040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May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not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DB2525"/>
                </a:solidFill>
                <a:latin typeface="Roboto"/>
                <a:cs typeface="Roboto"/>
              </a:rPr>
              <a:t>generalize</a:t>
            </a:r>
            <a:r>
              <a:rPr sz="1300" b="1" spc="-20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DB2525"/>
                </a:solidFill>
                <a:latin typeface="Roboto"/>
                <a:cs typeface="Roboto"/>
              </a:rPr>
              <a:t>well</a:t>
            </a:r>
            <a:r>
              <a:rPr sz="1300" b="1" spc="-25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entirely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new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types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or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component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shapes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6299" y="1962149"/>
            <a:ext cx="76200" cy="2057400"/>
            <a:chOff x="876299" y="1962149"/>
            <a:chExt cx="76200" cy="205740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1962149"/>
              <a:ext cx="76200" cy="76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571749"/>
              <a:ext cx="76200" cy="761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952749"/>
              <a:ext cx="76200" cy="761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562349"/>
              <a:ext cx="76200" cy="76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943349"/>
              <a:ext cx="76200" cy="761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92200" y="2456179"/>
            <a:ext cx="408177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Requires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additional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training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data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novel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categories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2200" y="2812033"/>
            <a:ext cx="45567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Does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not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account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DB2525"/>
                </a:solidFill>
                <a:latin typeface="Roboto"/>
                <a:cs typeface="Roboto"/>
              </a:rPr>
              <a:t>real-</a:t>
            </a:r>
            <a:r>
              <a:rPr sz="1300" b="1" spc="-60" dirty="0">
                <a:solidFill>
                  <a:srgbClr val="DB2525"/>
                </a:solidFill>
                <a:latin typeface="Roboto"/>
                <a:cs typeface="Roboto"/>
              </a:rPr>
              <a:t>world</a:t>
            </a:r>
            <a:r>
              <a:rPr sz="1300" b="1" spc="-20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DB2525"/>
                </a:solidFill>
                <a:latin typeface="Roboto"/>
                <a:cs typeface="Roboto"/>
              </a:rPr>
              <a:t>variables</a:t>
            </a:r>
            <a:r>
              <a:rPr sz="1300" b="1" spc="-20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such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as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lighting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changes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or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motion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blur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2200" y="3446779"/>
            <a:ext cx="45453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Computational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requirements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may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be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real-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time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applications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2200" y="3802633"/>
            <a:ext cx="42640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Deployment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challenges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30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resource-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constrained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manufacturing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environments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31000" y="1821433"/>
            <a:ext cx="41116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Integration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049569"/>
                </a:solidFill>
                <a:latin typeface="Roboto"/>
                <a:cs typeface="Roboto"/>
              </a:rPr>
              <a:t>real-</a:t>
            </a: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time</a:t>
            </a:r>
            <a:r>
              <a:rPr sz="1300" b="1" spc="-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video</a:t>
            </a:r>
            <a:r>
              <a:rPr sz="1300" b="1" spc="-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feeds</a:t>
            </a:r>
            <a:r>
              <a:rPr sz="1300" b="1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live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line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monitoring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15099" y="1962149"/>
            <a:ext cx="76200" cy="2057400"/>
            <a:chOff x="6515099" y="1962149"/>
            <a:chExt cx="76200" cy="2057400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1962149"/>
              <a:ext cx="76200" cy="76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57174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9527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333374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3943349"/>
              <a:ext cx="76200" cy="761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731000" y="2456179"/>
            <a:ext cx="383095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Deployment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edge</a:t>
            </a:r>
            <a:r>
              <a:rPr sz="1300" b="1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devices</a:t>
            </a:r>
            <a:r>
              <a:rPr sz="1300" b="1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faster,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on-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site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inference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31000" y="2837179"/>
            <a:ext cx="30930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Extension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multi-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class</a:t>
            </a:r>
            <a:r>
              <a:rPr sz="13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classification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31000" y="3193034"/>
            <a:ext cx="439356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Advanced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transfer</a:t>
            </a:r>
            <a:r>
              <a:rPr sz="1300" b="1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049569"/>
                </a:solidFill>
                <a:latin typeface="Roboto"/>
                <a:cs typeface="Roboto"/>
              </a:rPr>
              <a:t>learning</a:t>
            </a:r>
            <a:r>
              <a:rPr sz="1300" b="1" spc="-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techniques</a:t>
            </a:r>
            <a:r>
              <a:rPr sz="1300" b="1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adapt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new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products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minimal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retraining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31000" y="3802633"/>
            <a:ext cx="450977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Integration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robotic</a:t>
            </a:r>
            <a:r>
              <a:rPr sz="13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systems</a:t>
            </a:r>
            <a:r>
              <a:rPr sz="13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automated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and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sorting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46" name="object 46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13</a:t>
            </a:r>
            <a:endParaRPr spc="-50" dirty="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847724"/>
            <a:ext cx="1562100" cy="19050"/>
          </a:xfrm>
          <a:custGeom>
            <a:avLst/>
            <a:gdLst/>
            <a:ahLst/>
            <a:cxnLst/>
            <a:rect l="l" t="t" r="r" b="b"/>
            <a:pathLst>
              <a:path w="1562100" h="19050">
                <a:moveTo>
                  <a:pt x="1562099" y="19049"/>
                </a:moveTo>
                <a:lnTo>
                  <a:pt x="0" y="19049"/>
                </a:lnTo>
                <a:lnTo>
                  <a:pt x="0" y="0"/>
                </a:lnTo>
                <a:lnTo>
                  <a:pt x="1562099" y="0"/>
                </a:lnTo>
                <a:lnTo>
                  <a:pt x="1562099" y="190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Introduction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9599" y="1171574"/>
            <a:ext cx="5334000" cy="2905125"/>
            <a:chOff x="609599" y="1171574"/>
            <a:chExt cx="5334000" cy="2905125"/>
          </a:xfrm>
        </p:grpSpPr>
        <p:sp>
          <p:nvSpPr>
            <p:cNvPr id="8" name="object 8"/>
            <p:cNvSpPr/>
            <p:nvPr/>
          </p:nvSpPr>
          <p:spPr>
            <a:xfrm>
              <a:off x="628649" y="1171574"/>
              <a:ext cx="5314950" cy="2905125"/>
            </a:xfrm>
            <a:custGeom>
              <a:avLst/>
              <a:gdLst/>
              <a:ahLst/>
              <a:cxnLst/>
              <a:rect l="l" t="t" r="r" b="b"/>
              <a:pathLst>
                <a:path w="5314950" h="2905125">
                  <a:moveTo>
                    <a:pt x="5281901" y="2905124"/>
                  </a:moveTo>
                  <a:lnTo>
                    <a:pt x="16523" y="2905124"/>
                  </a:lnTo>
                  <a:lnTo>
                    <a:pt x="14093" y="2904157"/>
                  </a:lnTo>
                  <a:lnTo>
                    <a:pt x="0" y="2872076"/>
                  </a:lnTo>
                  <a:lnTo>
                    <a:pt x="0" y="28670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2872076"/>
                  </a:lnTo>
                  <a:lnTo>
                    <a:pt x="5286761" y="2904157"/>
                  </a:lnTo>
                  <a:lnTo>
                    <a:pt x="5281901" y="2905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87" y="1171574"/>
              <a:ext cx="553720" cy="2905125"/>
            </a:xfrm>
            <a:custGeom>
              <a:avLst/>
              <a:gdLst/>
              <a:ahLst/>
              <a:cxnLst/>
              <a:rect l="l" t="t" r="r" b="b"/>
              <a:pathLst>
                <a:path w="553719" h="29051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2867025"/>
                  </a:lnTo>
                  <a:lnTo>
                    <a:pt x="23482" y="2902343"/>
                  </a:lnTo>
                  <a:lnTo>
                    <a:pt x="38100" y="2905125"/>
                  </a:lnTo>
                  <a:lnTo>
                    <a:pt x="38100" y="0"/>
                  </a:lnTo>
                  <a:close/>
                </a:path>
                <a:path w="553719" h="2905125">
                  <a:moveTo>
                    <a:pt x="553466" y="478358"/>
                  </a:moveTo>
                  <a:lnTo>
                    <a:pt x="553427" y="469760"/>
                  </a:lnTo>
                  <a:lnTo>
                    <a:pt x="548157" y="460781"/>
                  </a:lnTo>
                  <a:lnTo>
                    <a:pt x="527189" y="425056"/>
                  </a:lnTo>
                  <a:lnTo>
                    <a:pt x="516699" y="407200"/>
                  </a:lnTo>
                  <a:lnTo>
                    <a:pt x="464286" y="317906"/>
                  </a:lnTo>
                  <a:lnTo>
                    <a:pt x="427443" y="255130"/>
                  </a:lnTo>
                  <a:lnTo>
                    <a:pt x="427443" y="440550"/>
                  </a:lnTo>
                  <a:lnTo>
                    <a:pt x="427443" y="445287"/>
                  </a:lnTo>
                  <a:lnTo>
                    <a:pt x="426986" y="447560"/>
                  </a:lnTo>
                  <a:lnTo>
                    <a:pt x="411949" y="460781"/>
                  </a:lnTo>
                  <a:lnTo>
                    <a:pt x="407212" y="460781"/>
                  </a:lnTo>
                  <a:lnTo>
                    <a:pt x="391718" y="445287"/>
                  </a:lnTo>
                  <a:lnTo>
                    <a:pt x="391718" y="440550"/>
                  </a:lnTo>
                  <a:lnTo>
                    <a:pt x="407212" y="425056"/>
                  </a:lnTo>
                  <a:lnTo>
                    <a:pt x="411949" y="425056"/>
                  </a:lnTo>
                  <a:lnTo>
                    <a:pt x="427443" y="440550"/>
                  </a:lnTo>
                  <a:lnTo>
                    <a:pt x="427443" y="255130"/>
                  </a:lnTo>
                  <a:lnTo>
                    <a:pt x="424815" y="250647"/>
                  </a:lnTo>
                  <a:lnTo>
                    <a:pt x="422973" y="249605"/>
                  </a:lnTo>
                  <a:lnTo>
                    <a:pt x="422973" y="323875"/>
                  </a:lnTo>
                  <a:lnTo>
                    <a:pt x="422973" y="401231"/>
                  </a:lnTo>
                  <a:lnTo>
                    <a:pt x="417004" y="407200"/>
                  </a:lnTo>
                  <a:lnTo>
                    <a:pt x="402158" y="407200"/>
                  </a:lnTo>
                  <a:lnTo>
                    <a:pt x="396189" y="401231"/>
                  </a:lnTo>
                  <a:lnTo>
                    <a:pt x="396189" y="323875"/>
                  </a:lnTo>
                  <a:lnTo>
                    <a:pt x="402158" y="317906"/>
                  </a:lnTo>
                  <a:lnTo>
                    <a:pt x="417004" y="317906"/>
                  </a:lnTo>
                  <a:lnTo>
                    <a:pt x="422973" y="323875"/>
                  </a:lnTo>
                  <a:lnTo>
                    <a:pt x="422973" y="249605"/>
                  </a:lnTo>
                  <a:lnTo>
                    <a:pt x="417512" y="246468"/>
                  </a:lnTo>
                  <a:lnTo>
                    <a:pt x="401650" y="246468"/>
                  </a:lnTo>
                  <a:lnTo>
                    <a:pt x="394347" y="250647"/>
                  </a:lnTo>
                  <a:lnTo>
                    <a:pt x="265760" y="469760"/>
                  </a:lnTo>
                  <a:lnTo>
                    <a:pt x="265696" y="478358"/>
                  </a:lnTo>
                  <a:lnTo>
                    <a:pt x="273621" y="492201"/>
                  </a:lnTo>
                  <a:lnTo>
                    <a:pt x="281051" y="496493"/>
                  </a:lnTo>
                  <a:lnTo>
                    <a:pt x="538111" y="496493"/>
                  </a:lnTo>
                  <a:lnTo>
                    <a:pt x="545541" y="492201"/>
                  </a:lnTo>
                  <a:lnTo>
                    <a:pt x="553466" y="47835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1749" y="1404143"/>
            <a:ext cx="316039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65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B3D4F"/>
                </a:solidFill>
                <a:latin typeface="Roboto"/>
                <a:cs typeface="Roboto"/>
              </a:rPr>
              <a:t>Problem</a:t>
            </a:r>
            <a:r>
              <a:rPr sz="165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65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2B3D4F"/>
                </a:solidFill>
                <a:latin typeface="Roboto"/>
                <a:cs typeface="Roboto"/>
              </a:rPr>
              <a:t>Manual</a:t>
            </a:r>
            <a:r>
              <a:rPr sz="165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9" y="1171574"/>
            <a:ext cx="5334000" cy="2905125"/>
            <a:chOff x="6248399" y="1171574"/>
            <a:chExt cx="5334000" cy="2905125"/>
          </a:xfrm>
        </p:grpSpPr>
        <p:sp>
          <p:nvSpPr>
            <p:cNvPr id="12" name="object 12"/>
            <p:cNvSpPr/>
            <p:nvPr/>
          </p:nvSpPr>
          <p:spPr>
            <a:xfrm>
              <a:off x="6267448" y="1171574"/>
              <a:ext cx="5314950" cy="2905125"/>
            </a:xfrm>
            <a:custGeom>
              <a:avLst/>
              <a:gdLst/>
              <a:ahLst/>
              <a:cxnLst/>
              <a:rect l="l" t="t" r="r" b="b"/>
              <a:pathLst>
                <a:path w="5314950" h="2905125">
                  <a:moveTo>
                    <a:pt x="5281902" y="2905124"/>
                  </a:moveTo>
                  <a:lnTo>
                    <a:pt x="16523" y="2905124"/>
                  </a:lnTo>
                  <a:lnTo>
                    <a:pt x="14093" y="2904157"/>
                  </a:lnTo>
                  <a:lnTo>
                    <a:pt x="0" y="2872076"/>
                  </a:lnTo>
                  <a:lnTo>
                    <a:pt x="0" y="28670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2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2872076"/>
                  </a:lnTo>
                  <a:lnTo>
                    <a:pt x="5286761" y="2904157"/>
                  </a:lnTo>
                  <a:lnTo>
                    <a:pt x="5281902" y="2905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387" y="1171574"/>
              <a:ext cx="472440" cy="2905125"/>
            </a:xfrm>
            <a:custGeom>
              <a:avLst/>
              <a:gdLst/>
              <a:ahLst/>
              <a:cxnLst/>
              <a:rect l="l" t="t" r="r" b="b"/>
              <a:pathLst>
                <a:path w="472440" h="29051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2867025"/>
                  </a:lnTo>
                  <a:lnTo>
                    <a:pt x="23482" y="2902343"/>
                  </a:lnTo>
                  <a:lnTo>
                    <a:pt x="38100" y="2905125"/>
                  </a:lnTo>
                  <a:lnTo>
                    <a:pt x="38100" y="0"/>
                  </a:lnTo>
                  <a:close/>
                </a:path>
                <a:path w="472440" h="2905125">
                  <a:moveTo>
                    <a:pt x="418515" y="460781"/>
                  </a:moveTo>
                  <a:lnTo>
                    <a:pt x="329209" y="460781"/>
                  </a:lnTo>
                  <a:lnTo>
                    <a:pt x="329209" y="469709"/>
                  </a:lnTo>
                  <a:lnTo>
                    <a:pt x="332727" y="487095"/>
                  </a:lnTo>
                  <a:lnTo>
                    <a:pt x="342290" y="501281"/>
                  </a:lnTo>
                  <a:lnTo>
                    <a:pt x="356476" y="510844"/>
                  </a:lnTo>
                  <a:lnTo>
                    <a:pt x="373862" y="514350"/>
                  </a:lnTo>
                  <a:lnTo>
                    <a:pt x="391248" y="510844"/>
                  </a:lnTo>
                  <a:lnTo>
                    <a:pt x="405434" y="501281"/>
                  </a:lnTo>
                  <a:lnTo>
                    <a:pt x="414997" y="487095"/>
                  </a:lnTo>
                  <a:lnTo>
                    <a:pt x="418515" y="469709"/>
                  </a:lnTo>
                  <a:lnTo>
                    <a:pt x="418515" y="460781"/>
                  </a:lnTo>
                  <a:close/>
                </a:path>
                <a:path w="472440" h="2905125">
                  <a:moveTo>
                    <a:pt x="472071" y="326834"/>
                  </a:moveTo>
                  <a:lnTo>
                    <a:pt x="464350" y="288594"/>
                  </a:lnTo>
                  <a:lnTo>
                    <a:pt x="412089" y="236321"/>
                  </a:lnTo>
                  <a:lnTo>
                    <a:pt x="382790" y="230416"/>
                  </a:lnTo>
                  <a:lnTo>
                    <a:pt x="382790" y="268338"/>
                  </a:lnTo>
                  <a:lnTo>
                    <a:pt x="382790" y="278168"/>
                  </a:lnTo>
                  <a:lnTo>
                    <a:pt x="378777" y="282181"/>
                  </a:lnTo>
                  <a:lnTo>
                    <a:pt x="373862" y="282181"/>
                  </a:lnTo>
                  <a:lnTo>
                    <a:pt x="356476" y="285686"/>
                  </a:lnTo>
                  <a:lnTo>
                    <a:pt x="342290" y="295262"/>
                  </a:lnTo>
                  <a:lnTo>
                    <a:pt x="332727" y="309448"/>
                  </a:lnTo>
                  <a:lnTo>
                    <a:pt x="329209" y="326834"/>
                  </a:lnTo>
                  <a:lnTo>
                    <a:pt x="329209" y="331749"/>
                  </a:lnTo>
                  <a:lnTo>
                    <a:pt x="325196" y="335762"/>
                  </a:lnTo>
                  <a:lnTo>
                    <a:pt x="315379" y="335762"/>
                  </a:lnTo>
                  <a:lnTo>
                    <a:pt x="311353" y="331749"/>
                  </a:lnTo>
                  <a:lnTo>
                    <a:pt x="311353" y="326834"/>
                  </a:lnTo>
                  <a:lnTo>
                    <a:pt x="316268" y="302488"/>
                  </a:lnTo>
                  <a:lnTo>
                    <a:pt x="329653" y="282625"/>
                  </a:lnTo>
                  <a:lnTo>
                    <a:pt x="349516" y="269240"/>
                  </a:lnTo>
                  <a:lnTo>
                    <a:pt x="373862" y="264325"/>
                  </a:lnTo>
                  <a:lnTo>
                    <a:pt x="378777" y="264325"/>
                  </a:lnTo>
                  <a:lnTo>
                    <a:pt x="382790" y="268338"/>
                  </a:lnTo>
                  <a:lnTo>
                    <a:pt x="382790" y="230416"/>
                  </a:lnTo>
                  <a:lnTo>
                    <a:pt x="335622" y="236321"/>
                  </a:lnTo>
                  <a:lnTo>
                    <a:pt x="283349" y="288594"/>
                  </a:lnTo>
                  <a:lnTo>
                    <a:pt x="275640" y="326834"/>
                  </a:lnTo>
                  <a:lnTo>
                    <a:pt x="276821" y="342138"/>
                  </a:lnTo>
                  <a:lnTo>
                    <a:pt x="293154" y="382816"/>
                  </a:lnTo>
                  <a:lnTo>
                    <a:pt x="301752" y="394754"/>
                  </a:lnTo>
                  <a:lnTo>
                    <a:pt x="309956" y="406158"/>
                  </a:lnTo>
                  <a:lnTo>
                    <a:pt x="317639" y="417830"/>
                  </a:lnTo>
                  <a:lnTo>
                    <a:pt x="324243" y="429983"/>
                  </a:lnTo>
                  <a:lnTo>
                    <a:pt x="329209" y="442861"/>
                  </a:lnTo>
                  <a:lnTo>
                    <a:pt x="418528" y="442861"/>
                  </a:lnTo>
                  <a:lnTo>
                    <a:pt x="437832" y="406158"/>
                  </a:lnTo>
                  <a:lnTo>
                    <a:pt x="451815" y="386829"/>
                  </a:lnTo>
                  <a:lnTo>
                    <a:pt x="454596" y="382816"/>
                  </a:lnTo>
                  <a:lnTo>
                    <a:pt x="461975" y="370306"/>
                  </a:lnTo>
                  <a:lnTo>
                    <a:pt x="467474" y="356679"/>
                  </a:lnTo>
                  <a:lnTo>
                    <a:pt x="470903" y="342138"/>
                  </a:lnTo>
                  <a:lnTo>
                    <a:pt x="471398" y="335762"/>
                  </a:lnTo>
                  <a:lnTo>
                    <a:pt x="472071" y="32683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9112" y="1404143"/>
            <a:ext cx="109220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Our</a:t>
            </a:r>
            <a:r>
              <a:rPr sz="165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2B3D4F"/>
                </a:solidFill>
                <a:latin typeface="Roboto"/>
                <a:cs typeface="Roboto"/>
              </a:rPr>
              <a:t>Solution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05300" y="4381500"/>
            <a:ext cx="300355" cy="342900"/>
          </a:xfrm>
          <a:custGeom>
            <a:avLst/>
            <a:gdLst/>
            <a:ahLst/>
            <a:cxnLst/>
            <a:rect l="l" t="t" r="r" b="b"/>
            <a:pathLst>
              <a:path w="300354" h="342900">
                <a:moveTo>
                  <a:pt x="155647" y="171449"/>
                </a:moveTo>
                <a:lnTo>
                  <a:pt x="144389" y="171449"/>
                </a:lnTo>
                <a:lnTo>
                  <a:pt x="138815" y="170900"/>
                </a:lnTo>
                <a:lnTo>
                  <a:pt x="97712" y="153875"/>
                </a:lnTo>
                <a:lnTo>
                  <a:pt x="72973" y="123730"/>
                </a:lnTo>
                <a:lnTo>
                  <a:pt x="64293" y="91353"/>
                </a:lnTo>
                <a:lnTo>
                  <a:pt x="64293" y="80096"/>
                </a:lnTo>
                <a:lnTo>
                  <a:pt x="75613" y="42778"/>
                </a:lnTo>
                <a:lnTo>
                  <a:pt x="107072" y="11320"/>
                </a:lnTo>
                <a:lnTo>
                  <a:pt x="144389" y="0"/>
                </a:lnTo>
                <a:lnTo>
                  <a:pt x="155647" y="0"/>
                </a:lnTo>
                <a:lnTo>
                  <a:pt x="192964" y="11320"/>
                </a:lnTo>
                <a:lnTo>
                  <a:pt x="224423" y="42778"/>
                </a:lnTo>
                <a:lnTo>
                  <a:pt x="235743" y="80096"/>
                </a:lnTo>
                <a:lnTo>
                  <a:pt x="235743" y="91353"/>
                </a:lnTo>
                <a:lnTo>
                  <a:pt x="224423" y="128671"/>
                </a:lnTo>
                <a:lnTo>
                  <a:pt x="192964" y="160129"/>
                </a:lnTo>
                <a:lnTo>
                  <a:pt x="155647" y="171449"/>
                </a:lnTo>
                <a:close/>
              </a:path>
              <a:path w="300354" h="342900">
                <a:moveTo>
                  <a:pt x="280146" y="342899"/>
                </a:moveTo>
                <a:lnTo>
                  <a:pt x="19890" y="342899"/>
                </a:lnTo>
                <a:lnTo>
                  <a:pt x="12149" y="341336"/>
                </a:lnTo>
                <a:lnTo>
                  <a:pt x="5826" y="337073"/>
                </a:lnTo>
                <a:lnTo>
                  <a:pt x="1563" y="330750"/>
                </a:lnTo>
                <a:lnTo>
                  <a:pt x="0" y="323009"/>
                </a:lnTo>
                <a:lnTo>
                  <a:pt x="9381" y="276520"/>
                </a:lnTo>
                <a:lnTo>
                  <a:pt x="34968" y="238564"/>
                </a:lnTo>
                <a:lnTo>
                  <a:pt x="72923" y="212978"/>
                </a:lnTo>
                <a:lnTo>
                  <a:pt x="119412" y="203596"/>
                </a:lnTo>
                <a:lnTo>
                  <a:pt x="180625" y="203596"/>
                </a:lnTo>
                <a:lnTo>
                  <a:pt x="227113" y="212978"/>
                </a:lnTo>
                <a:lnTo>
                  <a:pt x="265069" y="238564"/>
                </a:lnTo>
                <a:lnTo>
                  <a:pt x="290656" y="276520"/>
                </a:lnTo>
                <a:lnTo>
                  <a:pt x="300037" y="323009"/>
                </a:lnTo>
                <a:lnTo>
                  <a:pt x="298474" y="330750"/>
                </a:lnTo>
                <a:lnTo>
                  <a:pt x="294210" y="337073"/>
                </a:lnTo>
                <a:lnTo>
                  <a:pt x="287888" y="341336"/>
                </a:lnTo>
                <a:lnTo>
                  <a:pt x="280146" y="342899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60415" y="4809425"/>
            <a:ext cx="982344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Manual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Process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2549" y="4615048"/>
            <a:ext cx="285750" cy="180975"/>
          </a:xfrm>
          <a:custGeom>
            <a:avLst/>
            <a:gdLst/>
            <a:ahLst/>
            <a:cxnLst/>
            <a:rect l="l" t="t" r="r" b="b"/>
            <a:pathLst>
              <a:path w="285750" h="180975">
                <a:moveTo>
                  <a:pt x="191597" y="180602"/>
                </a:moveTo>
                <a:lnTo>
                  <a:pt x="186686" y="178482"/>
                </a:lnTo>
                <a:lnTo>
                  <a:pt x="181774" y="176361"/>
                </a:lnTo>
                <a:lnTo>
                  <a:pt x="178593" y="171561"/>
                </a:lnTo>
                <a:lnTo>
                  <a:pt x="178593" y="126020"/>
                </a:lnTo>
                <a:lnTo>
                  <a:pt x="7980" y="126020"/>
                </a:lnTo>
                <a:lnTo>
                  <a:pt x="0" y="118039"/>
                </a:lnTo>
                <a:lnTo>
                  <a:pt x="0" y="62563"/>
                </a:lnTo>
                <a:lnTo>
                  <a:pt x="7980" y="54582"/>
                </a:lnTo>
                <a:lnTo>
                  <a:pt x="178593" y="54582"/>
                </a:lnTo>
                <a:lnTo>
                  <a:pt x="178593" y="9097"/>
                </a:lnTo>
                <a:lnTo>
                  <a:pt x="181774" y="4241"/>
                </a:lnTo>
                <a:lnTo>
                  <a:pt x="191597" y="0"/>
                </a:lnTo>
                <a:lnTo>
                  <a:pt x="197290" y="1004"/>
                </a:lnTo>
                <a:lnTo>
                  <a:pt x="281564" y="80590"/>
                </a:lnTo>
                <a:lnTo>
                  <a:pt x="284243" y="83101"/>
                </a:lnTo>
                <a:lnTo>
                  <a:pt x="285750" y="86617"/>
                </a:lnTo>
                <a:lnTo>
                  <a:pt x="285750" y="93984"/>
                </a:lnTo>
                <a:lnTo>
                  <a:pt x="284243" y="97501"/>
                </a:lnTo>
                <a:lnTo>
                  <a:pt x="281564" y="100012"/>
                </a:lnTo>
                <a:lnTo>
                  <a:pt x="197290" y="179598"/>
                </a:lnTo>
                <a:lnTo>
                  <a:pt x="191597" y="180602"/>
                </a:lnTo>
                <a:close/>
              </a:path>
            </a:pathLst>
          </a:custGeom>
          <a:solidFill>
            <a:srgbClr val="6A7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0724" y="4381500"/>
            <a:ext cx="428625" cy="342900"/>
          </a:xfrm>
          <a:custGeom>
            <a:avLst/>
            <a:gdLst/>
            <a:ahLst/>
            <a:cxnLst/>
            <a:rect l="l" t="t" r="r" b="b"/>
            <a:pathLst>
              <a:path w="428625" h="342900">
                <a:moveTo>
                  <a:pt x="235743" y="64293"/>
                </a:moveTo>
                <a:lnTo>
                  <a:pt x="192881" y="64293"/>
                </a:lnTo>
                <a:lnTo>
                  <a:pt x="192881" y="21431"/>
                </a:lnTo>
                <a:lnTo>
                  <a:pt x="194562" y="13081"/>
                </a:lnTo>
                <a:lnTo>
                  <a:pt x="199151" y="6270"/>
                </a:lnTo>
                <a:lnTo>
                  <a:pt x="205962" y="1681"/>
                </a:lnTo>
                <a:lnTo>
                  <a:pt x="214312" y="0"/>
                </a:lnTo>
                <a:lnTo>
                  <a:pt x="222662" y="1681"/>
                </a:lnTo>
                <a:lnTo>
                  <a:pt x="229473" y="6270"/>
                </a:lnTo>
                <a:lnTo>
                  <a:pt x="234062" y="13081"/>
                </a:lnTo>
                <a:lnTo>
                  <a:pt x="235743" y="21431"/>
                </a:lnTo>
                <a:lnTo>
                  <a:pt x="235743" y="64293"/>
                </a:lnTo>
                <a:close/>
              </a:path>
              <a:path w="428625" h="342900">
                <a:moveTo>
                  <a:pt x="316110" y="342899"/>
                </a:moveTo>
                <a:lnTo>
                  <a:pt x="112514" y="342899"/>
                </a:lnTo>
                <a:lnTo>
                  <a:pt x="93734" y="339113"/>
                </a:lnTo>
                <a:lnTo>
                  <a:pt x="78408" y="328785"/>
                </a:lnTo>
                <a:lnTo>
                  <a:pt x="68079" y="313459"/>
                </a:lnTo>
                <a:lnTo>
                  <a:pt x="64293" y="294679"/>
                </a:lnTo>
                <a:lnTo>
                  <a:pt x="64293" y="112514"/>
                </a:lnTo>
                <a:lnTo>
                  <a:pt x="68079" y="93734"/>
                </a:lnTo>
                <a:lnTo>
                  <a:pt x="78408" y="78408"/>
                </a:lnTo>
                <a:lnTo>
                  <a:pt x="93734" y="68079"/>
                </a:lnTo>
                <a:lnTo>
                  <a:pt x="112514" y="64293"/>
                </a:lnTo>
                <a:lnTo>
                  <a:pt x="316110" y="64293"/>
                </a:lnTo>
                <a:lnTo>
                  <a:pt x="334890" y="68079"/>
                </a:lnTo>
                <a:lnTo>
                  <a:pt x="350216" y="78408"/>
                </a:lnTo>
                <a:lnTo>
                  <a:pt x="360545" y="93734"/>
                </a:lnTo>
                <a:lnTo>
                  <a:pt x="364331" y="112514"/>
                </a:lnTo>
                <a:lnTo>
                  <a:pt x="364331" y="144660"/>
                </a:lnTo>
                <a:lnTo>
                  <a:pt x="146466" y="144660"/>
                </a:lnTo>
                <a:lnTo>
                  <a:pt x="143049" y="145340"/>
                </a:lnTo>
                <a:lnTo>
                  <a:pt x="123229" y="167897"/>
                </a:lnTo>
                <a:lnTo>
                  <a:pt x="123229" y="175002"/>
                </a:lnTo>
                <a:lnTo>
                  <a:pt x="146466" y="198239"/>
                </a:lnTo>
                <a:lnTo>
                  <a:pt x="364331" y="198239"/>
                </a:lnTo>
                <a:lnTo>
                  <a:pt x="364331" y="257174"/>
                </a:lnTo>
                <a:lnTo>
                  <a:pt x="133409" y="257174"/>
                </a:lnTo>
                <a:lnTo>
                  <a:pt x="128587" y="261997"/>
                </a:lnTo>
                <a:lnTo>
                  <a:pt x="128587" y="273784"/>
                </a:lnTo>
                <a:lnTo>
                  <a:pt x="133409" y="278606"/>
                </a:lnTo>
                <a:lnTo>
                  <a:pt x="364331" y="278606"/>
                </a:lnTo>
                <a:lnTo>
                  <a:pt x="364331" y="294679"/>
                </a:lnTo>
                <a:lnTo>
                  <a:pt x="360545" y="313459"/>
                </a:lnTo>
                <a:lnTo>
                  <a:pt x="350216" y="328785"/>
                </a:lnTo>
                <a:lnTo>
                  <a:pt x="334890" y="339113"/>
                </a:lnTo>
                <a:lnTo>
                  <a:pt x="316110" y="342899"/>
                </a:lnTo>
                <a:close/>
              </a:path>
              <a:path w="428625" h="342900">
                <a:moveTo>
                  <a:pt x="275053" y="198239"/>
                </a:moveTo>
                <a:lnTo>
                  <a:pt x="153571" y="198239"/>
                </a:lnTo>
                <a:lnTo>
                  <a:pt x="156988" y="197559"/>
                </a:lnTo>
                <a:lnTo>
                  <a:pt x="163552" y="194840"/>
                </a:lnTo>
                <a:lnTo>
                  <a:pt x="176807" y="175002"/>
                </a:lnTo>
                <a:lnTo>
                  <a:pt x="176807" y="167897"/>
                </a:lnTo>
                <a:lnTo>
                  <a:pt x="153571" y="144660"/>
                </a:lnTo>
                <a:lnTo>
                  <a:pt x="275053" y="144660"/>
                </a:lnTo>
                <a:lnTo>
                  <a:pt x="251817" y="167897"/>
                </a:lnTo>
                <a:lnTo>
                  <a:pt x="251817" y="175002"/>
                </a:lnTo>
                <a:lnTo>
                  <a:pt x="271636" y="197559"/>
                </a:lnTo>
                <a:lnTo>
                  <a:pt x="275053" y="198239"/>
                </a:lnTo>
                <a:close/>
              </a:path>
              <a:path w="428625" h="342900">
                <a:moveTo>
                  <a:pt x="364331" y="198239"/>
                </a:moveTo>
                <a:lnTo>
                  <a:pt x="282158" y="198239"/>
                </a:lnTo>
                <a:lnTo>
                  <a:pt x="285575" y="197559"/>
                </a:lnTo>
                <a:lnTo>
                  <a:pt x="292139" y="194840"/>
                </a:lnTo>
                <a:lnTo>
                  <a:pt x="305395" y="175002"/>
                </a:lnTo>
                <a:lnTo>
                  <a:pt x="305395" y="167897"/>
                </a:lnTo>
                <a:lnTo>
                  <a:pt x="282158" y="144660"/>
                </a:lnTo>
                <a:lnTo>
                  <a:pt x="364331" y="144660"/>
                </a:lnTo>
                <a:lnTo>
                  <a:pt x="364331" y="198239"/>
                </a:lnTo>
                <a:close/>
              </a:path>
              <a:path w="428625" h="342900">
                <a:moveTo>
                  <a:pt x="197703" y="278606"/>
                </a:moveTo>
                <a:lnTo>
                  <a:pt x="166627" y="278606"/>
                </a:lnTo>
                <a:lnTo>
                  <a:pt x="171449" y="273784"/>
                </a:lnTo>
                <a:lnTo>
                  <a:pt x="171449" y="261997"/>
                </a:lnTo>
                <a:lnTo>
                  <a:pt x="166627" y="257174"/>
                </a:lnTo>
                <a:lnTo>
                  <a:pt x="197703" y="257174"/>
                </a:lnTo>
                <a:lnTo>
                  <a:pt x="192881" y="261997"/>
                </a:lnTo>
                <a:lnTo>
                  <a:pt x="192881" y="273784"/>
                </a:lnTo>
                <a:lnTo>
                  <a:pt x="197703" y="278606"/>
                </a:lnTo>
                <a:close/>
              </a:path>
              <a:path w="428625" h="342900">
                <a:moveTo>
                  <a:pt x="261997" y="278606"/>
                </a:moveTo>
                <a:lnTo>
                  <a:pt x="230921" y="278606"/>
                </a:lnTo>
                <a:lnTo>
                  <a:pt x="235743" y="273784"/>
                </a:lnTo>
                <a:lnTo>
                  <a:pt x="235743" y="261997"/>
                </a:lnTo>
                <a:lnTo>
                  <a:pt x="230921" y="257174"/>
                </a:lnTo>
                <a:lnTo>
                  <a:pt x="261997" y="257174"/>
                </a:lnTo>
                <a:lnTo>
                  <a:pt x="257174" y="261997"/>
                </a:lnTo>
                <a:lnTo>
                  <a:pt x="257174" y="273784"/>
                </a:lnTo>
                <a:lnTo>
                  <a:pt x="261997" y="278606"/>
                </a:lnTo>
                <a:close/>
              </a:path>
              <a:path w="428625" h="342900">
                <a:moveTo>
                  <a:pt x="364331" y="278606"/>
                </a:moveTo>
                <a:lnTo>
                  <a:pt x="295215" y="278606"/>
                </a:lnTo>
                <a:lnTo>
                  <a:pt x="300037" y="273784"/>
                </a:lnTo>
                <a:lnTo>
                  <a:pt x="300037" y="261997"/>
                </a:lnTo>
                <a:lnTo>
                  <a:pt x="295215" y="257174"/>
                </a:lnTo>
                <a:lnTo>
                  <a:pt x="364331" y="257174"/>
                </a:lnTo>
                <a:lnTo>
                  <a:pt x="364331" y="278606"/>
                </a:lnTo>
                <a:close/>
              </a:path>
              <a:path w="428625" h="342900">
                <a:moveTo>
                  <a:pt x="42862" y="278606"/>
                </a:moveTo>
                <a:lnTo>
                  <a:pt x="32146" y="278606"/>
                </a:lnTo>
                <a:lnTo>
                  <a:pt x="19636" y="276079"/>
                </a:lnTo>
                <a:lnTo>
                  <a:pt x="9418" y="269188"/>
                </a:lnTo>
                <a:lnTo>
                  <a:pt x="2527" y="258969"/>
                </a:lnTo>
                <a:lnTo>
                  <a:pt x="0" y="246459"/>
                </a:lnTo>
                <a:lnTo>
                  <a:pt x="0" y="182165"/>
                </a:lnTo>
                <a:lnTo>
                  <a:pt x="2527" y="169655"/>
                </a:lnTo>
                <a:lnTo>
                  <a:pt x="9418" y="159436"/>
                </a:lnTo>
                <a:lnTo>
                  <a:pt x="19636" y="152545"/>
                </a:lnTo>
                <a:lnTo>
                  <a:pt x="32146" y="150018"/>
                </a:lnTo>
                <a:lnTo>
                  <a:pt x="42862" y="150018"/>
                </a:lnTo>
                <a:lnTo>
                  <a:pt x="42862" y="278606"/>
                </a:lnTo>
                <a:close/>
              </a:path>
              <a:path w="428625" h="342900">
                <a:moveTo>
                  <a:pt x="396478" y="278606"/>
                </a:moveTo>
                <a:lnTo>
                  <a:pt x="385762" y="278606"/>
                </a:lnTo>
                <a:lnTo>
                  <a:pt x="385762" y="150018"/>
                </a:lnTo>
                <a:lnTo>
                  <a:pt x="396478" y="150018"/>
                </a:lnTo>
                <a:lnTo>
                  <a:pt x="408988" y="152545"/>
                </a:lnTo>
                <a:lnTo>
                  <a:pt x="419206" y="159436"/>
                </a:lnTo>
                <a:lnTo>
                  <a:pt x="426097" y="169655"/>
                </a:lnTo>
                <a:lnTo>
                  <a:pt x="428624" y="182165"/>
                </a:lnTo>
                <a:lnTo>
                  <a:pt x="428624" y="246459"/>
                </a:lnTo>
                <a:lnTo>
                  <a:pt x="426097" y="258969"/>
                </a:lnTo>
                <a:lnTo>
                  <a:pt x="419206" y="269188"/>
                </a:lnTo>
                <a:lnTo>
                  <a:pt x="408988" y="276079"/>
                </a:lnTo>
                <a:lnTo>
                  <a:pt x="396478" y="278606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9734" y="4809425"/>
            <a:ext cx="70612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AI-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Powered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0704" y="4633912"/>
            <a:ext cx="232171" cy="14287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467600" y="4402931"/>
            <a:ext cx="342900" cy="300355"/>
          </a:xfrm>
          <a:custGeom>
            <a:avLst/>
            <a:gdLst/>
            <a:ahLst/>
            <a:cxnLst/>
            <a:rect l="l" t="t" r="r" b="b"/>
            <a:pathLst>
              <a:path w="342900" h="300354">
                <a:moveTo>
                  <a:pt x="321468" y="300037"/>
                </a:moveTo>
                <a:lnTo>
                  <a:pt x="53578" y="300037"/>
                </a:lnTo>
                <a:lnTo>
                  <a:pt x="32718" y="295828"/>
                </a:lnTo>
                <a:lnTo>
                  <a:pt x="15688" y="284349"/>
                </a:lnTo>
                <a:lnTo>
                  <a:pt x="4208" y="267319"/>
                </a:lnTo>
                <a:lnTo>
                  <a:pt x="0" y="246459"/>
                </a:lnTo>
                <a:lnTo>
                  <a:pt x="0" y="21431"/>
                </a:lnTo>
                <a:lnTo>
                  <a:pt x="1681" y="13081"/>
                </a:lnTo>
                <a:lnTo>
                  <a:pt x="6270" y="6270"/>
                </a:lnTo>
                <a:lnTo>
                  <a:pt x="13081" y="1681"/>
                </a:lnTo>
                <a:lnTo>
                  <a:pt x="21431" y="0"/>
                </a:lnTo>
                <a:lnTo>
                  <a:pt x="29780" y="1681"/>
                </a:lnTo>
                <a:lnTo>
                  <a:pt x="36592" y="6270"/>
                </a:lnTo>
                <a:lnTo>
                  <a:pt x="41180" y="13081"/>
                </a:lnTo>
                <a:lnTo>
                  <a:pt x="42862" y="21431"/>
                </a:lnTo>
                <a:lnTo>
                  <a:pt x="42862" y="252352"/>
                </a:lnTo>
                <a:lnTo>
                  <a:pt x="47684" y="257174"/>
                </a:lnTo>
                <a:lnTo>
                  <a:pt x="321468" y="257174"/>
                </a:lnTo>
                <a:lnTo>
                  <a:pt x="329818" y="258856"/>
                </a:lnTo>
                <a:lnTo>
                  <a:pt x="336629" y="263445"/>
                </a:lnTo>
                <a:lnTo>
                  <a:pt x="341218" y="270256"/>
                </a:lnTo>
                <a:lnTo>
                  <a:pt x="342899" y="278606"/>
                </a:lnTo>
                <a:lnTo>
                  <a:pt x="341218" y="286955"/>
                </a:lnTo>
                <a:lnTo>
                  <a:pt x="336629" y="293767"/>
                </a:lnTo>
                <a:lnTo>
                  <a:pt x="329818" y="298355"/>
                </a:lnTo>
                <a:lnTo>
                  <a:pt x="321468" y="300037"/>
                </a:lnTo>
                <a:close/>
              </a:path>
              <a:path w="342900" h="300354">
                <a:moveTo>
                  <a:pt x="275056" y="119680"/>
                </a:moveTo>
                <a:lnTo>
                  <a:pt x="214312" y="119680"/>
                </a:lnTo>
                <a:lnTo>
                  <a:pt x="284834" y="49090"/>
                </a:lnTo>
                <a:lnTo>
                  <a:pt x="291929" y="44381"/>
                </a:lnTo>
                <a:lnTo>
                  <a:pt x="300004" y="42812"/>
                </a:lnTo>
                <a:lnTo>
                  <a:pt x="308078" y="44381"/>
                </a:lnTo>
                <a:lnTo>
                  <a:pt x="315173" y="49090"/>
                </a:lnTo>
                <a:lnTo>
                  <a:pt x="319882" y="56185"/>
                </a:lnTo>
                <a:lnTo>
                  <a:pt x="321452" y="64260"/>
                </a:lnTo>
                <a:lnTo>
                  <a:pt x="319882" y="72334"/>
                </a:lnTo>
                <a:lnTo>
                  <a:pt x="314908" y="79827"/>
                </a:lnTo>
                <a:lnTo>
                  <a:pt x="275056" y="119680"/>
                </a:lnTo>
                <a:close/>
              </a:path>
              <a:path w="342900" h="300354">
                <a:moveTo>
                  <a:pt x="85691" y="192864"/>
                </a:moveTo>
                <a:lnTo>
                  <a:pt x="77617" y="191294"/>
                </a:lnTo>
                <a:lnTo>
                  <a:pt x="70522" y="186585"/>
                </a:lnTo>
                <a:lnTo>
                  <a:pt x="65813" y="179490"/>
                </a:lnTo>
                <a:lnTo>
                  <a:pt x="64243" y="171416"/>
                </a:lnTo>
                <a:lnTo>
                  <a:pt x="65813" y="163342"/>
                </a:lnTo>
                <a:lnTo>
                  <a:pt x="70522" y="156247"/>
                </a:lnTo>
                <a:lnTo>
                  <a:pt x="145531" y="81237"/>
                </a:lnTo>
                <a:lnTo>
                  <a:pt x="152626" y="76528"/>
                </a:lnTo>
                <a:lnTo>
                  <a:pt x="160700" y="74959"/>
                </a:lnTo>
                <a:lnTo>
                  <a:pt x="168775" y="76528"/>
                </a:lnTo>
                <a:lnTo>
                  <a:pt x="175870" y="81237"/>
                </a:lnTo>
                <a:lnTo>
                  <a:pt x="214312" y="119680"/>
                </a:lnTo>
                <a:lnTo>
                  <a:pt x="275056" y="119680"/>
                </a:lnTo>
                <a:lnTo>
                  <a:pt x="267957" y="126779"/>
                </a:lnTo>
                <a:lnTo>
                  <a:pt x="160734" y="126779"/>
                </a:lnTo>
                <a:lnTo>
                  <a:pt x="100860" y="186585"/>
                </a:lnTo>
                <a:lnTo>
                  <a:pt x="93765" y="191294"/>
                </a:lnTo>
                <a:lnTo>
                  <a:pt x="85691" y="192864"/>
                </a:lnTo>
                <a:close/>
              </a:path>
              <a:path w="342900" h="300354">
                <a:moveTo>
                  <a:pt x="314908" y="79827"/>
                </a:moveTo>
                <a:lnTo>
                  <a:pt x="315162" y="79445"/>
                </a:lnTo>
                <a:lnTo>
                  <a:pt x="315291" y="79445"/>
                </a:lnTo>
                <a:lnTo>
                  <a:pt x="314908" y="79827"/>
                </a:lnTo>
                <a:close/>
              </a:path>
              <a:path w="342900" h="300354">
                <a:moveTo>
                  <a:pt x="214776" y="171416"/>
                </a:moveTo>
                <a:lnTo>
                  <a:pt x="213915" y="171416"/>
                </a:lnTo>
                <a:lnTo>
                  <a:pt x="206271" y="169930"/>
                </a:lnTo>
                <a:lnTo>
                  <a:pt x="199176" y="165221"/>
                </a:lnTo>
                <a:lnTo>
                  <a:pt x="160734" y="126779"/>
                </a:lnTo>
                <a:lnTo>
                  <a:pt x="267957" y="126779"/>
                </a:lnTo>
                <a:lnTo>
                  <a:pt x="229515" y="165221"/>
                </a:lnTo>
                <a:lnTo>
                  <a:pt x="222420" y="169930"/>
                </a:lnTo>
                <a:lnTo>
                  <a:pt x="214776" y="171416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47259" y="4809425"/>
            <a:ext cx="118427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Improved</a:t>
            </a:r>
            <a:r>
              <a:rPr sz="1150" spc="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Efficiency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2200" y="1844782"/>
            <a:ext cx="43332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Traditional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0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90" dirty="0">
                <a:solidFill>
                  <a:srgbClr val="2B3D4F"/>
                </a:solidFill>
                <a:latin typeface="Roboto"/>
                <a:cs typeface="Roboto"/>
              </a:rPr>
              <a:t>methods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are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DB2525"/>
                </a:solidFill>
                <a:latin typeface="Roboto"/>
                <a:cs typeface="Roboto"/>
              </a:rPr>
              <a:t>slow</a:t>
            </a:r>
            <a:r>
              <a:rPr sz="1300" b="1" spc="-5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DB2525"/>
                </a:solidFill>
                <a:latin typeface="Roboto"/>
                <a:cs typeface="Roboto"/>
              </a:rPr>
              <a:t>inconsistent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6299" y="1962149"/>
            <a:ext cx="76200" cy="1600200"/>
            <a:chOff x="876299" y="1962149"/>
            <a:chExt cx="76200" cy="160020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1962149"/>
              <a:ext cx="76200" cy="76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343149"/>
              <a:ext cx="76200" cy="761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2724149"/>
              <a:ext cx="76200" cy="761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105149"/>
              <a:ext cx="76200" cy="76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486149"/>
              <a:ext cx="76200" cy="761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92200" y="2225782"/>
            <a:ext cx="19278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Highly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prone</a:t>
            </a:r>
            <a:r>
              <a:rPr sz="13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75" dirty="0">
                <a:solidFill>
                  <a:srgbClr val="DB2525"/>
                </a:solidFill>
                <a:latin typeface="Roboto"/>
                <a:cs typeface="Roboto"/>
              </a:rPr>
              <a:t>human</a:t>
            </a:r>
            <a:r>
              <a:rPr sz="1300" b="1" spc="-5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30" dirty="0">
                <a:solidFill>
                  <a:srgbClr val="DB2525"/>
                </a:solidFill>
                <a:latin typeface="Roboto"/>
                <a:cs typeface="Roboto"/>
              </a:rPr>
              <a:t>error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2200" y="2606782"/>
            <a:ext cx="28841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Leads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missed</a:t>
            </a:r>
            <a:r>
              <a:rPr sz="13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r>
              <a:rPr sz="13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3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manufacturing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92200" y="2987782"/>
            <a:ext cx="33566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Results</a:t>
            </a:r>
            <a:r>
              <a:rPr sz="135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delays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5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increased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30" dirty="0">
                <a:solidFill>
                  <a:srgbClr val="2B3D4F"/>
                </a:solidFill>
                <a:latin typeface="Roboto"/>
                <a:cs typeface="Roboto"/>
              </a:rPr>
              <a:t>costs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92200" y="3368782"/>
            <a:ext cx="34759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solidFill>
                  <a:srgbClr val="2B3D4F"/>
                </a:solidFill>
                <a:latin typeface="Roboto"/>
                <a:cs typeface="Roboto"/>
              </a:rPr>
              <a:t>Difficult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scale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increasing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3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volume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31000" y="1819733"/>
            <a:ext cx="4356100" cy="4845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sz="1350" spc="-90" dirty="0">
                <a:solidFill>
                  <a:srgbClr val="2B3D4F"/>
                </a:solidFill>
                <a:latin typeface="Roboto"/>
                <a:cs typeface="Roboto"/>
              </a:rPr>
              <a:t>Automated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0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using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562EB"/>
                </a:solidFill>
                <a:latin typeface="Roboto"/>
                <a:cs typeface="Roboto"/>
              </a:rPr>
              <a:t>advanced</a:t>
            </a:r>
            <a:r>
              <a:rPr sz="1300" b="1" spc="-1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2562EB"/>
                </a:solidFill>
                <a:latin typeface="Roboto"/>
                <a:cs typeface="Roboto"/>
              </a:rPr>
              <a:t>deep </a:t>
            </a:r>
            <a:r>
              <a:rPr sz="1300" b="1" spc="-50" dirty="0">
                <a:solidFill>
                  <a:srgbClr val="2562EB"/>
                </a:solidFill>
                <a:latin typeface="Roboto"/>
                <a:cs typeface="Roboto"/>
              </a:rPr>
              <a:t>learning</a:t>
            </a:r>
            <a:r>
              <a:rPr sz="1300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2562EB"/>
                </a:solidFill>
                <a:latin typeface="Roboto"/>
                <a:cs typeface="Roboto"/>
              </a:rPr>
              <a:t>models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515099" y="1962149"/>
            <a:ext cx="76200" cy="1828800"/>
            <a:chOff x="6515099" y="1962149"/>
            <a:chExt cx="76200" cy="1828800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1962149"/>
              <a:ext cx="76200" cy="76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57174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29527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333374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3714749"/>
              <a:ext cx="76200" cy="761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731000" y="2454382"/>
            <a:ext cx="2908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Fast</a:t>
            </a:r>
            <a:r>
              <a:rPr sz="1350" spc="-60" dirty="0">
                <a:solidFill>
                  <a:srgbClr val="2B3D4F"/>
                </a:solidFill>
                <a:latin typeface="Roboto"/>
                <a:cs typeface="Roboto"/>
              </a:rPr>
              <a:t>,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accurate</a:t>
            </a:r>
            <a:r>
              <a:rPr sz="1350" spc="-55" dirty="0">
                <a:solidFill>
                  <a:srgbClr val="2B3D4F"/>
                </a:solidFill>
                <a:latin typeface="Roboto"/>
                <a:cs typeface="Roboto"/>
              </a:rPr>
              <a:t>,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049569"/>
                </a:solidFill>
                <a:latin typeface="Roboto"/>
                <a:cs typeface="Roboto"/>
              </a:rPr>
              <a:t>scalable</a:t>
            </a:r>
            <a:r>
              <a:rPr sz="1300" b="1" spc="-10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31000" y="2835382"/>
            <a:ext cx="23133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5" dirty="0">
                <a:solidFill>
                  <a:srgbClr val="2B3D4F"/>
                </a:solidFill>
                <a:latin typeface="Roboto"/>
                <a:cs typeface="Roboto"/>
              </a:rPr>
              <a:t>Reduces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0" dirty="0">
                <a:solidFill>
                  <a:srgbClr val="2B3D4F"/>
                </a:solidFill>
                <a:latin typeface="Roboto"/>
                <a:cs typeface="Roboto"/>
              </a:rPr>
              <a:t>reliance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100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manual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labor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31000" y="3216382"/>
            <a:ext cx="21850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0" dirty="0">
                <a:solidFill>
                  <a:srgbClr val="2B3D4F"/>
                </a:solidFill>
                <a:latin typeface="Roboto"/>
                <a:cs typeface="Roboto"/>
              </a:rPr>
              <a:t>Improves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overall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product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5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31000" y="3597382"/>
            <a:ext cx="338327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Enables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real-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time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6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50" spc="-80" dirty="0">
                <a:solidFill>
                  <a:srgbClr val="2B3D4F"/>
                </a:solidFill>
                <a:latin typeface="Roboto"/>
                <a:cs typeface="Roboto"/>
              </a:rPr>
              <a:t>assurance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46" name="object 46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2</a:t>
            </a:r>
            <a:endParaRPr spc="-50" dirty="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3095612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3095612" y="866775"/>
                  </a:lnTo>
                  <a:lnTo>
                    <a:pt x="3095612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Problem</a:t>
            </a:r>
            <a:r>
              <a:rPr spc="-20" dirty="0"/>
              <a:t> </a:t>
            </a:r>
            <a:r>
              <a:rPr spc="-125" dirty="0"/>
              <a:t>Statement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171574"/>
            <a:ext cx="10972800" cy="2867025"/>
            <a:chOff x="609599" y="1171574"/>
            <a:chExt cx="10972800" cy="2867025"/>
          </a:xfrm>
        </p:grpSpPr>
        <p:sp>
          <p:nvSpPr>
            <p:cNvPr id="7" name="object 7"/>
            <p:cNvSpPr/>
            <p:nvPr/>
          </p:nvSpPr>
          <p:spPr>
            <a:xfrm>
              <a:off x="628649" y="1171574"/>
              <a:ext cx="10953750" cy="2867025"/>
            </a:xfrm>
            <a:custGeom>
              <a:avLst/>
              <a:gdLst/>
              <a:ahLst/>
              <a:cxnLst/>
              <a:rect l="l" t="t" r="r" b="b"/>
              <a:pathLst>
                <a:path w="10953750" h="2867025">
                  <a:moveTo>
                    <a:pt x="10920701" y="2867024"/>
                  </a:moveTo>
                  <a:lnTo>
                    <a:pt x="16523" y="2867024"/>
                  </a:lnTo>
                  <a:lnTo>
                    <a:pt x="14093" y="2866057"/>
                  </a:lnTo>
                  <a:lnTo>
                    <a:pt x="0" y="2833976"/>
                  </a:lnTo>
                  <a:lnTo>
                    <a:pt x="0" y="28289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2833976"/>
                  </a:lnTo>
                  <a:lnTo>
                    <a:pt x="10925560" y="2866057"/>
                  </a:lnTo>
                  <a:lnTo>
                    <a:pt x="10920701" y="2867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171574"/>
              <a:ext cx="552450" cy="2867025"/>
            </a:xfrm>
            <a:custGeom>
              <a:avLst/>
              <a:gdLst/>
              <a:ahLst/>
              <a:cxnLst/>
              <a:rect l="l" t="t" r="r" b="b"/>
              <a:pathLst>
                <a:path w="552450" h="2867025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2828925"/>
                  </a:lnTo>
                  <a:lnTo>
                    <a:pt x="23482" y="2864243"/>
                  </a:lnTo>
                  <a:lnTo>
                    <a:pt x="38100" y="2867025"/>
                  </a:lnTo>
                  <a:lnTo>
                    <a:pt x="38100" y="0"/>
                  </a:lnTo>
                  <a:close/>
                </a:path>
                <a:path w="552450" h="2867025">
                  <a:moveTo>
                    <a:pt x="552437" y="496519"/>
                  </a:moveTo>
                  <a:lnTo>
                    <a:pt x="551129" y="489800"/>
                  </a:lnTo>
                  <a:lnTo>
                    <a:pt x="547204" y="483882"/>
                  </a:lnTo>
                  <a:lnTo>
                    <a:pt x="501815" y="438454"/>
                  </a:lnTo>
                  <a:lnTo>
                    <a:pt x="476554" y="413169"/>
                  </a:lnTo>
                  <a:lnTo>
                    <a:pt x="497357" y="363499"/>
                  </a:lnTo>
                  <a:lnTo>
                    <a:pt x="498881" y="344690"/>
                  </a:lnTo>
                  <a:lnTo>
                    <a:pt x="489762" y="299504"/>
                  </a:lnTo>
                  <a:lnTo>
                    <a:pt x="478078" y="282181"/>
                  </a:lnTo>
                  <a:lnTo>
                    <a:pt x="464883" y="262597"/>
                  </a:lnTo>
                  <a:lnTo>
                    <a:pt x="445300" y="249402"/>
                  </a:lnTo>
                  <a:lnTo>
                    <a:pt x="445300" y="337273"/>
                  </a:lnTo>
                  <a:lnTo>
                    <a:pt x="445300" y="352120"/>
                  </a:lnTo>
                  <a:lnTo>
                    <a:pt x="439331" y="358089"/>
                  </a:lnTo>
                  <a:lnTo>
                    <a:pt x="396189" y="358089"/>
                  </a:lnTo>
                  <a:lnTo>
                    <a:pt x="396189" y="401231"/>
                  </a:lnTo>
                  <a:lnTo>
                    <a:pt x="390220" y="407200"/>
                  </a:lnTo>
                  <a:lnTo>
                    <a:pt x="375373" y="407200"/>
                  </a:lnTo>
                  <a:lnTo>
                    <a:pt x="369392" y="401231"/>
                  </a:lnTo>
                  <a:lnTo>
                    <a:pt x="369392" y="358089"/>
                  </a:lnTo>
                  <a:lnTo>
                    <a:pt x="326250" y="358089"/>
                  </a:lnTo>
                  <a:lnTo>
                    <a:pt x="320281" y="352120"/>
                  </a:lnTo>
                  <a:lnTo>
                    <a:pt x="320281" y="337273"/>
                  </a:lnTo>
                  <a:lnTo>
                    <a:pt x="326250" y="331292"/>
                  </a:lnTo>
                  <a:lnTo>
                    <a:pt x="369392" y="331292"/>
                  </a:lnTo>
                  <a:lnTo>
                    <a:pt x="369392" y="288150"/>
                  </a:lnTo>
                  <a:lnTo>
                    <a:pt x="375373" y="282181"/>
                  </a:lnTo>
                  <a:lnTo>
                    <a:pt x="390220" y="282181"/>
                  </a:lnTo>
                  <a:lnTo>
                    <a:pt x="396189" y="288150"/>
                  </a:lnTo>
                  <a:lnTo>
                    <a:pt x="396189" y="331292"/>
                  </a:lnTo>
                  <a:lnTo>
                    <a:pt x="439331" y="331292"/>
                  </a:lnTo>
                  <a:lnTo>
                    <a:pt x="445300" y="337273"/>
                  </a:lnTo>
                  <a:lnTo>
                    <a:pt x="445300" y="249402"/>
                  </a:lnTo>
                  <a:lnTo>
                    <a:pt x="427990" y="237731"/>
                  </a:lnTo>
                  <a:lnTo>
                    <a:pt x="382790" y="228600"/>
                  </a:lnTo>
                  <a:lnTo>
                    <a:pt x="337604" y="237731"/>
                  </a:lnTo>
                  <a:lnTo>
                    <a:pt x="300697" y="262597"/>
                  </a:lnTo>
                  <a:lnTo>
                    <a:pt x="275831" y="299504"/>
                  </a:lnTo>
                  <a:lnTo>
                    <a:pt x="266700" y="344690"/>
                  </a:lnTo>
                  <a:lnTo>
                    <a:pt x="275831" y="389890"/>
                  </a:lnTo>
                  <a:lnTo>
                    <a:pt x="300697" y="426783"/>
                  </a:lnTo>
                  <a:lnTo>
                    <a:pt x="337604" y="451662"/>
                  </a:lnTo>
                  <a:lnTo>
                    <a:pt x="382790" y="460781"/>
                  </a:lnTo>
                  <a:lnTo>
                    <a:pt x="401599" y="459270"/>
                  </a:lnTo>
                  <a:lnTo>
                    <a:pt x="419442" y="454888"/>
                  </a:lnTo>
                  <a:lnTo>
                    <a:pt x="436079" y="447878"/>
                  </a:lnTo>
                  <a:lnTo>
                    <a:pt x="451269" y="438454"/>
                  </a:lnTo>
                  <a:lnTo>
                    <a:pt x="521931" y="509168"/>
                  </a:lnTo>
                  <a:lnTo>
                    <a:pt x="527837" y="513092"/>
                  </a:lnTo>
                  <a:lnTo>
                    <a:pt x="534568" y="514400"/>
                  </a:lnTo>
                  <a:lnTo>
                    <a:pt x="541299" y="513092"/>
                  </a:lnTo>
                  <a:lnTo>
                    <a:pt x="547204" y="509168"/>
                  </a:lnTo>
                  <a:lnTo>
                    <a:pt x="551129" y="503250"/>
                  </a:lnTo>
                  <a:lnTo>
                    <a:pt x="552437" y="49651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01749" y="1404143"/>
            <a:ext cx="4177029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5" dirty="0">
                <a:solidFill>
                  <a:srgbClr val="2B3D4F"/>
                </a:solidFill>
                <a:latin typeface="Roboto"/>
                <a:cs typeface="Roboto"/>
              </a:rPr>
              <a:t>Key</a:t>
            </a:r>
            <a:r>
              <a:rPr sz="165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Challenges</a:t>
            </a:r>
            <a:r>
              <a:rPr sz="165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65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Manufacturing</a:t>
            </a:r>
            <a:r>
              <a:rPr sz="165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65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0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6299" y="1904999"/>
            <a:ext cx="3343275" cy="1905000"/>
            <a:chOff x="876299" y="1904999"/>
            <a:chExt cx="3343275" cy="1905000"/>
          </a:xfrm>
        </p:grpSpPr>
        <p:sp>
          <p:nvSpPr>
            <p:cNvPr id="11" name="object 11"/>
            <p:cNvSpPr/>
            <p:nvPr/>
          </p:nvSpPr>
          <p:spPr>
            <a:xfrm>
              <a:off x="876299" y="1904999"/>
              <a:ext cx="3343275" cy="1905000"/>
            </a:xfrm>
            <a:custGeom>
              <a:avLst/>
              <a:gdLst/>
              <a:ahLst/>
              <a:cxnLst/>
              <a:rect l="l" t="t" r="r" b="b"/>
              <a:pathLst>
                <a:path w="3343275" h="1905000">
                  <a:moveTo>
                    <a:pt x="3272078" y="1904999"/>
                  </a:moveTo>
                  <a:lnTo>
                    <a:pt x="71196" y="1904999"/>
                  </a:lnTo>
                  <a:lnTo>
                    <a:pt x="66241" y="1904511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272078" y="0"/>
                  </a:lnTo>
                  <a:lnTo>
                    <a:pt x="3313568" y="15621"/>
                  </a:lnTo>
                  <a:lnTo>
                    <a:pt x="3339388" y="51661"/>
                  </a:lnTo>
                  <a:lnTo>
                    <a:pt x="3343274" y="71196"/>
                  </a:lnTo>
                  <a:lnTo>
                    <a:pt x="3343274" y="1833803"/>
                  </a:lnTo>
                  <a:lnTo>
                    <a:pt x="3327652" y="1875293"/>
                  </a:lnTo>
                  <a:lnTo>
                    <a:pt x="3291611" y="1901113"/>
                  </a:lnTo>
                  <a:lnTo>
                    <a:pt x="3277033" y="1904511"/>
                  </a:lnTo>
                  <a:lnTo>
                    <a:pt x="3272078" y="1904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4106" y="21169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5">
                  <a:moveTo>
                    <a:pt x="310753" y="300037"/>
                  </a:moveTo>
                  <a:lnTo>
                    <a:pt x="32146" y="300037"/>
                  </a:lnTo>
                  <a:lnTo>
                    <a:pt x="19636" y="297510"/>
                  </a:lnTo>
                  <a:lnTo>
                    <a:pt x="9418" y="290619"/>
                  </a:lnTo>
                  <a:lnTo>
                    <a:pt x="2527" y="280400"/>
                  </a:lnTo>
                  <a:lnTo>
                    <a:pt x="0" y="267890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64293" y="0"/>
                  </a:lnTo>
                  <a:lnTo>
                    <a:pt x="85724" y="122827"/>
                  </a:lnTo>
                  <a:lnTo>
                    <a:pt x="190604" y="66369"/>
                  </a:lnTo>
                  <a:lnTo>
                    <a:pt x="198829" y="64433"/>
                  </a:lnTo>
                  <a:lnTo>
                    <a:pt x="206476" y="66704"/>
                  </a:lnTo>
                  <a:lnTo>
                    <a:pt x="212114" y="72340"/>
                  </a:lnTo>
                  <a:lnTo>
                    <a:pt x="214312" y="80501"/>
                  </a:lnTo>
                  <a:lnTo>
                    <a:pt x="214312" y="122827"/>
                  </a:lnTo>
                  <a:lnTo>
                    <a:pt x="319191" y="66369"/>
                  </a:lnTo>
                  <a:lnTo>
                    <a:pt x="327416" y="64433"/>
                  </a:lnTo>
                  <a:lnTo>
                    <a:pt x="335064" y="66704"/>
                  </a:lnTo>
                  <a:lnTo>
                    <a:pt x="340702" y="72340"/>
                  </a:lnTo>
                  <a:lnTo>
                    <a:pt x="342899" y="80501"/>
                  </a:lnTo>
                  <a:lnTo>
                    <a:pt x="342899" y="267890"/>
                  </a:lnTo>
                  <a:lnTo>
                    <a:pt x="340372" y="280400"/>
                  </a:lnTo>
                  <a:lnTo>
                    <a:pt x="333481" y="290619"/>
                  </a:lnTo>
                  <a:lnTo>
                    <a:pt x="323263" y="297510"/>
                  </a:lnTo>
                  <a:lnTo>
                    <a:pt x="310753" y="300037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05346" y="2532322"/>
            <a:ext cx="208216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Limited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Access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b="1" spc="-4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Technology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4100" y="2826845"/>
            <a:ext cx="295973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Many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manufacturing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environments,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especially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Small-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to-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Medium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Enterprises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(SMEs),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lack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access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scalable,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automated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solutions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8174" y="1904999"/>
            <a:ext cx="3333750" cy="1905000"/>
            <a:chOff x="4448174" y="1904999"/>
            <a:chExt cx="3333750" cy="1905000"/>
          </a:xfrm>
        </p:grpSpPr>
        <p:sp>
          <p:nvSpPr>
            <p:cNvPr id="16" name="object 16"/>
            <p:cNvSpPr/>
            <p:nvPr/>
          </p:nvSpPr>
          <p:spPr>
            <a:xfrm>
              <a:off x="4448174" y="1904999"/>
              <a:ext cx="3333750" cy="1905000"/>
            </a:xfrm>
            <a:custGeom>
              <a:avLst/>
              <a:gdLst/>
              <a:ahLst/>
              <a:cxnLst/>
              <a:rect l="l" t="t" r="r" b="b"/>
              <a:pathLst>
                <a:path w="3333750" h="1905000">
                  <a:moveTo>
                    <a:pt x="3262552" y="1904999"/>
                  </a:moveTo>
                  <a:lnTo>
                    <a:pt x="71196" y="1904999"/>
                  </a:lnTo>
                  <a:lnTo>
                    <a:pt x="66241" y="1904511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62552" y="0"/>
                  </a:lnTo>
                  <a:lnTo>
                    <a:pt x="3304044" y="15621"/>
                  </a:lnTo>
                  <a:lnTo>
                    <a:pt x="3329863" y="51661"/>
                  </a:lnTo>
                  <a:lnTo>
                    <a:pt x="3333749" y="71196"/>
                  </a:lnTo>
                  <a:lnTo>
                    <a:pt x="3333749" y="1833803"/>
                  </a:lnTo>
                  <a:lnTo>
                    <a:pt x="3318127" y="1875293"/>
                  </a:lnTo>
                  <a:lnTo>
                    <a:pt x="3282087" y="1901113"/>
                  </a:lnTo>
                  <a:lnTo>
                    <a:pt x="3267508" y="1904511"/>
                  </a:lnTo>
                  <a:lnTo>
                    <a:pt x="3262552" y="1904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599" y="20954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50018" y="235743"/>
                  </a:moveTo>
                  <a:lnTo>
                    <a:pt x="128587" y="235743"/>
                  </a:lnTo>
                  <a:lnTo>
                    <a:pt x="120237" y="234062"/>
                  </a:lnTo>
                  <a:lnTo>
                    <a:pt x="113426" y="229473"/>
                  </a:lnTo>
                  <a:lnTo>
                    <a:pt x="108837" y="222662"/>
                  </a:lnTo>
                  <a:lnTo>
                    <a:pt x="107156" y="214312"/>
                  </a:lnTo>
                  <a:lnTo>
                    <a:pt x="98806" y="212630"/>
                  </a:lnTo>
                  <a:lnTo>
                    <a:pt x="91995" y="208042"/>
                  </a:lnTo>
                  <a:lnTo>
                    <a:pt x="87406" y="201230"/>
                  </a:lnTo>
                  <a:lnTo>
                    <a:pt x="85724" y="192881"/>
                  </a:lnTo>
                  <a:lnTo>
                    <a:pt x="85724" y="42862"/>
                  </a:lnTo>
                  <a:lnTo>
                    <a:pt x="87406" y="34512"/>
                  </a:lnTo>
                  <a:lnTo>
                    <a:pt x="91995" y="27701"/>
                  </a:lnTo>
                  <a:lnTo>
                    <a:pt x="98806" y="23112"/>
                  </a:lnTo>
                  <a:lnTo>
                    <a:pt x="107156" y="21431"/>
                  </a:lnTo>
                  <a:lnTo>
                    <a:pt x="108837" y="13081"/>
                  </a:lnTo>
                  <a:lnTo>
                    <a:pt x="113426" y="6270"/>
                  </a:lnTo>
                  <a:lnTo>
                    <a:pt x="120237" y="1681"/>
                  </a:lnTo>
                  <a:lnTo>
                    <a:pt x="128587" y="0"/>
                  </a:lnTo>
                  <a:lnTo>
                    <a:pt x="150018" y="0"/>
                  </a:lnTo>
                  <a:lnTo>
                    <a:pt x="158368" y="1681"/>
                  </a:lnTo>
                  <a:lnTo>
                    <a:pt x="165179" y="6270"/>
                  </a:lnTo>
                  <a:lnTo>
                    <a:pt x="169768" y="13081"/>
                  </a:lnTo>
                  <a:lnTo>
                    <a:pt x="171449" y="21431"/>
                  </a:lnTo>
                  <a:lnTo>
                    <a:pt x="179799" y="23112"/>
                  </a:lnTo>
                  <a:lnTo>
                    <a:pt x="186610" y="27701"/>
                  </a:lnTo>
                  <a:lnTo>
                    <a:pt x="191199" y="34512"/>
                  </a:lnTo>
                  <a:lnTo>
                    <a:pt x="192881" y="42862"/>
                  </a:lnTo>
                  <a:lnTo>
                    <a:pt x="192881" y="192881"/>
                  </a:lnTo>
                  <a:lnTo>
                    <a:pt x="191199" y="201230"/>
                  </a:lnTo>
                  <a:lnTo>
                    <a:pt x="186610" y="208042"/>
                  </a:lnTo>
                  <a:lnTo>
                    <a:pt x="179799" y="212630"/>
                  </a:lnTo>
                  <a:lnTo>
                    <a:pt x="171449" y="214312"/>
                  </a:lnTo>
                  <a:lnTo>
                    <a:pt x="169768" y="222662"/>
                  </a:lnTo>
                  <a:lnTo>
                    <a:pt x="165179" y="229473"/>
                  </a:lnTo>
                  <a:lnTo>
                    <a:pt x="158368" y="234062"/>
                  </a:lnTo>
                  <a:lnTo>
                    <a:pt x="150018" y="235743"/>
                  </a:lnTo>
                  <a:close/>
                </a:path>
                <a:path w="342900" h="342900">
                  <a:moveTo>
                    <a:pt x="310150" y="300037"/>
                  </a:moveTo>
                  <a:lnTo>
                    <a:pt x="214312" y="300037"/>
                  </a:lnTo>
                  <a:lnTo>
                    <a:pt x="247682" y="293301"/>
                  </a:lnTo>
                  <a:lnTo>
                    <a:pt x="274931" y="274931"/>
                  </a:lnTo>
                  <a:lnTo>
                    <a:pt x="293301" y="247682"/>
                  </a:lnTo>
                  <a:lnTo>
                    <a:pt x="300037" y="214312"/>
                  </a:lnTo>
                  <a:lnTo>
                    <a:pt x="293301" y="180942"/>
                  </a:lnTo>
                  <a:lnTo>
                    <a:pt x="274931" y="153693"/>
                  </a:lnTo>
                  <a:lnTo>
                    <a:pt x="247682" y="135323"/>
                  </a:lnTo>
                  <a:lnTo>
                    <a:pt x="214312" y="128587"/>
                  </a:lnTo>
                  <a:lnTo>
                    <a:pt x="214312" y="85724"/>
                  </a:lnTo>
                  <a:lnTo>
                    <a:pt x="264353" y="95833"/>
                  </a:lnTo>
                  <a:lnTo>
                    <a:pt x="305227" y="123397"/>
                  </a:lnTo>
                  <a:lnTo>
                    <a:pt x="332791" y="164271"/>
                  </a:lnTo>
                  <a:lnTo>
                    <a:pt x="342899" y="214312"/>
                  </a:lnTo>
                  <a:lnTo>
                    <a:pt x="340645" y="238405"/>
                  </a:lnTo>
                  <a:lnTo>
                    <a:pt x="334160" y="260992"/>
                  </a:lnTo>
                  <a:lnTo>
                    <a:pt x="323856" y="281670"/>
                  </a:lnTo>
                  <a:lnTo>
                    <a:pt x="310150" y="300037"/>
                  </a:lnTo>
                  <a:close/>
                </a:path>
                <a:path w="342900" h="342900">
                  <a:moveTo>
                    <a:pt x="209490" y="278606"/>
                  </a:moveTo>
                  <a:lnTo>
                    <a:pt x="69115" y="278606"/>
                  </a:lnTo>
                  <a:lnTo>
                    <a:pt x="64293" y="273784"/>
                  </a:lnTo>
                  <a:lnTo>
                    <a:pt x="64293" y="261997"/>
                  </a:lnTo>
                  <a:lnTo>
                    <a:pt x="69115" y="257174"/>
                  </a:lnTo>
                  <a:lnTo>
                    <a:pt x="209490" y="257174"/>
                  </a:lnTo>
                  <a:lnTo>
                    <a:pt x="214312" y="261997"/>
                  </a:lnTo>
                  <a:lnTo>
                    <a:pt x="214312" y="273784"/>
                  </a:lnTo>
                  <a:lnTo>
                    <a:pt x="209490" y="278606"/>
                  </a:lnTo>
                  <a:close/>
                </a:path>
                <a:path w="342900" h="342900">
                  <a:moveTo>
                    <a:pt x="321468" y="342899"/>
                  </a:moveTo>
                  <a:lnTo>
                    <a:pt x="21431" y="342899"/>
                  </a:ln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1681" y="313119"/>
                  </a:lnTo>
                  <a:lnTo>
                    <a:pt x="6270" y="306307"/>
                  </a:lnTo>
                  <a:lnTo>
                    <a:pt x="13081" y="301719"/>
                  </a:lnTo>
                  <a:lnTo>
                    <a:pt x="21431" y="300037"/>
                  </a:lnTo>
                  <a:lnTo>
                    <a:pt x="321468" y="300037"/>
                  </a:lnTo>
                  <a:lnTo>
                    <a:pt x="329818" y="301719"/>
                  </a:lnTo>
                  <a:lnTo>
                    <a:pt x="336629" y="306307"/>
                  </a:lnTo>
                  <a:lnTo>
                    <a:pt x="341218" y="313119"/>
                  </a:lnTo>
                  <a:lnTo>
                    <a:pt x="342899" y="321468"/>
                  </a:lnTo>
                  <a:lnTo>
                    <a:pt x="341218" y="329818"/>
                  </a:lnTo>
                  <a:lnTo>
                    <a:pt x="336629" y="336629"/>
                  </a:lnTo>
                  <a:lnTo>
                    <a:pt x="329818" y="341218"/>
                  </a:lnTo>
                  <a:lnTo>
                    <a:pt x="321468" y="342899"/>
                  </a:lnTo>
                  <a:close/>
                </a:path>
              </a:pathLst>
            </a:custGeom>
            <a:solidFill>
              <a:srgbClr val="2B3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68180" y="2532322"/>
            <a:ext cx="14935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Complexity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2700" y="2826845"/>
            <a:ext cx="29629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Creating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robust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systems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can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not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only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identify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classify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wide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range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but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also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localize</a:t>
            </a:r>
            <a:r>
              <a:rPr sz="11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them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precisely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remains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significant challenge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10523" y="1904999"/>
            <a:ext cx="3343275" cy="1905000"/>
            <a:chOff x="8010523" y="1904999"/>
            <a:chExt cx="3343275" cy="1905000"/>
          </a:xfrm>
        </p:grpSpPr>
        <p:sp>
          <p:nvSpPr>
            <p:cNvPr id="21" name="object 21"/>
            <p:cNvSpPr/>
            <p:nvPr/>
          </p:nvSpPr>
          <p:spPr>
            <a:xfrm>
              <a:off x="8010523" y="1904999"/>
              <a:ext cx="3343275" cy="1905000"/>
            </a:xfrm>
            <a:custGeom>
              <a:avLst/>
              <a:gdLst/>
              <a:ahLst/>
              <a:cxnLst/>
              <a:rect l="l" t="t" r="r" b="b"/>
              <a:pathLst>
                <a:path w="3343275" h="1905000">
                  <a:moveTo>
                    <a:pt x="3272078" y="1904999"/>
                  </a:moveTo>
                  <a:lnTo>
                    <a:pt x="71196" y="1904999"/>
                  </a:lnTo>
                  <a:lnTo>
                    <a:pt x="66241" y="1904511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72078" y="0"/>
                  </a:lnTo>
                  <a:lnTo>
                    <a:pt x="3313569" y="15621"/>
                  </a:lnTo>
                  <a:lnTo>
                    <a:pt x="3339388" y="51661"/>
                  </a:lnTo>
                  <a:lnTo>
                    <a:pt x="3343274" y="71196"/>
                  </a:lnTo>
                  <a:lnTo>
                    <a:pt x="3343274" y="1833803"/>
                  </a:lnTo>
                  <a:lnTo>
                    <a:pt x="3327652" y="1875293"/>
                  </a:lnTo>
                  <a:lnTo>
                    <a:pt x="3291613" y="1901113"/>
                  </a:lnTo>
                  <a:lnTo>
                    <a:pt x="3277033" y="1904511"/>
                  </a:lnTo>
                  <a:lnTo>
                    <a:pt x="3272078" y="19049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68920" y="2100857"/>
              <a:ext cx="422275" cy="335280"/>
            </a:xfrm>
            <a:custGeom>
              <a:avLst/>
              <a:gdLst/>
              <a:ahLst/>
              <a:cxnLst/>
              <a:rect l="l" t="t" r="r" b="b"/>
              <a:pathLst>
                <a:path w="422275" h="335280">
                  <a:moveTo>
                    <a:pt x="160533" y="45720"/>
                  </a:moveTo>
                  <a:lnTo>
                    <a:pt x="51702" y="45720"/>
                  </a:lnTo>
                  <a:lnTo>
                    <a:pt x="57261" y="41910"/>
                  </a:lnTo>
                  <a:lnTo>
                    <a:pt x="63171" y="38100"/>
                  </a:lnTo>
                  <a:lnTo>
                    <a:pt x="69408" y="34290"/>
                  </a:lnTo>
                  <a:lnTo>
                    <a:pt x="75946" y="31750"/>
                  </a:lnTo>
                  <a:lnTo>
                    <a:pt x="80032" y="12700"/>
                  </a:lnTo>
                  <a:lnTo>
                    <a:pt x="81304" y="6350"/>
                  </a:lnTo>
                  <a:lnTo>
                    <a:pt x="86126" y="1270"/>
                  </a:lnTo>
                  <a:lnTo>
                    <a:pt x="96842" y="0"/>
                  </a:lnTo>
                  <a:lnTo>
                    <a:pt x="119814" y="0"/>
                  </a:lnTo>
                  <a:lnTo>
                    <a:pt x="126109" y="1270"/>
                  </a:lnTo>
                  <a:lnTo>
                    <a:pt x="130931" y="6350"/>
                  </a:lnTo>
                  <a:lnTo>
                    <a:pt x="132204" y="12700"/>
                  </a:lnTo>
                  <a:lnTo>
                    <a:pt x="136289" y="31750"/>
                  </a:lnTo>
                  <a:lnTo>
                    <a:pt x="142799" y="34290"/>
                  </a:lnTo>
                  <a:lnTo>
                    <a:pt x="149039" y="38100"/>
                  </a:lnTo>
                  <a:lnTo>
                    <a:pt x="154965" y="41910"/>
                  </a:lnTo>
                  <a:lnTo>
                    <a:pt x="160533" y="45720"/>
                  </a:lnTo>
                  <a:close/>
                </a:path>
                <a:path w="422275" h="335280">
                  <a:moveTo>
                    <a:pt x="26722" y="186690"/>
                  </a:moveTo>
                  <a:lnTo>
                    <a:pt x="20024" y="184150"/>
                  </a:lnTo>
                  <a:lnTo>
                    <a:pt x="16207" y="179070"/>
                  </a:lnTo>
                  <a:lnTo>
                    <a:pt x="13796" y="176530"/>
                  </a:lnTo>
                  <a:lnTo>
                    <a:pt x="11586" y="172720"/>
                  </a:lnTo>
                  <a:lnTo>
                    <a:pt x="9577" y="170180"/>
                  </a:lnTo>
                  <a:lnTo>
                    <a:pt x="7567" y="166370"/>
                  </a:lnTo>
                  <a:lnTo>
                    <a:pt x="5692" y="162560"/>
                  </a:lnTo>
                  <a:lnTo>
                    <a:pt x="4018" y="160020"/>
                  </a:lnTo>
                  <a:lnTo>
                    <a:pt x="2477" y="156210"/>
                  </a:lnTo>
                  <a:lnTo>
                    <a:pt x="0" y="149860"/>
                  </a:lnTo>
                  <a:lnTo>
                    <a:pt x="1875" y="143510"/>
                  </a:lnTo>
                  <a:lnTo>
                    <a:pt x="21498" y="125730"/>
                  </a:lnTo>
                  <a:lnTo>
                    <a:pt x="20761" y="121920"/>
                  </a:lnTo>
                  <a:lnTo>
                    <a:pt x="20359" y="116840"/>
                  </a:lnTo>
                  <a:lnTo>
                    <a:pt x="20359" y="106680"/>
                  </a:lnTo>
                  <a:lnTo>
                    <a:pt x="20761" y="102870"/>
                  </a:lnTo>
                  <a:lnTo>
                    <a:pt x="21498" y="97790"/>
                  </a:lnTo>
                  <a:lnTo>
                    <a:pt x="6630" y="85090"/>
                  </a:lnTo>
                  <a:lnTo>
                    <a:pt x="1875" y="80010"/>
                  </a:lnTo>
                  <a:lnTo>
                    <a:pt x="0" y="73660"/>
                  </a:lnTo>
                  <a:lnTo>
                    <a:pt x="4018" y="64770"/>
                  </a:lnTo>
                  <a:lnTo>
                    <a:pt x="5692" y="60960"/>
                  </a:lnTo>
                  <a:lnTo>
                    <a:pt x="9577" y="53340"/>
                  </a:lnTo>
                  <a:lnTo>
                    <a:pt x="11653" y="50800"/>
                  </a:lnTo>
                  <a:lnTo>
                    <a:pt x="13863" y="46990"/>
                  </a:lnTo>
                  <a:lnTo>
                    <a:pt x="20024" y="39370"/>
                  </a:lnTo>
                  <a:lnTo>
                    <a:pt x="26722" y="36830"/>
                  </a:lnTo>
                  <a:lnTo>
                    <a:pt x="32749" y="39370"/>
                  </a:lnTo>
                  <a:lnTo>
                    <a:pt x="51702" y="45720"/>
                  </a:lnTo>
                  <a:lnTo>
                    <a:pt x="197279" y="45720"/>
                  </a:lnTo>
                  <a:lnTo>
                    <a:pt x="198306" y="46990"/>
                  </a:lnTo>
                  <a:lnTo>
                    <a:pt x="200516" y="50800"/>
                  </a:lnTo>
                  <a:lnTo>
                    <a:pt x="202525" y="53340"/>
                  </a:lnTo>
                  <a:lnTo>
                    <a:pt x="204601" y="57150"/>
                  </a:lnTo>
                  <a:lnTo>
                    <a:pt x="206476" y="60960"/>
                  </a:lnTo>
                  <a:lnTo>
                    <a:pt x="208151" y="64770"/>
                  </a:lnTo>
                  <a:lnTo>
                    <a:pt x="209691" y="67310"/>
                  </a:lnTo>
                  <a:lnTo>
                    <a:pt x="212169" y="73660"/>
                  </a:lnTo>
                  <a:lnTo>
                    <a:pt x="210294" y="80010"/>
                  </a:lnTo>
                  <a:lnTo>
                    <a:pt x="97721" y="80010"/>
                  </a:lnTo>
                  <a:lnTo>
                    <a:pt x="89844" y="83820"/>
                  </a:lnTo>
                  <a:lnTo>
                    <a:pt x="73937" y="107950"/>
                  </a:lnTo>
                  <a:lnTo>
                    <a:pt x="73937" y="115570"/>
                  </a:lnTo>
                  <a:lnTo>
                    <a:pt x="97721" y="143510"/>
                  </a:lnTo>
                  <a:lnTo>
                    <a:pt x="210160" y="143510"/>
                  </a:lnTo>
                  <a:lnTo>
                    <a:pt x="212035" y="149860"/>
                  </a:lnTo>
                  <a:lnTo>
                    <a:pt x="209557" y="156210"/>
                  </a:lnTo>
                  <a:lnTo>
                    <a:pt x="208017" y="158750"/>
                  </a:lnTo>
                  <a:lnTo>
                    <a:pt x="206342" y="162560"/>
                  </a:lnTo>
                  <a:lnTo>
                    <a:pt x="204467" y="166370"/>
                  </a:lnTo>
                  <a:lnTo>
                    <a:pt x="202391" y="170180"/>
                  </a:lnTo>
                  <a:lnTo>
                    <a:pt x="200382" y="172720"/>
                  </a:lnTo>
                  <a:lnTo>
                    <a:pt x="198172" y="176530"/>
                  </a:lnTo>
                  <a:lnTo>
                    <a:pt x="197145" y="177800"/>
                  </a:lnTo>
                  <a:lnTo>
                    <a:pt x="51635" y="177800"/>
                  </a:lnTo>
                  <a:lnTo>
                    <a:pt x="32749" y="184150"/>
                  </a:lnTo>
                  <a:lnTo>
                    <a:pt x="26722" y="186690"/>
                  </a:lnTo>
                  <a:close/>
                </a:path>
                <a:path w="422275" h="335280">
                  <a:moveTo>
                    <a:pt x="197279" y="45720"/>
                  </a:moveTo>
                  <a:lnTo>
                    <a:pt x="160533" y="45720"/>
                  </a:lnTo>
                  <a:lnTo>
                    <a:pt x="179419" y="39370"/>
                  </a:lnTo>
                  <a:lnTo>
                    <a:pt x="185447" y="36830"/>
                  </a:lnTo>
                  <a:lnTo>
                    <a:pt x="192144" y="39370"/>
                  </a:lnTo>
                  <a:lnTo>
                    <a:pt x="197279" y="45720"/>
                  </a:lnTo>
                  <a:close/>
                </a:path>
                <a:path w="422275" h="335280">
                  <a:moveTo>
                    <a:pt x="210160" y="143510"/>
                  </a:moveTo>
                  <a:lnTo>
                    <a:pt x="114448" y="143510"/>
                  </a:lnTo>
                  <a:lnTo>
                    <a:pt x="122325" y="139700"/>
                  </a:lnTo>
                  <a:lnTo>
                    <a:pt x="125801" y="137160"/>
                  </a:lnTo>
                  <a:lnTo>
                    <a:pt x="131830" y="132080"/>
                  </a:lnTo>
                  <a:lnTo>
                    <a:pt x="134153" y="128270"/>
                  </a:lnTo>
                  <a:lnTo>
                    <a:pt x="137415" y="120650"/>
                  </a:lnTo>
                  <a:lnTo>
                    <a:pt x="138231" y="115570"/>
                  </a:lnTo>
                  <a:lnTo>
                    <a:pt x="138231" y="107950"/>
                  </a:lnTo>
                  <a:lnTo>
                    <a:pt x="114448" y="80010"/>
                  </a:lnTo>
                  <a:lnTo>
                    <a:pt x="210294" y="80010"/>
                  </a:lnTo>
                  <a:lnTo>
                    <a:pt x="205539" y="85090"/>
                  </a:lnTo>
                  <a:lnTo>
                    <a:pt x="205405" y="85090"/>
                  </a:lnTo>
                  <a:lnTo>
                    <a:pt x="190537" y="97790"/>
                  </a:lnTo>
                  <a:lnTo>
                    <a:pt x="191273" y="102870"/>
                  </a:lnTo>
                  <a:lnTo>
                    <a:pt x="191675" y="106680"/>
                  </a:lnTo>
                  <a:lnTo>
                    <a:pt x="191675" y="116840"/>
                  </a:lnTo>
                  <a:lnTo>
                    <a:pt x="191273" y="120650"/>
                  </a:lnTo>
                  <a:lnTo>
                    <a:pt x="190537" y="125730"/>
                  </a:lnTo>
                  <a:lnTo>
                    <a:pt x="205405" y="139700"/>
                  </a:lnTo>
                  <a:lnTo>
                    <a:pt x="210160" y="143510"/>
                  </a:lnTo>
                  <a:close/>
                </a:path>
                <a:path w="422275" h="335280">
                  <a:moveTo>
                    <a:pt x="271574" y="335280"/>
                  </a:moveTo>
                  <a:lnTo>
                    <a:pt x="265747" y="332740"/>
                  </a:lnTo>
                  <a:lnTo>
                    <a:pt x="258715" y="330200"/>
                  </a:lnTo>
                  <a:lnTo>
                    <a:pt x="255366" y="327660"/>
                  </a:lnTo>
                  <a:lnTo>
                    <a:pt x="251750" y="326390"/>
                  </a:lnTo>
                  <a:lnTo>
                    <a:pt x="248334" y="323850"/>
                  </a:lnTo>
                  <a:lnTo>
                    <a:pt x="245119" y="321310"/>
                  </a:lnTo>
                  <a:lnTo>
                    <a:pt x="236882" y="316230"/>
                  </a:lnTo>
                  <a:lnTo>
                    <a:pt x="235207" y="308610"/>
                  </a:lnTo>
                  <a:lnTo>
                    <a:pt x="237217" y="303530"/>
                  </a:lnTo>
                  <a:lnTo>
                    <a:pt x="243445" y="284480"/>
                  </a:lnTo>
                  <a:lnTo>
                    <a:pt x="239243" y="278130"/>
                  </a:lnTo>
                  <a:lnTo>
                    <a:pt x="235492" y="273050"/>
                  </a:lnTo>
                  <a:lnTo>
                    <a:pt x="232219" y="266700"/>
                  </a:lnTo>
                  <a:lnTo>
                    <a:pt x="229448" y="260350"/>
                  </a:lnTo>
                  <a:lnTo>
                    <a:pt x="209959" y="255270"/>
                  </a:lnTo>
                  <a:lnTo>
                    <a:pt x="203797" y="254000"/>
                  </a:lnTo>
                  <a:lnTo>
                    <a:pt x="198774" y="250190"/>
                  </a:lnTo>
                  <a:lnTo>
                    <a:pt x="197502" y="238760"/>
                  </a:lnTo>
                  <a:lnTo>
                    <a:pt x="197502" y="220980"/>
                  </a:lnTo>
                  <a:lnTo>
                    <a:pt x="198774" y="209550"/>
                  </a:lnTo>
                  <a:lnTo>
                    <a:pt x="203730" y="204470"/>
                  </a:lnTo>
                  <a:lnTo>
                    <a:pt x="229448" y="199390"/>
                  </a:lnTo>
                  <a:lnTo>
                    <a:pt x="232191" y="193040"/>
                  </a:lnTo>
                  <a:lnTo>
                    <a:pt x="235467" y="186690"/>
                  </a:lnTo>
                  <a:lnTo>
                    <a:pt x="239233" y="180340"/>
                  </a:lnTo>
                  <a:lnTo>
                    <a:pt x="243445" y="175260"/>
                  </a:lnTo>
                  <a:lnTo>
                    <a:pt x="237217" y="156210"/>
                  </a:lnTo>
                  <a:lnTo>
                    <a:pt x="235208" y="149860"/>
                  </a:lnTo>
                  <a:lnTo>
                    <a:pt x="236882" y="143510"/>
                  </a:lnTo>
                  <a:lnTo>
                    <a:pt x="241972" y="139700"/>
                  </a:lnTo>
                  <a:lnTo>
                    <a:pt x="245119" y="137160"/>
                  </a:lnTo>
                  <a:lnTo>
                    <a:pt x="248334" y="135890"/>
                  </a:lnTo>
                  <a:lnTo>
                    <a:pt x="251750" y="133350"/>
                  </a:lnTo>
                  <a:lnTo>
                    <a:pt x="255232" y="130810"/>
                  </a:lnTo>
                  <a:lnTo>
                    <a:pt x="262131" y="128270"/>
                  </a:lnTo>
                  <a:lnTo>
                    <a:pt x="265680" y="125730"/>
                  </a:lnTo>
                  <a:lnTo>
                    <a:pt x="271574" y="123190"/>
                  </a:lnTo>
                  <a:lnTo>
                    <a:pt x="278204" y="125730"/>
                  </a:lnTo>
                  <a:lnTo>
                    <a:pt x="295684" y="144780"/>
                  </a:lnTo>
                  <a:lnTo>
                    <a:pt x="382882" y="144780"/>
                  </a:lnTo>
                  <a:lnTo>
                    <a:pt x="384222" y="149860"/>
                  </a:lnTo>
                  <a:lnTo>
                    <a:pt x="382212" y="156210"/>
                  </a:lnTo>
                  <a:lnTo>
                    <a:pt x="375984" y="175260"/>
                  </a:lnTo>
                  <a:lnTo>
                    <a:pt x="380187" y="180340"/>
                  </a:lnTo>
                  <a:lnTo>
                    <a:pt x="383937" y="186690"/>
                  </a:lnTo>
                  <a:lnTo>
                    <a:pt x="387210" y="193040"/>
                  </a:lnTo>
                  <a:lnTo>
                    <a:pt x="389427" y="198120"/>
                  </a:lnTo>
                  <a:lnTo>
                    <a:pt x="301317" y="198120"/>
                  </a:lnTo>
                  <a:lnTo>
                    <a:pt x="293440" y="201930"/>
                  </a:lnTo>
                  <a:lnTo>
                    <a:pt x="277534" y="226060"/>
                  </a:lnTo>
                  <a:lnTo>
                    <a:pt x="277534" y="233680"/>
                  </a:lnTo>
                  <a:lnTo>
                    <a:pt x="301317" y="261620"/>
                  </a:lnTo>
                  <a:lnTo>
                    <a:pt x="389433" y="261620"/>
                  </a:lnTo>
                  <a:lnTo>
                    <a:pt x="387239" y="266700"/>
                  </a:lnTo>
                  <a:lnTo>
                    <a:pt x="383962" y="273050"/>
                  </a:lnTo>
                  <a:lnTo>
                    <a:pt x="380196" y="278130"/>
                  </a:lnTo>
                  <a:lnTo>
                    <a:pt x="375984" y="284480"/>
                  </a:lnTo>
                  <a:lnTo>
                    <a:pt x="382212" y="303530"/>
                  </a:lnTo>
                  <a:lnTo>
                    <a:pt x="384222" y="308610"/>
                  </a:lnTo>
                  <a:lnTo>
                    <a:pt x="383105" y="313690"/>
                  </a:lnTo>
                  <a:lnTo>
                    <a:pt x="295751" y="313690"/>
                  </a:lnTo>
                  <a:lnTo>
                    <a:pt x="282490" y="328930"/>
                  </a:lnTo>
                  <a:lnTo>
                    <a:pt x="278204" y="334010"/>
                  </a:lnTo>
                  <a:lnTo>
                    <a:pt x="271574" y="335280"/>
                  </a:lnTo>
                  <a:close/>
                </a:path>
                <a:path w="422275" h="335280">
                  <a:moveTo>
                    <a:pt x="382882" y="144780"/>
                  </a:moveTo>
                  <a:lnTo>
                    <a:pt x="323678" y="144780"/>
                  </a:lnTo>
                  <a:lnTo>
                    <a:pt x="336939" y="130810"/>
                  </a:lnTo>
                  <a:lnTo>
                    <a:pt x="341225" y="125730"/>
                  </a:lnTo>
                  <a:lnTo>
                    <a:pt x="347856" y="123190"/>
                  </a:lnTo>
                  <a:lnTo>
                    <a:pt x="357299" y="128270"/>
                  </a:lnTo>
                  <a:lnTo>
                    <a:pt x="360781" y="129540"/>
                  </a:lnTo>
                  <a:lnTo>
                    <a:pt x="367679" y="133350"/>
                  </a:lnTo>
                  <a:lnTo>
                    <a:pt x="371028" y="135890"/>
                  </a:lnTo>
                  <a:lnTo>
                    <a:pt x="374310" y="137160"/>
                  </a:lnTo>
                  <a:lnTo>
                    <a:pt x="382547" y="143510"/>
                  </a:lnTo>
                  <a:lnTo>
                    <a:pt x="382882" y="144780"/>
                  </a:lnTo>
                  <a:close/>
                </a:path>
                <a:path w="422275" h="335280">
                  <a:moveTo>
                    <a:pt x="319124" y="144780"/>
                  </a:moveTo>
                  <a:lnTo>
                    <a:pt x="300238" y="144780"/>
                  </a:lnTo>
                  <a:lnTo>
                    <a:pt x="304926" y="143510"/>
                  </a:lnTo>
                  <a:lnTo>
                    <a:pt x="314436" y="143510"/>
                  </a:lnTo>
                  <a:lnTo>
                    <a:pt x="319124" y="144780"/>
                  </a:lnTo>
                  <a:close/>
                </a:path>
                <a:path w="422275" h="335280">
                  <a:moveTo>
                    <a:pt x="110638" y="224790"/>
                  </a:moveTo>
                  <a:lnTo>
                    <a:pt x="101396" y="224790"/>
                  </a:lnTo>
                  <a:lnTo>
                    <a:pt x="96842" y="223520"/>
                  </a:lnTo>
                  <a:lnTo>
                    <a:pt x="86059" y="222250"/>
                  </a:lnTo>
                  <a:lnTo>
                    <a:pt x="81237" y="218440"/>
                  </a:lnTo>
                  <a:lnTo>
                    <a:pt x="75880" y="191770"/>
                  </a:lnTo>
                  <a:lnTo>
                    <a:pt x="69370" y="189230"/>
                  </a:lnTo>
                  <a:lnTo>
                    <a:pt x="63130" y="186690"/>
                  </a:lnTo>
                  <a:lnTo>
                    <a:pt x="57204" y="182880"/>
                  </a:lnTo>
                  <a:lnTo>
                    <a:pt x="51635" y="177800"/>
                  </a:lnTo>
                  <a:lnTo>
                    <a:pt x="160399" y="177800"/>
                  </a:lnTo>
                  <a:lnTo>
                    <a:pt x="154840" y="182880"/>
                  </a:lnTo>
                  <a:lnTo>
                    <a:pt x="148930" y="186690"/>
                  </a:lnTo>
                  <a:lnTo>
                    <a:pt x="142693" y="189230"/>
                  </a:lnTo>
                  <a:lnTo>
                    <a:pt x="136155" y="191770"/>
                  </a:lnTo>
                  <a:lnTo>
                    <a:pt x="132070" y="212090"/>
                  </a:lnTo>
                  <a:lnTo>
                    <a:pt x="130797" y="217170"/>
                  </a:lnTo>
                  <a:lnTo>
                    <a:pt x="125975" y="222250"/>
                  </a:lnTo>
                  <a:lnTo>
                    <a:pt x="115192" y="223520"/>
                  </a:lnTo>
                  <a:lnTo>
                    <a:pt x="110638" y="224790"/>
                  </a:lnTo>
                  <a:close/>
                </a:path>
                <a:path w="422275" h="335280">
                  <a:moveTo>
                    <a:pt x="185313" y="186690"/>
                  </a:moveTo>
                  <a:lnTo>
                    <a:pt x="179285" y="184150"/>
                  </a:lnTo>
                  <a:lnTo>
                    <a:pt x="160399" y="177800"/>
                  </a:lnTo>
                  <a:lnTo>
                    <a:pt x="197145" y="177800"/>
                  </a:lnTo>
                  <a:lnTo>
                    <a:pt x="192010" y="184150"/>
                  </a:lnTo>
                  <a:lnTo>
                    <a:pt x="185313" y="186690"/>
                  </a:lnTo>
                  <a:close/>
                </a:path>
                <a:path w="422275" h="335280">
                  <a:moveTo>
                    <a:pt x="389433" y="261620"/>
                  </a:moveTo>
                  <a:lnTo>
                    <a:pt x="318045" y="261620"/>
                  </a:lnTo>
                  <a:lnTo>
                    <a:pt x="325922" y="257810"/>
                  </a:lnTo>
                  <a:lnTo>
                    <a:pt x="329398" y="255270"/>
                  </a:lnTo>
                  <a:lnTo>
                    <a:pt x="335427" y="248920"/>
                  </a:lnTo>
                  <a:lnTo>
                    <a:pt x="337749" y="246380"/>
                  </a:lnTo>
                  <a:lnTo>
                    <a:pt x="341012" y="237490"/>
                  </a:lnTo>
                  <a:lnTo>
                    <a:pt x="341828" y="233680"/>
                  </a:lnTo>
                  <a:lnTo>
                    <a:pt x="341828" y="226060"/>
                  </a:lnTo>
                  <a:lnTo>
                    <a:pt x="318045" y="198120"/>
                  </a:lnTo>
                  <a:lnTo>
                    <a:pt x="389427" y="198120"/>
                  </a:lnTo>
                  <a:lnTo>
                    <a:pt x="389981" y="199390"/>
                  </a:lnTo>
                  <a:lnTo>
                    <a:pt x="409470" y="203200"/>
                  </a:lnTo>
                  <a:lnTo>
                    <a:pt x="415632" y="204470"/>
                  </a:lnTo>
                  <a:lnTo>
                    <a:pt x="420655" y="209550"/>
                  </a:lnTo>
                  <a:lnTo>
                    <a:pt x="421927" y="220980"/>
                  </a:lnTo>
                  <a:lnTo>
                    <a:pt x="422017" y="222250"/>
                  </a:lnTo>
                  <a:lnTo>
                    <a:pt x="422106" y="223520"/>
                  </a:lnTo>
                  <a:lnTo>
                    <a:pt x="422195" y="234950"/>
                  </a:lnTo>
                  <a:lnTo>
                    <a:pt x="422017" y="237490"/>
                  </a:lnTo>
                  <a:lnTo>
                    <a:pt x="421927" y="238760"/>
                  </a:lnTo>
                  <a:lnTo>
                    <a:pt x="420655" y="250190"/>
                  </a:lnTo>
                  <a:lnTo>
                    <a:pt x="415699" y="254000"/>
                  </a:lnTo>
                  <a:lnTo>
                    <a:pt x="409470" y="255270"/>
                  </a:lnTo>
                  <a:lnTo>
                    <a:pt x="389981" y="260350"/>
                  </a:lnTo>
                  <a:lnTo>
                    <a:pt x="389433" y="261620"/>
                  </a:lnTo>
                  <a:close/>
                </a:path>
                <a:path w="422275" h="335280">
                  <a:moveTo>
                    <a:pt x="319191" y="314960"/>
                  </a:moveTo>
                  <a:lnTo>
                    <a:pt x="300305" y="314960"/>
                  </a:lnTo>
                  <a:lnTo>
                    <a:pt x="295751" y="313690"/>
                  </a:lnTo>
                  <a:lnTo>
                    <a:pt x="323745" y="313690"/>
                  </a:lnTo>
                  <a:lnTo>
                    <a:pt x="319191" y="314960"/>
                  </a:lnTo>
                  <a:close/>
                </a:path>
                <a:path w="422275" h="335280">
                  <a:moveTo>
                    <a:pt x="347789" y="335280"/>
                  </a:moveTo>
                  <a:lnTo>
                    <a:pt x="341158" y="334010"/>
                  </a:lnTo>
                  <a:lnTo>
                    <a:pt x="336939" y="328930"/>
                  </a:lnTo>
                  <a:lnTo>
                    <a:pt x="323745" y="313690"/>
                  </a:lnTo>
                  <a:lnTo>
                    <a:pt x="383105" y="313690"/>
                  </a:lnTo>
                  <a:lnTo>
                    <a:pt x="382547" y="316230"/>
                  </a:lnTo>
                  <a:lnTo>
                    <a:pt x="374310" y="322580"/>
                  </a:lnTo>
                  <a:lnTo>
                    <a:pt x="371028" y="323850"/>
                  </a:lnTo>
                  <a:lnTo>
                    <a:pt x="367679" y="326390"/>
                  </a:lnTo>
                  <a:lnTo>
                    <a:pt x="364063" y="327660"/>
                  </a:lnTo>
                  <a:lnTo>
                    <a:pt x="360714" y="330200"/>
                  </a:lnTo>
                  <a:lnTo>
                    <a:pt x="353682" y="332740"/>
                  </a:lnTo>
                  <a:lnTo>
                    <a:pt x="347789" y="33528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954492" y="2532322"/>
            <a:ext cx="145859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Workflow</a:t>
            </a:r>
            <a:r>
              <a:rPr sz="13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Integration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1450" y="2826845"/>
            <a:ext cx="2969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Need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learning-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powered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systems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can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optimize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processes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and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seamlessly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integrate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into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existing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production workflows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4457699"/>
            <a:ext cx="10972800" cy="1409700"/>
            <a:chOff x="609599" y="4457699"/>
            <a:chExt cx="10972800" cy="1409700"/>
          </a:xfrm>
        </p:grpSpPr>
        <p:sp>
          <p:nvSpPr>
            <p:cNvPr id="26" name="object 26"/>
            <p:cNvSpPr/>
            <p:nvPr/>
          </p:nvSpPr>
          <p:spPr>
            <a:xfrm>
              <a:off x="628649" y="4457699"/>
              <a:ext cx="10953750" cy="1409700"/>
            </a:xfrm>
            <a:custGeom>
              <a:avLst/>
              <a:gdLst/>
              <a:ahLst/>
              <a:cxnLst/>
              <a:rect l="l" t="t" r="r" b="b"/>
              <a:pathLst>
                <a:path w="10953750" h="1409700">
                  <a:moveTo>
                    <a:pt x="10920701" y="1409699"/>
                  </a:moveTo>
                  <a:lnTo>
                    <a:pt x="16523" y="1409699"/>
                  </a:lnTo>
                  <a:lnTo>
                    <a:pt x="14093" y="1408732"/>
                  </a:lnTo>
                  <a:lnTo>
                    <a:pt x="0" y="1376651"/>
                  </a:lnTo>
                  <a:lnTo>
                    <a:pt x="0" y="1371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1376651"/>
                  </a:lnTo>
                  <a:lnTo>
                    <a:pt x="10925560" y="1408732"/>
                  </a:lnTo>
                  <a:lnTo>
                    <a:pt x="10920701" y="1409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99" y="4457699"/>
              <a:ext cx="38100" cy="1409700"/>
            </a:xfrm>
            <a:custGeom>
              <a:avLst/>
              <a:gdLst/>
              <a:ahLst/>
              <a:cxnLst/>
              <a:rect l="l" t="t" r="r" b="b"/>
              <a:pathLst>
                <a:path w="38100" h="1409700">
                  <a:moveTo>
                    <a:pt x="38099" y="1409699"/>
                  </a:moveTo>
                  <a:lnTo>
                    <a:pt x="2789" y="1386225"/>
                  </a:lnTo>
                  <a:lnTo>
                    <a:pt x="0" y="1371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409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932" y="4686299"/>
              <a:ext cx="227135" cy="22733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06499" y="4523449"/>
            <a:ext cx="10009505" cy="113347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30"/>
              </a:spcBef>
            </a:pPr>
            <a:r>
              <a:rPr sz="1450" b="1" spc="-55" dirty="0">
                <a:solidFill>
                  <a:srgbClr val="2B3D4F"/>
                </a:solidFill>
                <a:latin typeface="Roboto"/>
                <a:cs typeface="Roboto"/>
              </a:rPr>
              <a:t>Our</a:t>
            </a:r>
            <a:r>
              <a:rPr sz="1450" b="1" spc="-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450" b="1" spc="-50" dirty="0">
                <a:solidFill>
                  <a:srgbClr val="2B3D4F"/>
                </a:solidFill>
                <a:latin typeface="Roboto"/>
                <a:cs typeface="Roboto"/>
              </a:rPr>
              <a:t>Project</a:t>
            </a:r>
            <a:r>
              <a:rPr sz="1450" b="1" spc="-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450" b="1" spc="-20" dirty="0">
                <a:solidFill>
                  <a:srgbClr val="2B3D4F"/>
                </a:solidFill>
                <a:latin typeface="Roboto"/>
                <a:cs typeface="Roboto"/>
              </a:rPr>
              <a:t>Focus</a:t>
            </a:r>
            <a:endParaRPr sz="1450">
              <a:latin typeface="Roboto"/>
              <a:cs typeface="Roboto"/>
            </a:endParaRPr>
          </a:p>
          <a:p>
            <a:pPr marL="12700" marR="5080" algn="just">
              <a:lnSpc>
                <a:spcPct val="115399"/>
              </a:lnSpc>
              <a:spcBef>
                <a:spcPts val="645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This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project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addresses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these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challenges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by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developing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comprehensive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learning-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based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framework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both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accurate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accessible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manufacturers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all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sizes.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aims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optimize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control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processes,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reduce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rates,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improve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overall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efficiency.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31" name="object 31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3</a:t>
            </a:r>
            <a:endParaRPr spc="-50" dirty="0"/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86575"/>
            <a:chOff x="0" y="0"/>
            <a:chExt cx="12192000" cy="688657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810375"/>
            </a:xfrm>
            <a:custGeom>
              <a:avLst/>
              <a:gdLst/>
              <a:ahLst/>
              <a:cxnLst/>
              <a:rect l="l" t="t" r="r" b="b"/>
              <a:pathLst>
                <a:path w="12192000" h="6810375">
                  <a:moveTo>
                    <a:pt x="0" y="6810374"/>
                  </a:moveTo>
                  <a:lnTo>
                    <a:pt x="12191999" y="68103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8103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2952737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2952737" y="866775"/>
                  </a:lnTo>
                  <a:lnTo>
                    <a:pt x="2952737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Project</a:t>
            </a:r>
            <a:r>
              <a:rPr spc="-15" dirty="0"/>
              <a:t> </a:t>
            </a:r>
            <a:r>
              <a:rPr spc="-120" dirty="0"/>
              <a:t>Objectives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095374"/>
            <a:ext cx="10972800" cy="1028700"/>
            <a:chOff x="609599" y="1095374"/>
            <a:chExt cx="10972800" cy="1028700"/>
          </a:xfrm>
        </p:grpSpPr>
        <p:sp>
          <p:nvSpPr>
            <p:cNvPr id="7" name="object 7"/>
            <p:cNvSpPr/>
            <p:nvPr/>
          </p:nvSpPr>
          <p:spPr>
            <a:xfrm>
              <a:off x="628649" y="1095374"/>
              <a:ext cx="10953750" cy="1028700"/>
            </a:xfrm>
            <a:custGeom>
              <a:avLst/>
              <a:gdLst/>
              <a:ahLst/>
              <a:cxnLst/>
              <a:rect l="l" t="t" r="r" b="b"/>
              <a:pathLst>
                <a:path w="10953750" h="1028700">
                  <a:moveTo>
                    <a:pt x="10920701" y="1028699"/>
                  </a:moveTo>
                  <a:lnTo>
                    <a:pt x="16523" y="1028699"/>
                  </a:lnTo>
                  <a:lnTo>
                    <a:pt x="14093" y="1027733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995652"/>
                  </a:lnTo>
                  <a:lnTo>
                    <a:pt x="10925560" y="1027732"/>
                  </a:lnTo>
                  <a:lnTo>
                    <a:pt x="109207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09537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476374"/>
              <a:ext cx="228600" cy="2286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96999" y="1200600"/>
            <a:ext cx="982345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Develop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5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Learning</a:t>
            </a:r>
            <a:r>
              <a:rPr sz="15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10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create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automated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visual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using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learning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techniques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capable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accurately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identifying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classifying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defective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vs.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non-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items.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4192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2463" y="145681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1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2276474"/>
            <a:ext cx="10972800" cy="1028700"/>
            <a:chOff x="609599" y="2276474"/>
            <a:chExt cx="10972800" cy="1028700"/>
          </a:xfrm>
        </p:grpSpPr>
        <p:sp>
          <p:nvSpPr>
            <p:cNvPr id="14" name="object 14"/>
            <p:cNvSpPr/>
            <p:nvPr/>
          </p:nvSpPr>
          <p:spPr>
            <a:xfrm>
              <a:off x="628649" y="2276474"/>
              <a:ext cx="10953750" cy="1028700"/>
            </a:xfrm>
            <a:custGeom>
              <a:avLst/>
              <a:gdLst/>
              <a:ahLst/>
              <a:cxnLst/>
              <a:rect l="l" t="t" r="r" b="b"/>
              <a:pathLst>
                <a:path w="10953750" h="1028700">
                  <a:moveTo>
                    <a:pt x="109207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995651"/>
                  </a:lnTo>
                  <a:lnTo>
                    <a:pt x="10925560" y="1027732"/>
                  </a:lnTo>
                  <a:lnTo>
                    <a:pt x="109207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227647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2671762"/>
              <a:ext cx="228600" cy="20002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96999" y="2381700"/>
            <a:ext cx="978344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2B3D4F"/>
                </a:solidFill>
                <a:latin typeface="Roboto"/>
                <a:cs typeface="Roboto"/>
              </a:rPr>
              <a:t>Comprehensive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Data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 Analysis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10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perform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thorough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Exploratory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Data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Analysis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(EDA)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2B3D4F"/>
                </a:solidFill>
                <a:latin typeface="Roboto"/>
                <a:cs typeface="Roboto"/>
              </a:rPr>
              <a:t>MVTec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dataset,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evaluating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quality,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understanding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image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properties,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comparing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feature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distributions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between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samples.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" y="26003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2463" y="263791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2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9599" y="3457574"/>
            <a:ext cx="10972800" cy="1028700"/>
            <a:chOff x="609599" y="3457574"/>
            <a:chExt cx="10972800" cy="1028700"/>
          </a:xfrm>
        </p:grpSpPr>
        <p:sp>
          <p:nvSpPr>
            <p:cNvPr id="21" name="object 21"/>
            <p:cNvSpPr/>
            <p:nvPr/>
          </p:nvSpPr>
          <p:spPr>
            <a:xfrm>
              <a:off x="628649" y="3457574"/>
              <a:ext cx="10953750" cy="1028700"/>
            </a:xfrm>
            <a:custGeom>
              <a:avLst/>
              <a:gdLst/>
              <a:ahLst/>
              <a:cxnLst/>
              <a:rect l="l" t="t" r="r" b="b"/>
              <a:pathLst>
                <a:path w="10953750" h="1028700">
                  <a:moveTo>
                    <a:pt x="109207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995651"/>
                  </a:lnTo>
                  <a:lnTo>
                    <a:pt x="10925560" y="1027732"/>
                  </a:lnTo>
                  <a:lnTo>
                    <a:pt x="109207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87" y="3457574"/>
              <a:ext cx="676275" cy="1028700"/>
            </a:xfrm>
            <a:custGeom>
              <a:avLst/>
              <a:gdLst/>
              <a:ahLst/>
              <a:cxnLst/>
              <a:rect l="l" t="t" r="r" b="b"/>
              <a:pathLst>
                <a:path w="676275" h="10287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990600"/>
                  </a:lnTo>
                  <a:lnTo>
                    <a:pt x="23482" y="1025918"/>
                  </a:lnTo>
                  <a:lnTo>
                    <a:pt x="38100" y="1028700"/>
                  </a:lnTo>
                  <a:lnTo>
                    <a:pt x="38100" y="0"/>
                  </a:lnTo>
                  <a:close/>
                </a:path>
                <a:path w="676275" h="1028700">
                  <a:moveTo>
                    <a:pt x="490537" y="470484"/>
                  </a:moveTo>
                  <a:lnTo>
                    <a:pt x="480593" y="442760"/>
                  </a:lnTo>
                  <a:lnTo>
                    <a:pt x="421779" y="466280"/>
                  </a:lnTo>
                  <a:lnTo>
                    <a:pt x="419100" y="470217"/>
                  </a:lnTo>
                  <a:lnTo>
                    <a:pt x="419100" y="603084"/>
                  </a:lnTo>
                  <a:lnTo>
                    <a:pt x="426745" y="608266"/>
                  </a:lnTo>
                  <a:lnTo>
                    <a:pt x="490537" y="582726"/>
                  </a:lnTo>
                  <a:lnTo>
                    <a:pt x="490537" y="470484"/>
                  </a:lnTo>
                  <a:close/>
                </a:path>
                <a:path w="676275" h="1028700">
                  <a:moveTo>
                    <a:pt x="590550" y="494855"/>
                  </a:moveTo>
                  <a:lnTo>
                    <a:pt x="565467" y="529234"/>
                  </a:lnTo>
                  <a:lnTo>
                    <a:pt x="547687" y="537806"/>
                  </a:lnTo>
                  <a:lnTo>
                    <a:pt x="538048" y="535673"/>
                  </a:lnTo>
                  <a:lnTo>
                    <a:pt x="511746" y="505040"/>
                  </a:lnTo>
                  <a:lnTo>
                    <a:pt x="504825" y="494855"/>
                  </a:lnTo>
                  <a:lnTo>
                    <a:pt x="504825" y="581660"/>
                  </a:lnTo>
                  <a:lnTo>
                    <a:pt x="590550" y="606171"/>
                  </a:lnTo>
                  <a:lnTo>
                    <a:pt x="590550" y="537806"/>
                  </a:lnTo>
                  <a:lnTo>
                    <a:pt x="590550" y="494855"/>
                  </a:lnTo>
                  <a:close/>
                </a:path>
                <a:path w="676275" h="1028700">
                  <a:moveTo>
                    <a:pt x="601268" y="434581"/>
                  </a:moveTo>
                  <a:lnTo>
                    <a:pt x="597408" y="415417"/>
                  </a:lnTo>
                  <a:lnTo>
                    <a:pt x="596976" y="413600"/>
                  </a:lnTo>
                  <a:lnTo>
                    <a:pt x="596671" y="413156"/>
                  </a:lnTo>
                  <a:lnTo>
                    <a:pt x="585584" y="396697"/>
                  </a:lnTo>
                  <a:lnTo>
                    <a:pt x="568553" y="385216"/>
                  </a:lnTo>
                  <a:lnTo>
                    <a:pt x="565556" y="384619"/>
                  </a:lnTo>
                  <a:lnTo>
                    <a:pt x="565556" y="428637"/>
                  </a:lnTo>
                  <a:lnTo>
                    <a:pt x="565556" y="433387"/>
                  </a:lnTo>
                  <a:lnTo>
                    <a:pt x="550062" y="448868"/>
                  </a:lnTo>
                  <a:lnTo>
                    <a:pt x="545325" y="448868"/>
                  </a:lnTo>
                  <a:lnTo>
                    <a:pt x="529831" y="433387"/>
                  </a:lnTo>
                  <a:lnTo>
                    <a:pt x="529831" y="428637"/>
                  </a:lnTo>
                  <a:lnTo>
                    <a:pt x="545325" y="413156"/>
                  </a:lnTo>
                  <a:lnTo>
                    <a:pt x="550062" y="413156"/>
                  </a:lnTo>
                  <a:lnTo>
                    <a:pt x="565556" y="428637"/>
                  </a:lnTo>
                  <a:lnTo>
                    <a:pt x="565556" y="384619"/>
                  </a:lnTo>
                  <a:lnTo>
                    <a:pt x="526834" y="385216"/>
                  </a:lnTo>
                  <a:lnTo>
                    <a:pt x="498398" y="413600"/>
                  </a:lnTo>
                  <a:lnTo>
                    <a:pt x="494118" y="434581"/>
                  </a:lnTo>
                  <a:lnTo>
                    <a:pt x="499440" y="455739"/>
                  </a:lnTo>
                  <a:lnTo>
                    <a:pt x="512229" y="479869"/>
                  </a:lnTo>
                  <a:lnTo>
                    <a:pt x="527697" y="502793"/>
                  </a:lnTo>
                  <a:lnTo>
                    <a:pt x="541083" y="520306"/>
                  </a:lnTo>
                  <a:lnTo>
                    <a:pt x="544474" y="524598"/>
                  </a:lnTo>
                  <a:lnTo>
                    <a:pt x="550862" y="524598"/>
                  </a:lnTo>
                  <a:lnTo>
                    <a:pt x="583158" y="479869"/>
                  </a:lnTo>
                  <a:lnTo>
                    <a:pt x="597674" y="448868"/>
                  </a:lnTo>
                  <a:lnTo>
                    <a:pt x="597789" y="448424"/>
                  </a:lnTo>
                  <a:lnTo>
                    <a:pt x="601268" y="434581"/>
                  </a:lnTo>
                  <a:close/>
                </a:path>
                <a:path w="676275" h="1028700">
                  <a:moveTo>
                    <a:pt x="676275" y="441286"/>
                  </a:moveTo>
                  <a:lnTo>
                    <a:pt x="668642" y="436105"/>
                  </a:lnTo>
                  <a:lnTo>
                    <a:pt x="609803" y="459638"/>
                  </a:lnTo>
                  <a:lnTo>
                    <a:pt x="609358" y="460743"/>
                  </a:lnTo>
                  <a:lnTo>
                    <a:pt x="607834" y="464324"/>
                  </a:lnTo>
                  <a:lnTo>
                    <a:pt x="606412" y="467398"/>
                  </a:lnTo>
                  <a:lnTo>
                    <a:pt x="604837" y="470484"/>
                  </a:lnTo>
                  <a:lnTo>
                    <a:pt x="604837" y="605586"/>
                  </a:lnTo>
                  <a:lnTo>
                    <a:pt x="673608" y="578078"/>
                  </a:lnTo>
                  <a:lnTo>
                    <a:pt x="676275" y="574154"/>
                  </a:lnTo>
                  <a:lnTo>
                    <a:pt x="676275" y="441286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425574" y="3562800"/>
            <a:ext cx="987171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Visualize</a:t>
            </a:r>
            <a:r>
              <a:rPr sz="15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Analyze</a:t>
            </a:r>
            <a:r>
              <a:rPr sz="15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Patterns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10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analyze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visualize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patterns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frequencies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using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class-wise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heatmaps,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histograms,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overlays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understand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predict </a:t>
            </a:r>
            <a:r>
              <a:rPr sz="1300" spc="-80" dirty="0">
                <a:solidFill>
                  <a:srgbClr val="2B3D4F"/>
                </a:solidFill>
                <a:latin typeface="Roboto"/>
                <a:cs typeface="Roboto"/>
              </a:rPr>
              <a:t>common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locations.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200" y="37814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2463" y="381901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3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599" y="4638674"/>
            <a:ext cx="10972800" cy="1028700"/>
            <a:chOff x="609599" y="4638674"/>
            <a:chExt cx="10972800" cy="1028700"/>
          </a:xfrm>
        </p:grpSpPr>
        <p:sp>
          <p:nvSpPr>
            <p:cNvPr id="27" name="object 27"/>
            <p:cNvSpPr/>
            <p:nvPr/>
          </p:nvSpPr>
          <p:spPr>
            <a:xfrm>
              <a:off x="628649" y="4638674"/>
              <a:ext cx="10953750" cy="1028700"/>
            </a:xfrm>
            <a:custGeom>
              <a:avLst/>
              <a:gdLst/>
              <a:ahLst/>
              <a:cxnLst/>
              <a:rect l="l" t="t" r="r" b="b"/>
              <a:pathLst>
                <a:path w="10953750" h="1028700">
                  <a:moveTo>
                    <a:pt x="109207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7"/>
                  </a:lnTo>
                  <a:lnTo>
                    <a:pt x="10953748" y="995651"/>
                  </a:lnTo>
                  <a:lnTo>
                    <a:pt x="10925560" y="1027732"/>
                  </a:lnTo>
                  <a:lnTo>
                    <a:pt x="109207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587" y="4638674"/>
              <a:ext cx="701675" cy="1028700"/>
            </a:xfrm>
            <a:custGeom>
              <a:avLst/>
              <a:gdLst/>
              <a:ahLst/>
              <a:cxnLst/>
              <a:rect l="l" t="t" r="r" b="b"/>
              <a:pathLst>
                <a:path w="701675" h="10287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990600"/>
                  </a:lnTo>
                  <a:lnTo>
                    <a:pt x="23482" y="1025918"/>
                  </a:lnTo>
                  <a:lnTo>
                    <a:pt x="38100" y="1028700"/>
                  </a:lnTo>
                  <a:lnTo>
                    <a:pt x="38100" y="0"/>
                  </a:lnTo>
                  <a:close/>
                </a:path>
                <a:path w="701675" h="1028700">
                  <a:moveTo>
                    <a:pt x="561263" y="434111"/>
                  </a:moveTo>
                  <a:lnTo>
                    <a:pt x="559612" y="429031"/>
                  </a:lnTo>
                  <a:lnTo>
                    <a:pt x="558584" y="427761"/>
                  </a:lnTo>
                  <a:lnTo>
                    <a:pt x="557466" y="425221"/>
                  </a:lnTo>
                  <a:lnTo>
                    <a:pt x="556221" y="422681"/>
                  </a:lnTo>
                  <a:lnTo>
                    <a:pt x="554837" y="420141"/>
                  </a:lnTo>
                  <a:lnTo>
                    <a:pt x="553504" y="417601"/>
                  </a:lnTo>
                  <a:lnTo>
                    <a:pt x="552030" y="416331"/>
                  </a:lnTo>
                  <a:lnTo>
                    <a:pt x="551205" y="415061"/>
                  </a:lnTo>
                  <a:lnTo>
                    <a:pt x="547916" y="409981"/>
                  </a:lnTo>
                  <a:lnTo>
                    <a:pt x="543458" y="408711"/>
                  </a:lnTo>
                  <a:lnTo>
                    <a:pt x="526846" y="415061"/>
                  </a:lnTo>
                  <a:lnTo>
                    <a:pt x="522071" y="411251"/>
                  </a:lnTo>
                  <a:lnTo>
                    <a:pt x="516572" y="407441"/>
                  </a:lnTo>
                  <a:lnTo>
                    <a:pt x="511975" y="405460"/>
                  </a:lnTo>
                  <a:lnTo>
                    <a:pt x="511975" y="455701"/>
                  </a:lnTo>
                  <a:lnTo>
                    <a:pt x="511975" y="462051"/>
                  </a:lnTo>
                  <a:lnTo>
                    <a:pt x="496125" y="479831"/>
                  </a:lnTo>
                  <a:lnTo>
                    <a:pt x="484962" y="479831"/>
                  </a:lnTo>
                  <a:lnTo>
                    <a:pt x="469112" y="462051"/>
                  </a:lnTo>
                  <a:lnTo>
                    <a:pt x="469112" y="455701"/>
                  </a:lnTo>
                  <a:lnTo>
                    <a:pt x="484962" y="437921"/>
                  </a:lnTo>
                  <a:lnTo>
                    <a:pt x="496125" y="437921"/>
                  </a:lnTo>
                  <a:lnTo>
                    <a:pt x="511975" y="455701"/>
                  </a:lnTo>
                  <a:lnTo>
                    <a:pt x="511975" y="405460"/>
                  </a:lnTo>
                  <a:lnTo>
                    <a:pt x="510679" y="404901"/>
                  </a:lnTo>
                  <a:lnTo>
                    <a:pt x="507961" y="392201"/>
                  </a:lnTo>
                  <a:lnTo>
                    <a:pt x="507111" y="388391"/>
                  </a:lnTo>
                  <a:lnTo>
                    <a:pt x="503897" y="384581"/>
                  </a:lnTo>
                  <a:lnTo>
                    <a:pt x="477240" y="384581"/>
                  </a:lnTo>
                  <a:lnTo>
                    <a:pt x="474027" y="388391"/>
                  </a:lnTo>
                  <a:lnTo>
                    <a:pt x="470446" y="404901"/>
                  </a:lnTo>
                  <a:lnTo>
                    <a:pt x="464515" y="407441"/>
                  </a:lnTo>
                  <a:lnTo>
                    <a:pt x="459066" y="411251"/>
                  </a:lnTo>
                  <a:lnTo>
                    <a:pt x="454291" y="415061"/>
                  </a:lnTo>
                  <a:lnTo>
                    <a:pt x="441655" y="411251"/>
                  </a:lnTo>
                  <a:lnTo>
                    <a:pt x="437629" y="408711"/>
                  </a:lnTo>
                  <a:lnTo>
                    <a:pt x="433171" y="409981"/>
                  </a:lnTo>
                  <a:lnTo>
                    <a:pt x="429056" y="416331"/>
                  </a:lnTo>
                  <a:lnTo>
                    <a:pt x="427583" y="417601"/>
                  </a:lnTo>
                  <a:lnTo>
                    <a:pt x="426199" y="420141"/>
                  </a:lnTo>
                  <a:lnTo>
                    <a:pt x="423621" y="425221"/>
                  </a:lnTo>
                  <a:lnTo>
                    <a:pt x="422503" y="427761"/>
                  </a:lnTo>
                  <a:lnTo>
                    <a:pt x="419823" y="434111"/>
                  </a:lnTo>
                  <a:lnTo>
                    <a:pt x="421068" y="437921"/>
                  </a:lnTo>
                  <a:lnTo>
                    <a:pt x="424180" y="440410"/>
                  </a:lnTo>
                  <a:lnTo>
                    <a:pt x="434149" y="449351"/>
                  </a:lnTo>
                  <a:lnTo>
                    <a:pt x="433666" y="453161"/>
                  </a:lnTo>
                  <a:lnTo>
                    <a:pt x="433387" y="455701"/>
                  </a:lnTo>
                  <a:lnTo>
                    <a:pt x="433387" y="462051"/>
                  </a:lnTo>
                  <a:lnTo>
                    <a:pt x="433666" y="465861"/>
                  </a:lnTo>
                  <a:lnTo>
                    <a:pt x="434149" y="468401"/>
                  </a:lnTo>
                  <a:lnTo>
                    <a:pt x="421068" y="479831"/>
                  </a:lnTo>
                  <a:lnTo>
                    <a:pt x="419823" y="484911"/>
                  </a:lnTo>
                  <a:lnTo>
                    <a:pt x="421474" y="488721"/>
                  </a:lnTo>
                  <a:lnTo>
                    <a:pt x="422503" y="491261"/>
                  </a:lnTo>
                  <a:lnTo>
                    <a:pt x="423621" y="492531"/>
                  </a:lnTo>
                  <a:lnTo>
                    <a:pt x="424865" y="495071"/>
                  </a:lnTo>
                  <a:lnTo>
                    <a:pt x="427545" y="500151"/>
                  </a:lnTo>
                  <a:lnTo>
                    <a:pt x="429018" y="501421"/>
                  </a:lnTo>
                  <a:lnTo>
                    <a:pt x="430631" y="503961"/>
                  </a:lnTo>
                  <a:lnTo>
                    <a:pt x="433171" y="507771"/>
                  </a:lnTo>
                  <a:lnTo>
                    <a:pt x="437629" y="509041"/>
                  </a:lnTo>
                  <a:lnTo>
                    <a:pt x="454240" y="502691"/>
                  </a:lnTo>
                  <a:lnTo>
                    <a:pt x="459016" y="506501"/>
                  </a:lnTo>
                  <a:lnTo>
                    <a:pt x="464515" y="510311"/>
                  </a:lnTo>
                  <a:lnTo>
                    <a:pt x="470408" y="512851"/>
                  </a:lnTo>
                  <a:lnTo>
                    <a:pt x="473125" y="525551"/>
                  </a:lnTo>
                  <a:lnTo>
                    <a:pt x="473976" y="529361"/>
                  </a:lnTo>
                  <a:lnTo>
                    <a:pt x="477189" y="533171"/>
                  </a:lnTo>
                  <a:lnTo>
                    <a:pt x="484378" y="533171"/>
                  </a:lnTo>
                  <a:lnTo>
                    <a:pt x="487413" y="534441"/>
                  </a:lnTo>
                  <a:lnTo>
                    <a:pt x="493585" y="534441"/>
                  </a:lnTo>
                  <a:lnTo>
                    <a:pt x="496620" y="533171"/>
                  </a:lnTo>
                  <a:lnTo>
                    <a:pt x="503809" y="533171"/>
                  </a:lnTo>
                  <a:lnTo>
                    <a:pt x="507022" y="529361"/>
                  </a:lnTo>
                  <a:lnTo>
                    <a:pt x="510590" y="512851"/>
                  </a:lnTo>
                  <a:lnTo>
                    <a:pt x="516534" y="510311"/>
                  </a:lnTo>
                  <a:lnTo>
                    <a:pt x="521970" y="506501"/>
                  </a:lnTo>
                  <a:lnTo>
                    <a:pt x="526757" y="502691"/>
                  </a:lnTo>
                  <a:lnTo>
                    <a:pt x="543356" y="509041"/>
                  </a:lnTo>
                  <a:lnTo>
                    <a:pt x="547827" y="507771"/>
                  </a:lnTo>
                  <a:lnTo>
                    <a:pt x="551116" y="502691"/>
                  </a:lnTo>
                  <a:lnTo>
                    <a:pt x="551929" y="501421"/>
                  </a:lnTo>
                  <a:lnTo>
                    <a:pt x="553402" y="500151"/>
                  </a:lnTo>
                  <a:lnTo>
                    <a:pt x="554748" y="497611"/>
                  </a:lnTo>
                  <a:lnTo>
                    <a:pt x="556133" y="495071"/>
                  </a:lnTo>
                  <a:lnTo>
                    <a:pt x="557377" y="492531"/>
                  </a:lnTo>
                  <a:lnTo>
                    <a:pt x="558495" y="489991"/>
                  </a:lnTo>
                  <a:lnTo>
                    <a:pt x="561174" y="484911"/>
                  </a:lnTo>
                  <a:lnTo>
                    <a:pt x="559930" y="479831"/>
                  </a:lnTo>
                  <a:lnTo>
                    <a:pt x="556755" y="477291"/>
                  </a:lnTo>
                  <a:lnTo>
                    <a:pt x="546849" y="468401"/>
                  </a:lnTo>
                  <a:lnTo>
                    <a:pt x="547331" y="464591"/>
                  </a:lnTo>
                  <a:lnTo>
                    <a:pt x="547598" y="462051"/>
                  </a:lnTo>
                  <a:lnTo>
                    <a:pt x="547598" y="455701"/>
                  </a:lnTo>
                  <a:lnTo>
                    <a:pt x="547331" y="453161"/>
                  </a:lnTo>
                  <a:lnTo>
                    <a:pt x="546849" y="449351"/>
                  </a:lnTo>
                  <a:lnTo>
                    <a:pt x="556006" y="441134"/>
                  </a:lnTo>
                  <a:lnTo>
                    <a:pt x="560019" y="437921"/>
                  </a:lnTo>
                  <a:lnTo>
                    <a:pt x="561263" y="434111"/>
                  </a:lnTo>
                  <a:close/>
                </a:path>
                <a:path w="701675" h="1028700">
                  <a:moveTo>
                    <a:pt x="701281" y="540791"/>
                  </a:moveTo>
                  <a:lnTo>
                    <a:pt x="701192" y="533171"/>
                  </a:lnTo>
                  <a:lnTo>
                    <a:pt x="701103" y="531901"/>
                  </a:lnTo>
                  <a:lnTo>
                    <a:pt x="700252" y="524281"/>
                  </a:lnTo>
                  <a:lnTo>
                    <a:pt x="696912" y="520471"/>
                  </a:lnTo>
                  <a:lnTo>
                    <a:pt x="692797" y="520471"/>
                  </a:lnTo>
                  <a:lnTo>
                    <a:pt x="679805" y="517931"/>
                  </a:lnTo>
                  <a:lnTo>
                    <a:pt x="679361" y="516661"/>
                  </a:lnTo>
                  <a:lnTo>
                    <a:pt x="677570" y="511581"/>
                  </a:lnTo>
                  <a:lnTo>
                    <a:pt x="674408" y="506501"/>
                  </a:lnTo>
                  <a:lnTo>
                    <a:pt x="670471" y="501421"/>
                  </a:lnTo>
                  <a:lnTo>
                    <a:pt x="675970" y="484911"/>
                  </a:lnTo>
                  <a:lnTo>
                    <a:pt x="675132" y="481101"/>
                  </a:lnTo>
                  <a:lnTo>
                    <a:pt x="674852" y="479831"/>
                  </a:lnTo>
                  <a:lnTo>
                    <a:pt x="669366" y="476021"/>
                  </a:lnTo>
                  <a:lnTo>
                    <a:pt x="664946" y="473481"/>
                  </a:lnTo>
                  <a:lnTo>
                    <a:pt x="658025" y="469671"/>
                  </a:lnTo>
                  <a:lnTo>
                    <a:pt x="651725" y="467131"/>
                  </a:lnTo>
                  <a:lnTo>
                    <a:pt x="647700" y="468299"/>
                  </a:lnTo>
                  <a:lnTo>
                    <a:pt x="647700" y="534441"/>
                  </a:lnTo>
                  <a:lnTo>
                    <a:pt x="647700" y="540791"/>
                  </a:lnTo>
                  <a:lnTo>
                    <a:pt x="631850" y="558571"/>
                  </a:lnTo>
                  <a:lnTo>
                    <a:pt x="620699" y="558571"/>
                  </a:lnTo>
                  <a:lnTo>
                    <a:pt x="604837" y="540791"/>
                  </a:lnTo>
                  <a:lnTo>
                    <a:pt x="604837" y="534441"/>
                  </a:lnTo>
                  <a:lnTo>
                    <a:pt x="620699" y="516661"/>
                  </a:lnTo>
                  <a:lnTo>
                    <a:pt x="631850" y="516661"/>
                  </a:lnTo>
                  <a:lnTo>
                    <a:pt x="647700" y="534441"/>
                  </a:lnTo>
                  <a:lnTo>
                    <a:pt x="647700" y="468299"/>
                  </a:lnTo>
                  <a:lnTo>
                    <a:pt x="647306" y="468401"/>
                  </a:lnTo>
                  <a:lnTo>
                    <a:pt x="644448" y="470941"/>
                  </a:lnTo>
                  <a:lnTo>
                    <a:pt x="635609" y="481101"/>
                  </a:lnTo>
                  <a:lnTo>
                    <a:pt x="632574" y="481101"/>
                  </a:lnTo>
                  <a:lnTo>
                    <a:pt x="629450" y="479831"/>
                  </a:lnTo>
                  <a:lnTo>
                    <a:pt x="623100" y="479831"/>
                  </a:lnTo>
                  <a:lnTo>
                    <a:pt x="619975" y="481101"/>
                  </a:lnTo>
                  <a:lnTo>
                    <a:pt x="616940" y="481101"/>
                  </a:lnTo>
                  <a:lnTo>
                    <a:pt x="605294" y="468401"/>
                  </a:lnTo>
                  <a:lnTo>
                    <a:pt x="600875" y="467131"/>
                  </a:lnTo>
                  <a:lnTo>
                    <a:pt x="596938" y="468401"/>
                  </a:lnTo>
                  <a:lnTo>
                    <a:pt x="576630" y="484911"/>
                  </a:lnTo>
                  <a:lnTo>
                    <a:pt x="582117" y="501421"/>
                  </a:lnTo>
                  <a:lnTo>
                    <a:pt x="578192" y="506501"/>
                  </a:lnTo>
                  <a:lnTo>
                    <a:pt x="574979" y="511581"/>
                  </a:lnTo>
                  <a:lnTo>
                    <a:pt x="572782" y="517931"/>
                  </a:lnTo>
                  <a:lnTo>
                    <a:pt x="555637" y="520471"/>
                  </a:lnTo>
                  <a:lnTo>
                    <a:pt x="552335" y="524281"/>
                  </a:lnTo>
                  <a:lnTo>
                    <a:pt x="551484" y="531901"/>
                  </a:lnTo>
                  <a:lnTo>
                    <a:pt x="551484" y="543331"/>
                  </a:lnTo>
                  <a:lnTo>
                    <a:pt x="552335" y="550951"/>
                  </a:lnTo>
                  <a:lnTo>
                    <a:pt x="555688" y="553491"/>
                  </a:lnTo>
                  <a:lnTo>
                    <a:pt x="572782" y="557301"/>
                  </a:lnTo>
                  <a:lnTo>
                    <a:pt x="575017" y="563651"/>
                  </a:lnTo>
                  <a:lnTo>
                    <a:pt x="578192" y="568731"/>
                  </a:lnTo>
                  <a:lnTo>
                    <a:pt x="582117" y="573811"/>
                  </a:lnTo>
                  <a:lnTo>
                    <a:pt x="576630" y="590321"/>
                  </a:lnTo>
                  <a:lnTo>
                    <a:pt x="590067" y="603021"/>
                  </a:lnTo>
                  <a:lnTo>
                    <a:pt x="592264" y="604266"/>
                  </a:lnTo>
                  <a:lnTo>
                    <a:pt x="594614" y="605561"/>
                  </a:lnTo>
                  <a:lnTo>
                    <a:pt x="600875" y="608101"/>
                  </a:lnTo>
                  <a:lnTo>
                    <a:pt x="605294" y="606831"/>
                  </a:lnTo>
                  <a:lnTo>
                    <a:pt x="608164" y="604266"/>
                  </a:lnTo>
                  <a:lnTo>
                    <a:pt x="616991" y="594131"/>
                  </a:lnTo>
                  <a:lnTo>
                    <a:pt x="635647" y="594131"/>
                  </a:lnTo>
                  <a:lnTo>
                    <a:pt x="644652" y="604481"/>
                  </a:lnTo>
                  <a:lnTo>
                    <a:pt x="647255" y="606831"/>
                  </a:lnTo>
                  <a:lnTo>
                    <a:pt x="651675" y="608101"/>
                  </a:lnTo>
                  <a:lnTo>
                    <a:pt x="655612" y="606831"/>
                  </a:lnTo>
                  <a:lnTo>
                    <a:pt x="660336" y="604266"/>
                  </a:lnTo>
                  <a:lnTo>
                    <a:pt x="662533" y="603021"/>
                  </a:lnTo>
                  <a:lnTo>
                    <a:pt x="664946" y="601751"/>
                  </a:lnTo>
                  <a:lnTo>
                    <a:pt x="669366" y="599211"/>
                  </a:lnTo>
                  <a:lnTo>
                    <a:pt x="674852" y="595401"/>
                  </a:lnTo>
                  <a:lnTo>
                    <a:pt x="675132" y="594131"/>
                  </a:lnTo>
                  <a:lnTo>
                    <a:pt x="675970" y="590321"/>
                  </a:lnTo>
                  <a:lnTo>
                    <a:pt x="670471" y="573811"/>
                  </a:lnTo>
                  <a:lnTo>
                    <a:pt x="674408" y="568731"/>
                  </a:lnTo>
                  <a:lnTo>
                    <a:pt x="677621" y="563651"/>
                  </a:lnTo>
                  <a:lnTo>
                    <a:pt x="679373" y="558571"/>
                  </a:lnTo>
                  <a:lnTo>
                    <a:pt x="679805" y="557301"/>
                  </a:lnTo>
                  <a:lnTo>
                    <a:pt x="692797" y="554761"/>
                  </a:lnTo>
                  <a:lnTo>
                    <a:pt x="696950" y="553491"/>
                  </a:lnTo>
                  <a:lnTo>
                    <a:pt x="700252" y="550951"/>
                  </a:lnTo>
                  <a:lnTo>
                    <a:pt x="701103" y="543331"/>
                  </a:lnTo>
                  <a:lnTo>
                    <a:pt x="701281" y="540791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454149" y="4743900"/>
            <a:ext cx="936498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Implement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5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2B3D4F"/>
                </a:solidFill>
                <a:latin typeface="Roboto"/>
                <a:cs typeface="Roboto"/>
              </a:rPr>
              <a:t>Evaluate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Models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10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implement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evaluate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set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complementary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deep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learning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models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(CAE,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U-Net,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PatchCore)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ensure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robust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reliable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defect detection.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200" y="49625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2463" y="500011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4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9599" y="5819774"/>
            <a:ext cx="10972800" cy="1028700"/>
            <a:chOff x="609599" y="5819774"/>
            <a:chExt cx="10972800" cy="1028700"/>
          </a:xfrm>
        </p:grpSpPr>
        <p:sp>
          <p:nvSpPr>
            <p:cNvPr id="33" name="object 33"/>
            <p:cNvSpPr/>
            <p:nvPr/>
          </p:nvSpPr>
          <p:spPr>
            <a:xfrm>
              <a:off x="628649" y="5819774"/>
              <a:ext cx="10953750" cy="1028700"/>
            </a:xfrm>
            <a:custGeom>
              <a:avLst/>
              <a:gdLst/>
              <a:ahLst/>
              <a:cxnLst/>
              <a:rect l="l" t="t" r="r" b="b"/>
              <a:pathLst>
                <a:path w="10953750" h="1028700">
                  <a:moveTo>
                    <a:pt x="10920701" y="1028699"/>
                  </a:moveTo>
                  <a:lnTo>
                    <a:pt x="16523" y="1028699"/>
                  </a:lnTo>
                  <a:lnTo>
                    <a:pt x="14093" y="1027731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995651"/>
                  </a:lnTo>
                  <a:lnTo>
                    <a:pt x="10925560" y="1027731"/>
                  </a:lnTo>
                  <a:lnTo>
                    <a:pt x="109207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599" y="581977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987" y="6215062"/>
              <a:ext cx="228600" cy="20002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425574" y="5924999"/>
            <a:ext cx="953325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5" dirty="0">
                <a:solidFill>
                  <a:srgbClr val="2B3D4F"/>
                </a:solidFill>
                <a:latin typeface="Roboto"/>
                <a:cs typeface="Roboto"/>
              </a:rPr>
              <a:t>Pave</a:t>
            </a:r>
            <a:r>
              <a:rPr sz="15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14" dirty="0">
                <a:solidFill>
                  <a:srgbClr val="2B3D4F"/>
                </a:solidFill>
                <a:latin typeface="Roboto"/>
                <a:cs typeface="Roboto"/>
              </a:rPr>
              <a:t>Way</a:t>
            </a:r>
            <a:r>
              <a:rPr sz="15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7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Real-</a:t>
            </a:r>
            <a:r>
              <a:rPr sz="1500" b="1" spc="-100" dirty="0">
                <a:solidFill>
                  <a:srgbClr val="2B3D4F"/>
                </a:solidFill>
                <a:latin typeface="Roboto"/>
                <a:cs typeface="Roboto"/>
              </a:rPr>
              <a:t>Time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 Integration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10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create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foundation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integrating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inspection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system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into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production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lines,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generating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actionable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insights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improving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control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workflows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optimizing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resource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allocation.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7200" y="61436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2463" y="618121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5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6724650"/>
            <a:ext cx="12192000" cy="504825"/>
            <a:chOff x="0" y="6724650"/>
            <a:chExt cx="12192000" cy="504825"/>
          </a:xfrm>
        </p:grpSpPr>
        <p:sp>
          <p:nvSpPr>
            <p:cNvPr id="40" name="object 40"/>
            <p:cNvSpPr/>
            <p:nvPr/>
          </p:nvSpPr>
          <p:spPr>
            <a:xfrm>
              <a:off x="0" y="688657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544174" y="67246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681989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0833000" y="682625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99905" y="6992937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362825"/>
            <a:chOff x="0" y="0"/>
            <a:chExt cx="12192000" cy="73628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12192000" cy="7286625"/>
            </a:xfrm>
            <a:custGeom>
              <a:avLst/>
              <a:gdLst/>
              <a:ahLst/>
              <a:cxnLst/>
              <a:rect l="l" t="t" r="r" b="b"/>
              <a:pathLst>
                <a:path w="12192000" h="7286625">
                  <a:moveTo>
                    <a:pt x="0" y="7286624"/>
                  </a:moveTo>
                  <a:lnTo>
                    <a:pt x="12191999" y="72866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2866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4457687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4457687" y="866775"/>
                  </a:lnTo>
                  <a:lnTo>
                    <a:pt x="4457687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14" dirty="0"/>
              <a:t>Dataset</a:t>
            </a:r>
            <a:r>
              <a:rPr sz="2450" spc="-30" dirty="0"/>
              <a:t> </a:t>
            </a:r>
            <a:r>
              <a:rPr sz="2450" spc="-120" dirty="0"/>
              <a:t>Overview</a:t>
            </a:r>
            <a:r>
              <a:rPr sz="2450" spc="-30" dirty="0"/>
              <a:t> </a:t>
            </a:r>
            <a:r>
              <a:rPr sz="2450" dirty="0"/>
              <a:t>-</a:t>
            </a:r>
            <a:r>
              <a:rPr sz="2450" spc="-30" dirty="0"/>
              <a:t> </a:t>
            </a:r>
            <a:r>
              <a:rPr sz="2450" spc="-165" dirty="0"/>
              <a:t>MVTec</a:t>
            </a:r>
            <a:r>
              <a:rPr sz="2450" spc="-25" dirty="0"/>
              <a:t> AD</a:t>
            </a:r>
            <a:endParaRPr sz="2450"/>
          </a:p>
        </p:txBody>
      </p:sp>
      <p:grpSp>
        <p:nvGrpSpPr>
          <p:cNvPr id="6" name="object 6"/>
          <p:cNvGrpSpPr/>
          <p:nvPr/>
        </p:nvGrpSpPr>
        <p:grpSpPr>
          <a:xfrm>
            <a:off x="392790" y="1046954"/>
            <a:ext cx="5334000" cy="3590925"/>
            <a:chOff x="609599" y="1095374"/>
            <a:chExt cx="5334000" cy="3590925"/>
          </a:xfrm>
        </p:grpSpPr>
        <p:sp>
          <p:nvSpPr>
            <p:cNvPr id="7" name="object 7"/>
            <p:cNvSpPr/>
            <p:nvPr/>
          </p:nvSpPr>
          <p:spPr>
            <a:xfrm>
              <a:off x="628649" y="1095374"/>
              <a:ext cx="5314950" cy="3590925"/>
            </a:xfrm>
            <a:custGeom>
              <a:avLst/>
              <a:gdLst/>
              <a:ahLst/>
              <a:cxnLst/>
              <a:rect l="l" t="t" r="r" b="b"/>
              <a:pathLst>
                <a:path w="5314950" h="3590925">
                  <a:moveTo>
                    <a:pt x="5281901" y="3590924"/>
                  </a:moveTo>
                  <a:lnTo>
                    <a:pt x="16523" y="3590924"/>
                  </a:lnTo>
                  <a:lnTo>
                    <a:pt x="14093" y="3589957"/>
                  </a:lnTo>
                  <a:lnTo>
                    <a:pt x="0" y="3557876"/>
                  </a:lnTo>
                  <a:lnTo>
                    <a:pt x="0" y="3552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3557876"/>
                  </a:lnTo>
                  <a:lnTo>
                    <a:pt x="5286761" y="3589957"/>
                  </a:lnTo>
                  <a:lnTo>
                    <a:pt x="5281901" y="3590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095387"/>
              <a:ext cx="516890" cy="3590925"/>
            </a:xfrm>
            <a:custGeom>
              <a:avLst/>
              <a:gdLst/>
              <a:ahLst/>
              <a:cxnLst/>
              <a:rect l="l" t="t" r="r" b="b"/>
              <a:pathLst>
                <a:path w="516890" h="3590925">
                  <a:moveTo>
                    <a:pt x="38100" y="0"/>
                  </a:moveTo>
                  <a:lnTo>
                    <a:pt x="2794" y="23469"/>
                  </a:lnTo>
                  <a:lnTo>
                    <a:pt x="0" y="38100"/>
                  </a:lnTo>
                  <a:lnTo>
                    <a:pt x="0" y="3552812"/>
                  </a:lnTo>
                  <a:lnTo>
                    <a:pt x="23482" y="3588131"/>
                  </a:lnTo>
                  <a:lnTo>
                    <a:pt x="38100" y="3590912"/>
                  </a:lnTo>
                  <a:lnTo>
                    <a:pt x="38100" y="0"/>
                  </a:lnTo>
                  <a:close/>
                </a:path>
                <a:path w="516890" h="3590925">
                  <a:moveTo>
                    <a:pt x="516737" y="421754"/>
                  </a:moveTo>
                  <a:lnTo>
                    <a:pt x="465886" y="443687"/>
                  </a:lnTo>
                  <a:lnTo>
                    <a:pt x="418134" y="450888"/>
                  </a:lnTo>
                  <a:lnTo>
                    <a:pt x="391718" y="451840"/>
                  </a:lnTo>
                  <a:lnTo>
                    <a:pt x="365302" y="450888"/>
                  </a:lnTo>
                  <a:lnTo>
                    <a:pt x="317550" y="443687"/>
                  </a:lnTo>
                  <a:lnTo>
                    <a:pt x="280720" y="430631"/>
                  </a:lnTo>
                  <a:lnTo>
                    <a:pt x="266700" y="421754"/>
                  </a:lnTo>
                  <a:lnTo>
                    <a:pt x="266700" y="469696"/>
                  </a:lnTo>
                  <a:lnTo>
                    <a:pt x="276529" y="487083"/>
                  </a:lnTo>
                  <a:lnTo>
                    <a:pt x="303326" y="501269"/>
                  </a:lnTo>
                  <a:lnTo>
                    <a:pt x="343065" y="510832"/>
                  </a:lnTo>
                  <a:lnTo>
                    <a:pt x="391718" y="514350"/>
                  </a:lnTo>
                  <a:lnTo>
                    <a:pt x="440385" y="510832"/>
                  </a:lnTo>
                  <a:lnTo>
                    <a:pt x="480123" y="501269"/>
                  </a:lnTo>
                  <a:lnTo>
                    <a:pt x="506907" y="487083"/>
                  </a:lnTo>
                  <a:lnTo>
                    <a:pt x="516737" y="469696"/>
                  </a:lnTo>
                  <a:lnTo>
                    <a:pt x="516737" y="451840"/>
                  </a:lnTo>
                  <a:lnTo>
                    <a:pt x="516737" y="421754"/>
                  </a:lnTo>
                  <a:close/>
                </a:path>
                <a:path w="516890" h="3590925">
                  <a:moveTo>
                    <a:pt x="516737" y="332460"/>
                  </a:moveTo>
                  <a:lnTo>
                    <a:pt x="465886" y="354393"/>
                  </a:lnTo>
                  <a:lnTo>
                    <a:pt x="418134" y="361594"/>
                  </a:lnTo>
                  <a:lnTo>
                    <a:pt x="391718" y="362534"/>
                  </a:lnTo>
                  <a:lnTo>
                    <a:pt x="365302" y="361594"/>
                  </a:lnTo>
                  <a:lnTo>
                    <a:pt x="317550" y="354393"/>
                  </a:lnTo>
                  <a:lnTo>
                    <a:pt x="280720" y="341337"/>
                  </a:lnTo>
                  <a:lnTo>
                    <a:pt x="266700" y="332460"/>
                  </a:lnTo>
                  <a:lnTo>
                    <a:pt x="266700" y="389331"/>
                  </a:lnTo>
                  <a:lnTo>
                    <a:pt x="276529" y="406717"/>
                  </a:lnTo>
                  <a:lnTo>
                    <a:pt x="303326" y="420903"/>
                  </a:lnTo>
                  <a:lnTo>
                    <a:pt x="343065" y="430466"/>
                  </a:lnTo>
                  <a:lnTo>
                    <a:pt x="391718" y="433971"/>
                  </a:lnTo>
                  <a:lnTo>
                    <a:pt x="440385" y="430466"/>
                  </a:lnTo>
                  <a:lnTo>
                    <a:pt x="480123" y="420903"/>
                  </a:lnTo>
                  <a:lnTo>
                    <a:pt x="506907" y="406717"/>
                  </a:lnTo>
                  <a:lnTo>
                    <a:pt x="516737" y="389331"/>
                  </a:lnTo>
                  <a:lnTo>
                    <a:pt x="516737" y="362534"/>
                  </a:lnTo>
                  <a:lnTo>
                    <a:pt x="516737" y="332460"/>
                  </a:lnTo>
                  <a:close/>
                </a:path>
                <a:path w="516890" h="3590925">
                  <a:moveTo>
                    <a:pt x="516737" y="273240"/>
                  </a:moveTo>
                  <a:lnTo>
                    <a:pt x="506907" y="255854"/>
                  </a:lnTo>
                  <a:lnTo>
                    <a:pt x="480123" y="241668"/>
                  </a:lnTo>
                  <a:lnTo>
                    <a:pt x="440385" y="232105"/>
                  </a:lnTo>
                  <a:lnTo>
                    <a:pt x="391718" y="228600"/>
                  </a:lnTo>
                  <a:lnTo>
                    <a:pt x="343065" y="232105"/>
                  </a:lnTo>
                  <a:lnTo>
                    <a:pt x="303326" y="241668"/>
                  </a:lnTo>
                  <a:lnTo>
                    <a:pt x="276529" y="255854"/>
                  </a:lnTo>
                  <a:lnTo>
                    <a:pt x="266700" y="273240"/>
                  </a:lnTo>
                  <a:lnTo>
                    <a:pt x="266700" y="300037"/>
                  </a:lnTo>
                  <a:lnTo>
                    <a:pt x="276529" y="317411"/>
                  </a:lnTo>
                  <a:lnTo>
                    <a:pt x="303326" y="331609"/>
                  </a:lnTo>
                  <a:lnTo>
                    <a:pt x="343065" y="341172"/>
                  </a:lnTo>
                  <a:lnTo>
                    <a:pt x="391718" y="344678"/>
                  </a:lnTo>
                  <a:lnTo>
                    <a:pt x="440385" y="341172"/>
                  </a:lnTo>
                  <a:lnTo>
                    <a:pt x="480123" y="331609"/>
                  </a:lnTo>
                  <a:lnTo>
                    <a:pt x="506907" y="317411"/>
                  </a:lnTo>
                  <a:lnTo>
                    <a:pt x="516737" y="300037"/>
                  </a:lnTo>
                  <a:lnTo>
                    <a:pt x="516737" y="27324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6031" y="1327943"/>
            <a:ext cx="300291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25" dirty="0">
                <a:solidFill>
                  <a:srgbClr val="2B3D4F"/>
                </a:solidFill>
                <a:latin typeface="Roboto"/>
                <a:cs typeface="Roboto"/>
              </a:rPr>
              <a:t>MVTec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2B3D4F"/>
                </a:solidFill>
                <a:latin typeface="Roboto"/>
                <a:cs typeface="Roboto"/>
              </a:rPr>
              <a:t>Dataset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19" y="1067306"/>
            <a:ext cx="5334000" cy="31051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68927" y="1226035"/>
            <a:ext cx="22929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80" dirty="0">
                <a:solidFill>
                  <a:srgbClr val="FFFFFF"/>
                </a:solidFill>
                <a:latin typeface="Roboto"/>
                <a:cs typeface="Roboto"/>
              </a:rPr>
              <a:t>Categories</a:t>
            </a:r>
            <a:r>
              <a:rPr sz="165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b="1" spc="-114" dirty="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sz="165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FFFFFF"/>
                </a:solidFill>
                <a:latin typeface="Roboto"/>
                <a:cs typeface="Roboto"/>
              </a:rPr>
              <a:t>Defect</a:t>
            </a:r>
            <a:r>
              <a:rPr sz="1650" b="1" spc="-65" dirty="0">
                <a:solidFill>
                  <a:srgbClr val="FFFFFF"/>
                </a:solidFill>
                <a:latin typeface="Roboto"/>
                <a:cs typeface="Roboto"/>
              </a:rPr>
              <a:t> Types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7553" y="2195861"/>
            <a:ext cx="4914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0" dirty="0">
                <a:solidFill>
                  <a:srgbClr val="2B3D4F"/>
                </a:solidFill>
                <a:latin typeface="Roboto"/>
                <a:cs typeface="Roboto"/>
              </a:rPr>
              <a:t>Capsule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6962" y="2195861"/>
            <a:ext cx="39687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35" dirty="0">
                <a:solidFill>
                  <a:srgbClr val="2B3D4F"/>
                </a:solidFill>
                <a:latin typeface="Roboto"/>
                <a:cs typeface="Roboto"/>
              </a:rPr>
              <a:t>Circuit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5792" y="2195861"/>
            <a:ext cx="53721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5" dirty="0">
                <a:solidFill>
                  <a:srgbClr val="2B3D4F"/>
                </a:solidFill>
                <a:latin typeface="Roboto"/>
                <a:cs typeface="Roboto"/>
              </a:rPr>
              <a:t>Hazelnut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5649" y="2557811"/>
            <a:ext cx="68389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B3D4F"/>
                </a:solidFill>
                <a:latin typeface="Roboto"/>
                <a:cs typeface="Roboto"/>
              </a:rPr>
              <a:t>Toothbrush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99481" y="3386486"/>
            <a:ext cx="461009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40" dirty="0">
                <a:solidFill>
                  <a:srgbClr val="2B3D4F"/>
                </a:solidFill>
                <a:latin typeface="Roboto"/>
                <a:cs typeface="Roboto"/>
              </a:rPr>
              <a:t>Leather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5553" y="3386486"/>
            <a:ext cx="23431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0" dirty="0">
                <a:solidFill>
                  <a:srgbClr val="2B3D4F"/>
                </a:solidFill>
                <a:latin typeface="Roboto"/>
                <a:cs typeface="Roboto"/>
              </a:rPr>
              <a:t>Tile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1863" y="3386486"/>
            <a:ext cx="35941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2B3D4F"/>
                </a:solidFill>
                <a:latin typeface="Roboto"/>
                <a:cs typeface="Roboto"/>
              </a:rPr>
              <a:t>Wood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8099" y="1798954"/>
            <a:ext cx="1873250" cy="2148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Object</a:t>
            </a:r>
            <a:r>
              <a:rPr sz="1300" b="1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Categories:</a:t>
            </a:r>
            <a:endParaRPr sz="1300" dirty="0">
              <a:latin typeface="Roboto"/>
              <a:cs typeface="Roboto"/>
            </a:endParaRPr>
          </a:p>
          <a:p>
            <a:pPr marL="374015" marR="66040">
              <a:lnSpc>
                <a:spcPct val="215899"/>
              </a:lnSpc>
              <a:spcBef>
                <a:spcPts val="35"/>
              </a:spcBef>
              <a:tabLst>
                <a:tab pos="1204595" algn="l"/>
                <a:tab pos="1445260" algn="l"/>
              </a:tabLst>
            </a:pPr>
            <a:r>
              <a:rPr sz="1100" spc="-10" dirty="0">
                <a:solidFill>
                  <a:srgbClr val="2B3D4F"/>
                </a:solidFill>
                <a:latin typeface="Roboto"/>
                <a:cs typeface="Roboto"/>
              </a:rPr>
              <a:t>Bottle</a:t>
            </a:r>
            <a:r>
              <a:rPr sz="1100" dirty="0">
                <a:solidFill>
                  <a:srgbClr val="2B3D4F"/>
                </a:solidFill>
                <a:latin typeface="Roboto"/>
                <a:cs typeface="Roboto"/>
              </a:rPr>
              <a:t>	</a:t>
            </a:r>
            <a:r>
              <a:rPr sz="1100" spc="-20" dirty="0">
                <a:solidFill>
                  <a:srgbClr val="2B3D4F"/>
                </a:solidFill>
                <a:latin typeface="Roboto"/>
                <a:cs typeface="Roboto"/>
              </a:rPr>
              <a:t>Cable </a:t>
            </a:r>
            <a:r>
              <a:rPr sz="1100" spc="-55" dirty="0">
                <a:solidFill>
                  <a:srgbClr val="2B3D4F"/>
                </a:solidFill>
                <a:latin typeface="Roboto"/>
                <a:cs typeface="Roboto"/>
              </a:rPr>
              <a:t>Metal</a:t>
            </a:r>
            <a:r>
              <a:rPr sz="11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spc="-25" dirty="0">
                <a:solidFill>
                  <a:srgbClr val="2B3D4F"/>
                </a:solidFill>
                <a:latin typeface="Roboto"/>
                <a:cs typeface="Roboto"/>
              </a:rPr>
              <a:t>Nut</a:t>
            </a:r>
            <a:r>
              <a:rPr sz="1100" dirty="0">
                <a:solidFill>
                  <a:srgbClr val="2B3D4F"/>
                </a:solidFill>
                <a:latin typeface="Roboto"/>
                <a:cs typeface="Roboto"/>
              </a:rPr>
              <a:t>		</a:t>
            </a:r>
            <a:r>
              <a:rPr sz="1100" spc="-60" dirty="0">
                <a:solidFill>
                  <a:srgbClr val="2B3D4F"/>
                </a:solidFill>
                <a:latin typeface="Roboto"/>
                <a:cs typeface="Roboto"/>
              </a:rPr>
              <a:t>Screw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70" dirty="0">
                <a:solidFill>
                  <a:srgbClr val="2B3D4F"/>
                </a:solidFill>
                <a:latin typeface="Roboto"/>
                <a:cs typeface="Roboto"/>
              </a:rPr>
              <a:t>Texture</a:t>
            </a:r>
            <a:r>
              <a:rPr sz="1300" b="1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Categories: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 dirty="0">
              <a:latin typeface="Roboto"/>
              <a:cs typeface="Roboto"/>
            </a:endParaRPr>
          </a:p>
          <a:p>
            <a:pPr marL="389890">
              <a:lnSpc>
                <a:spcPct val="100000"/>
              </a:lnSpc>
              <a:spcBef>
                <a:spcPts val="5"/>
              </a:spcBef>
              <a:tabLst>
                <a:tab pos="1279525" algn="l"/>
              </a:tabLst>
            </a:pPr>
            <a:r>
              <a:rPr sz="1100" spc="-10" dirty="0">
                <a:solidFill>
                  <a:srgbClr val="2B3D4F"/>
                </a:solidFill>
                <a:latin typeface="Roboto"/>
                <a:cs typeface="Roboto"/>
              </a:rPr>
              <a:t>Carpet</a:t>
            </a:r>
            <a:r>
              <a:rPr sz="1100" dirty="0">
                <a:solidFill>
                  <a:srgbClr val="2B3D4F"/>
                </a:solidFill>
                <a:latin typeface="Roboto"/>
                <a:cs typeface="Roboto"/>
              </a:rPr>
              <a:t>	</a:t>
            </a:r>
            <a:r>
              <a:rPr sz="1100" spc="-20" dirty="0">
                <a:solidFill>
                  <a:srgbClr val="2B3D4F"/>
                </a:solidFill>
                <a:latin typeface="Roboto"/>
                <a:cs typeface="Roboto"/>
              </a:rPr>
              <a:t>Grid</a:t>
            </a: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 dirty="0">
              <a:latin typeface="Roboto"/>
              <a:cs typeface="Roboto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  <a:tabLst>
                <a:tab pos="1285240" algn="l"/>
              </a:tabLst>
            </a:pPr>
            <a:r>
              <a:rPr sz="1100" spc="-10" dirty="0">
                <a:solidFill>
                  <a:srgbClr val="2B3D4F"/>
                </a:solidFill>
                <a:latin typeface="Roboto"/>
                <a:cs typeface="Roboto"/>
              </a:rPr>
              <a:t>Fabric</a:t>
            </a:r>
            <a:r>
              <a:rPr sz="1100" dirty="0">
                <a:solidFill>
                  <a:srgbClr val="2B3D4F"/>
                </a:solidFill>
                <a:latin typeface="Roboto"/>
                <a:cs typeface="Roboto"/>
              </a:rPr>
              <a:t>	</a:t>
            </a:r>
            <a:r>
              <a:rPr sz="1100" spc="-40" dirty="0">
                <a:solidFill>
                  <a:srgbClr val="2B3D4F"/>
                </a:solidFill>
                <a:latin typeface="Roboto"/>
                <a:cs typeface="Roboto"/>
              </a:rPr>
              <a:t>Wallpaper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1840" y="479735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2557751" y="838199"/>
                </a:moveTo>
                <a:lnTo>
                  <a:pt x="33047" y="838199"/>
                </a:lnTo>
                <a:lnTo>
                  <a:pt x="28187" y="837232"/>
                </a:lnTo>
                <a:lnTo>
                  <a:pt x="966" y="810012"/>
                </a:lnTo>
                <a:lnTo>
                  <a:pt x="0" y="805151"/>
                </a:lnTo>
                <a:lnTo>
                  <a:pt x="0" y="800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57751" y="0"/>
                </a:lnTo>
                <a:lnTo>
                  <a:pt x="2589832" y="28187"/>
                </a:lnTo>
                <a:lnTo>
                  <a:pt x="2590799" y="33047"/>
                </a:lnTo>
                <a:lnTo>
                  <a:pt x="2590799" y="805151"/>
                </a:lnTo>
                <a:lnTo>
                  <a:pt x="2562611" y="837232"/>
                </a:lnTo>
                <a:lnTo>
                  <a:pt x="2557751" y="838199"/>
                </a:lnTo>
                <a:close/>
              </a:path>
            </a:pathLst>
          </a:custGeom>
          <a:solidFill>
            <a:srgbClr val="F1F9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956934" y="4872797"/>
            <a:ext cx="796925" cy="6013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b="1" spc="-40" dirty="0">
                <a:solidFill>
                  <a:srgbClr val="2562EB"/>
                </a:solidFill>
                <a:latin typeface="Lato"/>
                <a:cs typeface="Lato"/>
              </a:rPr>
              <a:t>5,354</a:t>
            </a:r>
            <a:endParaRPr sz="24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Total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04505" y="479735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2557752" y="838199"/>
                </a:moveTo>
                <a:lnTo>
                  <a:pt x="33047" y="838199"/>
                </a:lnTo>
                <a:lnTo>
                  <a:pt x="28187" y="837232"/>
                </a:lnTo>
                <a:lnTo>
                  <a:pt x="966" y="810012"/>
                </a:lnTo>
                <a:lnTo>
                  <a:pt x="0" y="805151"/>
                </a:lnTo>
                <a:lnTo>
                  <a:pt x="0" y="800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57752" y="0"/>
                </a:lnTo>
                <a:lnTo>
                  <a:pt x="2589831" y="28187"/>
                </a:lnTo>
                <a:lnTo>
                  <a:pt x="2590799" y="33047"/>
                </a:lnTo>
                <a:lnTo>
                  <a:pt x="2590799" y="805151"/>
                </a:lnTo>
                <a:lnTo>
                  <a:pt x="2562611" y="837232"/>
                </a:lnTo>
                <a:lnTo>
                  <a:pt x="2557752" y="838199"/>
                </a:lnTo>
                <a:close/>
              </a:path>
            </a:pathLst>
          </a:custGeom>
          <a:solidFill>
            <a:srgbClr val="F1F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55441" y="4844626"/>
            <a:ext cx="1444625" cy="6013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400" b="1" spc="-10" dirty="0">
                <a:solidFill>
                  <a:srgbClr val="049569"/>
                </a:solidFill>
                <a:latin typeface="Lato"/>
                <a:cs typeface="Lato"/>
              </a:rPr>
              <a:t>3,629</a:t>
            </a:r>
            <a:endParaRPr sz="24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150" spc="-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Training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46652" y="4808408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2557751" y="838199"/>
                </a:moveTo>
                <a:lnTo>
                  <a:pt x="33047" y="838199"/>
                </a:lnTo>
                <a:lnTo>
                  <a:pt x="28187" y="837232"/>
                </a:lnTo>
                <a:lnTo>
                  <a:pt x="966" y="810011"/>
                </a:lnTo>
                <a:lnTo>
                  <a:pt x="0" y="805151"/>
                </a:lnTo>
                <a:lnTo>
                  <a:pt x="0" y="800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57751" y="0"/>
                </a:lnTo>
                <a:lnTo>
                  <a:pt x="2589832" y="28186"/>
                </a:lnTo>
                <a:lnTo>
                  <a:pt x="2590799" y="33047"/>
                </a:lnTo>
                <a:lnTo>
                  <a:pt x="2590799" y="805151"/>
                </a:lnTo>
                <a:lnTo>
                  <a:pt x="2562611" y="837232"/>
                </a:lnTo>
                <a:lnTo>
                  <a:pt x="2557751" y="838199"/>
                </a:lnTo>
                <a:close/>
              </a:path>
            </a:pathLst>
          </a:custGeom>
          <a:solidFill>
            <a:srgbClr val="F1F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54799" y="4933401"/>
            <a:ext cx="1339850" cy="6013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400" b="1" spc="-10" dirty="0">
                <a:solidFill>
                  <a:srgbClr val="DB2525"/>
                </a:solidFill>
                <a:latin typeface="Lato"/>
                <a:cs typeface="Lato"/>
              </a:rPr>
              <a:t>1,725</a:t>
            </a:r>
            <a:endParaRPr sz="2400" dirty="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Test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56168" y="4797353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2557752" y="838199"/>
                </a:moveTo>
                <a:lnTo>
                  <a:pt x="33047" y="838199"/>
                </a:lnTo>
                <a:lnTo>
                  <a:pt x="28187" y="837232"/>
                </a:lnTo>
                <a:lnTo>
                  <a:pt x="966" y="810011"/>
                </a:lnTo>
                <a:lnTo>
                  <a:pt x="0" y="805151"/>
                </a:lnTo>
                <a:lnTo>
                  <a:pt x="0" y="800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57752" y="0"/>
                </a:lnTo>
                <a:lnTo>
                  <a:pt x="2589831" y="28186"/>
                </a:lnTo>
                <a:lnTo>
                  <a:pt x="2590799" y="33047"/>
                </a:lnTo>
                <a:lnTo>
                  <a:pt x="2590799" y="805151"/>
                </a:lnTo>
                <a:lnTo>
                  <a:pt x="2562611" y="837232"/>
                </a:lnTo>
                <a:lnTo>
                  <a:pt x="2557752" y="838199"/>
                </a:lnTo>
                <a:close/>
              </a:path>
            </a:pathLst>
          </a:custGeom>
          <a:solidFill>
            <a:srgbClr val="F1F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728963" y="5000337"/>
            <a:ext cx="1045210" cy="6013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400" b="1" spc="-25" dirty="0">
                <a:solidFill>
                  <a:srgbClr val="7C3AEC"/>
                </a:solidFill>
                <a:latin typeface="Arial Nova"/>
                <a:cs typeface="Arial Nova"/>
              </a:rPr>
              <a:t>73</a:t>
            </a:r>
            <a:endParaRPr sz="2400" dirty="0">
              <a:latin typeface="Arial Nova"/>
              <a:cs typeface="Arial Nov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B3D4F"/>
                </a:solidFill>
                <a:latin typeface="Roboto"/>
                <a:cs typeface="Roboto"/>
              </a:rPr>
              <a:t>Variations</a:t>
            </a:r>
            <a:endParaRPr sz="1150" dirty="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1840" y="5940202"/>
            <a:ext cx="10972800" cy="838200"/>
            <a:chOff x="609599" y="6486524"/>
            <a:chExt cx="10972800" cy="838200"/>
          </a:xfrm>
        </p:grpSpPr>
        <p:sp>
          <p:nvSpPr>
            <p:cNvPr id="29" name="object 29"/>
            <p:cNvSpPr/>
            <p:nvPr/>
          </p:nvSpPr>
          <p:spPr>
            <a:xfrm>
              <a:off x="628649" y="6486524"/>
              <a:ext cx="10953750" cy="838200"/>
            </a:xfrm>
            <a:custGeom>
              <a:avLst/>
              <a:gdLst/>
              <a:ahLst/>
              <a:cxnLst/>
              <a:rect l="l" t="t" r="r" b="b"/>
              <a:pathLst>
                <a:path w="10953750" h="838200">
                  <a:moveTo>
                    <a:pt x="10920701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6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6"/>
                  </a:lnTo>
                  <a:lnTo>
                    <a:pt x="10953748" y="805151"/>
                  </a:lnTo>
                  <a:lnTo>
                    <a:pt x="10925560" y="837232"/>
                  </a:lnTo>
                  <a:lnTo>
                    <a:pt x="10920701" y="8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99" y="6486524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099" y="6772274"/>
              <a:ext cx="228599" cy="2285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09668" y="6139242"/>
            <a:ext cx="14547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2B3D4F"/>
                </a:solidFill>
                <a:latin typeface="Roboto"/>
                <a:cs typeface="Roboto"/>
              </a:rPr>
              <a:t>Why</a:t>
            </a:r>
            <a:r>
              <a:rPr sz="150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5" dirty="0">
                <a:solidFill>
                  <a:srgbClr val="2B3D4F"/>
                </a:solidFill>
                <a:latin typeface="Roboto"/>
                <a:cs typeface="Roboto"/>
              </a:rPr>
              <a:t>we</a:t>
            </a:r>
            <a:r>
              <a:rPr sz="15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2B3D4F"/>
                </a:solidFill>
                <a:latin typeface="Roboto"/>
                <a:cs typeface="Roboto"/>
              </a:rPr>
              <a:t>chose</a:t>
            </a:r>
            <a:r>
              <a:rPr sz="15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2B3D4F"/>
                </a:solidFill>
                <a:latin typeface="Roboto"/>
                <a:cs typeface="Roboto"/>
              </a:rPr>
              <a:t>this 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dataset: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94547" y="6171951"/>
            <a:ext cx="770509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Realistic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industrial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use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case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supports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both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classification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segmentation,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making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it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ideal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training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robust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models.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92200" y="1745179"/>
            <a:ext cx="4354195" cy="483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High-</a:t>
            </a: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quality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industrial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benchmark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dataset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over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562EB"/>
                </a:solidFill>
                <a:latin typeface="Lato"/>
                <a:cs typeface="Lato"/>
              </a:rPr>
              <a:t>5,000</a:t>
            </a:r>
            <a:r>
              <a:rPr sz="1300" b="1" dirty="0">
                <a:solidFill>
                  <a:srgbClr val="2562EB"/>
                </a:solidFill>
                <a:latin typeface="Lato"/>
                <a:cs typeface="La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high-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resolution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images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1885949"/>
            <a:ext cx="12192000" cy="5819775"/>
            <a:chOff x="0" y="1885949"/>
            <a:chExt cx="12192000" cy="5819775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1885949"/>
              <a:ext cx="76200" cy="761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249554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28765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348614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99" y="4095749"/>
              <a:ext cx="76200" cy="761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0" y="736282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44174" y="72008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729614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92200" y="2379979"/>
            <a:ext cx="34607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Contains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75" dirty="0">
                <a:solidFill>
                  <a:srgbClr val="2562EB"/>
                </a:solidFill>
                <a:latin typeface="Lato"/>
                <a:cs typeface="Lato"/>
              </a:rPr>
              <a:t>15</a:t>
            </a:r>
            <a:r>
              <a:rPr sz="1300" b="1" spc="10" dirty="0">
                <a:solidFill>
                  <a:srgbClr val="2562EB"/>
                </a:solidFill>
                <a:latin typeface="Lato"/>
                <a:cs typeface="La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different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object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texture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categories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33000" y="730250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99905" y="7469187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92200" y="2735833"/>
            <a:ext cx="434594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Each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category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includes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049569"/>
                </a:solidFill>
                <a:latin typeface="Roboto"/>
                <a:cs typeface="Roboto"/>
              </a:rPr>
              <a:t>normal</a:t>
            </a:r>
            <a:r>
              <a:rPr sz="1300" b="1" spc="-10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049569"/>
                </a:solidFill>
                <a:latin typeface="Roboto"/>
                <a:cs typeface="Roboto"/>
              </a:rPr>
              <a:t>training</a:t>
            </a:r>
            <a:r>
              <a:rPr sz="1300" b="1" spc="-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049569"/>
                </a:solidFill>
                <a:latin typeface="Roboto"/>
                <a:cs typeface="Roboto"/>
              </a:rPr>
              <a:t>images</a:t>
            </a:r>
            <a:r>
              <a:rPr sz="1300" b="1" spc="-10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DB2525"/>
                </a:solidFill>
                <a:latin typeface="Roboto"/>
                <a:cs typeface="Roboto"/>
              </a:rPr>
              <a:t>test</a:t>
            </a:r>
            <a:r>
              <a:rPr sz="1300" b="1" spc="-10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DB2525"/>
                </a:solidFill>
                <a:latin typeface="Roboto"/>
                <a:cs typeface="Roboto"/>
              </a:rPr>
              <a:t>images </a:t>
            </a:r>
            <a:r>
              <a:rPr sz="1300" b="1" spc="-55" dirty="0">
                <a:solidFill>
                  <a:srgbClr val="DB2525"/>
                </a:solidFill>
                <a:latin typeface="Roboto"/>
                <a:cs typeface="Roboto"/>
              </a:rPr>
              <a:t>with</a:t>
            </a:r>
            <a:r>
              <a:rPr sz="1300" b="1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DB2525"/>
                </a:solidFill>
                <a:latin typeface="Roboto"/>
                <a:cs typeface="Roboto"/>
              </a:rPr>
              <a:t>various</a:t>
            </a:r>
            <a:r>
              <a:rPr sz="1300" b="1" spc="5" dirty="0">
                <a:solidFill>
                  <a:srgbClr val="DB2525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DB2525"/>
                </a:solidFill>
                <a:latin typeface="Roboto"/>
                <a:cs typeface="Roboto"/>
              </a:rPr>
              <a:t>defects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2200" y="3345379"/>
            <a:ext cx="4552315" cy="4832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Designed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specifically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industrial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inspection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scenarios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92200" y="3955045"/>
            <a:ext cx="377888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Realistic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use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case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supports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both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classification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and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30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tasks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8753475"/>
            <a:chOff x="0" y="0"/>
            <a:chExt cx="12192000" cy="875347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8677275"/>
            </a:xfrm>
            <a:custGeom>
              <a:avLst/>
              <a:gdLst/>
              <a:ahLst/>
              <a:cxnLst/>
              <a:rect l="l" t="t" r="r" b="b"/>
              <a:pathLst>
                <a:path w="12192000" h="8677275">
                  <a:moveTo>
                    <a:pt x="0" y="8677274"/>
                  </a:moveTo>
                  <a:lnTo>
                    <a:pt x="12191999" y="86772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6772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2295512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2295512" y="866775"/>
                  </a:lnTo>
                  <a:lnTo>
                    <a:pt x="2295512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Methodology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095374"/>
            <a:ext cx="10972800" cy="7620000"/>
            <a:chOff x="609599" y="1095374"/>
            <a:chExt cx="10972800" cy="7620000"/>
          </a:xfrm>
        </p:grpSpPr>
        <p:sp>
          <p:nvSpPr>
            <p:cNvPr id="7" name="object 7"/>
            <p:cNvSpPr/>
            <p:nvPr/>
          </p:nvSpPr>
          <p:spPr>
            <a:xfrm>
              <a:off x="628649" y="1095374"/>
              <a:ext cx="10953750" cy="7620000"/>
            </a:xfrm>
            <a:custGeom>
              <a:avLst/>
              <a:gdLst/>
              <a:ahLst/>
              <a:cxnLst/>
              <a:rect l="l" t="t" r="r" b="b"/>
              <a:pathLst>
                <a:path w="10953750" h="7620000">
                  <a:moveTo>
                    <a:pt x="10920701" y="7619998"/>
                  </a:moveTo>
                  <a:lnTo>
                    <a:pt x="16523" y="7619998"/>
                  </a:lnTo>
                  <a:lnTo>
                    <a:pt x="14093" y="7619031"/>
                  </a:lnTo>
                  <a:lnTo>
                    <a:pt x="0" y="7586950"/>
                  </a:lnTo>
                  <a:lnTo>
                    <a:pt x="0" y="7581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7586950"/>
                  </a:lnTo>
                  <a:lnTo>
                    <a:pt x="10925560" y="7619031"/>
                  </a:lnTo>
                  <a:lnTo>
                    <a:pt x="10920701" y="7619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095387"/>
              <a:ext cx="552450" cy="7620000"/>
            </a:xfrm>
            <a:custGeom>
              <a:avLst/>
              <a:gdLst/>
              <a:ahLst/>
              <a:cxnLst/>
              <a:rect l="l" t="t" r="r" b="b"/>
              <a:pathLst>
                <a:path w="552450" h="7620000">
                  <a:moveTo>
                    <a:pt x="38100" y="0"/>
                  </a:moveTo>
                  <a:lnTo>
                    <a:pt x="2794" y="23469"/>
                  </a:lnTo>
                  <a:lnTo>
                    <a:pt x="0" y="38100"/>
                  </a:lnTo>
                  <a:lnTo>
                    <a:pt x="0" y="7581887"/>
                  </a:lnTo>
                  <a:lnTo>
                    <a:pt x="23482" y="7617206"/>
                  </a:lnTo>
                  <a:lnTo>
                    <a:pt x="38100" y="7619987"/>
                  </a:lnTo>
                  <a:lnTo>
                    <a:pt x="38100" y="0"/>
                  </a:lnTo>
                  <a:close/>
                </a:path>
                <a:path w="552450" h="7620000">
                  <a:moveTo>
                    <a:pt x="320281" y="457212"/>
                  </a:moveTo>
                  <a:lnTo>
                    <a:pt x="297053" y="433971"/>
                  </a:lnTo>
                  <a:lnTo>
                    <a:pt x="289941" y="433971"/>
                  </a:lnTo>
                  <a:lnTo>
                    <a:pt x="266700" y="457212"/>
                  </a:lnTo>
                  <a:lnTo>
                    <a:pt x="266700" y="464312"/>
                  </a:lnTo>
                  <a:lnTo>
                    <a:pt x="289941" y="487553"/>
                  </a:lnTo>
                  <a:lnTo>
                    <a:pt x="297053" y="487553"/>
                  </a:lnTo>
                  <a:lnTo>
                    <a:pt x="320281" y="464312"/>
                  </a:lnTo>
                  <a:lnTo>
                    <a:pt x="320281" y="457212"/>
                  </a:lnTo>
                  <a:close/>
                </a:path>
                <a:path w="552450" h="7620000">
                  <a:moveTo>
                    <a:pt x="357568" y="352602"/>
                  </a:moveTo>
                  <a:lnTo>
                    <a:pt x="357124" y="344182"/>
                  </a:lnTo>
                  <a:lnTo>
                    <a:pt x="346011" y="334238"/>
                  </a:lnTo>
                  <a:lnTo>
                    <a:pt x="337591" y="334695"/>
                  </a:lnTo>
                  <a:lnTo>
                    <a:pt x="301866" y="374370"/>
                  </a:lnTo>
                  <a:lnTo>
                    <a:pt x="289534" y="362038"/>
                  </a:lnTo>
                  <a:lnTo>
                    <a:pt x="284340" y="356793"/>
                  </a:lnTo>
                  <a:lnTo>
                    <a:pt x="275920" y="356793"/>
                  </a:lnTo>
                  <a:lnTo>
                    <a:pt x="265366" y="367233"/>
                  </a:lnTo>
                  <a:lnTo>
                    <a:pt x="265366" y="375704"/>
                  </a:lnTo>
                  <a:lnTo>
                    <a:pt x="292989" y="403275"/>
                  </a:lnTo>
                  <a:lnTo>
                    <a:pt x="295617" y="405853"/>
                  </a:lnTo>
                  <a:lnTo>
                    <a:pt x="298856" y="407136"/>
                  </a:lnTo>
                  <a:lnTo>
                    <a:pt x="306501" y="407136"/>
                  </a:lnTo>
                  <a:lnTo>
                    <a:pt x="309956" y="405511"/>
                  </a:lnTo>
                  <a:lnTo>
                    <a:pt x="337985" y="374370"/>
                  </a:lnTo>
                  <a:lnTo>
                    <a:pt x="357568" y="352602"/>
                  </a:lnTo>
                  <a:close/>
                </a:path>
                <a:path w="552450" h="7620000">
                  <a:moveTo>
                    <a:pt x="357568" y="263309"/>
                  </a:moveTo>
                  <a:lnTo>
                    <a:pt x="357124" y="254876"/>
                  </a:lnTo>
                  <a:lnTo>
                    <a:pt x="346011" y="244894"/>
                  </a:lnTo>
                  <a:lnTo>
                    <a:pt x="337591" y="245338"/>
                  </a:lnTo>
                  <a:lnTo>
                    <a:pt x="301866" y="285013"/>
                  </a:lnTo>
                  <a:lnTo>
                    <a:pt x="289534" y="272681"/>
                  </a:lnTo>
                  <a:lnTo>
                    <a:pt x="284340" y="267436"/>
                  </a:lnTo>
                  <a:lnTo>
                    <a:pt x="275805" y="267436"/>
                  </a:lnTo>
                  <a:lnTo>
                    <a:pt x="265417" y="277926"/>
                  </a:lnTo>
                  <a:lnTo>
                    <a:pt x="265417" y="286410"/>
                  </a:lnTo>
                  <a:lnTo>
                    <a:pt x="270611" y="291655"/>
                  </a:lnTo>
                  <a:lnTo>
                    <a:pt x="292989" y="313982"/>
                  </a:lnTo>
                  <a:lnTo>
                    <a:pt x="295617" y="316547"/>
                  </a:lnTo>
                  <a:lnTo>
                    <a:pt x="298856" y="317830"/>
                  </a:lnTo>
                  <a:lnTo>
                    <a:pt x="306501" y="317830"/>
                  </a:lnTo>
                  <a:lnTo>
                    <a:pt x="309956" y="316217"/>
                  </a:lnTo>
                  <a:lnTo>
                    <a:pt x="338035" y="285013"/>
                  </a:lnTo>
                  <a:lnTo>
                    <a:pt x="357568" y="263309"/>
                  </a:lnTo>
                  <a:close/>
                </a:path>
                <a:path w="552450" h="7620000">
                  <a:moveTo>
                    <a:pt x="485775" y="771512"/>
                  </a:moveTo>
                  <a:lnTo>
                    <a:pt x="457200" y="771512"/>
                  </a:lnTo>
                  <a:lnTo>
                    <a:pt x="457200" y="2095487"/>
                  </a:lnTo>
                  <a:lnTo>
                    <a:pt x="485775" y="2095487"/>
                  </a:lnTo>
                  <a:lnTo>
                    <a:pt x="485775" y="771512"/>
                  </a:lnTo>
                  <a:close/>
                </a:path>
                <a:path w="552450" h="7620000">
                  <a:moveTo>
                    <a:pt x="552450" y="450888"/>
                  </a:moveTo>
                  <a:lnTo>
                    <a:pt x="544474" y="442899"/>
                  </a:lnTo>
                  <a:lnTo>
                    <a:pt x="363982" y="442899"/>
                  </a:lnTo>
                  <a:lnTo>
                    <a:pt x="356006" y="450888"/>
                  </a:lnTo>
                  <a:lnTo>
                    <a:pt x="356006" y="470649"/>
                  </a:lnTo>
                  <a:lnTo>
                    <a:pt x="363982" y="478624"/>
                  </a:lnTo>
                  <a:lnTo>
                    <a:pt x="544474" y="478624"/>
                  </a:lnTo>
                  <a:lnTo>
                    <a:pt x="552450" y="470649"/>
                  </a:lnTo>
                  <a:lnTo>
                    <a:pt x="552450" y="450888"/>
                  </a:lnTo>
                  <a:close/>
                </a:path>
                <a:path w="552450" h="7620000">
                  <a:moveTo>
                    <a:pt x="552450" y="361594"/>
                  </a:moveTo>
                  <a:lnTo>
                    <a:pt x="544474" y="353606"/>
                  </a:lnTo>
                  <a:lnTo>
                    <a:pt x="399707" y="353606"/>
                  </a:lnTo>
                  <a:lnTo>
                    <a:pt x="391718" y="361594"/>
                  </a:lnTo>
                  <a:lnTo>
                    <a:pt x="391718" y="381342"/>
                  </a:lnTo>
                  <a:lnTo>
                    <a:pt x="399707" y="389331"/>
                  </a:lnTo>
                  <a:lnTo>
                    <a:pt x="544474" y="389331"/>
                  </a:lnTo>
                  <a:lnTo>
                    <a:pt x="552450" y="381342"/>
                  </a:lnTo>
                  <a:lnTo>
                    <a:pt x="552450" y="361594"/>
                  </a:lnTo>
                  <a:close/>
                </a:path>
                <a:path w="552450" h="7620000">
                  <a:moveTo>
                    <a:pt x="552450" y="272288"/>
                  </a:moveTo>
                  <a:lnTo>
                    <a:pt x="544474" y="264312"/>
                  </a:lnTo>
                  <a:lnTo>
                    <a:pt x="399707" y="264312"/>
                  </a:lnTo>
                  <a:lnTo>
                    <a:pt x="391718" y="272288"/>
                  </a:lnTo>
                  <a:lnTo>
                    <a:pt x="391718" y="292049"/>
                  </a:lnTo>
                  <a:lnTo>
                    <a:pt x="399707" y="300024"/>
                  </a:lnTo>
                  <a:lnTo>
                    <a:pt x="544474" y="300024"/>
                  </a:lnTo>
                  <a:lnTo>
                    <a:pt x="552450" y="292049"/>
                  </a:lnTo>
                  <a:lnTo>
                    <a:pt x="552450" y="27228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23587" y="2407443"/>
              <a:ext cx="561340" cy="445770"/>
            </a:xfrm>
            <a:custGeom>
              <a:avLst/>
              <a:gdLst/>
              <a:ahLst/>
              <a:cxnLst/>
              <a:rect l="l" t="t" r="r" b="b"/>
              <a:pathLst>
                <a:path w="561340" h="445769">
                  <a:moveTo>
                    <a:pt x="212161" y="60960"/>
                  </a:moveTo>
                  <a:lnTo>
                    <a:pt x="67053" y="60960"/>
                  </a:lnTo>
                  <a:lnTo>
                    <a:pt x="74465" y="55880"/>
                  </a:lnTo>
                  <a:lnTo>
                    <a:pt x="82345" y="50800"/>
                  </a:lnTo>
                  <a:lnTo>
                    <a:pt x="90661" y="45720"/>
                  </a:lnTo>
                  <a:lnTo>
                    <a:pt x="99379" y="41910"/>
                  </a:lnTo>
                  <a:lnTo>
                    <a:pt x="104826" y="16510"/>
                  </a:lnTo>
                  <a:lnTo>
                    <a:pt x="106522" y="7620"/>
                  </a:lnTo>
                  <a:lnTo>
                    <a:pt x="112952" y="1270"/>
                  </a:lnTo>
                  <a:lnTo>
                    <a:pt x="121346" y="0"/>
                  </a:lnTo>
                  <a:lnTo>
                    <a:pt x="157868" y="0"/>
                  </a:lnTo>
                  <a:lnTo>
                    <a:pt x="166262" y="1270"/>
                  </a:lnTo>
                  <a:lnTo>
                    <a:pt x="172691" y="7620"/>
                  </a:lnTo>
                  <a:lnTo>
                    <a:pt x="174388" y="16510"/>
                  </a:lnTo>
                  <a:lnTo>
                    <a:pt x="179835" y="41910"/>
                  </a:lnTo>
                  <a:lnTo>
                    <a:pt x="188515" y="45720"/>
                  </a:lnTo>
                  <a:lnTo>
                    <a:pt x="196835" y="50800"/>
                  </a:lnTo>
                  <a:lnTo>
                    <a:pt x="204736" y="55880"/>
                  </a:lnTo>
                  <a:lnTo>
                    <a:pt x="212161" y="60960"/>
                  </a:lnTo>
                  <a:close/>
                </a:path>
                <a:path w="561340" h="445769">
                  <a:moveTo>
                    <a:pt x="33745" y="248920"/>
                  </a:moveTo>
                  <a:lnTo>
                    <a:pt x="24816" y="246380"/>
                  </a:lnTo>
                  <a:lnTo>
                    <a:pt x="19726" y="240030"/>
                  </a:lnTo>
                  <a:lnTo>
                    <a:pt x="16511" y="234950"/>
                  </a:lnTo>
                  <a:lnTo>
                    <a:pt x="13564" y="231140"/>
                  </a:lnTo>
                  <a:lnTo>
                    <a:pt x="10885" y="226060"/>
                  </a:lnTo>
                  <a:lnTo>
                    <a:pt x="8206" y="222250"/>
                  </a:lnTo>
                  <a:lnTo>
                    <a:pt x="5706" y="217170"/>
                  </a:lnTo>
                  <a:lnTo>
                    <a:pt x="3474" y="213360"/>
                  </a:lnTo>
                  <a:lnTo>
                    <a:pt x="1420" y="208280"/>
                  </a:lnTo>
                  <a:lnTo>
                    <a:pt x="0" y="201930"/>
                  </a:lnTo>
                  <a:lnTo>
                    <a:pt x="572" y="195580"/>
                  </a:lnTo>
                  <a:lnTo>
                    <a:pt x="2952" y="190500"/>
                  </a:lnTo>
                  <a:lnTo>
                    <a:pt x="6956" y="185420"/>
                  </a:lnTo>
                  <a:lnTo>
                    <a:pt x="26780" y="167640"/>
                  </a:lnTo>
                  <a:lnTo>
                    <a:pt x="25798" y="162560"/>
                  </a:lnTo>
                  <a:lnTo>
                    <a:pt x="25262" y="156210"/>
                  </a:lnTo>
                  <a:lnTo>
                    <a:pt x="25262" y="143510"/>
                  </a:lnTo>
                  <a:lnTo>
                    <a:pt x="25691" y="138430"/>
                  </a:lnTo>
                  <a:lnTo>
                    <a:pt x="25798" y="137160"/>
                  </a:lnTo>
                  <a:lnTo>
                    <a:pt x="26780" y="130810"/>
                  </a:lnTo>
                  <a:lnTo>
                    <a:pt x="6956" y="113030"/>
                  </a:lnTo>
                  <a:lnTo>
                    <a:pt x="2952" y="107950"/>
                  </a:lnTo>
                  <a:lnTo>
                    <a:pt x="572" y="102870"/>
                  </a:lnTo>
                  <a:lnTo>
                    <a:pt x="0" y="96520"/>
                  </a:lnTo>
                  <a:lnTo>
                    <a:pt x="1420" y="91440"/>
                  </a:lnTo>
                  <a:lnTo>
                    <a:pt x="3474" y="86360"/>
                  </a:lnTo>
                  <a:lnTo>
                    <a:pt x="5706" y="81280"/>
                  </a:lnTo>
                  <a:lnTo>
                    <a:pt x="10885" y="72390"/>
                  </a:lnTo>
                  <a:lnTo>
                    <a:pt x="13654" y="67310"/>
                  </a:lnTo>
                  <a:lnTo>
                    <a:pt x="16600" y="63500"/>
                  </a:lnTo>
                  <a:lnTo>
                    <a:pt x="24816" y="52070"/>
                  </a:lnTo>
                  <a:lnTo>
                    <a:pt x="33745" y="49530"/>
                  </a:lnTo>
                  <a:lnTo>
                    <a:pt x="41782" y="53340"/>
                  </a:lnTo>
                  <a:lnTo>
                    <a:pt x="67053" y="60960"/>
                  </a:lnTo>
                  <a:lnTo>
                    <a:pt x="260698" y="60960"/>
                  </a:lnTo>
                  <a:lnTo>
                    <a:pt x="262524" y="63500"/>
                  </a:lnTo>
                  <a:lnTo>
                    <a:pt x="265471" y="67310"/>
                  </a:lnTo>
                  <a:lnTo>
                    <a:pt x="268150" y="72390"/>
                  </a:lnTo>
                  <a:lnTo>
                    <a:pt x="270918" y="77470"/>
                  </a:lnTo>
                  <a:lnTo>
                    <a:pt x="273418" y="81280"/>
                  </a:lnTo>
                  <a:lnTo>
                    <a:pt x="275651" y="86360"/>
                  </a:lnTo>
                  <a:lnTo>
                    <a:pt x="277704" y="90170"/>
                  </a:lnTo>
                  <a:lnTo>
                    <a:pt x="279125" y="96520"/>
                  </a:lnTo>
                  <a:lnTo>
                    <a:pt x="278553" y="102870"/>
                  </a:lnTo>
                  <a:lnTo>
                    <a:pt x="276767" y="106680"/>
                  </a:lnTo>
                  <a:lnTo>
                    <a:pt x="133878" y="106680"/>
                  </a:lnTo>
                  <a:lnTo>
                    <a:pt x="128411" y="107950"/>
                  </a:lnTo>
                  <a:lnTo>
                    <a:pt x="97787" y="138430"/>
                  </a:lnTo>
                  <a:lnTo>
                    <a:pt x="96700" y="143510"/>
                  </a:lnTo>
                  <a:lnTo>
                    <a:pt x="96700" y="154940"/>
                  </a:lnTo>
                  <a:lnTo>
                    <a:pt x="117908" y="186690"/>
                  </a:lnTo>
                  <a:lnTo>
                    <a:pt x="128411" y="191770"/>
                  </a:lnTo>
                  <a:lnTo>
                    <a:pt x="276589" y="191770"/>
                  </a:lnTo>
                  <a:lnTo>
                    <a:pt x="278374" y="195580"/>
                  </a:lnTo>
                  <a:lnTo>
                    <a:pt x="278832" y="200660"/>
                  </a:lnTo>
                  <a:lnTo>
                    <a:pt x="278946" y="201930"/>
                  </a:lnTo>
                  <a:lnTo>
                    <a:pt x="277526" y="208280"/>
                  </a:lnTo>
                  <a:lnTo>
                    <a:pt x="275472" y="212090"/>
                  </a:lnTo>
                  <a:lnTo>
                    <a:pt x="273240" y="217170"/>
                  </a:lnTo>
                  <a:lnTo>
                    <a:pt x="270739" y="222250"/>
                  </a:lnTo>
                  <a:lnTo>
                    <a:pt x="267971" y="226060"/>
                  </a:lnTo>
                  <a:lnTo>
                    <a:pt x="265292" y="231140"/>
                  </a:lnTo>
                  <a:lnTo>
                    <a:pt x="262345" y="234950"/>
                  </a:lnTo>
                  <a:lnTo>
                    <a:pt x="260520" y="237490"/>
                  </a:lnTo>
                  <a:lnTo>
                    <a:pt x="66964" y="237490"/>
                  </a:lnTo>
                  <a:lnTo>
                    <a:pt x="41782" y="246380"/>
                  </a:lnTo>
                  <a:lnTo>
                    <a:pt x="33745" y="248920"/>
                  </a:lnTo>
                  <a:close/>
                </a:path>
                <a:path w="561340" h="445769">
                  <a:moveTo>
                    <a:pt x="260698" y="60960"/>
                  </a:moveTo>
                  <a:lnTo>
                    <a:pt x="212161" y="60960"/>
                  </a:lnTo>
                  <a:lnTo>
                    <a:pt x="237342" y="52070"/>
                  </a:lnTo>
                  <a:lnTo>
                    <a:pt x="245379" y="49530"/>
                  </a:lnTo>
                  <a:lnTo>
                    <a:pt x="254309" y="52070"/>
                  </a:lnTo>
                  <a:lnTo>
                    <a:pt x="260698" y="60960"/>
                  </a:lnTo>
                  <a:close/>
                </a:path>
                <a:path w="561340" h="445769">
                  <a:moveTo>
                    <a:pt x="276589" y="191770"/>
                  </a:moveTo>
                  <a:lnTo>
                    <a:pt x="150714" y="191770"/>
                  </a:lnTo>
                  <a:lnTo>
                    <a:pt x="161216" y="186690"/>
                  </a:lnTo>
                  <a:lnTo>
                    <a:pt x="165851" y="184150"/>
                  </a:lnTo>
                  <a:lnTo>
                    <a:pt x="173890" y="175260"/>
                  </a:lnTo>
                  <a:lnTo>
                    <a:pt x="176987" y="171450"/>
                  </a:lnTo>
                  <a:lnTo>
                    <a:pt x="181337" y="160020"/>
                  </a:lnTo>
                  <a:lnTo>
                    <a:pt x="182425" y="154940"/>
                  </a:lnTo>
                  <a:lnTo>
                    <a:pt x="182425" y="143510"/>
                  </a:lnTo>
                  <a:lnTo>
                    <a:pt x="161216" y="111760"/>
                  </a:lnTo>
                  <a:lnTo>
                    <a:pt x="145246" y="106680"/>
                  </a:lnTo>
                  <a:lnTo>
                    <a:pt x="276767" y="106680"/>
                  </a:lnTo>
                  <a:lnTo>
                    <a:pt x="276172" y="107950"/>
                  </a:lnTo>
                  <a:lnTo>
                    <a:pt x="272168" y="113030"/>
                  </a:lnTo>
                  <a:lnTo>
                    <a:pt x="271989" y="113030"/>
                  </a:lnTo>
                  <a:lnTo>
                    <a:pt x="252165" y="130810"/>
                  </a:lnTo>
                  <a:lnTo>
                    <a:pt x="253148" y="137160"/>
                  </a:lnTo>
                  <a:lnTo>
                    <a:pt x="253684" y="143510"/>
                  </a:lnTo>
                  <a:lnTo>
                    <a:pt x="253684" y="156210"/>
                  </a:lnTo>
                  <a:lnTo>
                    <a:pt x="253148" y="161290"/>
                  </a:lnTo>
                  <a:lnTo>
                    <a:pt x="252165" y="167640"/>
                  </a:lnTo>
                  <a:lnTo>
                    <a:pt x="271989" y="185420"/>
                  </a:lnTo>
                  <a:lnTo>
                    <a:pt x="275994" y="190500"/>
                  </a:lnTo>
                  <a:lnTo>
                    <a:pt x="276589" y="191770"/>
                  </a:lnTo>
                  <a:close/>
                </a:path>
                <a:path w="561340" h="445769">
                  <a:moveTo>
                    <a:pt x="364378" y="445770"/>
                  </a:moveTo>
                  <a:lnTo>
                    <a:pt x="358408" y="445770"/>
                  </a:lnTo>
                  <a:lnTo>
                    <a:pt x="352446" y="444500"/>
                  </a:lnTo>
                  <a:lnTo>
                    <a:pt x="347713" y="441960"/>
                  </a:lnTo>
                  <a:lnTo>
                    <a:pt x="343070" y="440690"/>
                  </a:lnTo>
                  <a:lnTo>
                    <a:pt x="338605" y="438150"/>
                  </a:lnTo>
                  <a:lnTo>
                    <a:pt x="333783" y="434340"/>
                  </a:lnTo>
                  <a:lnTo>
                    <a:pt x="329229" y="431800"/>
                  </a:lnTo>
                  <a:lnTo>
                    <a:pt x="324942" y="429260"/>
                  </a:lnTo>
                  <a:lnTo>
                    <a:pt x="313959" y="421640"/>
                  </a:lnTo>
                  <a:lnTo>
                    <a:pt x="311727" y="412750"/>
                  </a:lnTo>
                  <a:lnTo>
                    <a:pt x="314405" y="403860"/>
                  </a:lnTo>
                  <a:lnTo>
                    <a:pt x="322710" y="378460"/>
                  </a:lnTo>
                  <a:lnTo>
                    <a:pt x="317107" y="372110"/>
                  </a:lnTo>
                  <a:lnTo>
                    <a:pt x="312106" y="363220"/>
                  </a:lnTo>
                  <a:lnTo>
                    <a:pt x="307742" y="355600"/>
                  </a:lnTo>
                  <a:lnTo>
                    <a:pt x="304047" y="346710"/>
                  </a:lnTo>
                  <a:lnTo>
                    <a:pt x="263149" y="332740"/>
                  </a:lnTo>
                  <a:lnTo>
                    <a:pt x="261095" y="312420"/>
                  </a:lnTo>
                  <a:lnTo>
                    <a:pt x="261185" y="298450"/>
                  </a:lnTo>
                  <a:lnTo>
                    <a:pt x="261274" y="297180"/>
                  </a:lnTo>
                  <a:lnTo>
                    <a:pt x="261363" y="295910"/>
                  </a:lnTo>
                  <a:lnTo>
                    <a:pt x="261452" y="294640"/>
                  </a:lnTo>
                  <a:lnTo>
                    <a:pt x="263149" y="279400"/>
                  </a:lnTo>
                  <a:lnTo>
                    <a:pt x="269757" y="273050"/>
                  </a:lnTo>
                  <a:lnTo>
                    <a:pt x="304047" y="266700"/>
                  </a:lnTo>
                  <a:lnTo>
                    <a:pt x="307704" y="257810"/>
                  </a:lnTo>
                  <a:lnTo>
                    <a:pt x="312073" y="248920"/>
                  </a:lnTo>
                  <a:lnTo>
                    <a:pt x="317094" y="241300"/>
                  </a:lnTo>
                  <a:lnTo>
                    <a:pt x="322710" y="233680"/>
                  </a:lnTo>
                  <a:lnTo>
                    <a:pt x="314405" y="208280"/>
                  </a:lnTo>
                  <a:lnTo>
                    <a:pt x="311727" y="200660"/>
                  </a:lnTo>
                  <a:lnTo>
                    <a:pt x="313959" y="191770"/>
                  </a:lnTo>
                  <a:lnTo>
                    <a:pt x="320746" y="186690"/>
                  </a:lnTo>
                  <a:lnTo>
                    <a:pt x="324943" y="184150"/>
                  </a:lnTo>
                  <a:lnTo>
                    <a:pt x="329229" y="180340"/>
                  </a:lnTo>
                  <a:lnTo>
                    <a:pt x="333783" y="177800"/>
                  </a:lnTo>
                  <a:lnTo>
                    <a:pt x="338426" y="175260"/>
                  </a:lnTo>
                  <a:lnTo>
                    <a:pt x="342981" y="172720"/>
                  </a:lnTo>
                  <a:lnTo>
                    <a:pt x="347624" y="170180"/>
                  </a:lnTo>
                  <a:lnTo>
                    <a:pt x="352357" y="168910"/>
                  </a:lnTo>
                  <a:lnTo>
                    <a:pt x="358369" y="167640"/>
                  </a:lnTo>
                  <a:lnTo>
                    <a:pt x="364356" y="167640"/>
                  </a:lnTo>
                  <a:lnTo>
                    <a:pt x="369924" y="170180"/>
                  </a:lnTo>
                  <a:lnTo>
                    <a:pt x="374681" y="173990"/>
                  </a:lnTo>
                  <a:lnTo>
                    <a:pt x="392362" y="194310"/>
                  </a:lnTo>
                  <a:lnTo>
                    <a:pt x="508817" y="194310"/>
                  </a:lnTo>
                  <a:lnTo>
                    <a:pt x="510412" y="200660"/>
                  </a:lnTo>
                  <a:lnTo>
                    <a:pt x="507733" y="208280"/>
                  </a:lnTo>
                  <a:lnTo>
                    <a:pt x="499429" y="233680"/>
                  </a:lnTo>
                  <a:lnTo>
                    <a:pt x="505032" y="241300"/>
                  </a:lnTo>
                  <a:lnTo>
                    <a:pt x="510033" y="248920"/>
                  </a:lnTo>
                  <a:lnTo>
                    <a:pt x="514397" y="257810"/>
                  </a:lnTo>
                  <a:lnTo>
                    <a:pt x="517036" y="264160"/>
                  </a:lnTo>
                  <a:lnTo>
                    <a:pt x="399873" y="264160"/>
                  </a:lnTo>
                  <a:lnTo>
                    <a:pt x="389371" y="269240"/>
                  </a:lnTo>
                  <a:lnTo>
                    <a:pt x="368162" y="300990"/>
                  </a:lnTo>
                  <a:lnTo>
                    <a:pt x="368162" y="312420"/>
                  </a:lnTo>
                  <a:lnTo>
                    <a:pt x="389371" y="344170"/>
                  </a:lnTo>
                  <a:lnTo>
                    <a:pt x="405341" y="349250"/>
                  </a:lnTo>
                  <a:lnTo>
                    <a:pt x="517047" y="349250"/>
                  </a:lnTo>
                  <a:lnTo>
                    <a:pt x="514435" y="355600"/>
                  </a:lnTo>
                  <a:lnTo>
                    <a:pt x="510066" y="363220"/>
                  </a:lnTo>
                  <a:lnTo>
                    <a:pt x="505044" y="372110"/>
                  </a:lnTo>
                  <a:lnTo>
                    <a:pt x="499429" y="379730"/>
                  </a:lnTo>
                  <a:lnTo>
                    <a:pt x="507733" y="403860"/>
                  </a:lnTo>
                  <a:lnTo>
                    <a:pt x="510412" y="412750"/>
                  </a:lnTo>
                  <a:lnTo>
                    <a:pt x="508817" y="419100"/>
                  </a:lnTo>
                  <a:lnTo>
                    <a:pt x="392451" y="419100"/>
                  </a:lnTo>
                  <a:lnTo>
                    <a:pt x="374770" y="439420"/>
                  </a:lnTo>
                  <a:lnTo>
                    <a:pt x="369963" y="443230"/>
                  </a:lnTo>
                  <a:lnTo>
                    <a:pt x="364378" y="445770"/>
                  </a:lnTo>
                  <a:close/>
                </a:path>
                <a:path w="561340" h="445769">
                  <a:moveTo>
                    <a:pt x="508817" y="194310"/>
                  </a:moveTo>
                  <a:lnTo>
                    <a:pt x="429688" y="194310"/>
                  </a:lnTo>
                  <a:lnTo>
                    <a:pt x="447369" y="173990"/>
                  </a:lnTo>
                  <a:lnTo>
                    <a:pt x="452175" y="170180"/>
                  </a:lnTo>
                  <a:lnTo>
                    <a:pt x="457760" y="167640"/>
                  </a:lnTo>
                  <a:lnTo>
                    <a:pt x="463731" y="167640"/>
                  </a:lnTo>
                  <a:lnTo>
                    <a:pt x="497196" y="184150"/>
                  </a:lnTo>
                  <a:lnTo>
                    <a:pt x="508180" y="191770"/>
                  </a:lnTo>
                  <a:lnTo>
                    <a:pt x="508817" y="194310"/>
                  </a:lnTo>
                  <a:close/>
                </a:path>
                <a:path w="561340" h="445769">
                  <a:moveTo>
                    <a:pt x="429688" y="194310"/>
                  </a:moveTo>
                  <a:lnTo>
                    <a:pt x="392362" y="194310"/>
                  </a:lnTo>
                  <a:lnTo>
                    <a:pt x="404685" y="191770"/>
                  </a:lnTo>
                  <a:lnTo>
                    <a:pt x="417365" y="191770"/>
                  </a:lnTo>
                  <a:lnTo>
                    <a:pt x="429688" y="194310"/>
                  </a:lnTo>
                  <a:close/>
                </a:path>
                <a:path w="561340" h="445769">
                  <a:moveTo>
                    <a:pt x="145634" y="299720"/>
                  </a:moveTo>
                  <a:lnTo>
                    <a:pt x="133311" y="299720"/>
                  </a:lnTo>
                  <a:lnTo>
                    <a:pt x="127239" y="298450"/>
                  </a:lnTo>
                  <a:lnTo>
                    <a:pt x="112862" y="297180"/>
                  </a:lnTo>
                  <a:lnTo>
                    <a:pt x="106433" y="290830"/>
                  </a:lnTo>
                  <a:lnTo>
                    <a:pt x="104736" y="281940"/>
                  </a:lnTo>
                  <a:lnTo>
                    <a:pt x="99289" y="256540"/>
                  </a:lnTo>
                  <a:lnTo>
                    <a:pt x="90609" y="252730"/>
                  </a:lnTo>
                  <a:lnTo>
                    <a:pt x="82289" y="248920"/>
                  </a:lnTo>
                  <a:lnTo>
                    <a:pt x="74388" y="243840"/>
                  </a:lnTo>
                  <a:lnTo>
                    <a:pt x="66964" y="237490"/>
                  </a:lnTo>
                  <a:lnTo>
                    <a:pt x="211982" y="237490"/>
                  </a:lnTo>
                  <a:lnTo>
                    <a:pt x="204570" y="243840"/>
                  </a:lnTo>
                  <a:lnTo>
                    <a:pt x="196690" y="248920"/>
                  </a:lnTo>
                  <a:lnTo>
                    <a:pt x="188374" y="252730"/>
                  </a:lnTo>
                  <a:lnTo>
                    <a:pt x="179656" y="256540"/>
                  </a:lnTo>
                  <a:lnTo>
                    <a:pt x="174209" y="281940"/>
                  </a:lnTo>
                  <a:lnTo>
                    <a:pt x="172513" y="290830"/>
                  </a:lnTo>
                  <a:lnTo>
                    <a:pt x="166083" y="297180"/>
                  </a:lnTo>
                  <a:lnTo>
                    <a:pt x="151707" y="298450"/>
                  </a:lnTo>
                  <a:lnTo>
                    <a:pt x="145634" y="299720"/>
                  </a:lnTo>
                  <a:close/>
                </a:path>
                <a:path w="561340" h="445769">
                  <a:moveTo>
                    <a:pt x="245200" y="248920"/>
                  </a:moveTo>
                  <a:lnTo>
                    <a:pt x="237164" y="246380"/>
                  </a:lnTo>
                  <a:lnTo>
                    <a:pt x="211982" y="237490"/>
                  </a:lnTo>
                  <a:lnTo>
                    <a:pt x="260520" y="237490"/>
                  </a:lnTo>
                  <a:lnTo>
                    <a:pt x="254130" y="246380"/>
                  </a:lnTo>
                  <a:lnTo>
                    <a:pt x="245200" y="248920"/>
                  </a:lnTo>
                  <a:close/>
                </a:path>
                <a:path w="561340" h="445769">
                  <a:moveTo>
                    <a:pt x="517047" y="349250"/>
                  </a:moveTo>
                  <a:lnTo>
                    <a:pt x="416709" y="349250"/>
                  </a:lnTo>
                  <a:lnTo>
                    <a:pt x="422176" y="347980"/>
                  </a:lnTo>
                  <a:lnTo>
                    <a:pt x="432679" y="344170"/>
                  </a:lnTo>
                  <a:lnTo>
                    <a:pt x="453887" y="312420"/>
                  </a:lnTo>
                  <a:lnTo>
                    <a:pt x="453887" y="300990"/>
                  </a:lnTo>
                  <a:lnTo>
                    <a:pt x="432679" y="269240"/>
                  </a:lnTo>
                  <a:lnTo>
                    <a:pt x="422176" y="264160"/>
                  </a:lnTo>
                  <a:lnTo>
                    <a:pt x="517036" y="264160"/>
                  </a:lnTo>
                  <a:lnTo>
                    <a:pt x="518092" y="266700"/>
                  </a:lnTo>
                  <a:lnTo>
                    <a:pt x="544077" y="271780"/>
                  </a:lnTo>
                  <a:lnTo>
                    <a:pt x="552292" y="273050"/>
                  </a:lnTo>
                  <a:lnTo>
                    <a:pt x="558990" y="279400"/>
                  </a:lnTo>
                  <a:lnTo>
                    <a:pt x="560686" y="294640"/>
                  </a:lnTo>
                  <a:lnTo>
                    <a:pt x="560758" y="295910"/>
                  </a:lnTo>
                  <a:lnTo>
                    <a:pt x="560829" y="297180"/>
                  </a:lnTo>
                  <a:lnTo>
                    <a:pt x="560901" y="298450"/>
                  </a:lnTo>
                  <a:lnTo>
                    <a:pt x="560972" y="299720"/>
                  </a:lnTo>
                  <a:lnTo>
                    <a:pt x="561043" y="312420"/>
                  </a:lnTo>
                  <a:lnTo>
                    <a:pt x="560758" y="317500"/>
                  </a:lnTo>
                  <a:lnTo>
                    <a:pt x="560686" y="318770"/>
                  </a:lnTo>
                  <a:lnTo>
                    <a:pt x="558990" y="332740"/>
                  </a:lnTo>
                  <a:lnTo>
                    <a:pt x="552382" y="339090"/>
                  </a:lnTo>
                  <a:lnTo>
                    <a:pt x="544077" y="341630"/>
                  </a:lnTo>
                  <a:lnTo>
                    <a:pt x="518092" y="346710"/>
                  </a:lnTo>
                  <a:lnTo>
                    <a:pt x="517047" y="349250"/>
                  </a:lnTo>
                  <a:close/>
                </a:path>
                <a:path w="561340" h="445769">
                  <a:moveTo>
                    <a:pt x="423705" y="420370"/>
                  </a:moveTo>
                  <a:lnTo>
                    <a:pt x="398523" y="420370"/>
                  </a:lnTo>
                  <a:lnTo>
                    <a:pt x="392451" y="419100"/>
                  </a:lnTo>
                  <a:lnTo>
                    <a:pt x="429777" y="419100"/>
                  </a:lnTo>
                  <a:lnTo>
                    <a:pt x="423705" y="420370"/>
                  </a:lnTo>
                  <a:close/>
                </a:path>
                <a:path w="561340" h="445769">
                  <a:moveTo>
                    <a:pt x="463681" y="445770"/>
                  </a:moveTo>
                  <a:lnTo>
                    <a:pt x="457693" y="445770"/>
                  </a:lnTo>
                  <a:lnTo>
                    <a:pt x="452125" y="443230"/>
                  </a:lnTo>
                  <a:lnTo>
                    <a:pt x="447368" y="439420"/>
                  </a:lnTo>
                  <a:lnTo>
                    <a:pt x="429777" y="419100"/>
                  </a:lnTo>
                  <a:lnTo>
                    <a:pt x="508817" y="419100"/>
                  </a:lnTo>
                  <a:lnTo>
                    <a:pt x="508180" y="421640"/>
                  </a:lnTo>
                  <a:lnTo>
                    <a:pt x="497196" y="429260"/>
                  </a:lnTo>
                  <a:lnTo>
                    <a:pt x="492821" y="433070"/>
                  </a:lnTo>
                  <a:lnTo>
                    <a:pt x="488356" y="435610"/>
                  </a:lnTo>
                  <a:lnTo>
                    <a:pt x="483534" y="438150"/>
                  </a:lnTo>
                  <a:lnTo>
                    <a:pt x="479069" y="440690"/>
                  </a:lnTo>
                  <a:lnTo>
                    <a:pt x="474425" y="443230"/>
                  </a:lnTo>
                  <a:lnTo>
                    <a:pt x="469693" y="444500"/>
                  </a:lnTo>
                  <a:lnTo>
                    <a:pt x="463681" y="445770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3924" y="181927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2305049"/>
              <a:ext cx="76200" cy="76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2609849"/>
              <a:ext cx="76200" cy="761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Project</a:t>
            </a:r>
            <a:r>
              <a:rPr spc="10" dirty="0"/>
              <a:t> </a:t>
            </a:r>
            <a:r>
              <a:rPr spc="-10" dirty="0"/>
              <a:t>Workflow</a:t>
            </a: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/>
          </a:p>
          <a:p>
            <a:pPr marL="12700">
              <a:lnSpc>
                <a:spcPct val="100000"/>
              </a:lnSpc>
              <a:tabLst>
                <a:tab pos="350520" algn="l"/>
              </a:tabLst>
            </a:pPr>
            <a:r>
              <a:rPr sz="2325" spc="-75" baseline="1792" dirty="0">
                <a:solidFill>
                  <a:srgbClr val="FFFFFF"/>
                </a:solidFill>
                <a:latin typeface="Arial Nova"/>
                <a:cs typeface="Arial Nova"/>
              </a:rPr>
              <a:t>1</a:t>
            </a:r>
            <a:r>
              <a:rPr sz="2325" baseline="1792" dirty="0">
                <a:solidFill>
                  <a:srgbClr val="FFFFFF"/>
                </a:solidFill>
                <a:latin typeface="Arial Nova"/>
                <a:cs typeface="Arial Nova"/>
              </a:rPr>
              <a:t>	</a:t>
            </a:r>
            <a:r>
              <a:rPr sz="1500" spc="-85" dirty="0">
                <a:solidFill>
                  <a:srgbClr val="1C4ED8"/>
                </a:solidFill>
              </a:rPr>
              <a:t>Data</a:t>
            </a:r>
            <a:r>
              <a:rPr sz="1500" spc="-20" dirty="0">
                <a:solidFill>
                  <a:srgbClr val="1C4ED8"/>
                </a:solidFill>
              </a:rPr>
              <a:t> </a:t>
            </a:r>
            <a:r>
              <a:rPr sz="1500" spc="-10" dirty="0">
                <a:solidFill>
                  <a:srgbClr val="1C4ED8"/>
                </a:solidFill>
              </a:rPr>
              <a:t>Preprocessing</a:t>
            </a:r>
            <a:endParaRPr sz="1500">
              <a:latin typeface="Arial Nova"/>
              <a:cs typeface="Arial Nova"/>
            </a:endParaRPr>
          </a:p>
          <a:p>
            <a:pPr marL="579120" marR="1778635">
              <a:lnSpc>
                <a:spcPct val="153800"/>
              </a:lnSpc>
              <a:spcBef>
                <a:spcPts val="25"/>
              </a:spcBef>
            </a:pPr>
            <a:r>
              <a:rPr sz="1300" b="0" spc="-65" dirty="0">
                <a:latin typeface="Roboto"/>
                <a:cs typeface="Roboto"/>
              </a:rPr>
              <a:t>Images</a:t>
            </a:r>
            <a:r>
              <a:rPr sz="1300" b="0" spc="-10" dirty="0">
                <a:latin typeface="Roboto"/>
                <a:cs typeface="Roboto"/>
              </a:rPr>
              <a:t> </a:t>
            </a:r>
            <a:r>
              <a:rPr sz="1300" b="0" spc="-60" dirty="0">
                <a:latin typeface="Roboto"/>
                <a:cs typeface="Roboto"/>
              </a:rPr>
              <a:t>were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spc="-60" dirty="0"/>
              <a:t>resized</a:t>
            </a:r>
            <a:r>
              <a:rPr sz="1300" spc="-10" dirty="0"/>
              <a:t> </a:t>
            </a:r>
            <a:r>
              <a:rPr sz="1300" b="0" spc="-55" dirty="0">
                <a:latin typeface="Roboto"/>
                <a:cs typeface="Roboto"/>
              </a:rPr>
              <a:t>to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b="0" spc="-50" dirty="0">
                <a:latin typeface="Roboto"/>
                <a:cs typeface="Roboto"/>
              </a:rPr>
              <a:t>uniform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b="0" spc="-50" dirty="0">
                <a:latin typeface="Roboto"/>
                <a:cs typeface="Roboto"/>
              </a:rPr>
              <a:t>dimensions </a:t>
            </a:r>
            <a:r>
              <a:rPr sz="1300" spc="-60" dirty="0"/>
              <a:t>Normalized</a:t>
            </a:r>
            <a:r>
              <a:rPr sz="1300" spc="-5" dirty="0"/>
              <a:t> </a:t>
            </a:r>
            <a:r>
              <a:rPr sz="1300" b="0" spc="-50" dirty="0">
                <a:latin typeface="Roboto"/>
                <a:cs typeface="Roboto"/>
              </a:rPr>
              <a:t>pixel</a:t>
            </a:r>
            <a:r>
              <a:rPr sz="1300" b="0" spc="10" dirty="0">
                <a:latin typeface="Roboto"/>
                <a:cs typeface="Roboto"/>
              </a:rPr>
              <a:t> </a:t>
            </a:r>
            <a:r>
              <a:rPr sz="1300" b="0" spc="-60" dirty="0">
                <a:latin typeface="Roboto"/>
                <a:cs typeface="Roboto"/>
              </a:rPr>
              <a:t>values</a:t>
            </a:r>
            <a:r>
              <a:rPr sz="1300" b="0" spc="5" dirty="0">
                <a:latin typeface="Roboto"/>
                <a:cs typeface="Roboto"/>
              </a:rPr>
              <a:t> </a:t>
            </a:r>
            <a:r>
              <a:rPr sz="1300" b="0" spc="-55" dirty="0">
                <a:latin typeface="Roboto"/>
                <a:cs typeface="Roboto"/>
              </a:rPr>
              <a:t>to</a:t>
            </a:r>
            <a:r>
              <a:rPr sz="1300" b="0" spc="5" dirty="0">
                <a:latin typeface="Roboto"/>
                <a:cs typeface="Roboto"/>
              </a:rPr>
              <a:t> </a:t>
            </a:r>
            <a:r>
              <a:rPr sz="1300" b="0" spc="-65" dirty="0">
                <a:latin typeface="Roboto"/>
                <a:cs typeface="Roboto"/>
              </a:rPr>
              <a:t>range</a:t>
            </a:r>
            <a:r>
              <a:rPr sz="1300" b="0" spc="5" dirty="0">
                <a:latin typeface="Roboto"/>
                <a:cs typeface="Roboto"/>
              </a:rPr>
              <a:t> </a:t>
            </a:r>
            <a:r>
              <a:rPr sz="1300" b="0" spc="-20" dirty="0">
                <a:latin typeface="Roboto"/>
                <a:cs typeface="Roboto"/>
              </a:rPr>
              <a:t>[0,1]</a:t>
            </a:r>
            <a:endParaRPr sz="1300">
              <a:latin typeface="Roboto"/>
              <a:cs typeface="Roboto"/>
            </a:endParaRPr>
          </a:p>
          <a:p>
            <a:pPr marL="579120">
              <a:lnSpc>
                <a:spcPct val="100000"/>
              </a:lnSpc>
              <a:spcBef>
                <a:spcPts val="840"/>
              </a:spcBef>
            </a:pPr>
            <a:r>
              <a:rPr sz="1300" b="0" spc="-50" dirty="0">
                <a:latin typeface="Roboto"/>
                <a:cs typeface="Roboto"/>
              </a:rPr>
              <a:t>Applied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spc="-55" dirty="0"/>
              <a:t>data</a:t>
            </a:r>
            <a:r>
              <a:rPr sz="1300" spc="-10" dirty="0"/>
              <a:t> </a:t>
            </a:r>
            <a:r>
              <a:rPr sz="1300" spc="-60" dirty="0"/>
              <a:t>augmentation</a:t>
            </a:r>
            <a:r>
              <a:rPr sz="1300" spc="-10" dirty="0"/>
              <a:t> </a:t>
            </a:r>
            <a:r>
              <a:rPr sz="1300" b="0" spc="-45" dirty="0">
                <a:latin typeface="Roboto"/>
                <a:cs typeface="Roboto"/>
              </a:rPr>
              <a:t>(rotation,</a:t>
            </a:r>
            <a:r>
              <a:rPr sz="1300" b="0" dirty="0">
                <a:latin typeface="Roboto"/>
                <a:cs typeface="Roboto"/>
              </a:rPr>
              <a:t> </a:t>
            </a:r>
            <a:r>
              <a:rPr sz="1300" b="0" spc="-45" dirty="0">
                <a:latin typeface="Roboto"/>
                <a:cs typeface="Roboto"/>
              </a:rPr>
              <a:t>flipping,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b="0" spc="-50" dirty="0">
                <a:latin typeface="Roboto"/>
                <a:cs typeface="Roboto"/>
              </a:rPr>
              <a:t>brightness</a:t>
            </a:r>
            <a:r>
              <a:rPr sz="1300" b="0" spc="-5" dirty="0">
                <a:latin typeface="Roboto"/>
                <a:cs typeface="Roboto"/>
              </a:rPr>
              <a:t> </a:t>
            </a:r>
            <a:r>
              <a:rPr sz="1300" b="0" spc="-35" dirty="0">
                <a:latin typeface="Roboto"/>
                <a:cs typeface="Roboto"/>
              </a:rPr>
              <a:t>adjustments)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23924" y="2914649"/>
            <a:ext cx="9410700" cy="1600200"/>
            <a:chOff x="923924" y="2914649"/>
            <a:chExt cx="9410700" cy="16002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2914649"/>
              <a:ext cx="76200" cy="76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66799" y="3190874"/>
              <a:ext cx="28575" cy="1323975"/>
            </a:xfrm>
            <a:custGeom>
              <a:avLst/>
              <a:gdLst/>
              <a:ahLst/>
              <a:cxnLst/>
              <a:rect l="l" t="t" r="r" b="b"/>
              <a:pathLst>
                <a:path w="28575" h="1323975">
                  <a:moveTo>
                    <a:pt x="28574" y="1323974"/>
                  </a:moveTo>
                  <a:lnTo>
                    <a:pt x="0" y="1323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3239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77424" y="375284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14325" y="114300"/>
                  </a:moveTo>
                  <a:lnTo>
                    <a:pt x="142875" y="114300"/>
                  </a:lnTo>
                  <a:lnTo>
                    <a:pt x="131742" y="112057"/>
                  </a:lnTo>
                  <a:lnTo>
                    <a:pt x="122660" y="105939"/>
                  </a:lnTo>
                  <a:lnTo>
                    <a:pt x="116542" y="96857"/>
                  </a:lnTo>
                  <a:lnTo>
                    <a:pt x="114300" y="85725"/>
                  </a:lnTo>
                  <a:lnTo>
                    <a:pt x="116542" y="74592"/>
                  </a:lnTo>
                  <a:lnTo>
                    <a:pt x="122660" y="65510"/>
                  </a:lnTo>
                  <a:lnTo>
                    <a:pt x="131742" y="59392"/>
                  </a:lnTo>
                  <a:lnTo>
                    <a:pt x="142875" y="57150"/>
                  </a:lnTo>
                  <a:lnTo>
                    <a:pt x="314325" y="57150"/>
                  </a:lnTo>
                  <a:lnTo>
                    <a:pt x="325457" y="59392"/>
                  </a:lnTo>
                  <a:lnTo>
                    <a:pt x="334539" y="65510"/>
                  </a:lnTo>
                  <a:lnTo>
                    <a:pt x="340657" y="74592"/>
                  </a:lnTo>
                  <a:lnTo>
                    <a:pt x="342900" y="85725"/>
                  </a:lnTo>
                  <a:lnTo>
                    <a:pt x="340657" y="96857"/>
                  </a:lnTo>
                  <a:lnTo>
                    <a:pt x="334539" y="105939"/>
                  </a:lnTo>
                  <a:lnTo>
                    <a:pt x="325457" y="112057"/>
                  </a:lnTo>
                  <a:lnTo>
                    <a:pt x="314325" y="114300"/>
                  </a:lnTo>
                  <a:close/>
                </a:path>
                <a:path w="457200" h="400050">
                  <a:moveTo>
                    <a:pt x="257175" y="200025"/>
                  </a:moveTo>
                  <a:lnTo>
                    <a:pt x="142875" y="200025"/>
                  </a:lnTo>
                  <a:lnTo>
                    <a:pt x="131742" y="197782"/>
                  </a:lnTo>
                  <a:lnTo>
                    <a:pt x="122660" y="191664"/>
                  </a:lnTo>
                  <a:lnTo>
                    <a:pt x="116542" y="182582"/>
                  </a:lnTo>
                  <a:lnTo>
                    <a:pt x="114300" y="171450"/>
                  </a:lnTo>
                  <a:lnTo>
                    <a:pt x="116542" y="160317"/>
                  </a:lnTo>
                  <a:lnTo>
                    <a:pt x="122660" y="151235"/>
                  </a:lnTo>
                  <a:lnTo>
                    <a:pt x="131742" y="145117"/>
                  </a:lnTo>
                  <a:lnTo>
                    <a:pt x="142875" y="142875"/>
                  </a:lnTo>
                  <a:lnTo>
                    <a:pt x="257175" y="142875"/>
                  </a:lnTo>
                  <a:lnTo>
                    <a:pt x="268307" y="145117"/>
                  </a:lnTo>
                  <a:lnTo>
                    <a:pt x="277389" y="151235"/>
                  </a:lnTo>
                  <a:lnTo>
                    <a:pt x="283507" y="160317"/>
                  </a:lnTo>
                  <a:lnTo>
                    <a:pt x="285750" y="171450"/>
                  </a:lnTo>
                  <a:lnTo>
                    <a:pt x="283507" y="182582"/>
                  </a:lnTo>
                  <a:lnTo>
                    <a:pt x="277389" y="191664"/>
                  </a:lnTo>
                  <a:lnTo>
                    <a:pt x="268307" y="197782"/>
                  </a:lnTo>
                  <a:lnTo>
                    <a:pt x="257175" y="200025"/>
                  </a:lnTo>
                  <a:close/>
                </a:path>
                <a:path w="457200" h="400050">
                  <a:moveTo>
                    <a:pt x="371475" y="285750"/>
                  </a:moveTo>
                  <a:lnTo>
                    <a:pt x="142875" y="285750"/>
                  </a:lnTo>
                  <a:lnTo>
                    <a:pt x="131742" y="283507"/>
                  </a:lnTo>
                  <a:lnTo>
                    <a:pt x="122660" y="277389"/>
                  </a:lnTo>
                  <a:lnTo>
                    <a:pt x="116542" y="268307"/>
                  </a:lnTo>
                  <a:lnTo>
                    <a:pt x="114300" y="257175"/>
                  </a:lnTo>
                  <a:lnTo>
                    <a:pt x="116542" y="246042"/>
                  </a:lnTo>
                  <a:lnTo>
                    <a:pt x="122660" y="236960"/>
                  </a:lnTo>
                  <a:lnTo>
                    <a:pt x="131742" y="230842"/>
                  </a:lnTo>
                  <a:lnTo>
                    <a:pt x="142875" y="228600"/>
                  </a:lnTo>
                  <a:lnTo>
                    <a:pt x="371475" y="228600"/>
                  </a:lnTo>
                  <a:lnTo>
                    <a:pt x="382607" y="230842"/>
                  </a:lnTo>
                  <a:lnTo>
                    <a:pt x="391689" y="236960"/>
                  </a:lnTo>
                  <a:lnTo>
                    <a:pt x="397807" y="246042"/>
                  </a:lnTo>
                  <a:lnTo>
                    <a:pt x="400050" y="257175"/>
                  </a:lnTo>
                  <a:lnTo>
                    <a:pt x="397807" y="268307"/>
                  </a:lnTo>
                  <a:lnTo>
                    <a:pt x="391689" y="277389"/>
                  </a:lnTo>
                  <a:lnTo>
                    <a:pt x="382607" y="283507"/>
                  </a:lnTo>
                  <a:lnTo>
                    <a:pt x="371475" y="285750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924" y="31432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200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8424" y="3177936"/>
            <a:ext cx="24784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0" dirty="0">
                <a:solidFill>
                  <a:srgbClr val="1C4ED8"/>
                </a:solidFill>
                <a:latin typeface="Roboto"/>
                <a:cs typeface="Roboto"/>
              </a:rPr>
              <a:t>Exploratory</a:t>
            </a:r>
            <a:r>
              <a:rPr sz="1500" b="1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1C4ED8"/>
                </a:solidFill>
                <a:latin typeface="Roboto"/>
                <a:cs typeface="Roboto"/>
              </a:rPr>
              <a:t>Data</a:t>
            </a:r>
            <a:r>
              <a:rPr sz="1500" b="1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1C4ED8"/>
                </a:solidFill>
                <a:latin typeface="Roboto"/>
                <a:cs typeface="Roboto"/>
              </a:rPr>
              <a:t>Analysis</a:t>
            </a:r>
            <a:r>
              <a:rPr sz="1500" b="1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60" dirty="0">
                <a:solidFill>
                  <a:srgbClr val="1C4ED8"/>
                </a:solidFill>
                <a:latin typeface="Roboto"/>
                <a:cs typeface="Roboto"/>
              </a:rPr>
              <a:t>(EDA)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0138" y="3161788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2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23924" y="3629024"/>
            <a:ext cx="9410700" cy="2209800"/>
            <a:chOff x="923924" y="3629024"/>
            <a:chExt cx="9410700" cy="22098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3629024"/>
              <a:ext cx="76200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3933824"/>
              <a:ext cx="76200" cy="76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4238624"/>
              <a:ext cx="76200" cy="761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66799" y="4514849"/>
              <a:ext cx="28575" cy="1323975"/>
            </a:xfrm>
            <a:custGeom>
              <a:avLst/>
              <a:gdLst/>
              <a:ahLst/>
              <a:cxnLst/>
              <a:rect l="l" t="t" r="r" b="b"/>
              <a:pathLst>
                <a:path w="28575" h="1323975">
                  <a:moveTo>
                    <a:pt x="28574" y="1323974"/>
                  </a:moveTo>
                  <a:lnTo>
                    <a:pt x="0" y="1323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3239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77424" y="50482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3924" y="44672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199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597024" y="3412120"/>
            <a:ext cx="4710430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Visualized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class</a:t>
            </a:r>
            <a:r>
              <a:rPr sz="13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distributions</a:t>
            </a:r>
            <a:r>
              <a:rPr sz="13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between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samples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Created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frequency</a:t>
            </a:r>
            <a:r>
              <a:rPr sz="13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Generated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heatmaps</a:t>
            </a:r>
            <a:r>
              <a:rPr sz="1300" b="1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identify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2B3D4F"/>
                </a:solidFill>
                <a:latin typeface="Roboto"/>
                <a:cs typeface="Roboto"/>
              </a:rPr>
              <a:t>common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locations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0138" y="4485763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3</a:t>
            </a:r>
            <a:endParaRPr sz="1550">
              <a:latin typeface="Arial Nova"/>
              <a:cs typeface="Arial Nov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68424" y="4381949"/>
            <a:ext cx="5612765" cy="68453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500" b="1" spc="-100" dirty="0">
                <a:solidFill>
                  <a:srgbClr val="1C4ED8"/>
                </a:solidFill>
                <a:latin typeface="Roboto"/>
                <a:cs typeface="Roboto"/>
              </a:rPr>
              <a:t>Model</a:t>
            </a:r>
            <a:r>
              <a:rPr sz="1500" b="1" spc="-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C4ED8"/>
                </a:solidFill>
                <a:latin typeface="Roboto"/>
                <a:cs typeface="Roboto"/>
              </a:rPr>
              <a:t>Building</a:t>
            </a:r>
            <a:endParaRPr sz="1500">
              <a:latin typeface="Roboto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875"/>
              </a:spcBef>
            </a:pP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Convolutional</a:t>
            </a:r>
            <a:r>
              <a:rPr sz="1300" b="1" spc="2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Autoencoder</a:t>
            </a:r>
            <a:r>
              <a:rPr sz="1300" b="1" spc="25" dirty="0">
                <a:solidFill>
                  <a:srgbClr val="049569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049569"/>
                </a:solidFill>
                <a:latin typeface="Roboto"/>
                <a:cs typeface="Roboto"/>
              </a:rPr>
              <a:t>(CAE)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:</a:t>
            </a:r>
            <a:r>
              <a:rPr sz="130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reconstruction-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based</a:t>
            </a:r>
            <a:r>
              <a:rPr sz="130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spc="3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3924" y="4952999"/>
            <a:ext cx="9439275" cy="2209800"/>
            <a:chOff x="923924" y="4952999"/>
            <a:chExt cx="9439275" cy="220980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4952999"/>
              <a:ext cx="76200" cy="76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5257799"/>
              <a:ext cx="76200" cy="76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5562599"/>
              <a:ext cx="76200" cy="761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66799" y="5838824"/>
              <a:ext cx="28575" cy="1323975"/>
            </a:xfrm>
            <a:custGeom>
              <a:avLst/>
              <a:gdLst/>
              <a:ahLst/>
              <a:cxnLst/>
              <a:rect l="l" t="t" r="r" b="b"/>
              <a:pathLst>
                <a:path w="28575" h="1323975">
                  <a:moveTo>
                    <a:pt x="28574" y="1323974"/>
                  </a:moveTo>
                  <a:lnTo>
                    <a:pt x="0" y="1323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3239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848849" y="6372224"/>
              <a:ext cx="514350" cy="457200"/>
            </a:xfrm>
            <a:custGeom>
              <a:avLst/>
              <a:gdLst/>
              <a:ahLst/>
              <a:cxnLst/>
              <a:rect l="l" t="t" r="r" b="b"/>
              <a:pathLst>
                <a:path w="514350" h="457200">
                  <a:moveTo>
                    <a:pt x="457200" y="371475"/>
                  </a:moveTo>
                  <a:lnTo>
                    <a:pt x="57150" y="371475"/>
                  </a:lnTo>
                  <a:lnTo>
                    <a:pt x="34922" y="366978"/>
                  </a:lnTo>
                  <a:lnTo>
                    <a:pt x="16754" y="354720"/>
                  </a:lnTo>
                  <a:lnTo>
                    <a:pt x="4496" y="336552"/>
                  </a:lnTo>
                  <a:lnTo>
                    <a:pt x="0" y="314325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57200" y="0"/>
                  </a:lnTo>
                  <a:lnTo>
                    <a:pt x="479427" y="4496"/>
                  </a:lnTo>
                  <a:lnTo>
                    <a:pt x="497595" y="16754"/>
                  </a:lnTo>
                  <a:lnTo>
                    <a:pt x="509853" y="34922"/>
                  </a:lnTo>
                  <a:lnTo>
                    <a:pt x="514350" y="57150"/>
                  </a:lnTo>
                  <a:lnTo>
                    <a:pt x="57150" y="57150"/>
                  </a:lnTo>
                  <a:lnTo>
                    <a:pt x="57150" y="257175"/>
                  </a:lnTo>
                  <a:lnTo>
                    <a:pt x="514350" y="257175"/>
                  </a:lnTo>
                  <a:lnTo>
                    <a:pt x="514350" y="314325"/>
                  </a:lnTo>
                  <a:lnTo>
                    <a:pt x="509853" y="336552"/>
                  </a:lnTo>
                  <a:lnTo>
                    <a:pt x="497595" y="354720"/>
                  </a:lnTo>
                  <a:lnTo>
                    <a:pt x="479427" y="366978"/>
                  </a:lnTo>
                  <a:lnTo>
                    <a:pt x="457200" y="371475"/>
                  </a:lnTo>
                  <a:close/>
                </a:path>
                <a:path w="514350" h="457200">
                  <a:moveTo>
                    <a:pt x="514350" y="257175"/>
                  </a:moveTo>
                  <a:lnTo>
                    <a:pt x="457200" y="257175"/>
                  </a:lnTo>
                  <a:lnTo>
                    <a:pt x="457200" y="57150"/>
                  </a:lnTo>
                  <a:lnTo>
                    <a:pt x="514350" y="57150"/>
                  </a:lnTo>
                  <a:lnTo>
                    <a:pt x="514350" y="257175"/>
                  </a:lnTo>
                  <a:close/>
                </a:path>
                <a:path w="514350" h="457200">
                  <a:moveTo>
                    <a:pt x="309592" y="400050"/>
                  </a:moveTo>
                  <a:lnTo>
                    <a:pt x="204757" y="400050"/>
                  </a:lnTo>
                  <a:lnTo>
                    <a:pt x="214312" y="371475"/>
                  </a:lnTo>
                  <a:lnTo>
                    <a:pt x="300037" y="371475"/>
                  </a:lnTo>
                  <a:lnTo>
                    <a:pt x="309592" y="400050"/>
                  </a:lnTo>
                  <a:close/>
                </a:path>
                <a:path w="514350" h="457200">
                  <a:moveTo>
                    <a:pt x="371475" y="457200"/>
                  </a:moveTo>
                  <a:lnTo>
                    <a:pt x="142875" y="457200"/>
                  </a:lnTo>
                  <a:lnTo>
                    <a:pt x="131742" y="454957"/>
                  </a:lnTo>
                  <a:lnTo>
                    <a:pt x="122660" y="448839"/>
                  </a:lnTo>
                  <a:lnTo>
                    <a:pt x="116542" y="439757"/>
                  </a:lnTo>
                  <a:lnTo>
                    <a:pt x="114300" y="428625"/>
                  </a:lnTo>
                  <a:lnTo>
                    <a:pt x="116542" y="417492"/>
                  </a:lnTo>
                  <a:lnTo>
                    <a:pt x="122660" y="408410"/>
                  </a:lnTo>
                  <a:lnTo>
                    <a:pt x="131742" y="402292"/>
                  </a:lnTo>
                  <a:lnTo>
                    <a:pt x="142875" y="400050"/>
                  </a:lnTo>
                  <a:lnTo>
                    <a:pt x="371475" y="400050"/>
                  </a:lnTo>
                  <a:lnTo>
                    <a:pt x="382607" y="402292"/>
                  </a:lnTo>
                  <a:lnTo>
                    <a:pt x="391689" y="408410"/>
                  </a:lnTo>
                  <a:lnTo>
                    <a:pt x="397807" y="417492"/>
                  </a:lnTo>
                  <a:lnTo>
                    <a:pt x="400050" y="428625"/>
                  </a:lnTo>
                  <a:lnTo>
                    <a:pt x="397807" y="439757"/>
                  </a:lnTo>
                  <a:lnTo>
                    <a:pt x="391689" y="448839"/>
                  </a:lnTo>
                  <a:lnTo>
                    <a:pt x="382607" y="454957"/>
                  </a:lnTo>
                  <a:lnTo>
                    <a:pt x="371475" y="457200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3924" y="5791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5"/>
                  </a:lnTo>
                  <a:lnTo>
                    <a:pt x="56317" y="298492"/>
                  </a:lnTo>
                  <a:lnTo>
                    <a:pt x="28894" y="266701"/>
                  </a:lnTo>
                  <a:lnTo>
                    <a:pt x="10017" y="229199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79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79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8"/>
                  </a:lnTo>
                  <a:lnTo>
                    <a:pt x="318513" y="259583"/>
                  </a:lnTo>
                  <a:lnTo>
                    <a:pt x="292683" y="292682"/>
                  </a:lnTo>
                  <a:lnTo>
                    <a:pt x="259584" y="318512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597024" y="5040883"/>
            <a:ext cx="3970020" cy="635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U-</a:t>
            </a:r>
            <a:r>
              <a:rPr sz="1300" b="1" spc="-50" dirty="0">
                <a:solidFill>
                  <a:srgbClr val="049569"/>
                </a:solidFill>
                <a:latin typeface="Roboto"/>
                <a:cs typeface="Roboto"/>
              </a:rPr>
              <a:t>Net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: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pixel-level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localization </a:t>
            </a:r>
            <a:r>
              <a:rPr sz="1300" b="1" spc="-55" dirty="0">
                <a:solidFill>
                  <a:srgbClr val="049569"/>
                </a:solidFill>
                <a:latin typeface="Roboto"/>
                <a:cs typeface="Roboto"/>
              </a:rPr>
              <a:t>PatchCore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: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detecting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subtle,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feature-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level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68424" y="5825886"/>
            <a:ext cx="21088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0" dirty="0">
                <a:solidFill>
                  <a:srgbClr val="1C4ED8"/>
                </a:solidFill>
                <a:latin typeface="Roboto"/>
                <a:cs typeface="Roboto"/>
              </a:rPr>
              <a:t>Interactive</a:t>
            </a:r>
            <a:r>
              <a:rPr sz="1500" b="1" spc="-3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70" dirty="0">
                <a:solidFill>
                  <a:srgbClr val="1C4ED8"/>
                </a:solidFill>
                <a:latin typeface="Roboto"/>
                <a:cs typeface="Roboto"/>
              </a:rPr>
              <a:t>UI</a:t>
            </a:r>
            <a:r>
              <a:rPr sz="1500" b="1" spc="-3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1C4ED8"/>
                </a:solidFill>
                <a:latin typeface="Roboto"/>
                <a:cs typeface="Roboto"/>
              </a:rPr>
              <a:t>Development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0138" y="5809738"/>
            <a:ext cx="13081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0" dirty="0">
                <a:solidFill>
                  <a:srgbClr val="FFFFFF"/>
                </a:solidFill>
                <a:latin typeface="Arial Nova"/>
                <a:cs typeface="Arial Nova"/>
              </a:rPr>
              <a:t>4</a:t>
            </a:r>
            <a:endParaRPr sz="1550">
              <a:latin typeface="Arial Nova"/>
              <a:cs typeface="Arial Nov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23924" y="6276974"/>
            <a:ext cx="9410700" cy="2209800"/>
            <a:chOff x="923924" y="6276974"/>
            <a:chExt cx="9410700" cy="220980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6276974"/>
              <a:ext cx="76200" cy="761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6581774"/>
              <a:ext cx="76200" cy="761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6886574"/>
              <a:ext cx="76200" cy="761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66799" y="7162799"/>
              <a:ext cx="28575" cy="1323975"/>
            </a:xfrm>
            <a:custGeom>
              <a:avLst/>
              <a:gdLst/>
              <a:ahLst/>
              <a:cxnLst/>
              <a:rect l="l" t="t" r="r" b="b"/>
              <a:pathLst>
                <a:path w="28575" h="1323975">
                  <a:moveTo>
                    <a:pt x="28574" y="1323974"/>
                  </a:moveTo>
                  <a:lnTo>
                    <a:pt x="0" y="1323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32397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77424" y="772477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23924" y="711517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2"/>
                  </a:lnTo>
                  <a:lnTo>
                    <a:pt x="28894" y="266701"/>
                  </a:lnTo>
                  <a:lnTo>
                    <a:pt x="10017" y="229199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8"/>
                  </a:lnTo>
                  <a:lnTo>
                    <a:pt x="24386" y="83313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8"/>
                  </a:lnTo>
                  <a:lnTo>
                    <a:pt x="318513" y="259583"/>
                  </a:lnTo>
                  <a:lnTo>
                    <a:pt x="292683" y="292682"/>
                  </a:lnTo>
                  <a:lnTo>
                    <a:pt x="259584" y="318512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7600949"/>
              <a:ext cx="76200" cy="7619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7905749"/>
              <a:ext cx="76200" cy="761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030138" y="6060070"/>
            <a:ext cx="4528820" cy="2263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9120" marR="323215">
              <a:lnSpc>
                <a:spcPct val="153800"/>
              </a:lnSpc>
              <a:spcBef>
                <a:spcPts val="90"/>
              </a:spcBef>
            </a:pP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Built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Gradio</a:t>
            </a:r>
            <a:r>
              <a:rPr sz="13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70" dirty="0">
                <a:solidFill>
                  <a:srgbClr val="2B3D4F"/>
                </a:solidFill>
                <a:latin typeface="Roboto"/>
                <a:cs typeface="Roboto"/>
              </a:rPr>
              <a:t>web</a:t>
            </a:r>
            <a:r>
              <a:rPr sz="13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2B3D4F"/>
                </a:solidFill>
                <a:latin typeface="Roboto"/>
                <a:cs typeface="Roboto"/>
              </a:rPr>
              <a:t>interface</a:t>
            </a:r>
            <a:r>
              <a:rPr sz="13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interactive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visualization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Enabled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real-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time</a:t>
            </a:r>
            <a:r>
              <a:rPr sz="13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r>
              <a:rPr sz="13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results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Integrated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B3D4F"/>
                </a:solidFill>
                <a:latin typeface="Roboto"/>
                <a:cs typeface="Roboto"/>
              </a:rPr>
              <a:t>side-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by-</a:t>
            </a:r>
            <a:r>
              <a:rPr sz="1300" b="1" spc="-55" dirty="0">
                <a:solidFill>
                  <a:srgbClr val="2B3D4F"/>
                </a:solidFill>
                <a:latin typeface="Roboto"/>
                <a:cs typeface="Roboto"/>
              </a:rPr>
              <a:t>side</a:t>
            </a:r>
            <a:r>
              <a:rPr sz="13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300" b="1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comparison</a:t>
            </a:r>
            <a:r>
              <a:rPr sz="1300" b="1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features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350520" algn="l"/>
              </a:tabLst>
            </a:pPr>
            <a:r>
              <a:rPr sz="2325" b="1" spc="-75" baseline="1792" dirty="0">
                <a:solidFill>
                  <a:srgbClr val="FFFFFF"/>
                </a:solidFill>
                <a:latin typeface="Arial Nova"/>
                <a:cs typeface="Arial Nova"/>
              </a:rPr>
              <a:t>5</a:t>
            </a:r>
            <a:r>
              <a:rPr sz="2325" b="1" baseline="1792" dirty="0">
                <a:solidFill>
                  <a:srgbClr val="FFFFFF"/>
                </a:solidFill>
                <a:latin typeface="Arial Nova"/>
                <a:cs typeface="Arial Nova"/>
              </a:rPr>
              <a:t>	</a:t>
            </a:r>
            <a:r>
              <a:rPr sz="1500" b="1" spc="-80" dirty="0">
                <a:solidFill>
                  <a:srgbClr val="1C4ED8"/>
                </a:solidFill>
                <a:latin typeface="Roboto"/>
                <a:cs typeface="Roboto"/>
              </a:rPr>
              <a:t>Evaluation</a:t>
            </a:r>
            <a:r>
              <a:rPr sz="1500" b="1" spc="-30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C4ED8"/>
                </a:solidFill>
                <a:latin typeface="Roboto"/>
                <a:cs typeface="Roboto"/>
              </a:rPr>
              <a:t>Metrics</a:t>
            </a:r>
            <a:endParaRPr sz="1500">
              <a:latin typeface="Roboto"/>
              <a:cs typeface="Roboto"/>
            </a:endParaRPr>
          </a:p>
          <a:p>
            <a:pPr marL="579120" marR="5080">
              <a:lnSpc>
                <a:spcPct val="153800"/>
              </a:lnSpc>
              <a:spcBef>
                <a:spcPts val="30"/>
              </a:spcBef>
            </a:pPr>
            <a:r>
              <a:rPr sz="1300" b="1" spc="-75" dirty="0">
                <a:solidFill>
                  <a:srgbClr val="2B3D4F"/>
                </a:solidFill>
                <a:latin typeface="Roboto"/>
                <a:cs typeface="Roboto"/>
              </a:rPr>
              <a:t>Mean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Squared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B3D4F"/>
                </a:solidFill>
                <a:latin typeface="Roboto"/>
                <a:cs typeface="Roboto"/>
              </a:rPr>
              <a:t>Error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(MSE)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CAE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reconstruction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quality </a:t>
            </a:r>
            <a:r>
              <a:rPr sz="1300" b="1" spc="-75" dirty="0">
                <a:solidFill>
                  <a:srgbClr val="2B3D4F"/>
                </a:solidFill>
                <a:latin typeface="Roboto"/>
                <a:cs typeface="Roboto"/>
              </a:rPr>
              <a:t>Mean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70" dirty="0">
                <a:solidFill>
                  <a:srgbClr val="2B3D4F"/>
                </a:solidFill>
                <a:latin typeface="Roboto"/>
                <a:cs typeface="Roboto"/>
              </a:rPr>
              <a:t>Mask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U-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Net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accuracy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b="1" spc="-65" dirty="0">
                <a:solidFill>
                  <a:srgbClr val="2B3D4F"/>
                </a:solidFill>
                <a:latin typeface="Roboto"/>
                <a:cs typeface="Roboto"/>
              </a:rPr>
              <a:t>Scores</a:t>
            </a:r>
            <a:r>
              <a:rPr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feature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deviation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0" y="8210549"/>
            <a:ext cx="12192000" cy="885825"/>
            <a:chOff x="0" y="8210549"/>
            <a:chExt cx="12192000" cy="88582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8210549"/>
              <a:ext cx="76200" cy="761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0" y="875347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544174" y="85915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868679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0833000" y="86931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dirty="0">
                <a:latin typeface="Roboto"/>
                <a:cs typeface="Roboto"/>
              </a:rPr>
              <a:t>6</a:t>
            </a:r>
            <a:r>
              <a:rPr lang="en-IN" sz="1000" dirty="0">
                <a:solidFill>
                  <a:schemeClr val="bg1"/>
                </a:solidFill>
                <a:latin typeface="Roboto"/>
                <a:cs typeface="Roboto"/>
              </a:rPr>
              <a:t>6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99905" y="8859836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343775"/>
            <a:chOff x="0" y="0"/>
            <a:chExt cx="12192000" cy="734377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7267575"/>
            </a:xfrm>
            <a:custGeom>
              <a:avLst/>
              <a:gdLst/>
              <a:ahLst/>
              <a:cxnLst/>
              <a:rect l="l" t="t" r="r" b="b"/>
              <a:pathLst>
                <a:path w="12192000" h="7267575">
                  <a:moveTo>
                    <a:pt x="0" y="7267574"/>
                  </a:moveTo>
                  <a:lnTo>
                    <a:pt x="12191999" y="72675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267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4695812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4695812" y="866775"/>
                  </a:lnTo>
                  <a:lnTo>
                    <a:pt x="4695812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393303"/>
            <a:ext cx="411416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Exploratory</a:t>
            </a:r>
            <a:r>
              <a:rPr spc="-30" dirty="0"/>
              <a:t> </a:t>
            </a:r>
            <a:r>
              <a:rPr spc="-150" dirty="0"/>
              <a:t>Data</a:t>
            </a:r>
            <a:r>
              <a:rPr spc="-25" dirty="0"/>
              <a:t> </a:t>
            </a:r>
            <a:r>
              <a:rPr spc="-145" dirty="0"/>
              <a:t>Analysis</a:t>
            </a:r>
            <a:r>
              <a:rPr spc="-25" dirty="0"/>
              <a:t> </a:t>
            </a:r>
            <a:r>
              <a:rPr spc="-90" dirty="0"/>
              <a:t>(EDA)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095374"/>
            <a:ext cx="3505200" cy="3886200"/>
            <a:chOff x="609599" y="1095374"/>
            <a:chExt cx="3505200" cy="3886200"/>
          </a:xfrm>
        </p:grpSpPr>
        <p:sp>
          <p:nvSpPr>
            <p:cNvPr id="7" name="object 7"/>
            <p:cNvSpPr/>
            <p:nvPr/>
          </p:nvSpPr>
          <p:spPr>
            <a:xfrm>
              <a:off x="628649" y="1095374"/>
              <a:ext cx="3486150" cy="3886200"/>
            </a:xfrm>
            <a:custGeom>
              <a:avLst/>
              <a:gdLst/>
              <a:ahLst/>
              <a:cxnLst/>
              <a:rect l="l" t="t" r="r" b="b"/>
              <a:pathLst>
                <a:path w="3486150" h="3886200">
                  <a:moveTo>
                    <a:pt x="3453102" y="3886199"/>
                  </a:moveTo>
                  <a:lnTo>
                    <a:pt x="16523" y="3886199"/>
                  </a:lnTo>
                  <a:lnTo>
                    <a:pt x="14093" y="3885232"/>
                  </a:lnTo>
                  <a:lnTo>
                    <a:pt x="0" y="3853151"/>
                  </a:lnTo>
                  <a:lnTo>
                    <a:pt x="0" y="3848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3853151"/>
                  </a:lnTo>
                  <a:lnTo>
                    <a:pt x="3457961" y="3885232"/>
                  </a:lnTo>
                  <a:lnTo>
                    <a:pt x="3453102" y="388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095374"/>
              <a:ext cx="38100" cy="3886200"/>
            </a:xfrm>
            <a:custGeom>
              <a:avLst/>
              <a:gdLst/>
              <a:ahLst/>
              <a:cxnLst/>
              <a:rect l="l" t="t" r="r" b="b"/>
              <a:pathLst>
                <a:path w="38100" h="3886200">
                  <a:moveTo>
                    <a:pt x="38099" y="3886199"/>
                  </a:moveTo>
                  <a:lnTo>
                    <a:pt x="2789" y="3862725"/>
                  </a:lnTo>
                  <a:lnTo>
                    <a:pt x="0" y="3848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388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99" y="2962274"/>
              <a:ext cx="3086100" cy="419100"/>
            </a:xfrm>
            <a:custGeom>
              <a:avLst/>
              <a:gdLst/>
              <a:ahLst/>
              <a:cxnLst/>
              <a:rect l="l" t="t" r="r" b="b"/>
              <a:pathLst>
                <a:path w="3086100" h="419100">
                  <a:moveTo>
                    <a:pt x="3014903" y="419099"/>
                  </a:moveTo>
                  <a:lnTo>
                    <a:pt x="71196" y="419099"/>
                  </a:lnTo>
                  <a:lnTo>
                    <a:pt x="66241" y="418611"/>
                  </a:lnTo>
                  <a:lnTo>
                    <a:pt x="29705" y="403477"/>
                  </a:lnTo>
                  <a:lnTo>
                    <a:pt x="3885" y="367437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14903" y="0"/>
                  </a:lnTo>
                  <a:lnTo>
                    <a:pt x="3056394" y="15621"/>
                  </a:lnTo>
                  <a:lnTo>
                    <a:pt x="3082213" y="51661"/>
                  </a:lnTo>
                  <a:lnTo>
                    <a:pt x="3086099" y="71196"/>
                  </a:lnTo>
                  <a:lnTo>
                    <a:pt x="3086099" y="347903"/>
                  </a:lnTo>
                  <a:lnTo>
                    <a:pt x="3070477" y="389394"/>
                  </a:lnTo>
                  <a:lnTo>
                    <a:pt x="3034437" y="415213"/>
                  </a:lnTo>
                  <a:lnTo>
                    <a:pt x="3019858" y="418611"/>
                  </a:lnTo>
                  <a:lnTo>
                    <a:pt x="3014903" y="4190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1285874"/>
              <a:ext cx="228599" cy="2285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68399" y="1261196"/>
            <a:ext cx="176720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Data</a:t>
            </a:r>
            <a:r>
              <a:rPr sz="1650" b="1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2B3D4F"/>
                </a:solidFill>
                <a:latin typeface="Roboto"/>
                <a:cs typeface="Roboto"/>
              </a:rPr>
              <a:t>Integrity</a:t>
            </a:r>
            <a:r>
              <a:rPr sz="1650" b="1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2B3D4F"/>
                </a:solidFill>
                <a:latin typeface="Roboto"/>
                <a:cs typeface="Roboto"/>
              </a:rPr>
              <a:t>Check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2500" y="1095374"/>
            <a:ext cx="6896100" cy="3886200"/>
            <a:chOff x="952500" y="1095374"/>
            <a:chExt cx="6896100" cy="38862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3095624"/>
              <a:ext cx="133349" cy="152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62449" y="1095374"/>
              <a:ext cx="3486150" cy="3886200"/>
            </a:xfrm>
            <a:custGeom>
              <a:avLst/>
              <a:gdLst/>
              <a:ahLst/>
              <a:cxnLst/>
              <a:rect l="l" t="t" r="r" b="b"/>
              <a:pathLst>
                <a:path w="3486150" h="3886200">
                  <a:moveTo>
                    <a:pt x="3453102" y="3886199"/>
                  </a:moveTo>
                  <a:lnTo>
                    <a:pt x="16523" y="3886199"/>
                  </a:lnTo>
                  <a:lnTo>
                    <a:pt x="14093" y="3885232"/>
                  </a:lnTo>
                  <a:lnTo>
                    <a:pt x="0" y="3853151"/>
                  </a:lnTo>
                  <a:lnTo>
                    <a:pt x="0" y="3848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3853151"/>
                  </a:lnTo>
                  <a:lnTo>
                    <a:pt x="3457961" y="3885232"/>
                  </a:lnTo>
                  <a:lnTo>
                    <a:pt x="3453102" y="388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3399" y="1095374"/>
              <a:ext cx="38100" cy="3886200"/>
            </a:xfrm>
            <a:custGeom>
              <a:avLst/>
              <a:gdLst/>
              <a:ahLst/>
              <a:cxnLst/>
              <a:rect l="l" t="t" r="r" b="b"/>
              <a:pathLst>
                <a:path w="38100" h="3886200">
                  <a:moveTo>
                    <a:pt x="38099" y="3886199"/>
                  </a:moveTo>
                  <a:lnTo>
                    <a:pt x="2789" y="3862725"/>
                  </a:lnTo>
                  <a:lnTo>
                    <a:pt x="0" y="38480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388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6287" y="1285874"/>
              <a:ext cx="242441" cy="2286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49350" y="3058398"/>
            <a:ext cx="18700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70" dirty="0">
                <a:solidFill>
                  <a:srgbClr val="055E45"/>
                </a:solidFill>
                <a:latin typeface="Roboto"/>
                <a:cs typeface="Roboto"/>
              </a:rPr>
              <a:t>100%</a:t>
            </a:r>
            <a:r>
              <a:rPr sz="1150" dirty="0">
                <a:solidFill>
                  <a:srgbClr val="055E45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055E45"/>
                </a:solidFill>
                <a:latin typeface="Roboto"/>
                <a:cs typeface="Roboto"/>
              </a:rPr>
              <a:t>Data</a:t>
            </a:r>
            <a:r>
              <a:rPr sz="1150" dirty="0">
                <a:solidFill>
                  <a:srgbClr val="055E45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055E45"/>
                </a:solidFill>
                <a:latin typeface="Roboto"/>
                <a:cs typeface="Roboto"/>
              </a:rPr>
              <a:t>Integrity</a:t>
            </a:r>
            <a:r>
              <a:rPr sz="1150" dirty="0">
                <a:solidFill>
                  <a:srgbClr val="055E45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055E45"/>
                </a:solidFill>
                <a:latin typeface="Roboto"/>
                <a:cs typeface="Roboto"/>
              </a:rPr>
              <a:t>Maintained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0774" y="1261196"/>
            <a:ext cx="154559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Class</a:t>
            </a:r>
            <a:r>
              <a:rPr sz="165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2B3D4F"/>
                </a:solidFill>
                <a:latin typeface="Roboto"/>
                <a:cs typeface="Roboto"/>
              </a:rPr>
              <a:t>Distribution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77199" y="1095374"/>
            <a:ext cx="3505200" cy="3886200"/>
            <a:chOff x="8077199" y="1095374"/>
            <a:chExt cx="3505200" cy="3886200"/>
          </a:xfrm>
        </p:grpSpPr>
        <p:sp>
          <p:nvSpPr>
            <p:cNvPr id="20" name="object 20"/>
            <p:cNvSpPr/>
            <p:nvPr/>
          </p:nvSpPr>
          <p:spPr>
            <a:xfrm>
              <a:off x="8096248" y="1095374"/>
              <a:ext cx="3486150" cy="3886200"/>
            </a:xfrm>
            <a:custGeom>
              <a:avLst/>
              <a:gdLst/>
              <a:ahLst/>
              <a:cxnLst/>
              <a:rect l="l" t="t" r="r" b="b"/>
              <a:pathLst>
                <a:path w="3486150" h="3886200">
                  <a:moveTo>
                    <a:pt x="3453102" y="3886199"/>
                  </a:moveTo>
                  <a:lnTo>
                    <a:pt x="16523" y="3886199"/>
                  </a:lnTo>
                  <a:lnTo>
                    <a:pt x="14093" y="3885232"/>
                  </a:lnTo>
                  <a:lnTo>
                    <a:pt x="0" y="3853151"/>
                  </a:lnTo>
                  <a:lnTo>
                    <a:pt x="0" y="3848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3853151"/>
                  </a:lnTo>
                  <a:lnTo>
                    <a:pt x="3457961" y="3885232"/>
                  </a:lnTo>
                  <a:lnTo>
                    <a:pt x="3453102" y="3886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77187" y="1095374"/>
              <a:ext cx="486409" cy="3886200"/>
            </a:xfrm>
            <a:custGeom>
              <a:avLst/>
              <a:gdLst/>
              <a:ahLst/>
              <a:cxnLst/>
              <a:rect l="l" t="t" r="r" b="b"/>
              <a:pathLst>
                <a:path w="486409" h="38862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3848100"/>
                  </a:lnTo>
                  <a:lnTo>
                    <a:pt x="23482" y="3883418"/>
                  </a:lnTo>
                  <a:lnTo>
                    <a:pt x="38100" y="3886200"/>
                  </a:lnTo>
                  <a:lnTo>
                    <a:pt x="38100" y="0"/>
                  </a:lnTo>
                  <a:close/>
                </a:path>
                <a:path w="486409" h="3886200">
                  <a:moveTo>
                    <a:pt x="399643" y="310680"/>
                  </a:moveTo>
                  <a:lnTo>
                    <a:pt x="399542" y="309029"/>
                  </a:lnTo>
                  <a:lnTo>
                    <a:pt x="399275" y="304800"/>
                  </a:lnTo>
                  <a:lnTo>
                    <a:pt x="399237" y="304266"/>
                  </a:lnTo>
                  <a:lnTo>
                    <a:pt x="399135" y="302526"/>
                  </a:lnTo>
                  <a:lnTo>
                    <a:pt x="399008" y="300583"/>
                  </a:lnTo>
                  <a:lnTo>
                    <a:pt x="398932" y="299313"/>
                  </a:lnTo>
                  <a:lnTo>
                    <a:pt x="398576" y="293687"/>
                  </a:lnTo>
                  <a:lnTo>
                    <a:pt x="392874" y="281012"/>
                  </a:lnTo>
                  <a:lnTo>
                    <a:pt x="383781" y="271157"/>
                  </a:lnTo>
                  <a:lnTo>
                    <a:pt x="372198" y="264617"/>
                  </a:lnTo>
                  <a:lnTo>
                    <a:pt x="358584" y="261848"/>
                  </a:lnTo>
                  <a:lnTo>
                    <a:pt x="356438" y="261848"/>
                  </a:lnTo>
                  <a:lnTo>
                    <a:pt x="354939" y="264617"/>
                  </a:lnTo>
                  <a:lnTo>
                    <a:pt x="355206" y="265582"/>
                  </a:lnTo>
                  <a:lnTo>
                    <a:pt x="356654" y="270027"/>
                  </a:lnTo>
                  <a:lnTo>
                    <a:pt x="357111" y="272592"/>
                  </a:lnTo>
                  <a:lnTo>
                    <a:pt x="328612" y="304800"/>
                  </a:lnTo>
                  <a:lnTo>
                    <a:pt x="325450" y="304800"/>
                  </a:lnTo>
                  <a:lnTo>
                    <a:pt x="322414" y="304266"/>
                  </a:lnTo>
                  <a:lnTo>
                    <a:pt x="317093" y="302526"/>
                  </a:lnTo>
                  <a:lnTo>
                    <a:pt x="314236" y="304050"/>
                  </a:lnTo>
                  <a:lnTo>
                    <a:pt x="314350" y="306768"/>
                  </a:lnTo>
                  <a:lnTo>
                    <a:pt x="314464" y="309714"/>
                  </a:lnTo>
                  <a:lnTo>
                    <a:pt x="314553" y="310299"/>
                  </a:lnTo>
                  <a:lnTo>
                    <a:pt x="314604" y="310680"/>
                  </a:lnTo>
                  <a:lnTo>
                    <a:pt x="314909" y="312801"/>
                  </a:lnTo>
                  <a:lnTo>
                    <a:pt x="315023" y="313207"/>
                  </a:lnTo>
                  <a:lnTo>
                    <a:pt x="315760" y="315874"/>
                  </a:lnTo>
                  <a:lnTo>
                    <a:pt x="323329" y="331114"/>
                  </a:lnTo>
                  <a:lnTo>
                    <a:pt x="335737" y="341909"/>
                  </a:lnTo>
                  <a:lnTo>
                    <a:pt x="351282" y="347256"/>
                  </a:lnTo>
                  <a:lnTo>
                    <a:pt x="368261" y="346189"/>
                  </a:lnTo>
                  <a:lnTo>
                    <a:pt x="383501" y="338620"/>
                  </a:lnTo>
                  <a:lnTo>
                    <a:pt x="394296" y="326224"/>
                  </a:lnTo>
                  <a:lnTo>
                    <a:pt x="399643" y="310680"/>
                  </a:lnTo>
                  <a:close/>
                </a:path>
                <a:path w="486409" h="3886200">
                  <a:moveTo>
                    <a:pt x="486181" y="302844"/>
                  </a:moveTo>
                  <a:lnTo>
                    <a:pt x="457555" y="255854"/>
                  </a:lnTo>
                  <a:lnTo>
                    <a:pt x="442849" y="240512"/>
                  </a:lnTo>
                  <a:lnTo>
                    <a:pt x="425945" y="226910"/>
                  </a:lnTo>
                  <a:lnTo>
                    <a:pt x="421360" y="224307"/>
                  </a:lnTo>
                  <a:lnTo>
                    <a:pt x="421360" y="299313"/>
                  </a:lnTo>
                  <a:lnTo>
                    <a:pt x="421322" y="310680"/>
                  </a:lnTo>
                  <a:lnTo>
                    <a:pt x="405663" y="347256"/>
                  </a:lnTo>
                  <a:lnTo>
                    <a:pt x="365594" y="368693"/>
                  </a:lnTo>
                  <a:lnTo>
                    <a:pt x="361416" y="369100"/>
                  </a:lnTo>
                  <a:lnTo>
                    <a:pt x="352971" y="369100"/>
                  </a:lnTo>
                  <a:lnTo>
                    <a:pt x="314718" y="353250"/>
                  </a:lnTo>
                  <a:lnTo>
                    <a:pt x="293306" y="313207"/>
                  </a:lnTo>
                  <a:lnTo>
                    <a:pt x="293268" y="312801"/>
                  </a:lnTo>
                  <a:lnTo>
                    <a:pt x="293065" y="310680"/>
                  </a:lnTo>
                  <a:lnTo>
                    <a:pt x="301383" y="272592"/>
                  </a:lnTo>
                  <a:lnTo>
                    <a:pt x="336486" y="243789"/>
                  </a:lnTo>
                  <a:lnTo>
                    <a:pt x="352971" y="240512"/>
                  </a:lnTo>
                  <a:lnTo>
                    <a:pt x="361416" y="240512"/>
                  </a:lnTo>
                  <a:lnTo>
                    <a:pt x="399669" y="256362"/>
                  </a:lnTo>
                  <a:lnTo>
                    <a:pt x="421081" y="296405"/>
                  </a:lnTo>
                  <a:lnTo>
                    <a:pt x="421360" y="299313"/>
                  </a:lnTo>
                  <a:lnTo>
                    <a:pt x="421360" y="224307"/>
                  </a:lnTo>
                  <a:lnTo>
                    <a:pt x="405828" y="215455"/>
                  </a:lnTo>
                  <a:lnTo>
                    <a:pt x="382892" y="207670"/>
                  </a:lnTo>
                  <a:lnTo>
                    <a:pt x="357187" y="204787"/>
                  </a:lnTo>
                  <a:lnTo>
                    <a:pt x="331495" y="207670"/>
                  </a:lnTo>
                  <a:lnTo>
                    <a:pt x="288429" y="226910"/>
                  </a:lnTo>
                  <a:lnTo>
                    <a:pt x="256832" y="255854"/>
                  </a:lnTo>
                  <a:lnTo>
                    <a:pt x="229717" y="299313"/>
                  </a:lnTo>
                  <a:lnTo>
                    <a:pt x="228244" y="302844"/>
                  </a:lnTo>
                  <a:lnTo>
                    <a:pt x="228244" y="306768"/>
                  </a:lnTo>
                  <a:lnTo>
                    <a:pt x="256819" y="353733"/>
                  </a:lnTo>
                  <a:lnTo>
                    <a:pt x="288429" y="382701"/>
                  </a:lnTo>
                  <a:lnTo>
                    <a:pt x="331495" y="401942"/>
                  </a:lnTo>
                  <a:lnTo>
                    <a:pt x="357187" y="404812"/>
                  </a:lnTo>
                  <a:lnTo>
                    <a:pt x="382892" y="401942"/>
                  </a:lnTo>
                  <a:lnTo>
                    <a:pt x="405828" y="394157"/>
                  </a:lnTo>
                  <a:lnTo>
                    <a:pt x="425945" y="382701"/>
                  </a:lnTo>
                  <a:lnTo>
                    <a:pt x="442849" y="369100"/>
                  </a:lnTo>
                  <a:lnTo>
                    <a:pt x="443191" y="368833"/>
                  </a:lnTo>
                  <a:lnTo>
                    <a:pt x="469290" y="338264"/>
                  </a:lnTo>
                  <a:lnTo>
                    <a:pt x="486181" y="306768"/>
                  </a:lnTo>
                  <a:lnTo>
                    <a:pt x="486181" y="30284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64575" y="1261196"/>
            <a:ext cx="174243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2B3D4F"/>
                </a:solidFill>
                <a:latin typeface="Roboto"/>
                <a:cs typeface="Roboto"/>
              </a:rPr>
              <a:t>Visualization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05798" y="3305174"/>
            <a:ext cx="981075" cy="762000"/>
            <a:chOff x="8305798" y="3305174"/>
            <a:chExt cx="981075" cy="762000"/>
          </a:xfrm>
        </p:grpSpPr>
        <p:sp>
          <p:nvSpPr>
            <p:cNvPr id="24" name="object 24"/>
            <p:cNvSpPr/>
            <p:nvPr/>
          </p:nvSpPr>
          <p:spPr>
            <a:xfrm>
              <a:off x="8315323" y="3314699"/>
              <a:ext cx="962025" cy="742950"/>
            </a:xfrm>
            <a:custGeom>
              <a:avLst/>
              <a:gdLst/>
              <a:ahLst/>
              <a:cxnLst/>
              <a:rect l="l" t="t" r="r" b="b"/>
              <a:pathLst>
                <a:path w="962025" h="742950">
                  <a:moveTo>
                    <a:pt x="937239" y="742949"/>
                  </a:moveTo>
                  <a:lnTo>
                    <a:pt x="24785" y="742949"/>
                  </a:lnTo>
                  <a:lnTo>
                    <a:pt x="21140" y="742224"/>
                  </a:lnTo>
                  <a:lnTo>
                    <a:pt x="0" y="718163"/>
                  </a:lnTo>
                  <a:lnTo>
                    <a:pt x="0" y="7143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37239" y="0"/>
                  </a:lnTo>
                  <a:lnTo>
                    <a:pt x="962024" y="24785"/>
                  </a:lnTo>
                  <a:lnTo>
                    <a:pt x="962024" y="718163"/>
                  </a:lnTo>
                  <a:lnTo>
                    <a:pt x="940884" y="742224"/>
                  </a:lnTo>
                  <a:lnTo>
                    <a:pt x="937239" y="7429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15323" y="3314699"/>
              <a:ext cx="962025" cy="742950"/>
            </a:xfrm>
            <a:custGeom>
              <a:avLst/>
              <a:gdLst/>
              <a:ahLst/>
              <a:cxnLst/>
              <a:rect l="l" t="t" r="r" b="b"/>
              <a:pathLst>
                <a:path w="962025" h="742950">
                  <a:moveTo>
                    <a:pt x="0" y="7143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933450" y="0"/>
                  </a:lnTo>
                  <a:lnTo>
                    <a:pt x="937239" y="0"/>
                  </a:lnTo>
                  <a:lnTo>
                    <a:pt x="940884" y="724"/>
                  </a:lnTo>
                  <a:lnTo>
                    <a:pt x="959848" y="17639"/>
                  </a:lnTo>
                  <a:lnTo>
                    <a:pt x="961299" y="21140"/>
                  </a:lnTo>
                  <a:lnTo>
                    <a:pt x="962024" y="24785"/>
                  </a:lnTo>
                  <a:lnTo>
                    <a:pt x="962025" y="28574"/>
                  </a:lnTo>
                  <a:lnTo>
                    <a:pt x="962025" y="714374"/>
                  </a:lnTo>
                  <a:lnTo>
                    <a:pt x="962024" y="718163"/>
                  </a:lnTo>
                  <a:lnTo>
                    <a:pt x="961299" y="721809"/>
                  </a:lnTo>
                  <a:lnTo>
                    <a:pt x="959848" y="725309"/>
                  </a:lnTo>
                  <a:lnTo>
                    <a:pt x="958398" y="728810"/>
                  </a:lnTo>
                  <a:lnTo>
                    <a:pt x="933450" y="742949"/>
                  </a:lnTo>
                  <a:lnTo>
                    <a:pt x="28575" y="742949"/>
                  </a:lnTo>
                  <a:lnTo>
                    <a:pt x="0" y="718163"/>
                  </a:lnTo>
                  <a:lnTo>
                    <a:pt x="0" y="7143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62974" y="33623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4" y="449530"/>
                  </a:lnTo>
                  <a:lnTo>
                    <a:pt x="127440" y="433735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5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4" y="134201"/>
                  </a:lnTo>
                  <a:lnTo>
                    <a:pt x="42683" y="95370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6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1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2" y="322997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6" y="422833"/>
                  </a:lnTo>
                  <a:lnTo>
                    <a:pt x="309163" y="442663"/>
                  </a:lnTo>
                  <a:lnTo>
                    <a:pt x="265853" y="454268"/>
                  </a:lnTo>
                  <a:lnTo>
                    <a:pt x="243556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A6F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3946" y="3542376"/>
              <a:ext cx="135225" cy="9712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594179" y="3832066"/>
            <a:ext cx="401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363073" y="3305174"/>
            <a:ext cx="971550" cy="762000"/>
            <a:chOff x="9363073" y="3305174"/>
            <a:chExt cx="971550" cy="762000"/>
          </a:xfrm>
        </p:grpSpPr>
        <p:sp>
          <p:nvSpPr>
            <p:cNvPr id="30" name="object 30"/>
            <p:cNvSpPr/>
            <p:nvPr/>
          </p:nvSpPr>
          <p:spPr>
            <a:xfrm>
              <a:off x="9372598" y="3314699"/>
              <a:ext cx="952500" cy="742950"/>
            </a:xfrm>
            <a:custGeom>
              <a:avLst/>
              <a:gdLst/>
              <a:ahLst/>
              <a:cxnLst/>
              <a:rect l="l" t="t" r="r" b="b"/>
              <a:pathLst>
                <a:path w="952500" h="742950">
                  <a:moveTo>
                    <a:pt x="927714" y="742949"/>
                  </a:moveTo>
                  <a:lnTo>
                    <a:pt x="24785" y="742949"/>
                  </a:lnTo>
                  <a:lnTo>
                    <a:pt x="21140" y="742224"/>
                  </a:lnTo>
                  <a:lnTo>
                    <a:pt x="0" y="718163"/>
                  </a:lnTo>
                  <a:lnTo>
                    <a:pt x="0" y="7143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27714" y="0"/>
                  </a:lnTo>
                  <a:lnTo>
                    <a:pt x="952499" y="24785"/>
                  </a:lnTo>
                  <a:lnTo>
                    <a:pt x="952499" y="718163"/>
                  </a:lnTo>
                  <a:lnTo>
                    <a:pt x="931358" y="742224"/>
                  </a:lnTo>
                  <a:lnTo>
                    <a:pt x="927714" y="7429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72598" y="3314699"/>
              <a:ext cx="952500" cy="742950"/>
            </a:xfrm>
            <a:custGeom>
              <a:avLst/>
              <a:gdLst/>
              <a:ahLst/>
              <a:cxnLst/>
              <a:rect l="l" t="t" r="r" b="b"/>
              <a:pathLst>
                <a:path w="952500" h="742950">
                  <a:moveTo>
                    <a:pt x="0" y="7143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923925" y="0"/>
                  </a:lnTo>
                  <a:lnTo>
                    <a:pt x="927714" y="0"/>
                  </a:lnTo>
                  <a:lnTo>
                    <a:pt x="931358" y="724"/>
                  </a:lnTo>
                  <a:lnTo>
                    <a:pt x="950323" y="17639"/>
                  </a:lnTo>
                  <a:lnTo>
                    <a:pt x="951773" y="21140"/>
                  </a:lnTo>
                  <a:lnTo>
                    <a:pt x="952499" y="24785"/>
                  </a:lnTo>
                  <a:lnTo>
                    <a:pt x="952500" y="28574"/>
                  </a:lnTo>
                  <a:lnTo>
                    <a:pt x="952500" y="714374"/>
                  </a:lnTo>
                  <a:lnTo>
                    <a:pt x="952499" y="718163"/>
                  </a:lnTo>
                  <a:lnTo>
                    <a:pt x="951773" y="721809"/>
                  </a:lnTo>
                  <a:lnTo>
                    <a:pt x="950323" y="725309"/>
                  </a:lnTo>
                  <a:lnTo>
                    <a:pt x="948873" y="728810"/>
                  </a:lnTo>
                  <a:lnTo>
                    <a:pt x="923925" y="742949"/>
                  </a:lnTo>
                  <a:lnTo>
                    <a:pt x="28575" y="742949"/>
                  </a:lnTo>
                  <a:lnTo>
                    <a:pt x="24785" y="742949"/>
                  </a:lnTo>
                  <a:lnTo>
                    <a:pt x="21140" y="742224"/>
                  </a:lnTo>
                  <a:lnTo>
                    <a:pt x="17639" y="740774"/>
                  </a:lnTo>
                  <a:lnTo>
                    <a:pt x="14138" y="739323"/>
                  </a:lnTo>
                  <a:lnTo>
                    <a:pt x="11048" y="737259"/>
                  </a:lnTo>
                  <a:lnTo>
                    <a:pt x="8369" y="734580"/>
                  </a:lnTo>
                  <a:lnTo>
                    <a:pt x="5689" y="731900"/>
                  </a:lnTo>
                  <a:lnTo>
                    <a:pt x="3624" y="728810"/>
                  </a:lnTo>
                  <a:lnTo>
                    <a:pt x="2174" y="725309"/>
                  </a:lnTo>
                  <a:lnTo>
                    <a:pt x="724" y="721809"/>
                  </a:lnTo>
                  <a:lnTo>
                    <a:pt x="0" y="718163"/>
                  </a:lnTo>
                  <a:lnTo>
                    <a:pt x="0" y="7143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20249" y="33623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3"/>
                  </a:lnTo>
                  <a:lnTo>
                    <a:pt x="169404" y="449530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4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1" y="5853"/>
                  </a:lnTo>
                  <a:lnTo>
                    <a:pt x="322997" y="20265"/>
                  </a:lnTo>
                  <a:lnTo>
                    <a:pt x="361829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2" y="322997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2" y="442663"/>
                  </a:lnTo>
                  <a:lnTo>
                    <a:pt x="265854" y="454268"/>
                  </a:lnTo>
                  <a:lnTo>
                    <a:pt x="243556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E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0271" y="3542347"/>
              <a:ext cx="97154" cy="9715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598769" y="3832066"/>
            <a:ext cx="5003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10822" y="3305174"/>
            <a:ext cx="981075" cy="762000"/>
            <a:chOff x="10410822" y="3305174"/>
            <a:chExt cx="981075" cy="762000"/>
          </a:xfrm>
        </p:grpSpPr>
        <p:sp>
          <p:nvSpPr>
            <p:cNvPr id="36" name="object 36"/>
            <p:cNvSpPr/>
            <p:nvPr/>
          </p:nvSpPr>
          <p:spPr>
            <a:xfrm>
              <a:off x="10420347" y="3314699"/>
              <a:ext cx="962025" cy="742950"/>
            </a:xfrm>
            <a:custGeom>
              <a:avLst/>
              <a:gdLst/>
              <a:ahLst/>
              <a:cxnLst/>
              <a:rect l="l" t="t" r="r" b="b"/>
              <a:pathLst>
                <a:path w="962025" h="742950">
                  <a:moveTo>
                    <a:pt x="937239" y="742949"/>
                  </a:moveTo>
                  <a:lnTo>
                    <a:pt x="24785" y="742949"/>
                  </a:lnTo>
                  <a:lnTo>
                    <a:pt x="21140" y="742224"/>
                  </a:lnTo>
                  <a:lnTo>
                    <a:pt x="0" y="718163"/>
                  </a:lnTo>
                  <a:lnTo>
                    <a:pt x="1" y="7143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937239" y="0"/>
                  </a:lnTo>
                  <a:lnTo>
                    <a:pt x="962026" y="24785"/>
                  </a:lnTo>
                  <a:lnTo>
                    <a:pt x="962026" y="718163"/>
                  </a:lnTo>
                  <a:lnTo>
                    <a:pt x="940884" y="742224"/>
                  </a:lnTo>
                  <a:lnTo>
                    <a:pt x="937239" y="7429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20347" y="3314699"/>
              <a:ext cx="962025" cy="742950"/>
            </a:xfrm>
            <a:custGeom>
              <a:avLst/>
              <a:gdLst/>
              <a:ahLst/>
              <a:cxnLst/>
              <a:rect l="l" t="t" r="r" b="b"/>
              <a:pathLst>
                <a:path w="962025" h="742950">
                  <a:moveTo>
                    <a:pt x="1" y="714374"/>
                  </a:moveTo>
                  <a:lnTo>
                    <a:pt x="1" y="28574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8"/>
                  </a:lnTo>
                  <a:lnTo>
                    <a:pt x="8370" y="8368"/>
                  </a:lnTo>
                  <a:lnTo>
                    <a:pt x="11049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6" y="0"/>
                  </a:lnTo>
                  <a:lnTo>
                    <a:pt x="933451" y="0"/>
                  </a:lnTo>
                  <a:lnTo>
                    <a:pt x="937239" y="0"/>
                  </a:lnTo>
                  <a:lnTo>
                    <a:pt x="940884" y="724"/>
                  </a:lnTo>
                  <a:lnTo>
                    <a:pt x="959849" y="17639"/>
                  </a:lnTo>
                  <a:lnTo>
                    <a:pt x="961300" y="21140"/>
                  </a:lnTo>
                  <a:lnTo>
                    <a:pt x="962026" y="24785"/>
                  </a:lnTo>
                  <a:lnTo>
                    <a:pt x="962026" y="28574"/>
                  </a:lnTo>
                  <a:lnTo>
                    <a:pt x="962026" y="714374"/>
                  </a:lnTo>
                  <a:lnTo>
                    <a:pt x="962026" y="718163"/>
                  </a:lnTo>
                  <a:lnTo>
                    <a:pt x="961300" y="721809"/>
                  </a:lnTo>
                  <a:lnTo>
                    <a:pt x="959849" y="725309"/>
                  </a:lnTo>
                  <a:lnTo>
                    <a:pt x="958399" y="728810"/>
                  </a:lnTo>
                  <a:lnTo>
                    <a:pt x="933451" y="742949"/>
                  </a:lnTo>
                  <a:lnTo>
                    <a:pt x="28576" y="742949"/>
                  </a:lnTo>
                  <a:lnTo>
                    <a:pt x="8370" y="734580"/>
                  </a:lnTo>
                  <a:lnTo>
                    <a:pt x="5690" y="731900"/>
                  </a:lnTo>
                  <a:lnTo>
                    <a:pt x="3625" y="728810"/>
                  </a:lnTo>
                  <a:lnTo>
                    <a:pt x="2175" y="725309"/>
                  </a:lnTo>
                  <a:lnTo>
                    <a:pt x="725" y="721809"/>
                  </a:lnTo>
                  <a:lnTo>
                    <a:pt x="0" y="718163"/>
                  </a:lnTo>
                  <a:lnTo>
                    <a:pt x="1" y="714374"/>
                  </a:lnTo>
                  <a:close/>
                </a:path>
              </a:pathLst>
            </a:custGeom>
            <a:ln w="19049">
              <a:solidFill>
                <a:srgbClr val="3398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48974" y="3514724"/>
              <a:ext cx="114299" cy="15314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656192" y="3832066"/>
            <a:ext cx="4940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2B3D4F"/>
                </a:solidFill>
                <a:latin typeface="Roboto"/>
                <a:cs typeface="Roboto"/>
              </a:rPr>
              <a:t>Heatmap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599" y="5210174"/>
            <a:ext cx="10972800" cy="2095500"/>
            <a:chOff x="609599" y="5210174"/>
            <a:chExt cx="10972800" cy="2095500"/>
          </a:xfrm>
        </p:grpSpPr>
        <p:sp>
          <p:nvSpPr>
            <p:cNvPr id="41" name="object 41"/>
            <p:cNvSpPr/>
            <p:nvPr/>
          </p:nvSpPr>
          <p:spPr>
            <a:xfrm>
              <a:off x="628649" y="5210174"/>
              <a:ext cx="10953750" cy="2095500"/>
            </a:xfrm>
            <a:custGeom>
              <a:avLst/>
              <a:gdLst/>
              <a:ahLst/>
              <a:cxnLst/>
              <a:rect l="l" t="t" r="r" b="b"/>
              <a:pathLst>
                <a:path w="10953750" h="2095500">
                  <a:moveTo>
                    <a:pt x="10920701" y="2095499"/>
                  </a:moveTo>
                  <a:lnTo>
                    <a:pt x="16523" y="2095499"/>
                  </a:lnTo>
                  <a:lnTo>
                    <a:pt x="14093" y="2094531"/>
                  </a:lnTo>
                  <a:lnTo>
                    <a:pt x="0" y="2062451"/>
                  </a:lnTo>
                  <a:lnTo>
                    <a:pt x="0" y="20573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2062451"/>
                  </a:lnTo>
                  <a:lnTo>
                    <a:pt x="10925560" y="2094531"/>
                  </a:lnTo>
                  <a:lnTo>
                    <a:pt x="10920701" y="209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9599" y="5210174"/>
              <a:ext cx="38100" cy="2095500"/>
            </a:xfrm>
            <a:custGeom>
              <a:avLst/>
              <a:gdLst/>
              <a:ahLst/>
              <a:cxnLst/>
              <a:rect l="l" t="t" r="r" b="b"/>
              <a:pathLst>
                <a:path w="38100" h="2095500">
                  <a:moveTo>
                    <a:pt x="38099" y="2095499"/>
                  </a:moveTo>
                  <a:lnTo>
                    <a:pt x="2789" y="2072025"/>
                  </a:lnTo>
                  <a:lnTo>
                    <a:pt x="0" y="20573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2095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25500" y="5387736"/>
            <a:ext cx="8434705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5" dirty="0">
                <a:solidFill>
                  <a:srgbClr val="2B3D4F"/>
                </a:solidFill>
                <a:latin typeface="Roboto"/>
                <a:cs typeface="Roboto"/>
              </a:rPr>
              <a:t>Average</a:t>
            </a:r>
            <a:r>
              <a:rPr sz="150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2B3D4F"/>
                </a:solidFill>
                <a:latin typeface="Roboto"/>
                <a:cs typeface="Roboto"/>
              </a:rPr>
              <a:t>Heatmap</a:t>
            </a:r>
            <a:r>
              <a:rPr sz="1500" b="1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B3D4F"/>
                </a:solidFill>
                <a:latin typeface="Roboto"/>
                <a:cs typeface="Roboto"/>
              </a:rPr>
              <a:t>Analysis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Heatmaps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revealed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that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tend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cluster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2B3D4F"/>
                </a:solidFill>
                <a:latin typeface="Roboto"/>
                <a:cs typeface="Roboto"/>
              </a:rPr>
              <a:t>in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specific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structural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areas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(e.g.,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the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rim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bottle),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providing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insights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targeted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B3D4F"/>
                </a:solidFill>
                <a:latin typeface="Roboto"/>
                <a:cs typeface="Roboto"/>
              </a:rPr>
              <a:t>inspections.</a:t>
            </a:r>
            <a:endParaRPr sz="1150">
              <a:latin typeface="Roboto"/>
              <a:cs typeface="Roboto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895474" y="6124574"/>
          <a:ext cx="84201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93C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B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EF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EF44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B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93C4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E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7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B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B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7707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FE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98DA"/>
                      </a:solidFill>
                      <a:prstDash val="solid"/>
                    </a:lnL>
                    <a:lnR w="19050">
                      <a:solidFill>
                        <a:srgbClr val="3398DA"/>
                      </a:solidFill>
                      <a:prstDash val="solid"/>
                    </a:lnR>
                    <a:lnT w="19050">
                      <a:solidFill>
                        <a:srgbClr val="3398DA"/>
                      </a:solidFill>
                      <a:prstDash val="solid"/>
                    </a:lnT>
                    <a:lnB w="19050">
                      <a:solidFill>
                        <a:srgbClr val="3398DA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5172074" y="696277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45856" y="6937216"/>
            <a:ext cx="2381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2B3D4F"/>
                </a:solidFill>
                <a:latin typeface="Roboto"/>
                <a:cs typeface="Roboto"/>
              </a:rPr>
              <a:t>Low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00724" y="696277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FB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77631" y="6937216"/>
            <a:ext cx="4413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2B3D4F"/>
                </a:solidFill>
                <a:latin typeface="Roboto"/>
                <a:cs typeface="Roboto"/>
              </a:rPr>
              <a:t>Medium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38924" y="6962774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152399"/>
                </a:moveTo>
                <a:lnTo>
                  <a:pt x="0" y="152399"/>
                </a:lnTo>
                <a:lnTo>
                  <a:pt x="0" y="0"/>
                </a:lnTo>
                <a:lnTo>
                  <a:pt x="152399" y="0"/>
                </a:lnTo>
                <a:lnTo>
                  <a:pt x="152399" y="1523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812706" y="6937216"/>
            <a:ext cx="2622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54100" y="1646554"/>
            <a:ext cx="14808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5" dirty="0">
                <a:solidFill>
                  <a:srgbClr val="2B3D4F"/>
                </a:solidFill>
                <a:latin typeface="Lato"/>
                <a:cs typeface="Lato"/>
              </a:rPr>
              <a:t>6,452</a:t>
            </a:r>
            <a:r>
              <a:rPr sz="1300" b="1" spc="10" dirty="0">
                <a:solidFill>
                  <a:srgbClr val="2B3D4F"/>
                </a:solidFill>
                <a:latin typeface="Lato"/>
                <a:cs typeface="La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B3D4F"/>
                </a:solidFill>
                <a:latin typeface="Roboto"/>
                <a:cs typeface="Roboto"/>
              </a:rPr>
              <a:t>verified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0" y="1762124"/>
            <a:ext cx="12192000" cy="5924550"/>
            <a:chOff x="0" y="1762124"/>
            <a:chExt cx="12192000" cy="5924550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199" y="1762124"/>
              <a:ext cx="76200" cy="761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199" y="2105024"/>
              <a:ext cx="76200" cy="761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199" y="2447924"/>
              <a:ext cx="76200" cy="76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9" y="1762124"/>
              <a:ext cx="76200" cy="76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9" y="2066924"/>
              <a:ext cx="76200" cy="76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9" y="2600324"/>
              <a:ext cx="76200" cy="7619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0" y="3076574"/>
              <a:ext cx="3086099" cy="171449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5799" y="1762124"/>
              <a:ext cx="76199" cy="7619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5799" y="2295524"/>
              <a:ext cx="76199" cy="7619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5799" y="2828924"/>
              <a:ext cx="76199" cy="7619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0" y="734377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544174" y="71818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58474" y="7277099"/>
              <a:ext cx="133349" cy="13334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1054100" y="1989454"/>
            <a:ext cx="25958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All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valid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free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corruption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833000" y="728345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99905" y="7450137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54100" y="2307208"/>
            <a:ext cx="239839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High-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resolution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images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suitable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for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detailed</a:t>
            </a:r>
            <a:r>
              <a:rPr sz="1300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analysis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87899" y="1646554"/>
            <a:ext cx="25095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Significant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class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imbalance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detected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87899" y="1926208"/>
            <a:ext cx="252158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Majority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samples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are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(non-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defective)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87899" y="2459608"/>
            <a:ext cx="286512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2B3D4F"/>
                </a:solidFill>
                <a:latin typeface="Roboto"/>
                <a:cs typeface="Roboto"/>
              </a:rPr>
              <a:t>Used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weighted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sampling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prevent</a:t>
            </a:r>
            <a:r>
              <a:rPr sz="13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model </a:t>
            </a:r>
            <a:r>
              <a:rPr sz="1300" spc="-20" dirty="0">
                <a:solidFill>
                  <a:srgbClr val="2B3D4F"/>
                </a:solidFill>
                <a:latin typeface="Roboto"/>
                <a:cs typeface="Roboto"/>
              </a:rPr>
              <a:t>bias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521700" y="1621408"/>
            <a:ext cx="26898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Side-by-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side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comparisons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3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30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B3D4F"/>
                </a:solidFill>
                <a:latin typeface="Roboto"/>
                <a:cs typeface="Roboto"/>
              </a:rPr>
              <a:t>vs.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defective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521700" y="2154808"/>
            <a:ext cx="26511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Ground-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truth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B3D4F"/>
                </a:solidFill>
                <a:latin typeface="Roboto"/>
                <a:cs typeface="Roboto"/>
              </a:rPr>
              <a:t>mask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B3D4F"/>
                </a:solidFill>
                <a:latin typeface="Roboto"/>
                <a:cs typeface="Roboto"/>
              </a:rPr>
              <a:t>overlays</a:t>
            </a:r>
            <a:r>
              <a:rPr sz="130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30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precise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localization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521700" y="2688208"/>
            <a:ext cx="23431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solidFill>
                  <a:srgbClr val="2B3D4F"/>
                </a:solidFill>
                <a:latin typeface="Roboto"/>
                <a:cs typeface="Roboto"/>
              </a:rPr>
              <a:t>Heatmaps</a:t>
            </a:r>
            <a:r>
              <a:rPr sz="130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B3D4F"/>
                </a:solidFill>
                <a:latin typeface="Roboto"/>
                <a:cs typeface="Roboto"/>
              </a:rPr>
              <a:t>reveal</a:t>
            </a:r>
            <a:r>
              <a:rPr sz="130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30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B3D4F"/>
                </a:solidFill>
                <a:latin typeface="Roboto"/>
                <a:cs typeface="Roboto"/>
              </a:rPr>
              <a:t>clustering </a:t>
            </a:r>
            <a:r>
              <a:rPr sz="1300" spc="-10" dirty="0">
                <a:solidFill>
                  <a:srgbClr val="2B3D4F"/>
                </a:solidFill>
                <a:latin typeface="Roboto"/>
                <a:cs typeface="Roboto"/>
              </a:rPr>
              <a:t>patterns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962775"/>
            <a:chOff x="0" y="0"/>
            <a:chExt cx="12192000" cy="696277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886575"/>
            </a:xfrm>
            <a:custGeom>
              <a:avLst/>
              <a:gdLst/>
              <a:ahLst/>
              <a:cxnLst/>
              <a:rect l="l" t="t" r="r" b="b"/>
              <a:pathLst>
                <a:path w="12192000" h="6886575">
                  <a:moveTo>
                    <a:pt x="0" y="6886574"/>
                  </a:moveTo>
                  <a:lnTo>
                    <a:pt x="12191999" y="68865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886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866775"/>
            </a:xfrm>
            <a:custGeom>
              <a:avLst/>
              <a:gdLst/>
              <a:ahLst/>
              <a:cxnLst/>
              <a:rect l="l" t="t" r="r" b="b"/>
              <a:pathLst>
                <a:path w="12192000" h="866775">
                  <a:moveTo>
                    <a:pt x="4781537" y="847725"/>
                  </a:moveTo>
                  <a:lnTo>
                    <a:pt x="609587" y="847725"/>
                  </a:lnTo>
                  <a:lnTo>
                    <a:pt x="609587" y="866775"/>
                  </a:lnTo>
                  <a:lnTo>
                    <a:pt x="4781537" y="866775"/>
                  </a:lnTo>
                  <a:lnTo>
                    <a:pt x="4781537" y="847725"/>
                  </a:lnTo>
                  <a:close/>
                </a:path>
                <a:path w="12192000" h="866775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393303"/>
            <a:ext cx="41986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Final</a:t>
            </a:r>
            <a:r>
              <a:rPr spc="-40" dirty="0"/>
              <a:t> </a:t>
            </a:r>
            <a:r>
              <a:rPr spc="-155" dirty="0"/>
              <a:t>Model</a:t>
            </a:r>
            <a:r>
              <a:rPr spc="-35" dirty="0"/>
              <a:t> </a:t>
            </a:r>
            <a:r>
              <a:rPr spc="-140" dirty="0"/>
              <a:t>Output</a:t>
            </a:r>
            <a:r>
              <a:rPr spc="-35" dirty="0"/>
              <a:t> </a:t>
            </a:r>
            <a:r>
              <a:rPr spc="-110" dirty="0"/>
              <a:t>Visualization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095374"/>
            <a:ext cx="10972800" cy="3200400"/>
            <a:chOff x="609599" y="1095374"/>
            <a:chExt cx="10972800" cy="3200400"/>
          </a:xfrm>
        </p:grpSpPr>
        <p:sp>
          <p:nvSpPr>
            <p:cNvPr id="7" name="object 7"/>
            <p:cNvSpPr/>
            <p:nvPr/>
          </p:nvSpPr>
          <p:spPr>
            <a:xfrm>
              <a:off x="628649" y="1095374"/>
              <a:ext cx="10953750" cy="3200400"/>
            </a:xfrm>
            <a:custGeom>
              <a:avLst/>
              <a:gdLst/>
              <a:ahLst/>
              <a:cxnLst/>
              <a:rect l="l" t="t" r="r" b="b"/>
              <a:pathLst>
                <a:path w="10953750" h="3200400">
                  <a:moveTo>
                    <a:pt x="10920701" y="3200399"/>
                  </a:moveTo>
                  <a:lnTo>
                    <a:pt x="16523" y="3200399"/>
                  </a:lnTo>
                  <a:lnTo>
                    <a:pt x="14093" y="3199432"/>
                  </a:lnTo>
                  <a:lnTo>
                    <a:pt x="0" y="3167352"/>
                  </a:lnTo>
                  <a:lnTo>
                    <a:pt x="0" y="3162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3167352"/>
                  </a:lnTo>
                  <a:lnTo>
                    <a:pt x="10925560" y="3199432"/>
                  </a:lnTo>
                  <a:lnTo>
                    <a:pt x="10920701" y="320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09587" y="1095374"/>
              <a:ext cx="588645" cy="3200400"/>
            </a:xfrm>
            <a:custGeom>
              <a:avLst/>
              <a:gdLst/>
              <a:ahLst/>
              <a:cxnLst/>
              <a:rect l="l" t="t" r="r" b="b"/>
              <a:pathLst>
                <a:path w="588644" h="32004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3162300"/>
                  </a:lnTo>
                  <a:lnTo>
                    <a:pt x="23482" y="3197618"/>
                  </a:lnTo>
                  <a:lnTo>
                    <a:pt x="38100" y="3200400"/>
                  </a:lnTo>
                  <a:lnTo>
                    <a:pt x="38100" y="0"/>
                  </a:lnTo>
                  <a:close/>
                </a:path>
                <a:path w="588644" h="3200400">
                  <a:moveTo>
                    <a:pt x="588175" y="264325"/>
                  </a:moveTo>
                  <a:lnTo>
                    <a:pt x="585368" y="250431"/>
                  </a:lnTo>
                  <a:lnTo>
                    <a:pt x="577697" y="239077"/>
                  </a:lnTo>
                  <a:lnTo>
                    <a:pt x="566343" y="231419"/>
                  </a:lnTo>
                  <a:lnTo>
                    <a:pt x="552450" y="228600"/>
                  </a:lnTo>
                  <a:lnTo>
                    <a:pt x="552450" y="264325"/>
                  </a:lnTo>
                  <a:lnTo>
                    <a:pt x="552450" y="389343"/>
                  </a:lnTo>
                  <a:lnTo>
                    <a:pt x="302425" y="389343"/>
                  </a:lnTo>
                  <a:lnTo>
                    <a:pt x="302425" y="264325"/>
                  </a:lnTo>
                  <a:lnTo>
                    <a:pt x="552450" y="264325"/>
                  </a:lnTo>
                  <a:lnTo>
                    <a:pt x="552450" y="228600"/>
                  </a:lnTo>
                  <a:lnTo>
                    <a:pt x="302425" y="228600"/>
                  </a:lnTo>
                  <a:lnTo>
                    <a:pt x="288531" y="231419"/>
                  </a:lnTo>
                  <a:lnTo>
                    <a:pt x="277177" y="239077"/>
                  </a:lnTo>
                  <a:lnTo>
                    <a:pt x="269519" y="250431"/>
                  </a:lnTo>
                  <a:lnTo>
                    <a:pt x="266700" y="264325"/>
                  </a:lnTo>
                  <a:lnTo>
                    <a:pt x="266700" y="425056"/>
                  </a:lnTo>
                  <a:lnTo>
                    <a:pt x="269519" y="438950"/>
                  </a:lnTo>
                  <a:lnTo>
                    <a:pt x="277177" y="450303"/>
                  </a:lnTo>
                  <a:lnTo>
                    <a:pt x="288531" y="457962"/>
                  </a:lnTo>
                  <a:lnTo>
                    <a:pt x="302425" y="460781"/>
                  </a:lnTo>
                  <a:lnTo>
                    <a:pt x="400646" y="460781"/>
                  </a:lnTo>
                  <a:lnTo>
                    <a:pt x="394677" y="478637"/>
                  </a:lnTo>
                  <a:lnTo>
                    <a:pt x="346125" y="478637"/>
                  </a:lnTo>
                  <a:lnTo>
                    <a:pt x="338137" y="486613"/>
                  </a:lnTo>
                  <a:lnTo>
                    <a:pt x="338137" y="506374"/>
                  </a:lnTo>
                  <a:lnTo>
                    <a:pt x="346125" y="514350"/>
                  </a:lnTo>
                  <a:lnTo>
                    <a:pt x="508762" y="514350"/>
                  </a:lnTo>
                  <a:lnTo>
                    <a:pt x="516737" y="506374"/>
                  </a:lnTo>
                  <a:lnTo>
                    <a:pt x="516737" y="486613"/>
                  </a:lnTo>
                  <a:lnTo>
                    <a:pt x="508762" y="478637"/>
                  </a:lnTo>
                  <a:lnTo>
                    <a:pt x="460197" y="478637"/>
                  </a:lnTo>
                  <a:lnTo>
                    <a:pt x="454228" y="460781"/>
                  </a:lnTo>
                  <a:lnTo>
                    <a:pt x="552450" y="460781"/>
                  </a:lnTo>
                  <a:lnTo>
                    <a:pt x="566343" y="457962"/>
                  </a:lnTo>
                  <a:lnTo>
                    <a:pt x="577697" y="450303"/>
                  </a:lnTo>
                  <a:lnTo>
                    <a:pt x="585368" y="438950"/>
                  </a:lnTo>
                  <a:lnTo>
                    <a:pt x="588175" y="425056"/>
                  </a:lnTo>
                  <a:lnTo>
                    <a:pt x="588175" y="389343"/>
                  </a:lnTo>
                  <a:lnTo>
                    <a:pt x="588175" y="26432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7468" y="1327943"/>
            <a:ext cx="27965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0" dirty="0">
                <a:solidFill>
                  <a:srgbClr val="2B3D4F"/>
                </a:solidFill>
                <a:latin typeface="Roboto"/>
                <a:cs typeface="Roboto"/>
              </a:rPr>
              <a:t>Gradio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2B3D4F"/>
                </a:solidFill>
                <a:latin typeface="Roboto"/>
                <a:cs typeface="Roboto"/>
              </a:rPr>
              <a:t>UI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2B3D4F"/>
                </a:solidFill>
                <a:latin typeface="Roboto"/>
                <a:cs typeface="Roboto"/>
              </a:rPr>
              <a:t>Visualization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0" dirty="0">
                <a:solidFill>
                  <a:srgbClr val="2B3D4F"/>
                </a:solidFill>
                <a:latin typeface="Roboto"/>
                <a:cs typeface="Roboto"/>
              </a:rPr>
              <a:t>Interface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6299" y="1790699"/>
            <a:ext cx="2505075" cy="2276475"/>
            <a:chOff x="876299" y="1790699"/>
            <a:chExt cx="2505075" cy="2276475"/>
          </a:xfrm>
        </p:grpSpPr>
        <p:sp>
          <p:nvSpPr>
            <p:cNvPr id="11" name="object 11"/>
            <p:cNvSpPr/>
            <p:nvPr/>
          </p:nvSpPr>
          <p:spPr>
            <a:xfrm>
              <a:off x="881062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2466633" y="2266949"/>
                  </a:moveTo>
                  <a:lnTo>
                    <a:pt x="28916" y="2266949"/>
                  </a:lnTo>
                  <a:lnTo>
                    <a:pt x="24664" y="2266103"/>
                  </a:lnTo>
                  <a:lnTo>
                    <a:pt x="0" y="2238032"/>
                  </a:lnTo>
                  <a:lnTo>
                    <a:pt x="0" y="22336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466633" y="0"/>
                  </a:lnTo>
                  <a:lnTo>
                    <a:pt x="2495549" y="28916"/>
                  </a:lnTo>
                  <a:lnTo>
                    <a:pt x="2495549" y="2238032"/>
                  </a:lnTo>
                  <a:lnTo>
                    <a:pt x="2470885" y="2266103"/>
                  </a:lnTo>
                  <a:lnTo>
                    <a:pt x="2466633" y="22669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1062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0" y="22336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462212" y="0"/>
                  </a:lnTo>
                  <a:lnTo>
                    <a:pt x="2466633" y="0"/>
                  </a:lnTo>
                  <a:lnTo>
                    <a:pt x="2470885" y="845"/>
                  </a:lnTo>
                  <a:lnTo>
                    <a:pt x="2474969" y="2537"/>
                  </a:lnTo>
                  <a:lnTo>
                    <a:pt x="2479054" y="4229"/>
                  </a:lnTo>
                  <a:lnTo>
                    <a:pt x="2482659" y="6637"/>
                  </a:lnTo>
                  <a:lnTo>
                    <a:pt x="2485785" y="9764"/>
                  </a:lnTo>
                  <a:lnTo>
                    <a:pt x="2488911" y="12889"/>
                  </a:lnTo>
                  <a:lnTo>
                    <a:pt x="2495549" y="33337"/>
                  </a:lnTo>
                  <a:lnTo>
                    <a:pt x="2495549" y="2233612"/>
                  </a:lnTo>
                  <a:lnTo>
                    <a:pt x="2474969" y="2264411"/>
                  </a:lnTo>
                  <a:lnTo>
                    <a:pt x="2470885" y="2266103"/>
                  </a:lnTo>
                  <a:lnTo>
                    <a:pt x="2466633" y="2266949"/>
                  </a:lnTo>
                  <a:lnTo>
                    <a:pt x="2462212" y="2266949"/>
                  </a:lnTo>
                  <a:lnTo>
                    <a:pt x="33337" y="2266949"/>
                  </a:lnTo>
                  <a:lnTo>
                    <a:pt x="28916" y="2266949"/>
                  </a:lnTo>
                  <a:lnTo>
                    <a:pt x="24664" y="2266103"/>
                  </a:lnTo>
                  <a:lnTo>
                    <a:pt x="20579" y="2264411"/>
                  </a:lnTo>
                  <a:lnTo>
                    <a:pt x="16495" y="2262719"/>
                  </a:lnTo>
                  <a:lnTo>
                    <a:pt x="0" y="2238032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0124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24377" y="1371599"/>
                  </a:moveTo>
                  <a:lnTo>
                    <a:pt x="33047" y="1371599"/>
                  </a:lnTo>
                  <a:lnTo>
                    <a:pt x="28187" y="1370632"/>
                  </a:lnTo>
                  <a:lnTo>
                    <a:pt x="966" y="1343411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24377" y="0"/>
                  </a:lnTo>
                  <a:lnTo>
                    <a:pt x="2256457" y="28187"/>
                  </a:lnTo>
                  <a:lnTo>
                    <a:pt x="2257424" y="33047"/>
                  </a:lnTo>
                  <a:lnTo>
                    <a:pt x="2257424" y="1338551"/>
                  </a:lnTo>
                  <a:lnTo>
                    <a:pt x="2229237" y="1370632"/>
                  </a:lnTo>
                  <a:lnTo>
                    <a:pt x="2224377" y="1371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15479" y="1894204"/>
            <a:ext cx="102679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300" b="1" spc="-45" dirty="0">
                <a:solidFill>
                  <a:srgbClr val="2B3D4F"/>
                </a:solidFill>
                <a:latin typeface="Roboto"/>
                <a:cs typeface="Roboto"/>
              </a:rPr>
              <a:t>Original</a:t>
            </a:r>
            <a:r>
              <a:rPr lang="en-IN" sz="1300" b="1" spc="-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lang="en-IN" sz="1300" b="1" spc="-50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endParaRPr lang="en-IN" sz="130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5000" y="1790699"/>
            <a:ext cx="4133850" cy="2276475"/>
            <a:chOff x="1905000" y="1790699"/>
            <a:chExt cx="4133850" cy="2276475"/>
          </a:xfrm>
        </p:grpSpPr>
        <p:sp>
          <p:nvSpPr>
            <p:cNvPr id="16" name="object 16"/>
            <p:cNvSpPr/>
            <p:nvPr/>
          </p:nvSpPr>
          <p:spPr>
            <a:xfrm>
              <a:off x="1905000" y="27050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94328" y="57150"/>
                  </a:lnTo>
                  <a:lnTo>
                    <a:pt x="88860" y="58237"/>
                  </a:lnTo>
                  <a:lnTo>
                    <a:pt x="58237" y="88860"/>
                  </a:lnTo>
                  <a:lnTo>
                    <a:pt x="57149" y="94328"/>
                  </a:lnTo>
                  <a:lnTo>
                    <a:pt x="57149" y="105696"/>
                  </a:lnTo>
                  <a:lnTo>
                    <a:pt x="78358" y="137437"/>
                  </a:lnTo>
                  <a:lnTo>
                    <a:pt x="94328" y="142874"/>
                  </a:lnTo>
                  <a:lnTo>
                    <a:pt x="264408" y="142874"/>
                  </a:lnTo>
                  <a:lnTo>
                    <a:pt x="257710" y="146357"/>
                  </a:lnTo>
                  <a:lnTo>
                    <a:pt x="253781" y="152251"/>
                  </a:lnTo>
                  <a:lnTo>
                    <a:pt x="201725" y="228600"/>
                  </a:lnTo>
                  <a:lnTo>
                    <a:pt x="129301" y="228600"/>
                  </a:lnTo>
                  <a:lnTo>
                    <a:pt x="123051" y="231546"/>
                  </a:lnTo>
                  <a:lnTo>
                    <a:pt x="119032" y="236636"/>
                  </a:lnTo>
                  <a:lnTo>
                    <a:pt x="56703" y="314503"/>
                  </a:lnTo>
                  <a:lnTo>
                    <a:pt x="55721" y="323343"/>
                  </a:lnTo>
                  <a:lnTo>
                    <a:pt x="62865" y="338167"/>
                  </a:lnTo>
                  <a:lnTo>
                    <a:pt x="70365" y="342900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457200" y="342900"/>
                  </a:moveTo>
                  <a:lnTo>
                    <a:pt x="386566" y="342900"/>
                  </a:lnTo>
                  <a:lnTo>
                    <a:pt x="393888" y="338524"/>
                  </a:lnTo>
                  <a:lnTo>
                    <a:pt x="401210" y="324415"/>
                  </a:lnTo>
                  <a:lnTo>
                    <a:pt x="400764" y="315932"/>
                  </a:lnTo>
                  <a:lnTo>
                    <a:pt x="285124" y="146357"/>
                  </a:lnTo>
                  <a:lnTo>
                    <a:pt x="278516" y="142874"/>
                  </a:lnTo>
                  <a:lnTo>
                    <a:pt x="105696" y="142874"/>
                  </a:lnTo>
                  <a:lnTo>
                    <a:pt x="111164" y="141787"/>
                  </a:lnTo>
                  <a:lnTo>
                    <a:pt x="141787" y="111163"/>
                  </a:lnTo>
                  <a:lnTo>
                    <a:pt x="142874" y="105696"/>
                  </a:lnTo>
                  <a:lnTo>
                    <a:pt x="142874" y="94328"/>
                  </a:lnTo>
                  <a:lnTo>
                    <a:pt x="121666" y="62587"/>
                  </a:lnTo>
                  <a:lnTo>
                    <a:pt x="105696" y="57150"/>
                  </a:lnTo>
                  <a:lnTo>
                    <a:pt x="457200" y="57150"/>
                  </a:lnTo>
                  <a:lnTo>
                    <a:pt x="457200" y="342900"/>
                  </a:lnTo>
                  <a:close/>
                </a:path>
                <a:path w="457200" h="400050">
                  <a:moveTo>
                    <a:pt x="176093" y="266193"/>
                  </a:moveTo>
                  <a:lnTo>
                    <a:pt x="148322" y="231546"/>
                  </a:lnTo>
                  <a:lnTo>
                    <a:pt x="142160" y="228600"/>
                  </a:lnTo>
                  <a:lnTo>
                    <a:pt x="201725" y="228600"/>
                  </a:lnTo>
                  <a:lnTo>
                    <a:pt x="176093" y="266193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8536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2466633" y="2266949"/>
                  </a:moveTo>
                  <a:lnTo>
                    <a:pt x="28916" y="2266949"/>
                  </a:lnTo>
                  <a:lnTo>
                    <a:pt x="24664" y="2266103"/>
                  </a:lnTo>
                  <a:lnTo>
                    <a:pt x="0" y="2238032"/>
                  </a:lnTo>
                  <a:lnTo>
                    <a:pt x="0" y="22336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466633" y="0"/>
                  </a:lnTo>
                  <a:lnTo>
                    <a:pt x="2495549" y="28916"/>
                  </a:lnTo>
                  <a:lnTo>
                    <a:pt x="2495549" y="2238032"/>
                  </a:lnTo>
                  <a:lnTo>
                    <a:pt x="2470885" y="2266103"/>
                  </a:lnTo>
                  <a:lnTo>
                    <a:pt x="2466633" y="22669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8536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0" y="22336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2462212" y="0"/>
                  </a:lnTo>
                  <a:lnTo>
                    <a:pt x="2466633" y="0"/>
                  </a:lnTo>
                  <a:lnTo>
                    <a:pt x="2470885" y="845"/>
                  </a:lnTo>
                  <a:lnTo>
                    <a:pt x="2474969" y="2537"/>
                  </a:lnTo>
                  <a:lnTo>
                    <a:pt x="2479054" y="4229"/>
                  </a:lnTo>
                  <a:lnTo>
                    <a:pt x="2495550" y="33337"/>
                  </a:lnTo>
                  <a:lnTo>
                    <a:pt x="2495550" y="2233612"/>
                  </a:lnTo>
                  <a:lnTo>
                    <a:pt x="2474969" y="2264411"/>
                  </a:lnTo>
                  <a:lnTo>
                    <a:pt x="2470885" y="2266103"/>
                  </a:lnTo>
                  <a:lnTo>
                    <a:pt x="2466633" y="2266949"/>
                  </a:lnTo>
                  <a:lnTo>
                    <a:pt x="2462212" y="2266949"/>
                  </a:lnTo>
                  <a:lnTo>
                    <a:pt x="33337" y="2266949"/>
                  </a:lnTo>
                  <a:lnTo>
                    <a:pt x="28916" y="2266949"/>
                  </a:lnTo>
                  <a:lnTo>
                    <a:pt x="24664" y="2266103"/>
                  </a:lnTo>
                  <a:lnTo>
                    <a:pt x="20579" y="2264411"/>
                  </a:lnTo>
                  <a:lnTo>
                    <a:pt x="16495" y="2262719"/>
                  </a:lnTo>
                  <a:lnTo>
                    <a:pt x="12890" y="2260310"/>
                  </a:lnTo>
                  <a:lnTo>
                    <a:pt x="9764" y="2257185"/>
                  </a:lnTo>
                  <a:lnTo>
                    <a:pt x="6638" y="2254059"/>
                  </a:lnTo>
                  <a:lnTo>
                    <a:pt x="4229" y="2250454"/>
                  </a:lnTo>
                  <a:lnTo>
                    <a:pt x="2537" y="2246369"/>
                  </a:lnTo>
                  <a:lnTo>
                    <a:pt x="845" y="2242285"/>
                  </a:lnTo>
                  <a:lnTo>
                    <a:pt x="0" y="2238032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0334" y="3641566"/>
            <a:ext cx="191706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Input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test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80" dirty="0">
                <a:solidFill>
                  <a:srgbClr val="4A5462"/>
                </a:solidFill>
                <a:latin typeface="Roboto"/>
                <a:cs typeface="Roboto"/>
              </a:rPr>
              <a:t>MVTec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dataset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2910" y="1894204"/>
            <a:ext cx="7867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300" b="1" spc="-75" dirty="0">
                <a:solidFill>
                  <a:srgbClr val="2B3D4F"/>
                </a:solidFill>
                <a:latin typeface="Roboto"/>
                <a:cs typeface="Roboto"/>
              </a:rPr>
              <a:t>CAE</a:t>
            </a:r>
            <a:r>
              <a:rPr lang="en-IN" sz="1300" b="1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lang="en-IN" sz="1300" b="1" spc="-40" dirty="0">
                <a:solidFill>
                  <a:srgbClr val="2B3D4F"/>
                </a:solidFill>
                <a:latin typeface="Roboto"/>
                <a:cs typeface="Roboto"/>
              </a:rPr>
              <a:t>Result</a:t>
            </a:r>
            <a:endParaRPr lang="en-IN" sz="13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4900" y="3708241"/>
            <a:ext cx="6057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80" dirty="0">
                <a:solidFill>
                  <a:srgbClr val="2B3D4F"/>
                </a:solidFill>
                <a:latin typeface="Roboto"/>
                <a:cs typeface="Roboto"/>
              </a:rPr>
              <a:t>MSE</a:t>
            </a:r>
            <a:r>
              <a:rPr sz="100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2B3D4F"/>
                </a:solidFill>
                <a:latin typeface="Roboto"/>
                <a:cs typeface="Roboto"/>
              </a:rPr>
              <a:t>Score: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67324" y="3667124"/>
            <a:ext cx="647700" cy="276225"/>
          </a:xfrm>
          <a:custGeom>
            <a:avLst/>
            <a:gdLst/>
            <a:ahLst/>
            <a:cxnLst/>
            <a:rect l="l" t="t" r="r" b="b"/>
            <a:pathLst>
              <a:path w="647700" h="276225">
                <a:moveTo>
                  <a:pt x="509587" y="276224"/>
                </a:moveTo>
                <a:lnTo>
                  <a:pt x="138112" y="276224"/>
                </a:lnTo>
                <a:lnTo>
                  <a:pt x="131327" y="276058"/>
                </a:lnTo>
                <a:lnTo>
                  <a:pt x="91590" y="268154"/>
                </a:lnTo>
                <a:lnTo>
                  <a:pt x="55830" y="249040"/>
                </a:lnTo>
                <a:lnTo>
                  <a:pt x="27182" y="220392"/>
                </a:lnTo>
                <a:lnTo>
                  <a:pt x="8069" y="184633"/>
                </a:lnTo>
                <a:lnTo>
                  <a:pt x="165" y="144897"/>
                </a:lnTo>
                <a:lnTo>
                  <a:pt x="0" y="138112"/>
                </a:lnTo>
                <a:lnTo>
                  <a:pt x="165" y="131327"/>
                </a:lnTo>
                <a:lnTo>
                  <a:pt x="8069" y="91590"/>
                </a:lnTo>
                <a:lnTo>
                  <a:pt x="27182" y="55831"/>
                </a:lnTo>
                <a:lnTo>
                  <a:pt x="55830" y="27183"/>
                </a:lnTo>
                <a:lnTo>
                  <a:pt x="91590" y="8069"/>
                </a:lnTo>
                <a:lnTo>
                  <a:pt x="131327" y="165"/>
                </a:lnTo>
                <a:lnTo>
                  <a:pt x="138112" y="0"/>
                </a:lnTo>
                <a:lnTo>
                  <a:pt x="509587" y="0"/>
                </a:lnTo>
                <a:lnTo>
                  <a:pt x="549679" y="5945"/>
                </a:lnTo>
                <a:lnTo>
                  <a:pt x="586317" y="23275"/>
                </a:lnTo>
                <a:lnTo>
                  <a:pt x="616350" y="50493"/>
                </a:lnTo>
                <a:lnTo>
                  <a:pt x="637185" y="85258"/>
                </a:lnTo>
                <a:lnTo>
                  <a:pt x="647036" y="124574"/>
                </a:lnTo>
                <a:lnTo>
                  <a:pt x="647699" y="138112"/>
                </a:lnTo>
                <a:lnTo>
                  <a:pt x="647534" y="144897"/>
                </a:lnTo>
                <a:lnTo>
                  <a:pt x="639629" y="184633"/>
                </a:lnTo>
                <a:lnTo>
                  <a:pt x="620515" y="220392"/>
                </a:lnTo>
                <a:lnTo>
                  <a:pt x="591867" y="249040"/>
                </a:lnTo>
                <a:lnTo>
                  <a:pt x="556108" y="268154"/>
                </a:lnTo>
                <a:lnTo>
                  <a:pt x="516372" y="276058"/>
                </a:lnTo>
                <a:lnTo>
                  <a:pt x="509587" y="276224"/>
                </a:lnTo>
                <a:close/>
              </a:path>
            </a:pathLst>
          </a:custGeom>
          <a:solidFill>
            <a:srgbClr val="D4E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71901" y="3691540"/>
            <a:ext cx="441959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0" spc="-20" dirty="0">
                <a:solidFill>
                  <a:srgbClr val="155724"/>
                </a:solidFill>
                <a:latin typeface="Noto Sans JP Medium"/>
                <a:cs typeface="Noto Sans JP Medium"/>
              </a:rPr>
              <a:t>0.0167</a:t>
            </a:r>
            <a:endParaRPr sz="1100">
              <a:latin typeface="Noto Sans JP Medium"/>
              <a:cs typeface="Noto Sans JP 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91248" y="1790699"/>
            <a:ext cx="2505075" cy="2276475"/>
            <a:chOff x="6191248" y="1790699"/>
            <a:chExt cx="2505075" cy="2276475"/>
          </a:xfrm>
        </p:grpSpPr>
        <p:sp>
          <p:nvSpPr>
            <p:cNvPr id="25" name="object 25"/>
            <p:cNvSpPr/>
            <p:nvPr/>
          </p:nvSpPr>
          <p:spPr>
            <a:xfrm>
              <a:off x="6196011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2466632" y="2266949"/>
                  </a:moveTo>
                  <a:lnTo>
                    <a:pt x="28916" y="2266949"/>
                  </a:lnTo>
                  <a:lnTo>
                    <a:pt x="24662" y="2266103"/>
                  </a:lnTo>
                  <a:lnTo>
                    <a:pt x="0" y="2238032"/>
                  </a:lnTo>
                  <a:lnTo>
                    <a:pt x="0" y="22336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466632" y="0"/>
                  </a:lnTo>
                  <a:lnTo>
                    <a:pt x="2495549" y="28916"/>
                  </a:lnTo>
                  <a:lnTo>
                    <a:pt x="2495549" y="2238032"/>
                  </a:lnTo>
                  <a:lnTo>
                    <a:pt x="2470885" y="2266103"/>
                  </a:lnTo>
                  <a:lnTo>
                    <a:pt x="2466632" y="22669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6011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0" y="22336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89"/>
                  </a:lnTo>
                  <a:lnTo>
                    <a:pt x="9763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8" y="2537"/>
                  </a:lnTo>
                  <a:lnTo>
                    <a:pt x="24662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462212" y="0"/>
                  </a:lnTo>
                  <a:lnTo>
                    <a:pt x="2466632" y="0"/>
                  </a:lnTo>
                  <a:lnTo>
                    <a:pt x="2470885" y="845"/>
                  </a:lnTo>
                  <a:lnTo>
                    <a:pt x="2493011" y="20579"/>
                  </a:lnTo>
                  <a:lnTo>
                    <a:pt x="2494703" y="24663"/>
                  </a:lnTo>
                  <a:lnTo>
                    <a:pt x="2495549" y="28916"/>
                  </a:lnTo>
                  <a:lnTo>
                    <a:pt x="2495550" y="33337"/>
                  </a:lnTo>
                  <a:lnTo>
                    <a:pt x="2495550" y="2233612"/>
                  </a:lnTo>
                  <a:lnTo>
                    <a:pt x="2474969" y="2264411"/>
                  </a:lnTo>
                  <a:lnTo>
                    <a:pt x="2470885" y="2266103"/>
                  </a:lnTo>
                  <a:lnTo>
                    <a:pt x="2466632" y="2266949"/>
                  </a:lnTo>
                  <a:lnTo>
                    <a:pt x="2462212" y="2266949"/>
                  </a:lnTo>
                  <a:lnTo>
                    <a:pt x="33338" y="2266949"/>
                  </a:lnTo>
                  <a:lnTo>
                    <a:pt x="28916" y="2266949"/>
                  </a:lnTo>
                  <a:lnTo>
                    <a:pt x="24662" y="2266103"/>
                  </a:lnTo>
                  <a:lnTo>
                    <a:pt x="20578" y="2264411"/>
                  </a:lnTo>
                  <a:lnTo>
                    <a:pt x="16494" y="2262719"/>
                  </a:lnTo>
                  <a:lnTo>
                    <a:pt x="0" y="2238032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93383" y="1894204"/>
            <a:ext cx="9010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300" b="1" spc="-55" dirty="0">
                <a:solidFill>
                  <a:srgbClr val="2B3D4F"/>
                </a:solidFill>
                <a:latin typeface="Roboto"/>
                <a:cs typeface="Roboto"/>
              </a:rPr>
              <a:t>U-</a:t>
            </a:r>
            <a:r>
              <a:rPr lang="en-IN" sz="1300" b="1" spc="-60" dirty="0">
                <a:solidFill>
                  <a:srgbClr val="2B3D4F"/>
                </a:solidFill>
                <a:latin typeface="Roboto"/>
                <a:cs typeface="Roboto"/>
              </a:rPr>
              <a:t>Net</a:t>
            </a:r>
            <a:r>
              <a:rPr lang="en-IN"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lang="en-IN" sz="1300" b="1" spc="-40" dirty="0">
                <a:solidFill>
                  <a:srgbClr val="2B3D4F"/>
                </a:solidFill>
                <a:latin typeface="Roboto"/>
                <a:cs typeface="Roboto"/>
              </a:rPr>
              <a:t>Result</a:t>
            </a:r>
            <a:endParaRPr lang="en-IN" sz="130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02374" y="3708241"/>
            <a:ext cx="64643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2B3D4F"/>
                </a:solidFill>
                <a:latin typeface="Roboto"/>
                <a:cs typeface="Roboto"/>
              </a:rPr>
              <a:t>Mean</a:t>
            </a:r>
            <a:r>
              <a:rPr sz="100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2B3D4F"/>
                </a:solidFill>
                <a:latin typeface="Roboto"/>
                <a:cs typeface="Roboto"/>
              </a:rPr>
              <a:t>Mask: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924799" y="3667124"/>
            <a:ext cx="647700" cy="276225"/>
          </a:xfrm>
          <a:custGeom>
            <a:avLst/>
            <a:gdLst/>
            <a:ahLst/>
            <a:cxnLst/>
            <a:rect l="l" t="t" r="r" b="b"/>
            <a:pathLst>
              <a:path w="647700" h="276225">
                <a:moveTo>
                  <a:pt x="509587" y="276224"/>
                </a:moveTo>
                <a:lnTo>
                  <a:pt x="138112" y="276224"/>
                </a:lnTo>
                <a:lnTo>
                  <a:pt x="131326" y="276058"/>
                </a:lnTo>
                <a:lnTo>
                  <a:pt x="91589" y="268154"/>
                </a:lnTo>
                <a:lnTo>
                  <a:pt x="55830" y="249040"/>
                </a:lnTo>
                <a:lnTo>
                  <a:pt x="27182" y="220392"/>
                </a:lnTo>
                <a:lnTo>
                  <a:pt x="8068" y="184633"/>
                </a:lnTo>
                <a:lnTo>
                  <a:pt x="165" y="144897"/>
                </a:lnTo>
                <a:lnTo>
                  <a:pt x="0" y="138112"/>
                </a:lnTo>
                <a:lnTo>
                  <a:pt x="165" y="131327"/>
                </a:lnTo>
                <a:lnTo>
                  <a:pt x="8068" y="91590"/>
                </a:lnTo>
                <a:lnTo>
                  <a:pt x="27182" y="55831"/>
                </a:lnTo>
                <a:lnTo>
                  <a:pt x="55830" y="27183"/>
                </a:lnTo>
                <a:lnTo>
                  <a:pt x="91589" y="8069"/>
                </a:lnTo>
                <a:lnTo>
                  <a:pt x="131326" y="165"/>
                </a:lnTo>
                <a:lnTo>
                  <a:pt x="138112" y="0"/>
                </a:lnTo>
                <a:lnTo>
                  <a:pt x="509587" y="0"/>
                </a:lnTo>
                <a:lnTo>
                  <a:pt x="549679" y="5945"/>
                </a:lnTo>
                <a:lnTo>
                  <a:pt x="586317" y="23275"/>
                </a:lnTo>
                <a:lnTo>
                  <a:pt x="616350" y="50493"/>
                </a:lnTo>
                <a:lnTo>
                  <a:pt x="637185" y="85258"/>
                </a:lnTo>
                <a:lnTo>
                  <a:pt x="647036" y="124574"/>
                </a:lnTo>
                <a:lnTo>
                  <a:pt x="647699" y="138112"/>
                </a:lnTo>
                <a:lnTo>
                  <a:pt x="647534" y="144897"/>
                </a:lnTo>
                <a:lnTo>
                  <a:pt x="639628" y="184633"/>
                </a:lnTo>
                <a:lnTo>
                  <a:pt x="620515" y="220392"/>
                </a:lnTo>
                <a:lnTo>
                  <a:pt x="591867" y="249040"/>
                </a:lnTo>
                <a:lnTo>
                  <a:pt x="556108" y="268154"/>
                </a:lnTo>
                <a:lnTo>
                  <a:pt x="516372" y="276058"/>
                </a:lnTo>
                <a:lnTo>
                  <a:pt x="509587" y="276224"/>
                </a:lnTo>
                <a:close/>
              </a:path>
            </a:pathLst>
          </a:custGeom>
          <a:solidFill>
            <a:srgbClr val="F7D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29376" y="3691512"/>
            <a:ext cx="441959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b="0" spc="-20" dirty="0">
                <a:solidFill>
                  <a:srgbClr val="721B24"/>
                </a:solidFill>
                <a:latin typeface="Noto Sans JP Medium"/>
                <a:cs typeface="Noto Sans JP Medium"/>
              </a:rPr>
              <a:t>0.4168</a:t>
            </a:r>
            <a:endParaRPr sz="1100">
              <a:latin typeface="Noto Sans JP Medium"/>
              <a:cs typeface="Noto Sans JP Medi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848723" y="1790699"/>
            <a:ext cx="2505075" cy="2276475"/>
            <a:chOff x="8848723" y="1790699"/>
            <a:chExt cx="2505075" cy="2276475"/>
          </a:xfrm>
        </p:grpSpPr>
        <p:sp>
          <p:nvSpPr>
            <p:cNvPr id="32" name="object 32"/>
            <p:cNvSpPr/>
            <p:nvPr/>
          </p:nvSpPr>
          <p:spPr>
            <a:xfrm>
              <a:off x="8853485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2466632" y="2266949"/>
                  </a:moveTo>
                  <a:lnTo>
                    <a:pt x="28916" y="2266949"/>
                  </a:lnTo>
                  <a:lnTo>
                    <a:pt x="24663" y="2266103"/>
                  </a:lnTo>
                  <a:lnTo>
                    <a:pt x="0" y="2238032"/>
                  </a:lnTo>
                  <a:lnTo>
                    <a:pt x="0" y="22336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466632" y="0"/>
                  </a:lnTo>
                  <a:lnTo>
                    <a:pt x="2495549" y="28916"/>
                  </a:lnTo>
                  <a:lnTo>
                    <a:pt x="2495549" y="2238032"/>
                  </a:lnTo>
                  <a:lnTo>
                    <a:pt x="2470885" y="2266103"/>
                  </a:lnTo>
                  <a:lnTo>
                    <a:pt x="2466632" y="22669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53485" y="1795462"/>
              <a:ext cx="2495550" cy="2266950"/>
            </a:xfrm>
            <a:custGeom>
              <a:avLst/>
              <a:gdLst/>
              <a:ahLst/>
              <a:cxnLst/>
              <a:rect l="l" t="t" r="r" b="b"/>
              <a:pathLst>
                <a:path w="2495550" h="2266950">
                  <a:moveTo>
                    <a:pt x="0" y="22336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462212" y="0"/>
                  </a:lnTo>
                  <a:lnTo>
                    <a:pt x="2466632" y="0"/>
                  </a:lnTo>
                  <a:lnTo>
                    <a:pt x="2470885" y="845"/>
                  </a:lnTo>
                  <a:lnTo>
                    <a:pt x="2495550" y="33337"/>
                  </a:lnTo>
                  <a:lnTo>
                    <a:pt x="2495550" y="2233612"/>
                  </a:lnTo>
                  <a:lnTo>
                    <a:pt x="2470885" y="2266103"/>
                  </a:lnTo>
                  <a:lnTo>
                    <a:pt x="2462212" y="2266949"/>
                  </a:lnTo>
                  <a:lnTo>
                    <a:pt x="33338" y="2266949"/>
                  </a:lnTo>
                  <a:lnTo>
                    <a:pt x="28916" y="2266949"/>
                  </a:lnTo>
                  <a:lnTo>
                    <a:pt x="24663" y="2266103"/>
                  </a:lnTo>
                  <a:lnTo>
                    <a:pt x="20579" y="2264411"/>
                  </a:lnTo>
                  <a:lnTo>
                    <a:pt x="16494" y="2262719"/>
                  </a:lnTo>
                  <a:lnTo>
                    <a:pt x="12889" y="2260310"/>
                  </a:lnTo>
                  <a:lnTo>
                    <a:pt x="9764" y="2257185"/>
                  </a:lnTo>
                  <a:lnTo>
                    <a:pt x="6637" y="2254059"/>
                  </a:lnTo>
                  <a:lnTo>
                    <a:pt x="4228" y="2250454"/>
                  </a:lnTo>
                  <a:lnTo>
                    <a:pt x="2537" y="2246369"/>
                  </a:lnTo>
                  <a:lnTo>
                    <a:pt x="845" y="2242285"/>
                  </a:lnTo>
                  <a:lnTo>
                    <a:pt x="0" y="2238032"/>
                  </a:lnTo>
                  <a:lnTo>
                    <a:pt x="0" y="223361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05651" y="1894204"/>
            <a:ext cx="12039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IN" sz="1300" b="1" spc="-60" dirty="0" err="1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r>
              <a:rPr lang="en-IN" sz="130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lang="en-IN" sz="1300" b="1" spc="-40" dirty="0">
                <a:solidFill>
                  <a:srgbClr val="2B3D4F"/>
                </a:solidFill>
                <a:latin typeface="Roboto"/>
                <a:cs typeface="Roboto"/>
              </a:rPr>
              <a:t>Result</a:t>
            </a:r>
            <a:endParaRPr lang="en-IN" sz="1300" dirty="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72550" y="3708241"/>
            <a:ext cx="8070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00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2B3D4F"/>
                </a:solidFill>
                <a:latin typeface="Roboto"/>
                <a:cs typeface="Roboto"/>
              </a:rPr>
              <a:t>Score: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582274" y="3667124"/>
            <a:ext cx="647700" cy="276225"/>
          </a:xfrm>
          <a:custGeom>
            <a:avLst/>
            <a:gdLst/>
            <a:ahLst/>
            <a:cxnLst/>
            <a:rect l="l" t="t" r="r" b="b"/>
            <a:pathLst>
              <a:path w="647700" h="276225">
                <a:moveTo>
                  <a:pt x="509587" y="276224"/>
                </a:moveTo>
                <a:lnTo>
                  <a:pt x="138112" y="276224"/>
                </a:lnTo>
                <a:lnTo>
                  <a:pt x="131326" y="276058"/>
                </a:lnTo>
                <a:lnTo>
                  <a:pt x="91591" y="268154"/>
                </a:lnTo>
                <a:lnTo>
                  <a:pt x="55831" y="249040"/>
                </a:lnTo>
                <a:lnTo>
                  <a:pt x="27183" y="220392"/>
                </a:lnTo>
                <a:lnTo>
                  <a:pt x="8068" y="184633"/>
                </a:lnTo>
                <a:lnTo>
                  <a:pt x="165" y="144897"/>
                </a:lnTo>
                <a:lnTo>
                  <a:pt x="0" y="138112"/>
                </a:lnTo>
                <a:lnTo>
                  <a:pt x="165" y="131327"/>
                </a:lnTo>
                <a:lnTo>
                  <a:pt x="8068" y="91590"/>
                </a:lnTo>
                <a:lnTo>
                  <a:pt x="27183" y="55831"/>
                </a:lnTo>
                <a:lnTo>
                  <a:pt x="55831" y="27183"/>
                </a:lnTo>
                <a:lnTo>
                  <a:pt x="91591" y="8069"/>
                </a:lnTo>
                <a:lnTo>
                  <a:pt x="131326" y="165"/>
                </a:lnTo>
                <a:lnTo>
                  <a:pt x="138112" y="0"/>
                </a:lnTo>
                <a:lnTo>
                  <a:pt x="509587" y="0"/>
                </a:lnTo>
                <a:lnTo>
                  <a:pt x="549678" y="5945"/>
                </a:lnTo>
                <a:lnTo>
                  <a:pt x="586317" y="23275"/>
                </a:lnTo>
                <a:lnTo>
                  <a:pt x="616350" y="50493"/>
                </a:lnTo>
                <a:lnTo>
                  <a:pt x="637186" y="85258"/>
                </a:lnTo>
                <a:lnTo>
                  <a:pt x="647035" y="124574"/>
                </a:lnTo>
                <a:lnTo>
                  <a:pt x="647699" y="138112"/>
                </a:lnTo>
                <a:lnTo>
                  <a:pt x="647533" y="144897"/>
                </a:lnTo>
                <a:lnTo>
                  <a:pt x="639629" y="184633"/>
                </a:lnTo>
                <a:lnTo>
                  <a:pt x="620516" y="220392"/>
                </a:lnTo>
                <a:lnTo>
                  <a:pt x="591867" y="249040"/>
                </a:lnTo>
                <a:lnTo>
                  <a:pt x="556107" y="268154"/>
                </a:lnTo>
                <a:lnTo>
                  <a:pt x="516372" y="276058"/>
                </a:lnTo>
                <a:lnTo>
                  <a:pt x="509587" y="276224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99550" y="3691512"/>
            <a:ext cx="429259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0" spc="-20" dirty="0">
                <a:solidFill>
                  <a:srgbClr val="856404"/>
                </a:solidFill>
                <a:latin typeface="Noto Sans JP Medium"/>
                <a:cs typeface="Noto Sans JP Medium"/>
              </a:rPr>
              <a:t>0.4649</a:t>
            </a:r>
            <a:endParaRPr sz="1100">
              <a:latin typeface="Noto Sans JP Medium"/>
              <a:cs typeface="Noto Sans JP Medi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9599" y="4524374"/>
            <a:ext cx="10972800" cy="2400300"/>
            <a:chOff x="609599" y="4524374"/>
            <a:chExt cx="10972800" cy="2400300"/>
          </a:xfrm>
        </p:grpSpPr>
        <p:sp>
          <p:nvSpPr>
            <p:cNvPr id="39" name="object 39"/>
            <p:cNvSpPr/>
            <p:nvPr/>
          </p:nvSpPr>
          <p:spPr>
            <a:xfrm>
              <a:off x="628649" y="4524374"/>
              <a:ext cx="10953750" cy="2400300"/>
            </a:xfrm>
            <a:custGeom>
              <a:avLst/>
              <a:gdLst/>
              <a:ahLst/>
              <a:cxnLst/>
              <a:rect l="l" t="t" r="r" b="b"/>
              <a:pathLst>
                <a:path w="10953750" h="2400300">
                  <a:moveTo>
                    <a:pt x="10920701" y="2400299"/>
                  </a:moveTo>
                  <a:lnTo>
                    <a:pt x="16523" y="2400299"/>
                  </a:lnTo>
                  <a:lnTo>
                    <a:pt x="14093" y="2399332"/>
                  </a:lnTo>
                  <a:lnTo>
                    <a:pt x="0" y="2367251"/>
                  </a:lnTo>
                  <a:lnTo>
                    <a:pt x="0" y="2362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2367251"/>
                  </a:lnTo>
                  <a:lnTo>
                    <a:pt x="10925560" y="2399332"/>
                  </a:lnTo>
                  <a:lnTo>
                    <a:pt x="10920701" y="2400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9587" y="4524374"/>
              <a:ext cx="552450" cy="2400300"/>
            </a:xfrm>
            <a:custGeom>
              <a:avLst/>
              <a:gdLst/>
              <a:ahLst/>
              <a:cxnLst/>
              <a:rect l="l" t="t" r="r" b="b"/>
              <a:pathLst>
                <a:path w="552450" h="24003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2362200"/>
                  </a:lnTo>
                  <a:lnTo>
                    <a:pt x="23482" y="2397518"/>
                  </a:lnTo>
                  <a:lnTo>
                    <a:pt x="38100" y="2400300"/>
                  </a:lnTo>
                  <a:lnTo>
                    <a:pt x="38100" y="0"/>
                  </a:lnTo>
                  <a:close/>
                </a:path>
                <a:path w="552450" h="2400300">
                  <a:moveTo>
                    <a:pt x="534581" y="300012"/>
                  </a:moveTo>
                  <a:lnTo>
                    <a:pt x="533273" y="293281"/>
                  </a:lnTo>
                  <a:lnTo>
                    <a:pt x="529348" y="287375"/>
                  </a:lnTo>
                  <a:lnTo>
                    <a:pt x="523443" y="283451"/>
                  </a:lnTo>
                  <a:lnTo>
                    <a:pt x="516712" y="282143"/>
                  </a:lnTo>
                  <a:lnTo>
                    <a:pt x="509981" y="283451"/>
                  </a:lnTo>
                  <a:lnTo>
                    <a:pt x="504063" y="287375"/>
                  </a:lnTo>
                  <a:lnTo>
                    <a:pt x="445300" y="346202"/>
                  </a:lnTo>
                  <a:lnTo>
                    <a:pt x="413270" y="314159"/>
                  </a:lnTo>
                  <a:lnTo>
                    <a:pt x="407352" y="310235"/>
                  </a:lnTo>
                  <a:lnTo>
                    <a:pt x="400621" y="308927"/>
                  </a:lnTo>
                  <a:lnTo>
                    <a:pt x="393890" y="310235"/>
                  </a:lnTo>
                  <a:lnTo>
                    <a:pt x="387985" y="314159"/>
                  </a:lnTo>
                  <a:lnTo>
                    <a:pt x="325475" y="376669"/>
                  </a:lnTo>
                  <a:lnTo>
                    <a:pt x="321551" y="382587"/>
                  </a:lnTo>
                  <a:lnTo>
                    <a:pt x="320243" y="389318"/>
                  </a:lnTo>
                  <a:lnTo>
                    <a:pt x="321551" y="396036"/>
                  </a:lnTo>
                  <a:lnTo>
                    <a:pt x="325475" y="401955"/>
                  </a:lnTo>
                  <a:lnTo>
                    <a:pt x="331381" y="405879"/>
                  </a:lnTo>
                  <a:lnTo>
                    <a:pt x="338112" y="407187"/>
                  </a:lnTo>
                  <a:lnTo>
                    <a:pt x="344843" y="405879"/>
                  </a:lnTo>
                  <a:lnTo>
                    <a:pt x="350761" y="401955"/>
                  </a:lnTo>
                  <a:lnTo>
                    <a:pt x="400646" y="352120"/>
                  </a:lnTo>
                  <a:lnTo>
                    <a:pt x="432689" y="384149"/>
                  </a:lnTo>
                  <a:lnTo>
                    <a:pt x="438594" y="388073"/>
                  </a:lnTo>
                  <a:lnTo>
                    <a:pt x="444969" y="389318"/>
                  </a:lnTo>
                  <a:lnTo>
                    <a:pt x="445681" y="389318"/>
                  </a:lnTo>
                  <a:lnTo>
                    <a:pt x="452056" y="388073"/>
                  </a:lnTo>
                  <a:lnTo>
                    <a:pt x="457974" y="384149"/>
                  </a:lnTo>
                  <a:lnTo>
                    <a:pt x="490004" y="352120"/>
                  </a:lnTo>
                  <a:lnTo>
                    <a:pt x="495922" y="346202"/>
                  </a:lnTo>
                  <a:lnTo>
                    <a:pt x="529132" y="312991"/>
                  </a:lnTo>
                  <a:lnTo>
                    <a:pt x="533273" y="306743"/>
                  </a:lnTo>
                  <a:lnTo>
                    <a:pt x="534581" y="300012"/>
                  </a:lnTo>
                  <a:close/>
                </a:path>
                <a:path w="552450" h="2400300">
                  <a:moveTo>
                    <a:pt x="552450" y="468757"/>
                  </a:moveTo>
                  <a:lnTo>
                    <a:pt x="544474" y="460781"/>
                  </a:lnTo>
                  <a:lnTo>
                    <a:pt x="306438" y="460781"/>
                  </a:lnTo>
                  <a:lnTo>
                    <a:pt x="302425" y="456755"/>
                  </a:lnTo>
                  <a:lnTo>
                    <a:pt x="302425" y="254444"/>
                  </a:lnTo>
                  <a:lnTo>
                    <a:pt x="294449" y="246468"/>
                  </a:lnTo>
                  <a:lnTo>
                    <a:pt x="274688" y="246468"/>
                  </a:lnTo>
                  <a:lnTo>
                    <a:pt x="266700" y="254444"/>
                  </a:lnTo>
                  <a:lnTo>
                    <a:pt x="266700" y="451853"/>
                  </a:lnTo>
                  <a:lnTo>
                    <a:pt x="270217" y="469226"/>
                  </a:lnTo>
                  <a:lnTo>
                    <a:pt x="279781" y="483425"/>
                  </a:lnTo>
                  <a:lnTo>
                    <a:pt x="293966" y="492988"/>
                  </a:lnTo>
                  <a:lnTo>
                    <a:pt x="311353" y="496493"/>
                  </a:lnTo>
                  <a:lnTo>
                    <a:pt x="544474" y="496493"/>
                  </a:lnTo>
                  <a:lnTo>
                    <a:pt x="552450" y="488518"/>
                  </a:lnTo>
                  <a:lnTo>
                    <a:pt x="552450" y="468757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01749" y="4756943"/>
            <a:ext cx="273050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75" dirty="0">
                <a:solidFill>
                  <a:srgbClr val="2B3D4F"/>
                </a:solidFill>
                <a:latin typeface="Roboto"/>
                <a:cs typeface="Roboto"/>
              </a:rPr>
              <a:t>Interpretation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B3D4F"/>
                </a:solidFill>
                <a:latin typeface="Roboto"/>
                <a:cs typeface="Roboto"/>
              </a:rPr>
              <a:t>Model</a:t>
            </a:r>
            <a:r>
              <a:rPr sz="1650" b="1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60" dirty="0">
                <a:solidFill>
                  <a:srgbClr val="2B3D4F"/>
                </a:solidFill>
                <a:latin typeface="Roboto"/>
                <a:cs typeface="Roboto"/>
              </a:rPr>
              <a:t>Outputs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5229224"/>
            <a:ext cx="3390899" cy="146684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254124" y="5337806"/>
            <a:ext cx="10985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75" dirty="0">
                <a:solidFill>
                  <a:srgbClr val="1C4ED8"/>
                </a:solidFill>
                <a:latin typeface="Roboto"/>
                <a:cs typeface="Roboto"/>
              </a:rPr>
              <a:t>CAE</a:t>
            </a:r>
            <a:r>
              <a:rPr sz="1300" b="1" spc="-10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300" b="1" spc="-80" dirty="0">
                <a:solidFill>
                  <a:srgbClr val="1C4ED8"/>
                </a:solidFill>
                <a:latin typeface="Roboto"/>
                <a:cs typeface="Roboto"/>
              </a:rPr>
              <a:t>MSE</a:t>
            </a:r>
            <a:r>
              <a:rPr sz="1300" b="1" spc="-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1C4ED8"/>
                </a:solidFill>
                <a:latin typeface="Roboto"/>
                <a:cs typeface="Roboto"/>
              </a:rPr>
              <a:t>Score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19599" y="5229224"/>
            <a:ext cx="3390900" cy="1466850"/>
            <a:chOff x="4419599" y="5229224"/>
            <a:chExt cx="3390900" cy="1466850"/>
          </a:xfrm>
        </p:grpSpPr>
        <p:sp>
          <p:nvSpPr>
            <p:cNvPr id="45" name="object 45"/>
            <p:cNvSpPr/>
            <p:nvPr/>
          </p:nvSpPr>
          <p:spPr>
            <a:xfrm>
              <a:off x="4424361" y="5233987"/>
              <a:ext cx="3381375" cy="1457325"/>
            </a:xfrm>
            <a:custGeom>
              <a:avLst/>
              <a:gdLst/>
              <a:ahLst/>
              <a:cxnLst/>
              <a:rect l="l" t="t" r="r" b="b"/>
              <a:pathLst>
                <a:path w="3381375" h="1457325">
                  <a:moveTo>
                    <a:pt x="3352457" y="1457324"/>
                  </a:moveTo>
                  <a:lnTo>
                    <a:pt x="28916" y="1457324"/>
                  </a:lnTo>
                  <a:lnTo>
                    <a:pt x="24663" y="1456478"/>
                  </a:lnTo>
                  <a:lnTo>
                    <a:pt x="0" y="1428407"/>
                  </a:lnTo>
                  <a:lnTo>
                    <a:pt x="0" y="14239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352457" y="0"/>
                  </a:lnTo>
                  <a:lnTo>
                    <a:pt x="3381374" y="28916"/>
                  </a:lnTo>
                  <a:lnTo>
                    <a:pt x="3381374" y="1428407"/>
                  </a:lnTo>
                  <a:lnTo>
                    <a:pt x="3356710" y="1456478"/>
                  </a:lnTo>
                  <a:lnTo>
                    <a:pt x="3352457" y="14573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4361" y="5233987"/>
              <a:ext cx="3381375" cy="1457325"/>
            </a:xfrm>
            <a:custGeom>
              <a:avLst/>
              <a:gdLst/>
              <a:ahLst/>
              <a:cxnLst/>
              <a:rect l="l" t="t" r="r" b="b"/>
              <a:pathLst>
                <a:path w="3381375" h="1457325">
                  <a:moveTo>
                    <a:pt x="0" y="14239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348037" y="0"/>
                  </a:lnTo>
                  <a:lnTo>
                    <a:pt x="3352457" y="0"/>
                  </a:lnTo>
                  <a:lnTo>
                    <a:pt x="3356710" y="845"/>
                  </a:lnTo>
                  <a:lnTo>
                    <a:pt x="3381375" y="33337"/>
                  </a:lnTo>
                  <a:lnTo>
                    <a:pt x="3381375" y="1423987"/>
                  </a:lnTo>
                  <a:lnTo>
                    <a:pt x="3360794" y="1454786"/>
                  </a:lnTo>
                  <a:lnTo>
                    <a:pt x="3356710" y="1456478"/>
                  </a:lnTo>
                  <a:lnTo>
                    <a:pt x="3352457" y="1457324"/>
                  </a:lnTo>
                  <a:lnTo>
                    <a:pt x="3348037" y="1457324"/>
                  </a:lnTo>
                  <a:lnTo>
                    <a:pt x="33338" y="1457324"/>
                  </a:lnTo>
                  <a:lnTo>
                    <a:pt x="28916" y="1457324"/>
                  </a:lnTo>
                  <a:lnTo>
                    <a:pt x="24663" y="1456478"/>
                  </a:lnTo>
                  <a:lnTo>
                    <a:pt x="20579" y="1454786"/>
                  </a:lnTo>
                  <a:lnTo>
                    <a:pt x="16495" y="1453094"/>
                  </a:lnTo>
                  <a:lnTo>
                    <a:pt x="12890" y="1450685"/>
                  </a:lnTo>
                  <a:lnTo>
                    <a:pt x="9764" y="1447559"/>
                  </a:lnTo>
                  <a:lnTo>
                    <a:pt x="6637" y="1444433"/>
                  </a:lnTo>
                  <a:lnTo>
                    <a:pt x="4229" y="1440828"/>
                  </a:lnTo>
                  <a:lnTo>
                    <a:pt x="2537" y="1436744"/>
                  </a:lnTo>
                  <a:lnTo>
                    <a:pt x="845" y="1432660"/>
                  </a:lnTo>
                  <a:lnTo>
                    <a:pt x="0" y="1428407"/>
                  </a:lnTo>
                  <a:lnTo>
                    <a:pt x="0" y="1423987"/>
                  </a:lnTo>
                  <a:close/>
                </a:path>
              </a:pathLst>
            </a:custGeom>
            <a:ln w="9524">
              <a:solidFill>
                <a:srgbClr val="D0FA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424" y="5391149"/>
              <a:ext cx="152399" cy="1523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759324" y="5332672"/>
            <a:ext cx="12604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55" dirty="0">
                <a:solidFill>
                  <a:srgbClr val="047857"/>
                </a:solidFill>
                <a:latin typeface="Roboto"/>
                <a:cs typeface="Roboto"/>
              </a:rPr>
              <a:t>U-</a:t>
            </a:r>
            <a:r>
              <a:rPr sz="1300" b="1" spc="-60" dirty="0">
                <a:solidFill>
                  <a:srgbClr val="047857"/>
                </a:solidFill>
                <a:latin typeface="Roboto"/>
                <a:cs typeface="Roboto"/>
              </a:rPr>
              <a:t>Net</a:t>
            </a:r>
            <a:r>
              <a:rPr sz="1300" b="1" spc="-15" dirty="0">
                <a:solidFill>
                  <a:srgbClr val="047857"/>
                </a:solidFill>
                <a:latin typeface="Roboto"/>
                <a:cs typeface="Roboto"/>
              </a:rPr>
              <a:t> </a:t>
            </a:r>
            <a:r>
              <a:rPr sz="1300" b="1" spc="-75" dirty="0">
                <a:solidFill>
                  <a:srgbClr val="047857"/>
                </a:solidFill>
                <a:latin typeface="Roboto"/>
                <a:cs typeface="Roboto"/>
              </a:rPr>
              <a:t>Mean</a:t>
            </a:r>
            <a:r>
              <a:rPr sz="1300" b="1" dirty="0">
                <a:solidFill>
                  <a:srgbClr val="047857"/>
                </a:solidFill>
                <a:latin typeface="Roboto"/>
                <a:cs typeface="Roboto"/>
              </a:rPr>
              <a:t> </a:t>
            </a:r>
            <a:r>
              <a:rPr sz="1300" b="1" spc="-45" dirty="0">
                <a:solidFill>
                  <a:srgbClr val="047857"/>
                </a:solidFill>
                <a:latin typeface="Roboto"/>
                <a:cs typeface="Roboto"/>
              </a:rPr>
              <a:t>Mask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57599" y="2219324"/>
            <a:ext cx="7696200" cy="4476750"/>
            <a:chOff x="3657599" y="2219324"/>
            <a:chExt cx="7696200" cy="4476750"/>
          </a:xfrm>
        </p:grpSpPr>
        <p:sp>
          <p:nvSpPr>
            <p:cNvPr id="50" name="object 50"/>
            <p:cNvSpPr/>
            <p:nvPr/>
          </p:nvSpPr>
          <p:spPr>
            <a:xfrm>
              <a:off x="7967661" y="5233987"/>
              <a:ext cx="3381375" cy="1457325"/>
            </a:xfrm>
            <a:custGeom>
              <a:avLst/>
              <a:gdLst/>
              <a:ahLst/>
              <a:cxnLst/>
              <a:rect l="l" t="t" r="r" b="b"/>
              <a:pathLst>
                <a:path w="3381375" h="1457325">
                  <a:moveTo>
                    <a:pt x="3352457" y="1457324"/>
                  </a:moveTo>
                  <a:lnTo>
                    <a:pt x="28916" y="1457324"/>
                  </a:lnTo>
                  <a:lnTo>
                    <a:pt x="24664" y="1456478"/>
                  </a:lnTo>
                  <a:lnTo>
                    <a:pt x="0" y="1428407"/>
                  </a:lnTo>
                  <a:lnTo>
                    <a:pt x="0" y="14239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352457" y="0"/>
                  </a:lnTo>
                  <a:lnTo>
                    <a:pt x="3381374" y="28916"/>
                  </a:lnTo>
                  <a:lnTo>
                    <a:pt x="3381374" y="1428407"/>
                  </a:lnTo>
                  <a:lnTo>
                    <a:pt x="3356710" y="1456478"/>
                  </a:lnTo>
                  <a:lnTo>
                    <a:pt x="3352457" y="14573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67661" y="5233987"/>
              <a:ext cx="3381375" cy="1457325"/>
            </a:xfrm>
            <a:custGeom>
              <a:avLst/>
              <a:gdLst/>
              <a:ahLst/>
              <a:cxnLst/>
              <a:rect l="l" t="t" r="r" b="b"/>
              <a:pathLst>
                <a:path w="3381375" h="1457325">
                  <a:moveTo>
                    <a:pt x="0" y="14239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348037" y="0"/>
                  </a:lnTo>
                  <a:lnTo>
                    <a:pt x="3352457" y="0"/>
                  </a:lnTo>
                  <a:lnTo>
                    <a:pt x="3356710" y="845"/>
                  </a:lnTo>
                  <a:lnTo>
                    <a:pt x="3381375" y="33337"/>
                  </a:lnTo>
                  <a:lnTo>
                    <a:pt x="3381375" y="1423987"/>
                  </a:lnTo>
                  <a:lnTo>
                    <a:pt x="3381374" y="1428407"/>
                  </a:lnTo>
                  <a:lnTo>
                    <a:pt x="3380527" y="1432660"/>
                  </a:lnTo>
                  <a:lnTo>
                    <a:pt x="3378835" y="1436744"/>
                  </a:lnTo>
                  <a:lnTo>
                    <a:pt x="3377144" y="1440828"/>
                  </a:lnTo>
                  <a:lnTo>
                    <a:pt x="3360795" y="1454786"/>
                  </a:lnTo>
                  <a:lnTo>
                    <a:pt x="3356710" y="1456478"/>
                  </a:lnTo>
                  <a:lnTo>
                    <a:pt x="3352457" y="1457324"/>
                  </a:lnTo>
                  <a:lnTo>
                    <a:pt x="3348037" y="1457324"/>
                  </a:lnTo>
                  <a:lnTo>
                    <a:pt x="33338" y="1457324"/>
                  </a:lnTo>
                  <a:lnTo>
                    <a:pt x="28916" y="1457324"/>
                  </a:lnTo>
                  <a:lnTo>
                    <a:pt x="24664" y="1456478"/>
                  </a:lnTo>
                  <a:lnTo>
                    <a:pt x="20580" y="1454786"/>
                  </a:lnTo>
                  <a:lnTo>
                    <a:pt x="16495" y="1453094"/>
                  </a:lnTo>
                  <a:lnTo>
                    <a:pt x="12890" y="1450685"/>
                  </a:lnTo>
                  <a:lnTo>
                    <a:pt x="9764" y="1447559"/>
                  </a:lnTo>
                  <a:lnTo>
                    <a:pt x="6638" y="1444433"/>
                  </a:lnTo>
                  <a:lnTo>
                    <a:pt x="4229" y="1440828"/>
                  </a:lnTo>
                  <a:lnTo>
                    <a:pt x="2537" y="1436744"/>
                  </a:lnTo>
                  <a:lnTo>
                    <a:pt x="845" y="1432660"/>
                  </a:lnTo>
                  <a:lnTo>
                    <a:pt x="0" y="1428407"/>
                  </a:lnTo>
                  <a:lnTo>
                    <a:pt x="0" y="1423987"/>
                  </a:lnTo>
                  <a:close/>
                </a:path>
              </a:pathLst>
            </a:custGeom>
            <a:ln w="9524">
              <a:solidFill>
                <a:srgbClr val="FEF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6725" y="5391149"/>
              <a:ext cx="152399" cy="1523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657599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24377" y="1371599"/>
                  </a:moveTo>
                  <a:lnTo>
                    <a:pt x="33047" y="1371599"/>
                  </a:lnTo>
                  <a:lnTo>
                    <a:pt x="28187" y="1370632"/>
                  </a:lnTo>
                  <a:lnTo>
                    <a:pt x="966" y="1343411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24377" y="0"/>
                  </a:lnTo>
                  <a:lnTo>
                    <a:pt x="2256457" y="28187"/>
                  </a:lnTo>
                  <a:lnTo>
                    <a:pt x="2257424" y="33047"/>
                  </a:lnTo>
                  <a:lnTo>
                    <a:pt x="2257424" y="1338551"/>
                  </a:lnTo>
                  <a:lnTo>
                    <a:pt x="2229236" y="1370632"/>
                  </a:lnTo>
                  <a:lnTo>
                    <a:pt x="2224377" y="1371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62474" y="27050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94328" y="57150"/>
                  </a:lnTo>
                  <a:lnTo>
                    <a:pt x="88860" y="58237"/>
                  </a:lnTo>
                  <a:lnTo>
                    <a:pt x="58237" y="88860"/>
                  </a:lnTo>
                  <a:lnTo>
                    <a:pt x="57149" y="94328"/>
                  </a:lnTo>
                  <a:lnTo>
                    <a:pt x="57149" y="105696"/>
                  </a:lnTo>
                  <a:lnTo>
                    <a:pt x="78358" y="137437"/>
                  </a:lnTo>
                  <a:lnTo>
                    <a:pt x="94328" y="142874"/>
                  </a:lnTo>
                  <a:lnTo>
                    <a:pt x="264408" y="142874"/>
                  </a:lnTo>
                  <a:lnTo>
                    <a:pt x="257710" y="146357"/>
                  </a:lnTo>
                  <a:lnTo>
                    <a:pt x="253781" y="152251"/>
                  </a:lnTo>
                  <a:lnTo>
                    <a:pt x="201725" y="228600"/>
                  </a:lnTo>
                  <a:lnTo>
                    <a:pt x="129301" y="228600"/>
                  </a:lnTo>
                  <a:lnTo>
                    <a:pt x="123051" y="231546"/>
                  </a:lnTo>
                  <a:lnTo>
                    <a:pt x="119032" y="236636"/>
                  </a:lnTo>
                  <a:lnTo>
                    <a:pt x="56703" y="314503"/>
                  </a:lnTo>
                  <a:lnTo>
                    <a:pt x="55721" y="323343"/>
                  </a:lnTo>
                  <a:lnTo>
                    <a:pt x="62865" y="338167"/>
                  </a:lnTo>
                  <a:lnTo>
                    <a:pt x="70365" y="342900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457200" y="342900"/>
                  </a:moveTo>
                  <a:lnTo>
                    <a:pt x="386566" y="342900"/>
                  </a:lnTo>
                  <a:lnTo>
                    <a:pt x="393888" y="338524"/>
                  </a:lnTo>
                  <a:lnTo>
                    <a:pt x="401210" y="324415"/>
                  </a:lnTo>
                  <a:lnTo>
                    <a:pt x="400764" y="315932"/>
                  </a:lnTo>
                  <a:lnTo>
                    <a:pt x="285124" y="146357"/>
                  </a:lnTo>
                  <a:lnTo>
                    <a:pt x="278516" y="142874"/>
                  </a:lnTo>
                  <a:lnTo>
                    <a:pt x="105696" y="142874"/>
                  </a:lnTo>
                  <a:lnTo>
                    <a:pt x="111164" y="141787"/>
                  </a:lnTo>
                  <a:lnTo>
                    <a:pt x="141787" y="111163"/>
                  </a:lnTo>
                  <a:lnTo>
                    <a:pt x="142874" y="105696"/>
                  </a:lnTo>
                  <a:lnTo>
                    <a:pt x="142874" y="94328"/>
                  </a:lnTo>
                  <a:lnTo>
                    <a:pt x="121666" y="62587"/>
                  </a:lnTo>
                  <a:lnTo>
                    <a:pt x="105696" y="57150"/>
                  </a:lnTo>
                  <a:lnTo>
                    <a:pt x="457200" y="57150"/>
                  </a:lnTo>
                  <a:lnTo>
                    <a:pt x="457200" y="342900"/>
                  </a:lnTo>
                  <a:close/>
                </a:path>
                <a:path w="457200" h="400050">
                  <a:moveTo>
                    <a:pt x="176093" y="266193"/>
                  </a:moveTo>
                  <a:lnTo>
                    <a:pt x="148322" y="231546"/>
                  </a:lnTo>
                  <a:lnTo>
                    <a:pt x="142160" y="228600"/>
                  </a:lnTo>
                  <a:lnTo>
                    <a:pt x="201725" y="228600"/>
                  </a:lnTo>
                  <a:lnTo>
                    <a:pt x="176093" y="266193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57599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19324" y="1371599"/>
                  </a:moveTo>
                  <a:lnTo>
                    <a:pt x="38099" y="1371599"/>
                  </a:lnTo>
                  <a:lnTo>
                    <a:pt x="30498" y="1370902"/>
                  </a:lnTo>
                  <a:lnTo>
                    <a:pt x="697" y="1341101"/>
                  </a:lnTo>
                  <a:lnTo>
                    <a:pt x="0" y="1333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2219324" y="0"/>
                  </a:lnTo>
                  <a:lnTo>
                    <a:pt x="2254634" y="23473"/>
                  </a:lnTo>
                  <a:lnTo>
                    <a:pt x="2257424" y="38099"/>
                  </a:lnTo>
                  <a:lnTo>
                    <a:pt x="2257424" y="1333499"/>
                  </a:lnTo>
                  <a:lnTo>
                    <a:pt x="2233950" y="1368809"/>
                  </a:lnTo>
                  <a:lnTo>
                    <a:pt x="2219324" y="1371599"/>
                  </a:lnTo>
                  <a:close/>
                </a:path>
              </a:pathLst>
            </a:custGeom>
            <a:solidFill>
              <a:srgbClr val="3398DA">
                <a:alpha val="59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15074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24377" y="1371599"/>
                  </a:moveTo>
                  <a:lnTo>
                    <a:pt x="33047" y="1371599"/>
                  </a:lnTo>
                  <a:lnTo>
                    <a:pt x="28187" y="1370632"/>
                  </a:lnTo>
                  <a:lnTo>
                    <a:pt x="966" y="1343411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24377" y="0"/>
                  </a:lnTo>
                  <a:lnTo>
                    <a:pt x="2256458" y="28187"/>
                  </a:lnTo>
                  <a:lnTo>
                    <a:pt x="2257424" y="33047"/>
                  </a:lnTo>
                  <a:lnTo>
                    <a:pt x="2257424" y="1338551"/>
                  </a:lnTo>
                  <a:lnTo>
                    <a:pt x="2229237" y="1370632"/>
                  </a:lnTo>
                  <a:lnTo>
                    <a:pt x="2224377" y="1371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19949" y="27050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94328" y="57150"/>
                  </a:lnTo>
                  <a:lnTo>
                    <a:pt x="88860" y="58237"/>
                  </a:lnTo>
                  <a:lnTo>
                    <a:pt x="58237" y="88860"/>
                  </a:lnTo>
                  <a:lnTo>
                    <a:pt x="57149" y="94328"/>
                  </a:lnTo>
                  <a:lnTo>
                    <a:pt x="57149" y="105696"/>
                  </a:lnTo>
                  <a:lnTo>
                    <a:pt x="78358" y="137437"/>
                  </a:lnTo>
                  <a:lnTo>
                    <a:pt x="94328" y="142874"/>
                  </a:lnTo>
                  <a:lnTo>
                    <a:pt x="264408" y="142874"/>
                  </a:lnTo>
                  <a:lnTo>
                    <a:pt x="257710" y="146357"/>
                  </a:lnTo>
                  <a:lnTo>
                    <a:pt x="253781" y="152251"/>
                  </a:lnTo>
                  <a:lnTo>
                    <a:pt x="201725" y="228600"/>
                  </a:lnTo>
                  <a:lnTo>
                    <a:pt x="129301" y="228600"/>
                  </a:lnTo>
                  <a:lnTo>
                    <a:pt x="123051" y="231546"/>
                  </a:lnTo>
                  <a:lnTo>
                    <a:pt x="119032" y="236636"/>
                  </a:lnTo>
                  <a:lnTo>
                    <a:pt x="56703" y="314503"/>
                  </a:lnTo>
                  <a:lnTo>
                    <a:pt x="55721" y="323343"/>
                  </a:lnTo>
                  <a:lnTo>
                    <a:pt x="62865" y="338167"/>
                  </a:lnTo>
                  <a:lnTo>
                    <a:pt x="70365" y="342900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457200" y="342900"/>
                  </a:moveTo>
                  <a:lnTo>
                    <a:pt x="386566" y="342900"/>
                  </a:lnTo>
                  <a:lnTo>
                    <a:pt x="393888" y="338524"/>
                  </a:lnTo>
                  <a:lnTo>
                    <a:pt x="401210" y="324415"/>
                  </a:lnTo>
                  <a:lnTo>
                    <a:pt x="400764" y="315932"/>
                  </a:lnTo>
                  <a:lnTo>
                    <a:pt x="285124" y="146357"/>
                  </a:lnTo>
                  <a:lnTo>
                    <a:pt x="278516" y="142874"/>
                  </a:lnTo>
                  <a:lnTo>
                    <a:pt x="105696" y="142874"/>
                  </a:lnTo>
                  <a:lnTo>
                    <a:pt x="111164" y="141787"/>
                  </a:lnTo>
                  <a:lnTo>
                    <a:pt x="141787" y="111163"/>
                  </a:lnTo>
                  <a:lnTo>
                    <a:pt x="142874" y="105696"/>
                  </a:lnTo>
                  <a:lnTo>
                    <a:pt x="142874" y="94328"/>
                  </a:lnTo>
                  <a:lnTo>
                    <a:pt x="121666" y="62587"/>
                  </a:lnTo>
                  <a:lnTo>
                    <a:pt x="105696" y="57150"/>
                  </a:lnTo>
                  <a:lnTo>
                    <a:pt x="457200" y="57150"/>
                  </a:lnTo>
                  <a:lnTo>
                    <a:pt x="457200" y="342900"/>
                  </a:lnTo>
                  <a:close/>
                </a:path>
                <a:path w="457200" h="400050">
                  <a:moveTo>
                    <a:pt x="176093" y="266193"/>
                  </a:moveTo>
                  <a:lnTo>
                    <a:pt x="148322" y="231546"/>
                  </a:lnTo>
                  <a:lnTo>
                    <a:pt x="142160" y="228600"/>
                  </a:lnTo>
                  <a:lnTo>
                    <a:pt x="201725" y="228600"/>
                  </a:lnTo>
                  <a:lnTo>
                    <a:pt x="176093" y="266193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15074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19324" y="1371599"/>
                  </a:moveTo>
                  <a:lnTo>
                    <a:pt x="38099" y="1371599"/>
                  </a:lnTo>
                  <a:lnTo>
                    <a:pt x="30497" y="1370902"/>
                  </a:lnTo>
                  <a:lnTo>
                    <a:pt x="697" y="1341101"/>
                  </a:lnTo>
                  <a:lnTo>
                    <a:pt x="0" y="1333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2219324" y="0"/>
                  </a:lnTo>
                  <a:lnTo>
                    <a:pt x="2254634" y="23473"/>
                  </a:lnTo>
                  <a:lnTo>
                    <a:pt x="2257424" y="38099"/>
                  </a:lnTo>
                  <a:lnTo>
                    <a:pt x="2257424" y="1333499"/>
                  </a:lnTo>
                  <a:lnTo>
                    <a:pt x="2233950" y="1368809"/>
                  </a:lnTo>
                  <a:lnTo>
                    <a:pt x="2219324" y="1371599"/>
                  </a:lnTo>
                  <a:close/>
                </a:path>
              </a:pathLst>
            </a:custGeom>
            <a:solidFill>
              <a:srgbClr val="3398DA">
                <a:alpha val="8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72548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24377" y="1371599"/>
                  </a:moveTo>
                  <a:lnTo>
                    <a:pt x="33047" y="1371599"/>
                  </a:lnTo>
                  <a:lnTo>
                    <a:pt x="28186" y="1370632"/>
                  </a:lnTo>
                  <a:lnTo>
                    <a:pt x="966" y="1343411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24377" y="0"/>
                  </a:lnTo>
                  <a:lnTo>
                    <a:pt x="2256458" y="28187"/>
                  </a:lnTo>
                  <a:lnTo>
                    <a:pt x="2257424" y="33047"/>
                  </a:lnTo>
                  <a:lnTo>
                    <a:pt x="2257424" y="1338551"/>
                  </a:lnTo>
                  <a:lnTo>
                    <a:pt x="2229237" y="1370632"/>
                  </a:lnTo>
                  <a:lnTo>
                    <a:pt x="2224377" y="1371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877425" y="27050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94328" y="57150"/>
                  </a:lnTo>
                  <a:lnTo>
                    <a:pt x="88860" y="58237"/>
                  </a:lnTo>
                  <a:lnTo>
                    <a:pt x="58237" y="88860"/>
                  </a:lnTo>
                  <a:lnTo>
                    <a:pt x="57149" y="94328"/>
                  </a:lnTo>
                  <a:lnTo>
                    <a:pt x="57149" y="105696"/>
                  </a:lnTo>
                  <a:lnTo>
                    <a:pt x="78358" y="137437"/>
                  </a:lnTo>
                  <a:lnTo>
                    <a:pt x="94328" y="142874"/>
                  </a:lnTo>
                  <a:lnTo>
                    <a:pt x="264408" y="142874"/>
                  </a:lnTo>
                  <a:lnTo>
                    <a:pt x="257710" y="146357"/>
                  </a:lnTo>
                  <a:lnTo>
                    <a:pt x="253781" y="152251"/>
                  </a:lnTo>
                  <a:lnTo>
                    <a:pt x="201725" y="228600"/>
                  </a:lnTo>
                  <a:lnTo>
                    <a:pt x="129301" y="228600"/>
                  </a:lnTo>
                  <a:lnTo>
                    <a:pt x="123051" y="231546"/>
                  </a:lnTo>
                  <a:lnTo>
                    <a:pt x="119032" y="236636"/>
                  </a:lnTo>
                  <a:lnTo>
                    <a:pt x="56703" y="314503"/>
                  </a:lnTo>
                  <a:lnTo>
                    <a:pt x="55721" y="323343"/>
                  </a:lnTo>
                  <a:lnTo>
                    <a:pt x="62865" y="338167"/>
                  </a:lnTo>
                  <a:lnTo>
                    <a:pt x="70365" y="342900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457200" y="342900"/>
                  </a:moveTo>
                  <a:lnTo>
                    <a:pt x="386566" y="342900"/>
                  </a:lnTo>
                  <a:lnTo>
                    <a:pt x="393888" y="338524"/>
                  </a:lnTo>
                  <a:lnTo>
                    <a:pt x="401210" y="324415"/>
                  </a:lnTo>
                  <a:lnTo>
                    <a:pt x="400764" y="315932"/>
                  </a:lnTo>
                  <a:lnTo>
                    <a:pt x="285124" y="146357"/>
                  </a:lnTo>
                  <a:lnTo>
                    <a:pt x="278516" y="142874"/>
                  </a:lnTo>
                  <a:lnTo>
                    <a:pt x="105696" y="142874"/>
                  </a:lnTo>
                  <a:lnTo>
                    <a:pt x="111164" y="141787"/>
                  </a:lnTo>
                  <a:lnTo>
                    <a:pt x="141787" y="111163"/>
                  </a:lnTo>
                  <a:lnTo>
                    <a:pt x="142874" y="105696"/>
                  </a:lnTo>
                  <a:lnTo>
                    <a:pt x="142874" y="94328"/>
                  </a:lnTo>
                  <a:lnTo>
                    <a:pt x="121666" y="62587"/>
                  </a:lnTo>
                  <a:lnTo>
                    <a:pt x="105696" y="57150"/>
                  </a:lnTo>
                  <a:lnTo>
                    <a:pt x="457200" y="57150"/>
                  </a:lnTo>
                  <a:lnTo>
                    <a:pt x="457200" y="342900"/>
                  </a:lnTo>
                  <a:close/>
                </a:path>
                <a:path w="457200" h="400050">
                  <a:moveTo>
                    <a:pt x="176093" y="266193"/>
                  </a:moveTo>
                  <a:lnTo>
                    <a:pt x="148322" y="231546"/>
                  </a:lnTo>
                  <a:lnTo>
                    <a:pt x="142160" y="228600"/>
                  </a:lnTo>
                  <a:lnTo>
                    <a:pt x="201725" y="228600"/>
                  </a:lnTo>
                  <a:lnTo>
                    <a:pt x="176093" y="266193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972549" y="2219324"/>
              <a:ext cx="2257425" cy="1371600"/>
            </a:xfrm>
            <a:custGeom>
              <a:avLst/>
              <a:gdLst/>
              <a:ahLst/>
              <a:cxnLst/>
              <a:rect l="l" t="t" r="r" b="b"/>
              <a:pathLst>
                <a:path w="2257425" h="1371600">
                  <a:moveTo>
                    <a:pt x="2219324" y="1371599"/>
                  </a:moveTo>
                  <a:lnTo>
                    <a:pt x="38099" y="1371599"/>
                  </a:lnTo>
                  <a:lnTo>
                    <a:pt x="30497" y="1370902"/>
                  </a:lnTo>
                  <a:lnTo>
                    <a:pt x="697" y="1341101"/>
                  </a:lnTo>
                  <a:lnTo>
                    <a:pt x="0" y="1333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2219324" y="0"/>
                  </a:lnTo>
                  <a:lnTo>
                    <a:pt x="2254634" y="23473"/>
                  </a:lnTo>
                  <a:lnTo>
                    <a:pt x="2257424" y="38099"/>
                  </a:lnTo>
                  <a:lnTo>
                    <a:pt x="2257424" y="1333499"/>
                  </a:lnTo>
                  <a:lnTo>
                    <a:pt x="2233950" y="1368809"/>
                  </a:lnTo>
                  <a:lnTo>
                    <a:pt x="2219324" y="1371599"/>
                  </a:lnTo>
                  <a:close/>
                </a:path>
              </a:pathLst>
            </a:custGeom>
            <a:solidFill>
              <a:srgbClr val="3398DA">
                <a:alpha val="7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4" y="5753099"/>
              <a:ext cx="76200" cy="7619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4" y="6210299"/>
              <a:ext cx="76200" cy="7619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3424" y="6476999"/>
              <a:ext cx="76200" cy="7619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6723" y="5753099"/>
              <a:ext cx="76200" cy="7619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6723" y="6210299"/>
              <a:ext cx="76200" cy="7619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216024" y="5627195"/>
            <a:ext cx="291592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Low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score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(e.g.,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2B3D4F"/>
                </a:solidFill>
                <a:latin typeface="Arial Nova"/>
                <a:cs typeface="Arial Nova"/>
              </a:rPr>
              <a:t>0.0167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)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indicates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image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is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close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1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150" spc="-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patterns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16024" y="6096872"/>
            <a:ext cx="2031364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score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flags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global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16024" y="6363572"/>
            <a:ext cx="259016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Focuses</a:t>
            </a:r>
            <a:r>
              <a:rPr sz="115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on</a:t>
            </a:r>
            <a:r>
              <a:rPr sz="1150" spc="4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reconstruction-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based</a:t>
            </a:r>
            <a:r>
              <a:rPr sz="115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59324" y="5627195"/>
            <a:ext cx="2887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value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(e.g.,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2B3D4F"/>
                </a:solidFill>
                <a:latin typeface="Arial Nova"/>
                <a:cs typeface="Arial Nova"/>
              </a:rPr>
              <a:t>0.4168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)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suggests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B3D4F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large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defect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region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759324" y="6096872"/>
            <a:ext cx="256349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Precise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pixel-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level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59324" y="6363572"/>
            <a:ext cx="24841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Highlights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exact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boundaries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of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75743" y="5214456"/>
            <a:ext cx="3340100" cy="13525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065"/>
              </a:spcBef>
            </a:pPr>
            <a:r>
              <a:rPr sz="1300" b="1" spc="-60" dirty="0">
                <a:solidFill>
                  <a:srgbClr val="B45309"/>
                </a:solidFill>
                <a:latin typeface="Roboto"/>
                <a:cs typeface="Roboto"/>
              </a:rPr>
              <a:t>PatchCore</a:t>
            </a:r>
            <a:r>
              <a:rPr sz="1300" b="1" spc="-10" dirty="0">
                <a:solidFill>
                  <a:srgbClr val="B45309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B45309"/>
                </a:solidFill>
                <a:latin typeface="Roboto"/>
                <a:cs typeface="Roboto"/>
              </a:rPr>
              <a:t>Score</a:t>
            </a:r>
            <a:endParaRPr sz="1300">
              <a:latin typeface="Roboto"/>
              <a:cs typeface="Roboto"/>
            </a:endParaRPr>
          </a:p>
          <a:p>
            <a:pPr marL="339090" marR="459740">
              <a:lnSpc>
                <a:spcPct val="108700"/>
              </a:lnSpc>
              <a:spcBef>
                <a:spcPts val="720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Medium-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score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(e.g.,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b="1" spc="-25" dirty="0">
                <a:solidFill>
                  <a:srgbClr val="2B3D4F"/>
                </a:solidFill>
                <a:latin typeface="Arial Nova"/>
                <a:cs typeface="Arial Nova"/>
              </a:rPr>
              <a:t>0.4649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)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indicates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subtle</a:t>
            </a:r>
            <a:r>
              <a:rPr sz="1150" spc="4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feature-level</a:t>
            </a:r>
            <a:r>
              <a:rPr sz="1150" spc="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deviation</a:t>
            </a:r>
            <a:endParaRPr sz="1150">
              <a:latin typeface="Roboto"/>
              <a:cs typeface="Roboto"/>
            </a:endParaRPr>
          </a:p>
          <a:p>
            <a:pPr marL="339090" marR="285750">
              <a:lnSpc>
                <a:spcPct val="152200"/>
              </a:lnSpc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Compares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features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normal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2B3D4F"/>
                </a:solidFill>
                <a:latin typeface="Roboto"/>
                <a:cs typeface="Roboto"/>
              </a:rPr>
              <a:t>memory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2B3D4F"/>
                </a:solidFill>
                <a:latin typeface="Roboto"/>
                <a:cs typeface="Roboto"/>
              </a:rPr>
              <a:t>bank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Effective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for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detecting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small,</a:t>
            </a:r>
            <a:r>
              <a:rPr sz="1150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nuanced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defects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0" y="6476999"/>
            <a:ext cx="12192000" cy="828675"/>
            <a:chOff x="0" y="6476999"/>
            <a:chExt cx="12192000" cy="828675"/>
          </a:xfrm>
        </p:grpSpPr>
        <p:pic>
          <p:nvPicPr>
            <p:cNvPr id="75" name="object 7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6723" y="6476999"/>
              <a:ext cx="76200" cy="7619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0" y="6962774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544174" y="68008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896099"/>
              <a:ext cx="133349" cy="133349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10833000" y="690245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z="1000" spc="-75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399905" y="7069137"/>
            <a:ext cx="3392170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65" dirty="0">
                <a:solidFill>
                  <a:srgbClr val="FFFFFF"/>
                </a:solidFill>
                <a:latin typeface="Roboto"/>
                <a:cs typeface="Roboto"/>
              </a:rPr>
              <a:t>Neural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Roboto"/>
                <a:cs typeface="Roboto"/>
              </a:rPr>
              <a:t>Networks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Roboto"/>
                <a:cs typeface="Roboto"/>
              </a:rPr>
              <a:t>Deep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1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Roboto"/>
                <a:cs typeface="Roboto"/>
              </a:rPr>
              <a:t>Presentation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E537390-17D4-924D-3BBD-CA6B9D023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4" y="2219325"/>
            <a:ext cx="2257426" cy="13543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90C7B2C-32CF-6F41-2CA4-D3751E3BFE9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582" r="4481"/>
          <a:stretch>
            <a:fillRect/>
          </a:stretch>
        </p:blipFill>
        <p:spPr>
          <a:xfrm>
            <a:off x="3644901" y="2229802"/>
            <a:ext cx="2257424" cy="137937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8085671-FEB2-6CA1-2A79-9229B5631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5073" y="2219323"/>
            <a:ext cx="2276488" cy="140427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DF2277B-B949-F8D1-D3BE-286434630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546" y="2199638"/>
            <a:ext cx="2219329" cy="1397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5100"/>
            <a:chOff x="0" y="0"/>
            <a:chExt cx="12192000" cy="65151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438900"/>
            </a:xfrm>
            <a:custGeom>
              <a:avLst/>
              <a:gdLst/>
              <a:ahLst/>
              <a:cxnLst/>
              <a:rect l="l" t="t" r="r" b="b"/>
              <a:pathLst>
                <a:path w="12192000" h="6438900">
                  <a:moveTo>
                    <a:pt x="0" y="6438899"/>
                  </a:moveTo>
                  <a:lnTo>
                    <a:pt x="12191999" y="64388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438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847724"/>
            <a:ext cx="2609850" cy="19050"/>
          </a:xfrm>
          <a:custGeom>
            <a:avLst/>
            <a:gdLst/>
            <a:ahLst/>
            <a:cxnLst/>
            <a:rect l="l" t="t" r="r" b="b"/>
            <a:pathLst>
              <a:path w="2609850" h="19050">
                <a:moveTo>
                  <a:pt x="2609849" y="19049"/>
                </a:moveTo>
                <a:lnTo>
                  <a:pt x="0" y="19049"/>
                </a:lnTo>
                <a:lnTo>
                  <a:pt x="0" y="0"/>
                </a:lnTo>
                <a:lnTo>
                  <a:pt x="2609849" y="0"/>
                </a:lnTo>
                <a:lnTo>
                  <a:pt x="2609849" y="190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Model</a:t>
            </a:r>
            <a:r>
              <a:rPr spc="-40" dirty="0"/>
              <a:t> </a:t>
            </a:r>
            <a:r>
              <a:rPr spc="-120" dirty="0"/>
              <a:t>Architectures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9599" y="1095374"/>
            <a:ext cx="3505200" cy="4305300"/>
            <a:chOff x="609599" y="1095374"/>
            <a:chExt cx="3505200" cy="4305300"/>
          </a:xfrm>
        </p:grpSpPr>
        <p:sp>
          <p:nvSpPr>
            <p:cNvPr id="8" name="object 8"/>
            <p:cNvSpPr/>
            <p:nvPr/>
          </p:nvSpPr>
          <p:spPr>
            <a:xfrm>
              <a:off x="628649" y="1095374"/>
              <a:ext cx="3486150" cy="4305300"/>
            </a:xfrm>
            <a:custGeom>
              <a:avLst/>
              <a:gdLst/>
              <a:ahLst/>
              <a:cxnLst/>
              <a:rect l="l" t="t" r="r" b="b"/>
              <a:pathLst>
                <a:path w="3486150" h="4305300">
                  <a:moveTo>
                    <a:pt x="3453102" y="4305299"/>
                  </a:moveTo>
                  <a:lnTo>
                    <a:pt x="16523" y="4305299"/>
                  </a:lnTo>
                  <a:lnTo>
                    <a:pt x="14093" y="4304332"/>
                  </a:lnTo>
                  <a:lnTo>
                    <a:pt x="0" y="4272251"/>
                  </a:lnTo>
                  <a:lnTo>
                    <a:pt x="0" y="4267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72251"/>
                  </a:lnTo>
                  <a:lnTo>
                    <a:pt x="3457961" y="4304332"/>
                  </a:lnTo>
                  <a:lnTo>
                    <a:pt x="3453102" y="430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095374"/>
              <a:ext cx="38100" cy="4305300"/>
            </a:xfrm>
            <a:custGeom>
              <a:avLst/>
              <a:gdLst/>
              <a:ahLst/>
              <a:cxnLst/>
              <a:rect l="l" t="t" r="r" b="b"/>
              <a:pathLst>
                <a:path w="38100" h="4305300">
                  <a:moveTo>
                    <a:pt x="38099" y="4305299"/>
                  </a:moveTo>
                  <a:lnTo>
                    <a:pt x="2789" y="4281825"/>
                  </a:lnTo>
                  <a:lnTo>
                    <a:pt x="0" y="4267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3052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99" y="1628774"/>
              <a:ext cx="3162300" cy="2590800"/>
            </a:xfrm>
            <a:custGeom>
              <a:avLst/>
              <a:gdLst/>
              <a:ahLst/>
              <a:cxnLst/>
              <a:rect l="l" t="t" r="r" b="b"/>
              <a:pathLst>
                <a:path w="3162300" h="2590800">
                  <a:moveTo>
                    <a:pt x="3162299" y="2590799"/>
                  </a:moveTo>
                  <a:lnTo>
                    <a:pt x="0" y="2590799"/>
                  </a:lnTo>
                  <a:lnTo>
                    <a:pt x="0" y="0"/>
                  </a:lnTo>
                  <a:lnTo>
                    <a:pt x="3162299" y="0"/>
                  </a:lnTo>
                  <a:lnTo>
                    <a:pt x="3162299" y="2590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9624" y="1638299"/>
              <a:ext cx="3143250" cy="2571750"/>
            </a:xfrm>
            <a:custGeom>
              <a:avLst/>
              <a:gdLst/>
              <a:ahLst/>
              <a:cxnLst/>
              <a:rect l="l" t="t" r="r" b="b"/>
              <a:pathLst>
                <a:path w="3143250" h="2571750">
                  <a:moveTo>
                    <a:pt x="0" y="0"/>
                  </a:moveTo>
                  <a:lnTo>
                    <a:pt x="3143249" y="0"/>
                  </a:lnTo>
                  <a:lnTo>
                    <a:pt x="3143249" y="2571749"/>
                  </a:lnTo>
                  <a:lnTo>
                    <a:pt x="0" y="25717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028" y="1246703"/>
              <a:ext cx="230698" cy="2307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30300" y="1223168"/>
            <a:ext cx="235267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Convolutional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Autoencoder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5899" y="1762124"/>
            <a:ext cx="866775" cy="266700"/>
          </a:xfrm>
          <a:custGeom>
            <a:avLst/>
            <a:gdLst/>
            <a:ahLst/>
            <a:cxnLst/>
            <a:rect l="l" t="t" r="r" b="b"/>
            <a:pathLst>
              <a:path w="866775" h="266700">
                <a:moveTo>
                  <a:pt x="833727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33727" y="0"/>
                </a:lnTo>
                <a:lnTo>
                  <a:pt x="865808" y="28187"/>
                </a:lnTo>
                <a:lnTo>
                  <a:pt x="866774" y="33047"/>
                </a:lnTo>
                <a:lnTo>
                  <a:pt x="866774" y="233652"/>
                </a:lnTo>
                <a:lnTo>
                  <a:pt x="838587" y="265732"/>
                </a:lnTo>
                <a:lnTo>
                  <a:pt x="833727" y="2666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2099" y="1782020"/>
            <a:ext cx="72453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60" dirty="0">
                <a:solidFill>
                  <a:srgbClr val="FFFFFF"/>
                </a:solidFill>
                <a:latin typeface="Roboto Medium"/>
                <a:cs typeface="Roboto Medium"/>
              </a:rPr>
              <a:t>Input</a:t>
            </a:r>
            <a:r>
              <a:rPr sz="1150" b="0" spc="1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45" dirty="0">
                <a:solidFill>
                  <a:srgbClr val="FFFFFF"/>
                </a:solidFill>
                <a:latin typeface="Roboto Medium"/>
                <a:cs typeface="Roboto Medium"/>
              </a:rPr>
              <a:t>Image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8874" y="1762124"/>
            <a:ext cx="847725" cy="266700"/>
            <a:chOff x="2428874" y="1762124"/>
            <a:chExt cx="847725" cy="2667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8874" y="1856422"/>
              <a:ext cx="134272" cy="1162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8424" y="1762124"/>
              <a:ext cx="638175" cy="266700"/>
            </a:xfrm>
            <a:custGeom>
              <a:avLst/>
              <a:gdLst/>
              <a:ahLst/>
              <a:cxnLst/>
              <a:rect l="l" t="t" r="r" b="b"/>
              <a:pathLst>
                <a:path w="638175" h="266700">
                  <a:moveTo>
                    <a:pt x="605127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2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05127" y="0"/>
                  </a:lnTo>
                  <a:lnTo>
                    <a:pt x="637207" y="28187"/>
                  </a:lnTo>
                  <a:lnTo>
                    <a:pt x="638174" y="33047"/>
                  </a:lnTo>
                  <a:lnTo>
                    <a:pt x="638174" y="233652"/>
                  </a:lnTo>
                  <a:lnTo>
                    <a:pt x="609987" y="265732"/>
                  </a:lnTo>
                  <a:lnTo>
                    <a:pt x="605127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11797" y="1782020"/>
            <a:ext cx="50165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50" dirty="0">
                <a:solidFill>
                  <a:srgbClr val="FFFFFF"/>
                </a:solidFill>
                <a:latin typeface="Roboto Medium"/>
                <a:cs typeface="Roboto Medium"/>
              </a:rPr>
              <a:t>Encoder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19224" y="2143124"/>
            <a:ext cx="1924050" cy="1066800"/>
            <a:chOff x="1419224" y="2143124"/>
            <a:chExt cx="1924050" cy="1066800"/>
          </a:xfrm>
        </p:grpSpPr>
        <p:sp>
          <p:nvSpPr>
            <p:cNvPr id="21" name="object 21"/>
            <p:cNvSpPr/>
            <p:nvPr/>
          </p:nvSpPr>
          <p:spPr>
            <a:xfrm>
              <a:off x="1419224" y="2143124"/>
              <a:ext cx="476250" cy="762000"/>
            </a:xfrm>
            <a:custGeom>
              <a:avLst/>
              <a:gdLst/>
              <a:ahLst/>
              <a:cxnLst/>
              <a:rect l="l" t="t" r="r" b="b"/>
              <a:pathLst>
                <a:path w="476250" h="762000">
                  <a:moveTo>
                    <a:pt x="47624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761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3987" y="2147887"/>
              <a:ext cx="466725" cy="752475"/>
            </a:xfrm>
            <a:custGeom>
              <a:avLst/>
              <a:gdLst/>
              <a:ahLst/>
              <a:cxnLst/>
              <a:rect l="l" t="t" r="r" b="b"/>
              <a:pathLst>
                <a:path w="466725" h="752475">
                  <a:moveTo>
                    <a:pt x="0" y="0"/>
                  </a:moveTo>
                  <a:lnTo>
                    <a:pt x="466724" y="0"/>
                  </a:lnTo>
                  <a:lnTo>
                    <a:pt x="466724" y="752474"/>
                  </a:lnTo>
                  <a:lnTo>
                    <a:pt x="0" y="752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1149" y="2457449"/>
              <a:ext cx="152399" cy="1333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95474" y="2143124"/>
              <a:ext cx="1447800" cy="257175"/>
            </a:xfrm>
            <a:custGeom>
              <a:avLst/>
              <a:gdLst/>
              <a:ahLst/>
              <a:cxnLst/>
              <a:rect l="l" t="t" r="r" b="b"/>
              <a:pathLst>
                <a:path w="1447800" h="257175">
                  <a:moveTo>
                    <a:pt x="14477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57174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0237" y="2147887"/>
              <a:ext cx="1438275" cy="247650"/>
            </a:xfrm>
            <a:custGeom>
              <a:avLst/>
              <a:gdLst/>
              <a:ahLst/>
              <a:cxnLst/>
              <a:rect l="l" t="t" r="r" b="b"/>
              <a:pathLst>
                <a:path w="1438275" h="247650">
                  <a:moveTo>
                    <a:pt x="0" y="0"/>
                  </a:moveTo>
                  <a:lnTo>
                    <a:pt x="1438274" y="0"/>
                  </a:lnTo>
                  <a:lnTo>
                    <a:pt x="1438274" y="247649"/>
                  </a:lnTo>
                  <a:lnTo>
                    <a:pt x="0" y="247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1599" y="2216943"/>
              <a:ext cx="115527" cy="10045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95474" y="2400299"/>
              <a:ext cx="1447800" cy="247650"/>
            </a:xfrm>
            <a:custGeom>
              <a:avLst/>
              <a:gdLst/>
              <a:ahLst/>
              <a:cxnLst/>
              <a:rect l="l" t="t" r="r" b="b"/>
              <a:pathLst>
                <a:path w="1447800" h="247650">
                  <a:moveTo>
                    <a:pt x="1447799" y="247649"/>
                  </a:moveTo>
                  <a:lnTo>
                    <a:pt x="0" y="247649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476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00237" y="2405062"/>
              <a:ext cx="1438275" cy="238125"/>
            </a:xfrm>
            <a:custGeom>
              <a:avLst/>
              <a:gdLst/>
              <a:ahLst/>
              <a:cxnLst/>
              <a:rect l="l" t="t" r="r" b="b"/>
              <a:pathLst>
                <a:path w="1438275" h="238125">
                  <a:moveTo>
                    <a:pt x="0" y="0"/>
                  </a:moveTo>
                  <a:lnTo>
                    <a:pt x="1438274" y="0"/>
                  </a:lnTo>
                  <a:lnTo>
                    <a:pt x="1438274" y="238124"/>
                  </a:lnTo>
                  <a:lnTo>
                    <a:pt x="0" y="238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1599" y="2474118"/>
              <a:ext cx="115527" cy="1004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95474" y="2647949"/>
              <a:ext cx="1447800" cy="257175"/>
            </a:xfrm>
            <a:custGeom>
              <a:avLst/>
              <a:gdLst/>
              <a:ahLst/>
              <a:cxnLst/>
              <a:rect l="l" t="t" r="r" b="b"/>
              <a:pathLst>
                <a:path w="1447800" h="257175">
                  <a:moveTo>
                    <a:pt x="14477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5717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0237" y="2652712"/>
              <a:ext cx="1438275" cy="247650"/>
            </a:xfrm>
            <a:custGeom>
              <a:avLst/>
              <a:gdLst/>
              <a:ahLst/>
              <a:cxnLst/>
              <a:rect l="l" t="t" r="r" b="b"/>
              <a:pathLst>
                <a:path w="1438275" h="247650">
                  <a:moveTo>
                    <a:pt x="0" y="0"/>
                  </a:moveTo>
                  <a:lnTo>
                    <a:pt x="1438274" y="0"/>
                  </a:lnTo>
                  <a:lnTo>
                    <a:pt x="1438274" y="247649"/>
                  </a:lnTo>
                  <a:lnTo>
                    <a:pt x="0" y="247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1599" y="2731293"/>
              <a:ext cx="115527" cy="10045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47799" y="2943224"/>
              <a:ext cx="933450" cy="266700"/>
            </a:xfrm>
            <a:custGeom>
              <a:avLst/>
              <a:gdLst/>
              <a:ahLst/>
              <a:cxnLst/>
              <a:rect l="l" t="t" r="r" b="b"/>
              <a:pathLst>
                <a:path w="933450" h="266700">
                  <a:moveTo>
                    <a:pt x="90040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2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00402" y="0"/>
                  </a:lnTo>
                  <a:lnTo>
                    <a:pt x="932482" y="28187"/>
                  </a:lnTo>
                  <a:lnTo>
                    <a:pt x="933449" y="33047"/>
                  </a:lnTo>
                  <a:lnTo>
                    <a:pt x="933449" y="233652"/>
                  </a:lnTo>
                  <a:lnTo>
                    <a:pt x="905262" y="265732"/>
                  </a:lnTo>
                  <a:lnTo>
                    <a:pt x="900402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23255" y="2963120"/>
            <a:ext cx="79311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50" dirty="0">
                <a:solidFill>
                  <a:srgbClr val="FFFFFF"/>
                </a:solidFill>
                <a:latin typeface="Roboto Medium"/>
                <a:cs typeface="Roboto Medium"/>
              </a:rPr>
              <a:t>Latent</a:t>
            </a:r>
            <a:r>
              <a:rPr sz="1150" b="0" spc="-2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FFFFFF"/>
                </a:solidFill>
                <a:latin typeface="Roboto Medium"/>
                <a:cs typeface="Roboto Medium"/>
              </a:rPr>
              <a:t>Space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57449" y="2943224"/>
            <a:ext cx="857250" cy="266700"/>
            <a:chOff x="2457449" y="2943224"/>
            <a:chExt cx="857250" cy="266700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449" y="3037522"/>
              <a:ext cx="134272" cy="1162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666999" y="2943224"/>
              <a:ext cx="647700" cy="266700"/>
            </a:xfrm>
            <a:custGeom>
              <a:avLst/>
              <a:gdLst/>
              <a:ahLst/>
              <a:cxnLst/>
              <a:rect l="l" t="t" r="r" b="b"/>
              <a:pathLst>
                <a:path w="647700" h="266700">
                  <a:moveTo>
                    <a:pt x="61465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2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14652" y="0"/>
                  </a:lnTo>
                  <a:lnTo>
                    <a:pt x="646733" y="28187"/>
                  </a:lnTo>
                  <a:lnTo>
                    <a:pt x="647699" y="33047"/>
                  </a:lnTo>
                  <a:lnTo>
                    <a:pt x="647699" y="233652"/>
                  </a:lnTo>
                  <a:lnTo>
                    <a:pt x="619512" y="265732"/>
                  </a:lnTo>
                  <a:lnTo>
                    <a:pt x="614652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41562" y="2963120"/>
            <a:ext cx="51054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50" dirty="0">
                <a:solidFill>
                  <a:srgbClr val="FFFFFF"/>
                </a:solidFill>
                <a:latin typeface="Roboto Medium"/>
                <a:cs typeface="Roboto Medium"/>
              </a:rPr>
              <a:t>Decoder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43399" y="1095374"/>
            <a:ext cx="3505200" cy="4305300"/>
            <a:chOff x="4343399" y="1095374"/>
            <a:chExt cx="3505200" cy="4305300"/>
          </a:xfrm>
        </p:grpSpPr>
        <p:sp>
          <p:nvSpPr>
            <p:cNvPr id="40" name="object 40"/>
            <p:cNvSpPr/>
            <p:nvPr/>
          </p:nvSpPr>
          <p:spPr>
            <a:xfrm>
              <a:off x="4362449" y="1095374"/>
              <a:ext cx="3486150" cy="4305300"/>
            </a:xfrm>
            <a:custGeom>
              <a:avLst/>
              <a:gdLst/>
              <a:ahLst/>
              <a:cxnLst/>
              <a:rect l="l" t="t" r="r" b="b"/>
              <a:pathLst>
                <a:path w="3486150" h="4305300">
                  <a:moveTo>
                    <a:pt x="3453102" y="4305299"/>
                  </a:moveTo>
                  <a:lnTo>
                    <a:pt x="16523" y="4305299"/>
                  </a:lnTo>
                  <a:lnTo>
                    <a:pt x="14093" y="4304332"/>
                  </a:lnTo>
                  <a:lnTo>
                    <a:pt x="0" y="4272251"/>
                  </a:lnTo>
                  <a:lnTo>
                    <a:pt x="0" y="4267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2" y="28187"/>
                  </a:lnTo>
                  <a:lnTo>
                    <a:pt x="3486149" y="33047"/>
                  </a:lnTo>
                  <a:lnTo>
                    <a:pt x="3486149" y="4272251"/>
                  </a:lnTo>
                  <a:lnTo>
                    <a:pt x="3457961" y="4304332"/>
                  </a:lnTo>
                  <a:lnTo>
                    <a:pt x="3453102" y="430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43399" y="1095374"/>
              <a:ext cx="38100" cy="4305300"/>
            </a:xfrm>
            <a:custGeom>
              <a:avLst/>
              <a:gdLst/>
              <a:ahLst/>
              <a:cxnLst/>
              <a:rect l="l" t="t" r="r" b="b"/>
              <a:pathLst>
                <a:path w="38100" h="4305300">
                  <a:moveTo>
                    <a:pt x="38099" y="4305299"/>
                  </a:moveTo>
                  <a:lnTo>
                    <a:pt x="2789" y="4281825"/>
                  </a:lnTo>
                  <a:lnTo>
                    <a:pt x="0" y="42671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43052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33899" y="1628774"/>
              <a:ext cx="3162300" cy="2057400"/>
            </a:xfrm>
            <a:custGeom>
              <a:avLst/>
              <a:gdLst/>
              <a:ahLst/>
              <a:cxnLst/>
              <a:rect l="l" t="t" r="r" b="b"/>
              <a:pathLst>
                <a:path w="3162300" h="2057400">
                  <a:moveTo>
                    <a:pt x="3162299" y="2057399"/>
                  </a:moveTo>
                  <a:lnTo>
                    <a:pt x="0" y="2057399"/>
                  </a:lnTo>
                  <a:lnTo>
                    <a:pt x="0" y="0"/>
                  </a:lnTo>
                  <a:lnTo>
                    <a:pt x="3162299" y="0"/>
                  </a:lnTo>
                  <a:lnTo>
                    <a:pt x="3162299" y="2057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3899" y="126206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64306" y="200025"/>
                  </a:moveTo>
                  <a:lnTo>
                    <a:pt x="121443" y="200025"/>
                  </a:lnTo>
                  <a:lnTo>
                    <a:pt x="113103" y="198340"/>
                  </a:lnTo>
                  <a:lnTo>
                    <a:pt x="106291" y="193746"/>
                  </a:lnTo>
                  <a:lnTo>
                    <a:pt x="101697" y="186933"/>
                  </a:lnTo>
                  <a:lnTo>
                    <a:pt x="100012" y="178593"/>
                  </a:lnTo>
                  <a:lnTo>
                    <a:pt x="100012" y="134972"/>
                  </a:lnTo>
                  <a:lnTo>
                    <a:pt x="100057" y="134213"/>
                  </a:lnTo>
                  <a:lnTo>
                    <a:pt x="100146" y="133498"/>
                  </a:lnTo>
                  <a:lnTo>
                    <a:pt x="64293" y="85725"/>
                  </a:lnTo>
                  <a:lnTo>
                    <a:pt x="21431" y="85725"/>
                  </a:lnTo>
                  <a:lnTo>
                    <a:pt x="13091" y="84040"/>
                  </a:lnTo>
                  <a:lnTo>
                    <a:pt x="6278" y="79446"/>
                  </a:lnTo>
                  <a:lnTo>
                    <a:pt x="1684" y="72633"/>
                  </a:lnTo>
                  <a:lnTo>
                    <a:pt x="0" y="64293"/>
                  </a:lnTo>
                  <a:lnTo>
                    <a:pt x="0" y="21431"/>
                  </a:lnTo>
                  <a:lnTo>
                    <a:pt x="1684" y="13091"/>
                  </a:lnTo>
                  <a:lnTo>
                    <a:pt x="6278" y="6278"/>
                  </a:lnTo>
                  <a:lnTo>
                    <a:pt x="13091" y="1684"/>
                  </a:lnTo>
                  <a:lnTo>
                    <a:pt x="21431" y="0"/>
                  </a:lnTo>
                  <a:lnTo>
                    <a:pt x="64293" y="0"/>
                  </a:lnTo>
                  <a:lnTo>
                    <a:pt x="72633" y="1684"/>
                  </a:lnTo>
                  <a:lnTo>
                    <a:pt x="79446" y="6278"/>
                  </a:lnTo>
                  <a:lnTo>
                    <a:pt x="84040" y="13091"/>
                  </a:lnTo>
                  <a:lnTo>
                    <a:pt x="85725" y="21431"/>
                  </a:lnTo>
                  <a:lnTo>
                    <a:pt x="85725" y="28575"/>
                  </a:lnTo>
                  <a:lnTo>
                    <a:pt x="171450" y="28575"/>
                  </a:lnTo>
                  <a:lnTo>
                    <a:pt x="171450" y="21431"/>
                  </a:lnTo>
                  <a:lnTo>
                    <a:pt x="173134" y="13091"/>
                  </a:lnTo>
                  <a:lnTo>
                    <a:pt x="177728" y="6278"/>
                  </a:lnTo>
                  <a:lnTo>
                    <a:pt x="184541" y="1684"/>
                  </a:lnTo>
                  <a:lnTo>
                    <a:pt x="192881" y="0"/>
                  </a:lnTo>
                  <a:lnTo>
                    <a:pt x="235743" y="0"/>
                  </a:lnTo>
                  <a:lnTo>
                    <a:pt x="244083" y="1684"/>
                  </a:lnTo>
                  <a:lnTo>
                    <a:pt x="250896" y="6278"/>
                  </a:lnTo>
                  <a:lnTo>
                    <a:pt x="255490" y="13091"/>
                  </a:lnTo>
                  <a:lnTo>
                    <a:pt x="257175" y="21431"/>
                  </a:lnTo>
                  <a:lnTo>
                    <a:pt x="257175" y="64293"/>
                  </a:lnTo>
                  <a:lnTo>
                    <a:pt x="255490" y="72633"/>
                  </a:lnTo>
                  <a:lnTo>
                    <a:pt x="250896" y="79446"/>
                  </a:lnTo>
                  <a:lnTo>
                    <a:pt x="244083" y="84040"/>
                  </a:lnTo>
                  <a:lnTo>
                    <a:pt x="235743" y="85725"/>
                  </a:lnTo>
                  <a:lnTo>
                    <a:pt x="192881" y="85725"/>
                  </a:lnTo>
                  <a:lnTo>
                    <a:pt x="184541" y="84040"/>
                  </a:lnTo>
                  <a:lnTo>
                    <a:pt x="177728" y="79446"/>
                  </a:lnTo>
                  <a:lnTo>
                    <a:pt x="173134" y="72633"/>
                  </a:lnTo>
                  <a:lnTo>
                    <a:pt x="171450" y="64293"/>
                  </a:lnTo>
                  <a:lnTo>
                    <a:pt x="171450" y="57150"/>
                  </a:lnTo>
                  <a:lnTo>
                    <a:pt x="85725" y="57150"/>
                  </a:lnTo>
                  <a:lnTo>
                    <a:pt x="85725" y="65052"/>
                  </a:lnTo>
                  <a:lnTo>
                    <a:pt x="85680" y="65811"/>
                  </a:lnTo>
                  <a:lnTo>
                    <a:pt x="85591" y="66526"/>
                  </a:lnTo>
                  <a:lnTo>
                    <a:pt x="121443" y="114300"/>
                  </a:lnTo>
                  <a:lnTo>
                    <a:pt x="164306" y="114300"/>
                  </a:lnTo>
                  <a:lnTo>
                    <a:pt x="172646" y="115984"/>
                  </a:lnTo>
                  <a:lnTo>
                    <a:pt x="179458" y="120578"/>
                  </a:lnTo>
                  <a:lnTo>
                    <a:pt x="184052" y="127391"/>
                  </a:lnTo>
                  <a:lnTo>
                    <a:pt x="185737" y="135731"/>
                  </a:lnTo>
                  <a:lnTo>
                    <a:pt x="185737" y="178593"/>
                  </a:lnTo>
                  <a:lnTo>
                    <a:pt x="184052" y="186933"/>
                  </a:lnTo>
                  <a:lnTo>
                    <a:pt x="179458" y="193746"/>
                  </a:lnTo>
                  <a:lnTo>
                    <a:pt x="172646" y="198340"/>
                  </a:lnTo>
                  <a:lnTo>
                    <a:pt x="164306" y="200025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00099" y="3324224"/>
            <a:ext cx="2543175" cy="1905000"/>
            <a:chOff x="800099" y="3324224"/>
            <a:chExt cx="2543175" cy="1905000"/>
          </a:xfrm>
        </p:grpSpPr>
        <p:sp>
          <p:nvSpPr>
            <p:cNvPr id="45" name="object 45"/>
            <p:cNvSpPr/>
            <p:nvPr/>
          </p:nvSpPr>
          <p:spPr>
            <a:xfrm>
              <a:off x="1419224" y="3324224"/>
              <a:ext cx="476250" cy="762000"/>
            </a:xfrm>
            <a:custGeom>
              <a:avLst/>
              <a:gdLst/>
              <a:ahLst/>
              <a:cxnLst/>
              <a:rect l="l" t="t" r="r" b="b"/>
              <a:pathLst>
                <a:path w="476250" h="762000">
                  <a:moveTo>
                    <a:pt x="47624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476249" y="0"/>
                  </a:lnTo>
                  <a:lnTo>
                    <a:pt x="476249" y="7619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23987" y="3328987"/>
              <a:ext cx="466725" cy="752475"/>
            </a:xfrm>
            <a:custGeom>
              <a:avLst/>
              <a:gdLst/>
              <a:ahLst/>
              <a:cxnLst/>
              <a:rect l="l" t="t" r="r" b="b"/>
              <a:pathLst>
                <a:path w="466725" h="752475">
                  <a:moveTo>
                    <a:pt x="0" y="0"/>
                  </a:moveTo>
                  <a:lnTo>
                    <a:pt x="466724" y="0"/>
                  </a:lnTo>
                  <a:lnTo>
                    <a:pt x="466724" y="752474"/>
                  </a:lnTo>
                  <a:lnTo>
                    <a:pt x="0" y="752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9982" y="3647248"/>
              <a:ext cx="144259" cy="11595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95474" y="3324224"/>
              <a:ext cx="1447800" cy="257175"/>
            </a:xfrm>
            <a:custGeom>
              <a:avLst/>
              <a:gdLst/>
              <a:ahLst/>
              <a:cxnLst/>
              <a:rect l="l" t="t" r="r" b="b"/>
              <a:pathLst>
                <a:path w="1447800" h="257175">
                  <a:moveTo>
                    <a:pt x="14477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57174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0237" y="3328987"/>
              <a:ext cx="1438275" cy="247650"/>
            </a:xfrm>
            <a:custGeom>
              <a:avLst/>
              <a:gdLst/>
              <a:ahLst/>
              <a:cxnLst/>
              <a:rect l="l" t="t" r="r" b="b"/>
              <a:pathLst>
                <a:path w="1438275" h="247650">
                  <a:moveTo>
                    <a:pt x="0" y="0"/>
                  </a:moveTo>
                  <a:lnTo>
                    <a:pt x="1438274" y="0"/>
                  </a:lnTo>
                  <a:lnTo>
                    <a:pt x="1438274" y="247649"/>
                  </a:lnTo>
                  <a:lnTo>
                    <a:pt x="0" y="247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9368" y="3398043"/>
              <a:ext cx="100012" cy="1000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895474" y="3581399"/>
              <a:ext cx="1447800" cy="247650"/>
            </a:xfrm>
            <a:custGeom>
              <a:avLst/>
              <a:gdLst/>
              <a:ahLst/>
              <a:cxnLst/>
              <a:rect l="l" t="t" r="r" b="b"/>
              <a:pathLst>
                <a:path w="1447800" h="247650">
                  <a:moveTo>
                    <a:pt x="1447799" y="247649"/>
                  </a:moveTo>
                  <a:lnTo>
                    <a:pt x="0" y="247649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4764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00237" y="3586162"/>
              <a:ext cx="1438275" cy="238125"/>
            </a:xfrm>
            <a:custGeom>
              <a:avLst/>
              <a:gdLst/>
              <a:ahLst/>
              <a:cxnLst/>
              <a:rect l="l" t="t" r="r" b="b"/>
              <a:pathLst>
                <a:path w="1438275" h="238125">
                  <a:moveTo>
                    <a:pt x="0" y="0"/>
                  </a:moveTo>
                  <a:lnTo>
                    <a:pt x="1438274" y="0"/>
                  </a:lnTo>
                  <a:lnTo>
                    <a:pt x="1438274" y="238124"/>
                  </a:lnTo>
                  <a:lnTo>
                    <a:pt x="0" y="238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69368" y="3655218"/>
              <a:ext cx="100012" cy="10001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895474" y="3829049"/>
              <a:ext cx="1447800" cy="257175"/>
            </a:xfrm>
            <a:custGeom>
              <a:avLst/>
              <a:gdLst/>
              <a:ahLst/>
              <a:cxnLst/>
              <a:rect l="l" t="t" r="r" b="b"/>
              <a:pathLst>
                <a:path w="1447800" h="257175">
                  <a:moveTo>
                    <a:pt x="144779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1447799" y="0"/>
                  </a:lnTo>
                  <a:lnTo>
                    <a:pt x="1447799" y="257174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00237" y="3833812"/>
              <a:ext cx="1438275" cy="247650"/>
            </a:xfrm>
            <a:custGeom>
              <a:avLst/>
              <a:gdLst/>
              <a:ahLst/>
              <a:cxnLst/>
              <a:rect l="l" t="t" r="r" b="b"/>
              <a:pathLst>
                <a:path w="1438275" h="247650">
                  <a:moveTo>
                    <a:pt x="0" y="0"/>
                  </a:moveTo>
                  <a:lnTo>
                    <a:pt x="1438274" y="0"/>
                  </a:lnTo>
                  <a:lnTo>
                    <a:pt x="1438274" y="247649"/>
                  </a:lnTo>
                  <a:lnTo>
                    <a:pt x="0" y="2476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3174" y="3895724"/>
              <a:ext cx="152399" cy="1333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099" y="4429124"/>
              <a:ext cx="76200" cy="76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099" y="4695824"/>
              <a:ext cx="76200" cy="7619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099" y="5153024"/>
              <a:ext cx="76200" cy="7619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4892674" y="1223168"/>
            <a:ext cx="17748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2B3D4F"/>
                </a:solidFill>
                <a:latin typeface="Roboto"/>
                <a:cs typeface="Roboto"/>
              </a:rPr>
              <a:t>U-</a:t>
            </a:r>
            <a:r>
              <a:rPr sz="1650" b="1" spc="-95" dirty="0">
                <a:solidFill>
                  <a:srgbClr val="2B3D4F"/>
                </a:solidFill>
                <a:latin typeface="Roboto"/>
                <a:cs typeface="Roboto"/>
              </a:rPr>
              <a:t>Net</a:t>
            </a:r>
            <a:r>
              <a:rPr sz="1650" b="1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029199" y="1762124"/>
            <a:ext cx="2171700" cy="1790700"/>
            <a:chOff x="5029199" y="1762124"/>
            <a:chExt cx="2171700" cy="1790700"/>
          </a:xfrm>
        </p:grpSpPr>
        <p:sp>
          <p:nvSpPr>
            <p:cNvPr id="62" name="object 62"/>
            <p:cNvSpPr/>
            <p:nvPr/>
          </p:nvSpPr>
          <p:spPr>
            <a:xfrm>
              <a:off x="5686423" y="1762124"/>
              <a:ext cx="857250" cy="266700"/>
            </a:xfrm>
            <a:custGeom>
              <a:avLst/>
              <a:gdLst/>
              <a:ahLst/>
              <a:cxnLst/>
              <a:rect l="l" t="t" r="r" b="b"/>
              <a:pathLst>
                <a:path w="857250" h="266700">
                  <a:moveTo>
                    <a:pt x="824202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2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24202" y="0"/>
                  </a:lnTo>
                  <a:lnTo>
                    <a:pt x="856283" y="28187"/>
                  </a:lnTo>
                  <a:lnTo>
                    <a:pt x="857249" y="33047"/>
                  </a:lnTo>
                  <a:lnTo>
                    <a:pt x="857249" y="233652"/>
                  </a:lnTo>
                  <a:lnTo>
                    <a:pt x="829062" y="265732"/>
                  </a:lnTo>
                  <a:lnTo>
                    <a:pt x="824202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29199" y="21431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33962" y="21478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2810" y="2245518"/>
              <a:ext cx="87153" cy="10070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029199" y="24479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33962" y="24526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2810" y="2550318"/>
              <a:ext cx="87153" cy="10070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029199" y="27527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33962" y="27574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2810" y="2855118"/>
              <a:ext cx="87153" cy="10070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753099" y="27527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57862" y="27574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7877" y="2847394"/>
              <a:ext cx="114344" cy="11546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476999" y="21431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1762" y="21478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0610" y="2244826"/>
              <a:ext cx="87153" cy="10070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476999" y="24479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481762" y="24526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90610" y="2549626"/>
              <a:ext cx="87153" cy="10070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476999" y="2752724"/>
              <a:ext cx="723900" cy="304800"/>
            </a:xfrm>
            <a:custGeom>
              <a:avLst/>
              <a:gdLst/>
              <a:ahLst/>
              <a:cxnLst/>
              <a:rect l="l" t="t" r="r" b="b"/>
              <a:pathLst>
                <a:path w="723900" h="304800">
                  <a:moveTo>
                    <a:pt x="7238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723899" y="0"/>
                  </a:lnTo>
                  <a:lnTo>
                    <a:pt x="723899" y="3047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81762" y="2757487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0"/>
                  </a:moveTo>
                  <a:lnTo>
                    <a:pt x="714374" y="0"/>
                  </a:lnTo>
                  <a:lnTo>
                    <a:pt x="714374" y="295274"/>
                  </a:lnTo>
                  <a:lnTo>
                    <a:pt x="0" y="295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10199" y="3123664"/>
              <a:ext cx="152399" cy="9632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90610" y="2854426"/>
              <a:ext cx="87153" cy="10070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67499" y="3123664"/>
              <a:ext cx="152399" cy="9632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657848" y="3286124"/>
              <a:ext cx="914400" cy="266700"/>
            </a:xfrm>
            <a:custGeom>
              <a:avLst/>
              <a:gdLst/>
              <a:ahLst/>
              <a:cxnLst/>
              <a:rect l="l" t="t" r="r" b="b"/>
              <a:pathLst>
                <a:path w="914400" h="266700">
                  <a:moveTo>
                    <a:pt x="881351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6" y="238511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81351" y="0"/>
                  </a:lnTo>
                  <a:lnTo>
                    <a:pt x="913433" y="28187"/>
                  </a:lnTo>
                  <a:lnTo>
                    <a:pt x="914399" y="33047"/>
                  </a:lnTo>
                  <a:lnTo>
                    <a:pt x="914399" y="233652"/>
                  </a:lnTo>
                  <a:lnTo>
                    <a:pt x="886212" y="265732"/>
                  </a:lnTo>
                  <a:lnTo>
                    <a:pt x="881351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543424" y="1638299"/>
            <a:ext cx="3143250" cy="2038350"/>
          </a:xfrm>
          <a:prstGeom prst="rect">
            <a:avLst/>
          </a:prstGeom>
          <a:ln w="19049">
            <a:solidFill>
              <a:srgbClr val="DFDFD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50" b="0" spc="-60" dirty="0">
                <a:solidFill>
                  <a:srgbClr val="FFFFFF"/>
                </a:solidFill>
                <a:latin typeface="Roboto Medium"/>
                <a:cs typeface="Roboto Medium"/>
              </a:rPr>
              <a:t>Input</a:t>
            </a:r>
            <a:r>
              <a:rPr sz="1150" b="0" spc="1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10" dirty="0">
                <a:solidFill>
                  <a:srgbClr val="FFFFFF"/>
                </a:solidFill>
                <a:latin typeface="Roboto Medium"/>
                <a:cs typeface="Roboto Medium"/>
              </a:rPr>
              <a:t>Image</a:t>
            </a:r>
            <a:endParaRPr sz="11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</a:pPr>
            <a:endParaRPr sz="1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0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</a:pPr>
            <a:r>
              <a:rPr sz="1150" b="0" spc="-55" dirty="0">
                <a:solidFill>
                  <a:srgbClr val="FFFFFF"/>
                </a:solidFill>
                <a:latin typeface="Roboto Medium"/>
                <a:cs typeface="Roboto Medium"/>
              </a:rPr>
              <a:t>Output</a:t>
            </a:r>
            <a:r>
              <a:rPr sz="1150" b="0" spc="-3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20" dirty="0">
                <a:solidFill>
                  <a:srgbClr val="FFFFFF"/>
                </a:solidFill>
                <a:latin typeface="Roboto Medium"/>
                <a:cs typeface="Roboto Medium"/>
              </a:rPr>
              <a:t>Mask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77199" y="1095374"/>
            <a:ext cx="3505200" cy="4305300"/>
            <a:chOff x="8077199" y="1095374"/>
            <a:chExt cx="3505200" cy="4305300"/>
          </a:xfrm>
        </p:grpSpPr>
        <p:sp>
          <p:nvSpPr>
            <p:cNvPr id="89" name="object 89"/>
            <p:cNvSpPr/>
            <p:nvPr/>
          </p:nvSpPr>
          <p:spPr>
            <a:xfrm>
              <a:off x="8096248" y="1095374"/>
              <a:ext cx="3486150" cy="4305300"/>
            </a:xfrm>
            <a:custGeom>
              <a:avLst/>
              <a:gdLst/>
              <a:ahLst/>
              <a:cxnLst/>
              <a:rect l="l" t="t" r="r" b="b"/>
              <a:pathLst>
                <a:path w="3486150" h="4305300">
                  <a:moveTo>
                    <a:pt x="3453102" y="4305299"/>
                  </a:moveTo>
                  <a:lnTo>
                    <a:pt x="16523" y="4305299"/>
                  </a:lnTo>
                  <a:lnTo>
                    <a:pt x="14093" y="4304332"/>
                  </a:lnTo>
                  <a:lnTo>
                    <a:pt x="0" y="4272251"/>
                  </a:lnTo>
                  <a:lnTo>
                    <a:pt x="0" y="4267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3453102" y="0"/>
                  </a:lnTo>
                  <a:lnTo>
                    <a:pt x="3485181" y="28187"/>
                  </a:lnTo>
                  <a:lnTo>
                    <a:pt x="3486149" y="33047"/>
                  </a:lnTo>
                  <a:lnTo>
                    <a:pt x="3486149" y="4272251"/>
                  </a:lnTo>
                  <a:lnTo>
                    <a:pt x="3457961" y="4304332"/>
                  </a:lnTo>
                  <a:lnTo>
                    <a:pt x="3453102" y="4305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77199" y="1095374"/>
              <a:ext cx="38100" cy="4305300"/>
            </a:xfrm>
            <a:custGeom>
              <a:avLst/>
              <a:gdLst/>
              <a:ahLst/>
              <a:cxnLst/>
              <a:rect l="l" t="t" r="r" b="b"/>
              <a:pathLst>
                <a:path w="38100" h="4305300">
                  <a:moveTo>
                    <a:pt x="38099" y="4305299"/>
                  </a:moveTo>
                  <a:lnTo>
                    <a:pt x="2789" y="4281825"/>
                  </a:lnTo>
                  <a:lnTo>
                    <a:pt x="0" y="4267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43052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267699" y="1628774"/>
              <a:ext cx="3162300" cy="1943100"/>
            </a:xfrm>
            <a:custGeom>
              <a:avLst/>
              <a:gdLst/>
              <a:ahLst/>
              <a:cxnLst/>
              <a:rect l="l" t="t" r="r" b="b"/>
              <a:pathLst>
                <a:path w="3162300" h="1943100">
                  <a:moveTo>
                    <a:pt x="3162299" y="1943099"/>
                  </a:moveTo>
                  <a:lnTo>
                    <a:pt x="0" y="1943099"/>
                  </a:lnTo>
                  <a:lnTo>
                    <a:pt x="0" y="0"/>
                  </a:lnTo>
                  <a:lnTo>
                    <a:pt x="3162299" y="0"/>
                  </a:lnTo>
                  <a:lnTo>
                    <a:pt x="3162299" y="19430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277224" y="1638299"/>
              <a:ext cx="3143250" cy="1924050"/>
            </a:xfrm>
            <a:custGeom>
              <a:avLst/>
              <a:gdLst/>
              <a:ahLst/>
              <a:cxnLst/>
              <a:rect l="l" t="t" r="r" b="b"/>
              <a:pathLst>
                <a:path w="3143250" h="1924050">
                  <a:moveTo>
                    <a:pt x="0" y="0"/>
                  </a:moveTo>
                  <a:lnTo>
                    <a:pt x="3143249" y="0"/>
                  </a:lnTo>
                  <a:lnTo>
                    <a:pt x="3143249" y="1924049"/>
                  </a:lnTo>
                  <a:lnTo>
                    <a:pt x="0" y="19240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7699" y="1247774"/>
              <a:ext cx="228600" cy="228600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8597900" y="1223168"/>
            <a:ext cx="92265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667748" y="1762124"/>
            <a:ext cx="866775" cy="266700"/>
          </a:xfrm>
          <a:custGeom>
            <a:avLst/>
            <a:gdLst/>
            <a:ahLst/>
            <a:cxnLst/>
            <a:rect l="l" t="t" r="r" b="b"/>
            <a:pathLst>
              <a:path w="866775" h="266700">
                <a:moveTo>
                  <a:pt x="833727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33727" y="0"/>
                </a:lnTo>
                <a:lnTo>
                  <a:pt x="865808" y="28187"/>
                </a:lnTo>
                <a:lnTo>
                  <a:pt x="866774" y="33047"/>
                </a:lnTo>
                <a:lnTo>
                  <a:pt x="866774" y="233652"/>
                </a:lnTo>
                <a:lnTo>
                  <a:pt x="838587" y="265732"/>
                </a:lnTo>
                <a:lnTo>
                  <a:pt x="833727" y="2666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8744396" y="1782020"/>
            <a:ext cx="72453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60" dirty="0">
                <a:solidFill>
                  <a:srgbClr val="FFFFFF"/>
                </a:solidFill>
                <a:latin typeface="Roboto Medium"/>
                <a:cs typeface="Roboto Medium"/>
              </a:rPr>
              <a:t>Input</a:t>
            </a:r>
            <a:r>
              <a:rPr sz="1150" b="0" spc="1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45" dirty="0">
                <a:solidFill>
                  <a:srgbClr val="FFFFFF"/>
                </a:solidFill>
                <a:latin typeface="Roboto Medium"/>
                <a:cs typeface="Roboto Medium"/>
              </a:rPr>
              <a:t>Image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9610724" y="1762124"/>
            <a:ext cx="1419225" cy="266700"/>
            <a:chOff x="9610724" y="1762124"/>
            <a:chExt cx="1419225" cy="266700"/>
          </a:xfrm>
        </p:grpSpPr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0724" y="1837372"/>
              <a:ext cx="134272" cy="11620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9820272" y="1762124"/>
              <a:ext cx="1209675" cy="266700"/>
            </a:xfrm>
            <a:custGeom>
              <a:avLst/>
              <a:gdLst/>
              <a:ahLst/>
              <a:cxnLst/>
              <a:rect l="l" t="t" r="r" b="b"/>
              <a:pathLst>
                <a:path w="1209675" h="266700">
                  <a:moveTo>
                    <a:pt x="1176626" y="266699"/>
                  </a:moveTo>
                  <a:lnTo>
                    <a:pt x="33047" y="266699"/>
                  </a:lnTo>
                  <a:lnTo>
                    <a:pt x="28187" y="265732"/>
                  </a:lnTo>
                  <a:lnTo>
                    <a:pt x="967" y="238512"/>
                  </a:lnTo>
                  <a:lnTo>
                    <a:pt x="0" y="233652"/>
                  </a:lnTo>
                  <a:lnTo>
                    <a:pt x="1" y="228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176626" y="0"/>
                  </a:lnTo>
                  <a:lnTo>
                    <a:pt x="1208707" y="28187"/>
                  </a:lnTo>
                  <a:lnTo>
                    <a:pt x="1209674" y="33047"/>
                  </a:lnTo>
                  <a:lnTo>
                    <a:pt x="1209674" y="233652"/>
                  </a:lnTo>
                  <a:lnTo>
                    <a:pt x="1181485" y="265732"/>
                  </a:lnTo>
                  <a:lnTo>
                    <a:pt x="1176626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9894092" y="1782020"/>
            <a:ext cx="107188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150" b="0" spc="-65" dirty="0">
                <a:solidFill>
                  <a:srgbClr val="FFFFFF"/>
                </a:solidFill>
                <a:latin typeface="Roboto Medium"/>
                <a:cs typeface="Roboto Medium"/>
              </a:rPr>
              <a:t>ResNet</a:t>
            </a:r>
            <a:r>
              <a:rPr sz="1150" b="0" spc="2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FFFFFF"/>
                </a:solidFill>
                <a:latin typeface="Roboto Medium"/>
                <a:cs typeface="Roboto Medium"/>
              </a:rPr>
              <a:t>Backbone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648698" y="2105024"/>
            <a:ext cx="2400300" cy="1333500"/>
            <a:chOff x="8648698" y="2105024"/>
            <a:chExt cx="2400300" cy="1333500"/>
          </a:xfrm>
        </p:grpSpPr>
        <p:sp>
          <p:nvSpPr>
            <p:cNvPr id="102" name="object 102"/>
            <p:cNvSpPr/>
            <p:nvPr/>
          </p:nvSpPr>
          <p:spPr>
            <a:xfrm>
              <a:off x="8762999" y="2105024"/>
              <a:ext cx="2171700" cy="609600"/>
            </a:xfrm>
            <a:custGeom>
              <a:avLst/>
              <a:gdLst/>
              <a:ahLst/>
              <a:cxnLst/>
              <a:rect l="l" t="t" r="r" b="b"/>
              <a:pathLst>
                <a:path w="2171700" h="609600">
                  <a:moveTo>
                    <a:pt x="21716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171699" y="0"/>
                  </a:lnTo>
                  <a:lnTo>
                    <a:pt x="2171699" y="609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67761" y="2109787"/>
              <a:ext cx="2162175" cy="600075"/>
            </a:xfrm>
            <a:custGeom>
              <a:avLst/>
              <a:gdLst/>
              <a:ahLst/>
              <a:cxnLst/>
              <a:rect l="l" t="t" r="r" b="b"/>
              <a:pathLst>
                <a:path w="2162175" h="600075">
                  <a:moveTo>
                    <a:pt x="0" y="0"/>
                  </a:moveTo>
                  <a:lnTo>
                    <a:pt x="2162174" y="0"/>
                  </a:lnTo>
                  <a:lnTo>
                    <a:pt x="2162174" y="600074"/>
                  </a:lnTo>
                  <a:lnTo>
                    <a:pt x="0" y="6000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982073" y="21812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986836" y="21859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0"/>
                  </a:moveTo>
                  <a:lnTo>
                    <a:pt x="447674" y="0"/>
                  </a:lnTo>
                  <a:lnTo>
                    <a:pt x="447674" y="447674"/>
                  </a:lnTo>
                  <a:lnTo>
                    <a:pt x="0" y="4476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3524" y="2359818"/>
              <a:ext cx="114300" cy="10001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1674" y="2351722"/>
              <a:ext cx="134272" cy="11620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8202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8250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9726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9774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250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1298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2774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2822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4298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4346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82273" y="22002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87036" y="22050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820273" y="24288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825036" y="24336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972673" y="242887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299" y="114299"/>
                  </a:moveTo>
                  <a:lnTo>
                    <a:pt x="0" y="1142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1142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977436" y="243363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774" y="0"/>
                  </a:lnTo>
                  <a:lnTo>
                    <a:pt x="104774" y="104774"/>
                  </a:lnTo>
                  <a:lnTo>
                    <a:pt x="0" y="10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3C4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648698" y="2828924"/>
              <a:ext cx="981075" cy="266700"/>
            </a:xfrm>
            <a:custGeom>
              <a:avLst/>
              <a:gdLst/>
              <a:ahLst/>
              <a:cxnLst/>
              <a:rect l="l" t="t" r="r" b="b"/>
              <a:pathLst>
                <a:path w="981075" h="266700">
                  <a:moveTo>
                    <a:pt x="948027" y="266699"/>
                  </a:moveTo>
                  <a:lnTo>
                    <a:pt x="33047" y="266699"/>
                  </a:lnTo>
                  <a:lnTo>
                    <a:pt x="28186" y="265732"/>
                  </a:lnTo>
                  <a:lnTo>
                    <a:pt x="966" y="238512"/>
                  </a:lnTo>
                  <a:lnTo>
                    <a:pt x="0" y="233652"/>
                  </a:lnTo>
                  <a:lnTo>
                    <a:pt x="0" y="2285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948027" y="0"/>
                  </a:lnTo>
                  <a:lnTo>
                    <a:pt x="980108" y="28187"/>
                  </a:lnTo>
                  <a:lnTo>
                    <a:pt x="981074" y="33047"/>
                  </a:lnTo>
                  <a:lnTo>
                    <a:pt x="981074" y="233652"/>
                  </a:lnTo>
                  <a:lnTo>
                    <a:pt x="952887" y="265732"/>
                  </a:lnTo>
                  <a:lnTo>
                    <a:pt x="948027" y="2666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05974" y="2923639"/>
              <a:ext cx="152399" cy="77271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9172562" y="2828924"/>
              <a:ext cx="1876425" cy="609600"/>
            </a:xfrm>
            <a:custGeom>
              <a:avLst/>
              <a:gdLst/>
              <a:ahLst/>
              <a:cxnLst/>
              <a:rect l="l" t="t" r="r" b="b"/>
              <a:pathLst>
                <a:path w="1876425" h="609600">
                  <a:moveTo>
                    <a:pt x="1352550" y="375958"/>
                  </a:moveTo>
                  <a:lnTo>
                    <a:pt x="1324368" y="343877"/>
                  </a:lnTo>
                  <a:lnTo>
                    <a:pt x="1319504" y="342900"/>
                  </a:lnTo>
                  <a:lnTo>
                    <a:pt x="33058" y="342900"/>
                  </a:lnTo>
                  <a:lnTo>
                    <a:pt x="977" y="371094"/>
                  </a:lnTo>
                  <a:lnTo>
                    <a:pt x="0" y="375958"/>
                  </a:lnTo>
                  <a:lnTo>
                    <a:pt x="0" y="571500"/>
                  </a:lnTo>
                  <a:lnTo>
                    <a:pt x="0" y="576554"/>
                  </a:lnTo>
                  <a:lnTo>
                    <a:pt x="28194" y="608634"/>
                  </a:lnTo>
                  <a:lnTo>
                    <a:pt x="33058" y="609600"/>
                  </a:lnTo>
                  <a:lnTo>
                    <a:pt x="1319504" y="609600"/>
                  </a:lnTo>
                  <a:lnTo>
                    <a:pt x="1351584" y="581418"/>
                  </a:lnTo>
                  <a:lnTo>
                    <a:pt x="1352550" y="576554"/>
                  </a:lnTo>
                  <a:lnTo>
                    <a:pt x="1352550" y="375958"/>
                  </a:lnTo>
                  <a:close/>
                </a:path>
                <a:path w="1876425" h="609600">
                  <a:moveTo>
                    <a:pt x="1876425" y="33058"/>
                  </a:moveTo>
                  <a:lnTo>
                    <a:pt x="1848243" y="977"/>
                  </a:lnTo>
                  <a:lnTo>
                    <a:pt x="1843379" y="0"/>
                  </a:lnTo>
                  <a:lnTo>
                    <a:pt x="795058" y="0"/>
                  </a:lnTo>
                  <a:lnTo>
                    <a:pt x="762977" y="28194"/>
                  </a:lnTo>
                  <a:lnTo>
                    <a:pt x="762000" y="33058"/>
                  </a:lnTo>
                  <a:lnTo>
                    <a:pt x="762000" y="228600"/>
                  </a:lnTo>
                  <a:lnTo>
                    <a:pt x="762000" y="233654"/>
                  </a:lnTo>
                  <a:lnTo>
                    <a:pt x="790194" y="265734"/>
                  </a:lnTo>
                  <a:lnTo>
                    <a:pt x="795058" y="266700"/>
                  </a:lnTo>
                  <a:lnTo>
                    <a:pt x="1843379" y="266700"/>
                  </a:lnTo>
                  <a:lnTo>
                    <a:pt x="1875459" y="238518"/>
                  </a:lnTo>
                  <a:lnTo>
                    <a:pt x="1876425" y="233654"/>
                  </a:lnTo>
                  <a:lnTo>
                    <a:pt x="1876425" y="33058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722518" y="2848820"/>
            <a:ext cx="2265680" cy="546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4"/>
              </a:spcBef>
              <a:tabLst>
                <a:tab pos="1283335" algn="l"/>
              </a:tabLst>
            </a:pPr>
            <a:r>
              <a:rPr sz="1150" b="0" spc="-75" dirty="0">
                <a:solidFill>
                  <a:srgbClr val="FFFFFF"/>
                </a:solidFill>
                <a:latin typeface="Roboto Medium"/>
                <a:cs typeface="Roboto Medium"/>
              </a:rPr>
              <a:t>Memory</a:t>
            </a:r>
            <a:r>
              <a:rPr sz="1150" b="0" spc="2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20" dirty="0">
                <a:solidFill>
                  <a:srgbClr val="FFFFFF"/>
                </a:solidFill>
                <a:latin typeface="Roboto Medium"/>
                <a:cs typeface="Roboto Medium"/>
              </a:rPr>
              <a:t>Bank</a:t>
            </a:r>
            <a:r>
              <a:rPr sz="1150" b="0" dirty="0">
                <a:solidFill>
                  <a:srgbClr val="FFFFFF"/>
                </a:solidFill>
                <a:latin typeface="Roboto Medium"/>
                <a:cs typeface="Roboto Medium"/>
              </a:rPr>
              <a:t>	</a:t>
            </a:r>
            <a:r>
              <a:rPr sz="1150" b="0" spc="-65" dirty="0">
                <a:solidFill>
                  <a:srgbClr val="FFFFFF"/>
                </a:solidFill>
                <a:latin typeface="Roboto Medium"/>
                <a:cs typeface="Roboto Medium"/>
              </a:rPr>
              <a:t>Feature</a:t>
            </a:r>
            <a:r>
              <a:rPr sz="1150" b="0" spc="3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FFFFFF"/>
                </a:solidFill>
                <a:latin typeface="Roboto Medium"/>
                <a:cs typeface="Roboto Medium"/>
              </a:rPr>
              <a:t>Patches</a:t>
            </a:r>
            <a:endParaRPr sz="11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>
              <a:latin typeface="Roboto Medium"/>
              <a:cs typeface="Roboto Medium"/>
            </a:endParaRPr>
          </a:p>
          <a:p>
            <a:pPr marR="5080" algn="ctr">
              <a:lnSpc>
                <a:spcPct val="100000"/>
              </a:lnSpc>
            </a:pPr>
            <a:r>
              <a:rPr sz="1150" b="0" spc="-65" dirty="0">
                <a:solidFill>
                  <a:srgbClr val="FFFFFF"/>
                </a:solidFill>
                <a:latin typeface="Roboto Medium"/>
                <a:cs typeface="Roboto Medium"/>
              </a:rPr>
              <a:t>Anomaly</a:t>
            </a:r>
            <a:r>
              <a:rPr sz="1150" b="0" spc="-2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FFFFFF"/>
                </a:solidFill>
                <a:latin typeface="Roboto Medium"/>
                <a:cs typeface="Roboto Medium"/>
              </a:rPr>
              <a:t>Score</a:t>
            </a:r>
            <a:r>
              <a:rPr sz="1150" b="0" spc="-1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150" b="0" spc="-25" dirty="0">
                <a:solidFill>
                  <a:srgbClr val="FFFFFF"/>
                </a:solidFill>
                <a:latin typeface="Roboto Medium"/>
                <a:cs typeface="Roboto Medium"/>
              </a:rPr>
              <a:t>Map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714749" y="5829299"/>
            <a:ext cx="1057275" cy="228600"/>
          </a:xfrm>
          <a:custGeom>
            <a:avLst/>
            <a:gdLst/>
            <a:ahLst/>
            <a:cxnLst/>
            <a:rect l="l" t="t" r="r" b="b"/>
            <a:pathLst>
              <a:path w="1057275" h="228600">
                <a:moveTo>
                  <a:pt x="10242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24227" y="0"/>
                </a:lnTo>
                <a:lnTo>
                  <a:pt x="1056308" y="28187"/>
                </a:lnTo>
                <a:lnTo>
                  <a:pt x="1057274" y="33047"/>
                </a:lnTo>
                <a:lnTo>
                  <a:pt x="1057274" y="195552"/>
                </a:lnTo>
                <a:lnTo>
                  <a:pt x="1029087" y="227632"/>
                </a:lnTo>
                <a:lnTo>
                  <a:pt x="1024227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229223" y="5829299"/>
            <a:ext cx="1323975" cy="228600"/>
          </a:xfrm>
          <a:custGeom>
            <a:avLst/>
            <a:gdLst/>
            <a:ahLst/>
            <a:cxnLst/>
            <a:rect l="l" t="t" r="r" b="b"/>
            <a:pathLst>
              <a:path w="1323975" h="228600">
                <a:moveTo>
                  <a:pt x="12909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90927" y="0"/>
                </a:lnTo>
                <a:lnTo>
                  <a:pt x="1323008" y="28187"/>
                </a:lnTo>
                <a:lnTo>
                  <a:pt x="1323974" y="33047"/>
                </a:lnTo>
                <a:lnTo>
                  <a:pt x="1323974" y="195552"/>
                </a:lnTo>
                <a:lnTo>
                  <a:pt x="1295787" y="227632"/>
                </a:lnTo>
                <a:lnTo>
                  <a:pt x="1290927" y="2285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010399" y="5829299"/>
            <a:ext cx="1466850" cy="228600"/>
          </a:xfrm>
          <a:custGeom>
            <a:avLst/>
            <a:gdLst/>
            <a:ahLst/>
            <a:cxnLst/>
            <a:rect l="l" t="t" r="r" b="b"/>
            <a:pathLst>
              <a:path w="1466850" h="228600">
                <a:moveTo>
                  <a:pt x="1433801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433801" y="0"/>
                </a:lnTo>
                <a:lnTo>
                  <a:pt x="1465882" y="28187"/>
                </a:lnTo>
                <a:lnTo>
                  <a:pt x="1466849" y="33047"/>
                </a:lnTo>
                <a:lnTo>
                  <a:pt x="1466849" y="195552"/>
                </a:lnTo>
                <a:lnTo>
                  <a:pt x="1438661" y="227632"/>
                </a:lnTo>
                <a:lnTo>
                  <a:pt x="1433801" y="2285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016000" y="4315697"/>
            <a:ext cx="243205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Unsupervised</a:t>
            </a:r>
            <a:r>
              <a:rPr sz="115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encoder-decoder</a:t>
            </a:r>
            <a:r>
              <a:rPr sz="115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structure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16000" y="4569920"/>
            <a:ext cx="7643495" cy="1678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792345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Detects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by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measuring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reconstruction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error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High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2B3D4F"/>
                </a:solidFill>
                <a:latin typeface="Roboto"/>
                <a:cs typeface="Roboto"/>
              </a:rPr>
              <a:t>MSE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indicates</a:t>
            </a:r>
            <a:r>
              <a:rPr sz="1150" spc="-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B3D4F"/>
                </a:solidFill>
                <a:latin typeface="Roboto"/>
                <a:cs typeface="Roboto"/>
              </a:rPr>
              <a:t>defects/anomalies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>
              <a:latin typeface="Roboto"/>
              <a:cs typeface="Roboto"/>
            </a:endParaRPr>
          </a:p>
          <a:p>
            <a:pPr marL="2516505" algn="ctr">
              <a:lnSpc>
                <a:spcPct val="100000"/>
              </a:lnSpc>
            </a:pPr>
            <a:r>
              <a:rPr sz="1150" b="0" spc="-50" dirty="0">
                <a:solidFill>
                  <a:srgbClr val="2B3D4F"/>
                </a:solidFill>
                <a:latin typeface="Roboto Medium"/>
                <a:cs typeface="Roboto Medium"/>
              </a:rPr>
              <a:t>Multi-</a:t>
            </a:r>
            <a:r>
              <a:rPr sz="1150" b="0" spc="-60" dirty="0">
                <a:solidFill>
                  <a:srgbClr val="2B3D4F"/>
                </a:solidFill>
                <a:latin typeface="Roboto Medium"/>
                <a:cs typeface="Roboto Medium"/>
              </a:rPr>
              <a:t>Model</a:t>
            </a:r>
            <a:r>
              <a:rPr sz="1150" b="0" spc="-5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2B3D4F"/>
                </a:solidFill>
                <a:latin typeface="Roboto Medium"/>
                <a:cs typeface="Roboto Medium"/>
              </a:rPr>
              <a:t>Approach: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60" dirty="0">
                <a:solidFill>
                  <a:srgbClr val="2B3D4F"/>
                </a:solidFill>
                <a:latin typeface="Roboto Medium"/>
                <a:cs typeface="Roboto Medium"/>
              </a:rPr>
              <a:t>Complementary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2B3D4F"/>
                </a:solidFill>
                <a:latin typeface="Roboto Medium"/>
                <a:cs typeface="Roboto Medium"/>
              </a:rPr>
              <a:t>strengths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2B3D4F"/>
                </a:solidFill>
                <a:latin typeface="Roboto Medium"/>
                <a:cs typeface="Roboto Medium"/>
              </a:rPr>
              <a:t>for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65" dirty="0">
                <a:solidFill>
                  <a:srgbClr val="2B3D4F"/>
                </a:solidFill>
                <a:latin typeface="Roboto Medium"/>
                <a:cs typeface="Roboto Medium"/>
              </a:rPr>
              <a:t>comprehensive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2B3D4F"/>
                </a:solidFill>
                <a:latin typeface="Roboto Medium"/>
                <a:cs typeface="Roboto Medium"/>
              </a:rPr>
              <a:t>defect</a:t>
            </a:r>
            <a:r>
              <a:rPr sz="1150" b="0" dirty="0">
                <a:solidFill>
                  <a:srgbClr val="2B3D4F"/>
                </a:solidFill>
                <a:latin typeface="Roboto Medium"/>
                <a:cs typeface="Roboto Medium"/>
              </a:rPr>
              <a:t> </a:t>
            </a:r>
            <a:r>
              <a:rPr sz="1150" b="0" spc="-10" dirty="0">
                <a:solidFill>
                  <a:srgbClr val="2B3D4F"/>
                </a:solidFill>
                <a:latin typeface="Roboto Medium"/>
                <a:cs typeface="Roboto Medium"/>
              </a:rPr>
              <a:t>detection</a:t>
            </a:r>
            <a:endParaRPr sz="1150">
              <a:latin typeface="Roboto Medium"/>
              <a:cs typeface="Roboto Medium"/>
            </a:endParaRPr>
          </a:p>
          <a:p>
            <a:pPr marL="2778760" marR="255270" algn="ctr">
              <a:lnSpc>
                <a:spcPct val="150000"/>
              </a:lnSpc>
              <a:spcBef>
                <a:spcPts val="420"/>
              </a:spcBef>
              <a:tabLst>
                <a:tab pos="4286250" algn="l"/>
                <a:tab pos="4387850" algn="l"/>
                <a:tab pos="6068695" algn="l"/>
                <a:tab pos="6116955" algn="l"/>
              </a:tabLst>
            </a:pPr>
            <a:r>
              <a:rPr sz="1000" b="0" spc="-55" dirty="0">
                <a:solidFill>
                  <a:srgbClr val="1D40AF"/>
                </a:solidFill>
                <a:latin typeface="Roboto Medium"/>
                <a:cs typeface="Roboto Medium"/>
              </a:rPr>
              <a:t>Global</a:t>
            </a:r>
            <a:r>
              <a:rPr sz="10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000" b="0" spc="-10" dirty="0">
                <a:solidFill>
                  <a:srgbClr val="1D40AF"/>
                </a:solidFill>
                <a:latin typeface="Roboto Medium"/>
                <a:cs typeface="Roboto Medium"/>
              </a:rPr>
              <a:t>Anomalies</a:t>
            </a:r>
            <a:r>
              <a:rPr sz="1000" b="0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000" b="0" spc="-50" dirty="0">
                <a:solidFill>
                  <a:srgbClr val="055E45"/>
                </a:solidFill>
                <a:latin typeface="Roboto Medium"/>
                <a:cs typeface="Roboto Medium"/>
              </a:rPr>
              <a:t>Pixel-level</a:t>
            </a:r>
            <a:r>
              <a:rPr sz="1000" b="0" dirty="0">
                <a:solidFill>
                  <a:srgbClr val="055E45"/>
                </a:solidFill>
                <a:latin typeface="Roboto Medium"/>
                <a:cs typeface="Roboto Medium"/>
              </a:rPr>
              <a:t> </a:t>
            </a:r>
            <a:r>
              <a:rPr sz="1000" b="0" spc="-10" dirty="0">
                <a:solidFill>
                  <a:srgbClr val="055E45"/>
                </a:solidFill>
                <a:latin typeface="Roboto Medium"/>
                <a:cs typeface="Roboto Medium"/>
              </a:rPr>
              <a:t>Localization</a:t>
            </a:r>
            <a:r>
              <a:rPr sz="1000" b="0" dirty="0">
                <a:solidFill>
                  <a:srgbClr val="055E45"/>
                </a:solidFill>
                <a:latin typeface="Roboto Medium"/>
                <a:cs typeface="Roboto Medium"/>
              </a:rPr>
              <a:t>	</a:t>
            </a:r>
            <a:r>
              <a:rPr sz="1000" b="0" spc="-60" dirty="0">
                <a:solidFill>
                  <a:srgbClr val="5B20B5"/>
                </a:solidFill>
                <a:latin typeface="Roboto Medium"/>
                <a:cs typeface="Roboto Medium"/>
              </a:rPr>
              <a:t>Subtle</a:t>
            </a:r>
            <a:r>
              <a:rPr sz="1000" b="0" spc="10" dirty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sz="1000" b="0" spc="-60" dirty="0">
                <a:solidFill>
                  <a:srgbClr val="5B20B5"/>
                </a:solidFill>
                <a:latin typeface="Roboto Medium"/>
                <a:cs typeface="Roboto Medium"/>
              </a:rPr>
              <a:t>Feature</a:t>
            </a:r>
            <a:r>
              <a:rPr sz="1000" b="0" spc="15" dirty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sz="1000" b="0" spc="-55" dirty="0">
                <a:solidFill>
                  <a:srgbClr val="5B20B5"/>
                </a:solidFill>
                <a:latin typeface="Roboto Medium"/>
                <a:cs typeface="Roboto Medium"/>
              </a:rPr>
              <a:t>Anomalies</a:t>
            </a:r>
            <a:r>
              <a:rPr sz="1000" b="0" spc="-25" dirty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sz="1000" spc="-25" dirty="0">
                <a:solidFill>
                  <a:srgbClr val="2B3D4F"/>
                </a:solidFill>
                <a:latin typeface="Roboto"/>
                <a:cs typeface="Roboto"/>
              </a:rPr>
              <a:t>CAE</a:t>
            </a:r>
            <a:r>
              <a:rPr sz="1000" dirty="0">
                <a:solidFill>
                  <a:srgbClr val="2B3D4F"/>
                </a:solidFill>
                <a:latin typeface="Roboto"/>
                <a:cs typeface="Roboto"/>
              </a:rPr>
              <a:t>		</a:t>
            </a:r>
            <a:r>
              <a:rPr sz="1000" spc="-60" dirty="0">
                <a:solidFill>
                  <a:srgbClr val="2B3D4F"/>
                </a:solidFill>
                <a:latin typeface="Roboto"/>
                <a:cs typeface="Roboto"/>
              </a:rPr>
              <a:t>U-</a:t>
            </a:r>
            <a:r>
              <a:rPr sz="1000" spc="-25" dirty="0">
                <a:solidFill>
                  <a:srgbClr val="2B3D4F"/>
                </a:solidFill>
                <a:latin typeface="Roboto"/>
                <a:cs typeface="Roboto"/>
              </a:rPr>
              <a:t>Net</a:t>
            </a:r>
            <a:r>
              <a:rPr sz="1000" dirty="0">
                <a:solidFill>
                  <a:srgbClr val="2B3D4F"/>
                </a:solidFill>
                <a:latin typeface="Roboto"/>
                <a:cs typeface="Roboto"/>
              </a:rPr>
              <a:t>		</a:t>
            </a:r>
            <a:r>
              <a:rPr sz="1000" spc="-10" dirty="0">
                <a:solidFill>
                  <a:srgbClr val="2B3D4F"/>
                </a:solidFill>
                <a:latin typeface="Roboto"/>
                <a:cs typeface="Roboto"/>
              </a:rPr>
              <a:t>PatchCore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749799" y="3782297"/>
            <a:ext cx="23526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Encoder-decoder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with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skip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connections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4533899" y="3895724"/>
            <a:ext cx="76200" cy="609600"/>
            <a:chOff x="4533899" y="3895724"/>
            <a:chExt cx="76200" cy="609600"/>
          </a:xfrm>
        </p:grpSpPr>
        <p:pic>
          <p:nvPicPr>
            <p:cNvPr id="135" name="object 1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3899" y="3895724"/>
              <a:ext cx="76200" cy="7619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3899" y="4162424"/>
              <a:ext cx="76200" cy="7619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3899" y="4429124"/>
              <a:ext cx="76200" cy="76199"/>
            </a:xfrm>
            <a:prstGeom prst="rect">
              <a:avLst/>
            </a:prstGeom>
          </p:spPr>
        </p:pic>
      </p:grpSp>
      <p:sp>
        <p:nvSpPr>
          <p:cNvPr id="138" name="object 138"/>
          <p:cNvSpPr txBox="1"/>
          <p:nvPr/>
        </p:nvSpPr>
        <p:spPr>
          <a:xfrm>
            <a:off x="4749799" y="4048997"/>
            <a:ext cx="22015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Precise</a:t>
            </a:r>
            <a:r>
              <a:rPr sz="1150" spc="1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pixel-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level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defect</a:t>
            </a:r>
            <a:r>
              <a:rPr sz="1150" spc="2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localization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749799" y="4315697"/>
            <a:ext cx="227965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Outputs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detailed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segmentation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masks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8483600" y="3667997"/>
            <a:ext cx="20015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Feature-</a:t>
            </a: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based</a:t>
            </a:r>
            <a:r>
              <a:rPr sz="1150" spc="3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anomaly</a:t>
            </a:r>
            <a:r>
              <a:rPr sz="1150" spc="4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detection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8267698" y="3781424"/>
            <a:ext cx="76200" cy="609600"/>
            <a:chOff x="8267698" y="3781424"/>
            <a:chExt cx="76200" cy="609600"/>
          </a:xfrm>
        </p:grpSpPr>
        <p:pic>
          <p:nvPicPr>
            <p:cNvPr id="142" name="object 1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7698" y="3781424"/>
              <a:ext cx="76200" cy="76199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7698" y="4048124"/>
              <a:ext cx="76200" cy="7619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67698" y="4314824"/>
              <a:ext cx="76200" cy="76199"/>
            </a:xfrm>
            <a:prstGeom prst="rect">
              <a:avLst/>
            </a:prstGeom>
          </p:spPr>
        </p:pic>
      </p:grpSp>
      <p:sp>
        <p:nvSpPr>
          <p:cNvPr id="145" name="object 145"/>
          <p:cNvSpPr txBox="1"/>
          <p:nvPr/>
        </p:nvSpPr>
        <p:spPr>
          <a:xfrm>
            <a:off x="8483600" y="3934697"/>
            <a:ext cx="241427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2B3D4F"/>
                </a:solidFill>
                <a:latin typeface="Roboto"/>
                <a:cs typeface="Roboto"/>
              </a:rPr>
              <a:t>Compares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B3D4F"/>
                </a:solidFill>
                <a:latin typeface="Roboto"/>
                <a:cs typeface="Roboto"/>
              </a:rPr>
              <a:t>test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features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to</a:t>
            </a:r>
            <a:r>
              <a:rPr sz="1150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2B3D4F"/>
                </a:solidFill>
                <a:latin typeface="Roboto"/>
                <a:cs typeface="Roboto"/>
              </a:rPr>
              <a:t>memory</a:t>
            </a:r>
            <a:r>
              <a:rPr sz="115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2B3D4F"/>
                </a:solidFill>
                <a:latin typeface="Roboto"/>
                <a:cs typeface="Roboto"/>
              </a:rPr>
              <a:t>bank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483600" y="4201397"/>
            <a:ext cx="231203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2B3D4F"/>
                </a:solidFill>
                <a:latin typeface="Roboto"/>
                <a:cs typeface="Roboto"/>
              </a:rPr>
              <a:t>Detects</a:t>
            </a:r>
            <a:r>
              <a:rPr sz="115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B3D4F"/>
                </a:solidFill>
                <a:latin typeface="Roboto"/>
                <a:cs typeface="Roboto"/>
              </a:rPr>
              <a:t>subtle,</a:t>
            </a:r>
            <a:r>
              <a:rPr sz="115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B3D4F"/>
                </a:solidFill>
                <a:latin typeface="Roboto"/>
                <a:cs typeface="Roboto"/>
              </a:rPr>
              <a:t>feature-level</a:t>
            </a:r>
            <a:r>
              <a:rPr sz="1150" spc="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B3D4F"/>
                </a:solidFill>
                <a:latin typeface="Roboto"/>
                <a:cs typeface="Roboto"/>
              </a:rPr>
              <a:t>anomalies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148" name="object 148"/>
            <p:cNvSpPr/>
            <p:nvPr/>
          </p:nvSpPr>
          <p:spPr>
            <a:xfrm>
              <a:off x="0" y="6515099"/>
              <a:ext cx="12192000" cy="342900"/>
            </a:xfrm>
            <a:custGeom>
              <a:avLst/>
              <a:gdLst/>
              <a:ahLst/>
              <a:cxnLst/>
              <a:rect l="l" t="t" r="r" b="b"/>
              <a:pathLst>
                <a:path w="12192000" h="342900">
                  <a:moveTo>
                    <a:pt x="12191999" y="342899"/>
                  </a:moveTo>
                  <a:lnTo>
                    <a:pt x="0" y="342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428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51" name="object 151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r">
              <a:lnSpc>
                <a:spcPts val="975"/>
              </a:lnSpc>
            </a:pPr>
            <a:r>
              <a:rPr lang="en-IN" spc="-75" dirty="0"/>
              <a:t>9</a:t>
            </a:r>
            <a:endParaRPr spc="-50" dirty="0"/>
          </a:p>
        </p:txBody>
      </p:sp>
      <p:sp>
        <p:nvSpPr>
          <p:cNvPr id="152" name="object 1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pc="-65" dirty="0"/>
              <a:t>Neural</a:t>
            </a:r>
            <a:r>
              <a:rPr spc="-5" dirty="0"/>
              <a:t> </a:t>
            </a:r>
            <a:r>
              <a:rPr spc="-55" dirty="0"/>
              <a:t>Networks</a:t>
            </a:r>
            <a:r>
              <a:rPr spc="-5" dirty="0"/>
              <a:t> </a:t>
            </a:r>
            <a:r>
              <a:rPr spc="-60" dirty="0"/>
              <a:t>and</a:t>
            </a:r>
            <a:r>
              <a:rPr spc="-5" dirty="0"/>
              <a:t> </a:t>
            </a:r>
            <a:r>
              <a:rPr spc="-70" dirty="0"/>
              <a:t>Deep</a:t>
            </a:r>
            <a:r>
              <a:rPr spc="-5" dirty="0"/>
              <a:t> </a:t>
            </a:r>
            <a:r>
              <a:rPr spc="-50" dirty="0"/>
              <a:t>Learning</a:t>
            </a:r>
            <a:r>
              <a:rPr dirty="0"/>
              <a:t> </a:t>
            </a:r>
            <a:r>
              <a:rPr spc="-50" dirty="0"/>
              <a:t>Project</a:t>
            </a:r>
            <a:r>
              <a:rPr spc="-5" dirty="0"/>
              <a:t> </a:t>
            </a:r>
            <a:r>
              <a:rPr spc="-45" dirty="0"/>
              <a:t>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1574</Words>
  <Application>Microsoft Office PowerPoint</Application>
  <PresentationFormat>Custom</PresentationFormat>
  <Paragraphs>291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 Nova</vt:lpstr>
      <vt:lpstr>Lato</vt:lpstr>
      <vt:lpstr>Noto Sans JP Medium</vt:lpstr>
      <vt:lpstr>Roboto</vt:lpstr>
      <vt:lpstr>Roboto Medium</vt:lpstr>
      <vt:lpstr>Times New Roman</vt:lpstr>
      <vt:lpstr>Office Theme</vt:lpstr>
      <vt:lpstr>Automated Defect Detection and Visual Inspection</vt:lpstr>
      <vt:lpstr>Introduction</vt:lpstr>
      <vt:lpstr>Problem Statement</vt:lpstr>
      <vt:lpstr>Project Objectives</vt:lpstr>
      <vt:lpstr>Dataset Overview - MVTec AD</vt:lpstr>
      <vt:lpstr>Methodology</vt:lpstr>
      <vt:lpstr>Exploratory Data Analysis (EDA)</vt:lpstr>
      <vt:lpstr>Final Model Output Visualization</vt:lpstr>
      <vt:lpstr>Model Architectures</vt:lpstr>
      <vt:lpstr>Model Justification</vt:lpstr>
      <vt:lpstr>Model Performance &amp; Results</vt:lpstr>
      <vt:lpstr>Conclusion</vt:lpstr>
      <vt:lpstr>Limitations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Mansi  Sapariya</cp:lastModifiedBy>
  <cp:revision>1</cp:revision>
  <dcterms:created xsi:type="dcterms:W3CDTF">2025-08-17T10:48:46Z</dcterms:created>
  <dcterms:modified xsi:type="dcterms:W3CDTF">2025-08-17T11:08:11Z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2025-08-17T00:00:00Z</vt:filetime>
  </property>
</Properties>
</file>