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9"/>
    </p:embeddedFont>
    <p:embeddedFont>
      <p:font typeface="Open Sauce Bold" charset="1" panose="00000800000000000000"/>
      <p:regular r:id="rId21"/>
    </p:embeddedFont>
    <p:embeddedFont>
      <p:font typeface="Open Sauce" charset="1" panose="00000500000000000000"/>
      <p:regular r:id="rId22"/>
    </p:embeddedFont>
    <p:embeddedFont>
      <p:font typeface="DM Sans" charset="1" panose="00000000000000000000"/>
      <p:regular r:id="rId24"/>
    </p:embeddedFont>
    <p:embeddedFont>
      <p:font typeface="Montserrat Light" charset="1" panose="00000400000000000000"/>
      <p:regular r:id="rId30"/>
    </p:embeddedFont>
    <p:embeddedFont>
      <p:font typeface="DM Sans Italics" charset="1" panose="00000000000000000000"/>
      <p:regular r:id="rId32"/>
    </p:embeddedFont>
    <p:embeddedFont>
      <p:font typeface="Montserrat Classic Bold"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notesSlides/notesSlide3.xml" Type="http://schemas.openxmlformats.org/officeDocument/2006/relationships/notesSlide"/><Relationship Id="rId24" Target="fonts/font24.fntdata" Type="http://schemas.openxmlformats.org/officeDocument/2006/relationships/font"/><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9.xml" Type="http://schemas.openxmlformats.org/officeDocument/2006/relationships/notesSlide"/><Relationship Id="rId32" Target="fonts/font32.fntdata" Type="http://schemas.openxmlformats.org/officeDocument/2006/relationships/font"/><Relationship Id="rId33" Target="notesSlides/notesSlide10.xml" Type="http://schemas.openxmlformats.org/officeDocument/2006/relationships/notesSlide"/><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[Your Name], and today I will be presenting a detailed overview of the paper Towards Next-Generation LLM-Based Recommender Systems. This survey introduces a novel taxonomy and explores the potential of Large Language Models to transform recommender systems. Let’s dive in."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conclude, LLMs are transforming recommender systems by improving reasoning, personalization, and scalability. The proposed taxonomy provides a roadmap for aligning research and industrial needs. With collaboration, we can address the challenges and unlock the full potential of LLMs."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Recommender systems play a crucial role in digital platforms, from e-commerce to media streaming. Traditional systems rely heavily on embeddings and ranking mechanisms but often lack the depth of semantic understanding. Large Language Models, or LLMs, address this gap by adding reasoning and contextual capabilities.</a:t>
            </a:r>
          </a:p>
          <a:p>
            <a:r>
              <a:rPr lang="en-US"/>
              <a:t>This survey introduces a three-tier taxonomy and highlights the challenges and opportunities for deploying LLMs in real-world systems.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Three-Tier Taxonomy "Here is the three-tier taxonomy proposed in the paper. At the bottom, we have Representing and Understanding, focusing on embeddings and data modalities. The middle tier, Scheming and Utilizing, includes the techniques used to process these embeddings for recommendation tasks. Finally, the top tier, Industrial Deployment, deals with scaling these solutions in real-world applications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Representing and Understanding tier, the focus is on creating embeddings.</a:t>
            </a:r>
          </a:p>
          <a:p>
            <a:r>
              <a:rPr lang="en-US"/>
              <a:t/>
            </a:r>
          </a:p>
          <a:p>
            <a:r>
              <a:rPr lang="en-US"/>
              <a:t>Uni-Modality methods use single data types like text or user-item interactions.</a:t>
            </a:r>
          </a:p>
          <a:p>
            <a:r>
              <a:rPr lang="en-US"/>
              <a:t>Multi-Modality approaches combine data from diverse sources, such as text and images, for a richer understanding.</a:t>
            </a:r>
          </a:p>
          <a:p>
            <a:r>
              <a:rPr lang="en-US"/>
              <a:t>This is essential for dynamic and context-aware recommendations."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figure outlines the general pipeline for LLM-based recommendation systems. Input data, such as user interactions or media, is transformed into embeddings. Non-Generative approaches focus on ranking candidates, while Generative methods directly generate recommendations.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comparison shows the evolution of recommender systems. Traditional systems rely on handcrafted features. Non-Generative LLM-based systems improve ranking using embeddings, while Generative systems leverage LLMs to create recommendations directly."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industrial deployment of LLMs presents unique challenges:</a:t>
            </a:r>
          </a:p>
          <a:p>
            <a:r>
              <a:rPr lang="en-US"/>
              <a:t/>
            </a:r>
          </a:p>
          <a:p>
            <a:r>
              <a:rPr lang="en-US"/>
              <a:t>Scalability: Handling real-time recommendations for millions of users.</a:t>
            </a:r>
          </a:p>
          <a:p>
            <a:r>
              <a:rPr lang="en-US"/>
              <a:t>Privacy: Safeguarding sensitive data while ensuring personalization.</a:t>
            </a:r>
          </a:p>
          <a:p>
            <a:r>
              <a:rPr lang="en-US"/>
              <a:t>However, it also offers opportunities, such as tailored solutions for industries like e-commerce and education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diagram shows different techniques for adapting LLMs to recommendation tasks. For example:</a:t>
            </a:r>
          </a:p>
          <a:p>
            <a:r>
              <a:rPr lang="en-US"/>
              <a:t/>
            </a:r>
          </a:p>
          <a:p>
            <a:r>
              <a:rPr lang="en-US"/>
              <a:t>Fine-Tuning adjusts all parameters to improve performance.</a:t>
            </a:r>
          </a:p>
          <a:p>
            <a:r>
              <a:rPr lang="en-US"/>
              <a:t>LoRA provides a lightweight alternative for resource constraints.</a:t>
            </a:r>
          </a:p>
          <a:p>
            <a:r>
              <a:rPr lang="en-US"/>
              <a:t>Prompt Tuning uses input examples for task-specific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mind map highlights the challenges faced by LLM-based systems:</a:t>
            </a:r>
          </a:p>
          <a:p>
            <a:r>
              <a:rPr lang="en-US"/>
              <a:t/>
            </a:r>
          </a:p>
          <a:p>
            <a:r>
              <a:rPr lang="en-US"/>
              <a:t>Scalability and efficiency are critical for industrial deployment.</a:t>
            </a:r>
          </a:p>
          <a:p>
            <a:r>
              <a:rPr lang="en-US"/>
              <a:t>Privacy and fairness remain key ethical concerns. However, there are opportunities to innovate with multimodal scenarios and explainable AI."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429949" y="3148041"/>
            <a:ext cx="10621705" cy="4252453"/>
            <a:chOff x="0" y="0"/>
            <a:chExt cx="2051224" cy="821218"/>
          </a:xfrm>
        </p:grpSpPr>
        <p:sp>
          <p:nvSpPr>
            <p:cNvPr name="Freeform 6" id="6"/>
            <p:cNvSpPr/>
            <p:nvPr/>
          </p:nvSpPr>
          <p:spPr>
            <a:xfrm flipH="false" flipV="false" rot="0">
              <a:off x="0" y="0"/>
              <a:ext cx="2051224" cy="821218"/>
            </a:xfrm>
            <a:custGeom>
              <a:avLst/>
              <a:gdLst/>
              <a:ahLst/>
              <a:cxnLst/>
              <a:rect r="r" b="b" t="t" l="l"/>
              <a:pathLst>
                <a:path h="821218" w="2051224">
                  <a:moveTo>
                    <a:pt x="0" y="0"/>
                  </a:moveTo>
                  <a:lnTo>
                    <a:pt x="2051224" y="0"/>
                  </a:lnTo>
                  <a:lnTo>
                    <a:pt x="2051224" y="821218"/>
                  </a:lnTo>
                  <a:lnTo>
                    <a:pt x="0" y="821218"/>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051224" cy="840268"/>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718094" y="4012510"/>
            <a:ext cx="10045415" cy="5010890"/>
          </a:xfrm>
          <a:prstGeom prst="rect">
            <a:avLst/>
          </a:prstGeom>
        </p:spPr>
        <p:txBody>
          <a:bodyPr anchor="t" rtlCol="false" tIns="0" lIns="0" bIns="0" rIns="0">
            <a:spAutoFit/>
          </a:bodyPr>
          <a:lstStyle/>
          <a:p>
            <a:pPr algn="ctr">
              <a:lnSpc>
                <a:spcPts val="6396"/>
              </a:lnSpc>
            </a:pPr>
            <a:r>
              <a:rPr lang="en-US" b="true" sz="4635" spc="454">
                <a:solidFill>
                  <a:srgbClr val="231F20"/>
                </a:solidFill>
                <a:latin typeface="Oswald Bold"/>
                <a:ea typeface="Oswald Bold"/>
                <a:cs typeface="Oswald Bold"/>
                <a:sym typeface="Oswald Bold"/>
              </a:rPr>
              <a:t>TITLE: TOWARDS NEXT-GENERATION LLM-BASED RECOMMENDER SYSTEMS</a:t>
            </a:r>
          </a:p>
          <a:p>
            <a:pPr algn="ctr">
              <a:lnSpc>
                <a:spcPts val="6396"/>
              </a:lnSpc>
            </a:pPr>
          </a:p>
          <a:p>
            <a:pPr algn="ctr">
              <a:lnSpc>
                <a:spcPts val="6396"/>
              </a:lnSpc>
            </a:pPr>
          </a:p>
          <a:p>
            <a:pPr algn="ctr">
              <a:lnSpc>
                <a:spcPts val="3863"/>
              </a:lnSpc>
            </a:pPr>
            <a:r>
              <a:rPr lang="en-US" b="true" sz="2799" spc="274">
                <a:solidFill>
                  <a:srgbClr val="231F20"/>
                </a:solidFill>
                <a:latin typeface="Oswald Bold"/>
                <a:ea typeface="Oswald Bold"/>
                <a:cs typeface="Oswald Bold"/>
                <a:sym typeface="Oswald Bold"/>
              </a:rPr>
              <a:t>BY: MANSI VEKARIYA</a:t>
            </a:r>
          </a:p>
          <a:p>
            <a:pPr algn="ctr">
              <a:lnSpc>
                <a:spcPts val="3863"/>
              </a:lnSpc>
            </a:pPr>
            <a:r>
              <a:rPr lang="en-US" b="true" sz="2799" spc="274">
                <a:solidFill>
                  <a:srgbClr val="231F20"/>
                </a:solidFill>
                <a:latin typeface="Oswald Bold"/>
                <a:ea typeface="Oswald Bold"/>
                <a:cs typeface="Oswald Bold"/>
                <a:sym typeface="Oswald Bold"/>
              </a:rPr>
              <a:t>DEC 4,2024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14295" y="3885320"/>
            <a:ext cx="5933993" cy="4220095"/>
          </a:xfrm>
          <a:prstGeom prst="rect">
            <a:avLst/>
          </a:prstGeom>
        </p:spPr>
        <p:txBody>
          <a:bodyPr anchor="t" rtlCol="false" tIns="0" lIns="0" bIns="0" rIns="0">
            <a:spAutoFit/>
          </a:bodyPr>
          <a:lstStyle/>
          <a:p>
            <a:pPr algn="l" marL="0" indent="0" lvl="0">
              <a:lnSpc>
                <a:spcPts val="3758"/>
              </a:lnSpc>
              <a:spcBef>
                <a:spcPct val="0"/>
              </a:spcBef>
            </a:pPr>
            <a:r>
              <a:rPr lang="en-US" sz="2684" i="true">
                <a:solidFill>
                  <a:srgbClr val="000000"/>
                </a:solidFill>
                <a:latin typeface="DM Sans Italics"/>
                <a:ea typeface="DM Sans Italics"/>
                <a:cs typeface="DM Sans Italics"/>
                <a:sym typeface="DM Sans Italics"/>
              </a:rPr>
              <a:t>To conclude, LLMs are transforming recommender systems by improving reasoning, personalization, and scalability. The proposed taxonomy provides a roadmap for aligning research and industrial needs. With collaboration, we can address the challenges and unlock the full potential of LLMs.</a:t>
            </a:r>
          </a:p>
        </p:txBody>
      </p:sp>
      <p:sp>
        <p:nvSpPr>
          <p:cNvPr name="TextBox 5" id="5"/>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CONCLUSION</a:t>
            </a:r>
          </a:p>
        </p:txBody>
      </p:sp>
      <p:sp>
        <p:nvSpPr>
          <p:cNvPr name="TextBox 6" id="6"/>
          <p:cNvSpPr txBox="true"/>
          <p:nvPr/>
        </p:nvSpPr>
        <p:spPr>
          <a:xfrm rot="0">
            <a:off x="13941096" y="4906591"/>
            <a:ext cx="2918584" cy="909417"/>
          </a:xfrm>
          <a:prstGeom prst="rect">
            <a:avLst/>
          </a:prstGeom>
        </p:spPr>
        <p:txBody>
          <a:bodyPr anchor="t" rtlCol="false" tIns="0" lIns="0" bIns="0" rIns="0">
            <a:spAutoFit/>
          </a:bodyPr>
          <a:lstStyle/>
          <a:p>
            <a:pPr algn="ctr">
              <a:lnSpc>
                <a:spcPts val="3746"/>
              </a:lnSpc>
            </a:pPr>
            <a:r>
              <a:rPr lang="en-US" b="true" sz="2714" spc="266">
                <a:solidFill>
                  <a:srgbClr val="231F20"/>
                </a:solidFill>
                <a:latin typeface="Montserrat Classic Bold"/>
                <a:ea typeface="Montserrat Classic Bold"/>
                <a:cs typeface="Montserrat Classic Bold"/>
                <a:sym typeface="Montserrat Classic Bold"/>
              </a:rPr>
              <a:t>STUDENT ID:</a:t>
            </a:r>
          </a:p>
          <a:p>
            <a:pPr algn="ctr" marL="0" indent="0" lvl="0">
              <a:lnSpc>
                <a:spcPts val="3746"/>
              </a:lnSpc>
              <a:spcBef>
                <a:spcPct val="0"/>
              </a:spcBef>
            </a:pPr>
            <a:r>
              <a:rPr lang="en-US" b="true" sz="2714" spc="266">
                <a:solidFill>
                  <a:srgbClr val="231F20"/>
                </a:solidFill>
                <a:latin typeface="Montserrat Classic Bold"/>
                <a:ea typeface="Montserrat Classic Bold"/>
                <a:cs typeface="Montserrat Classic Bold"/>
                <a:sym typeface="Montserrat Classic Bold"/>
              </a:rPr>
              <a:t>016996291</a:t>
            </a:r>
          </a:p>
        </p:txBody>
      </p:sp>
      <p:sp>
        <p:nvSpPr>
          <p:cNvPr name="Freeform 7" id="7"/>
          <p:cNvSpPr/>
          <p:nvPr/>
        </p:nvSpPr>
        <p:spPr>
          <a:xfrm flipH="true" flipV="false" rot="0">
            <a:off x="-4379064" y="6722522"/>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4980992" y="332144"/>
            <a:ext cx="7416941" cy="1082421"/>
          </a:xfrm>
          <a:prstGeom prst="rect">
            <a:avLst/>
          </a:prstGeom>
        </p:spPr>
        <p:txBody>
          <a:bodyPr anchor="t" rtlCol="false" tIns="0" lIns="0" bIns="0" rIns="0">
            <a:spAutoFit/>
          </a:bodyPr>
          <a:lstStyle/>
          <a:p>
            <a:pPr algn="ctr">
              <a:lnSpc>
                <a:spcPts val="8831"/>
              </a:lnSpc>
            </a:pPr>
            <a:r>
              <a:rPr lang="en-US" b="true" sz="6399" spc="627">
                <a:solidFill>
                  <a:srgbClr val="231F20"/>
                </a:solidFill>
                <a:latin typeface="Oswald Bold"/>
                <a:ea typeface="Oswald Bold"/>
                <a:cs typeface="Oswald Bold"/>
                <a:sym typeface="Oswald Bold"/>
              </a:rPr>
              <a:t>INTRODUCTION</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083528" y="2504390"/>
            <a:ext cx="12415936" cy="5438566"/>
          </a:xfrm>
          <a:prstGeom prst="rect">
            <a:avLst/>
          </a:prstGeom>
        </p:spPr>
        <p:txBody>
          <a:bodyPr anchor="t" rtlCol="false" tIns="0" lIns="0" bIns="0" rIns="0">
            <a:spAutoFit/>
          </a:bodyPr>
          <a:lstStyle/>
          <a:p>
            <a:pPr algn="l">
              <a:lnSpc>
                <a:spcPts val="3921"/>
              </a:lnSpc>
              <a:spcBef>
                <a:spcPct val="0"/>
              </a:spcBef>
            </a:pPr>
            <a:r>
              <a:rPr lang="en-US" b="true" sz="3016">
                <a:solidFill>
                  <a:srgbClr val="231F20"/>
                </a:solidFill>
                <a:latin typeface="Open Sauce Bold"/>
                <a:ea typeface="Open Sauce Bold"/>
                <a:cs typeface="Open Sauce Bold"/>
                <a:sym typeface="Open Sauce Bold"/>
              </a:rPr>
              <a:t>Key Points:</a:t>
            </a:r>
          </a:p>
          <a:p>
            <a:pPr algn="l">
              <a:lnSpc>
                <a:spcPts val="3921"/>
              </a:lnSpc>
            </a:pP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Recommender systems are integral for digital experiences.</a:t>
            </a: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Traditional methods lack deep semantic understanding.</a:t>
            </a: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Large Language Models (LLMs) bring a paradigm shift.</a:t>
            </a:r>
          </a:p>
          <a:p>
            <a:pPr algn="l">
              <a:lnSpc>
                <a:spcPts val="3921"/>
              </a:lnSpc>
              <a:spcBef>
                <a:spcPct val="0"/>
              </a:spcBef>
            </a:pPr>
          </a:p>
          <a:p>
            <a:pPr algn="l">
              <a:lnSpc>
                <a:spcPts val="3921"/>
              </a:lnSpc>
              <a:spcBef>
                <a:spcPct val="0"/>
              </a:spcBef>
            </a:pPr>
            <a:r>
              <a:rPr lang="en-US" b="true" sz="3016">
                <a:solidFill>
                  <a:srgbClr val="231F20"/>
                </a:solidFill>
                <a:latin typeface="Open Sauce Bold"/>
                <a:ea typeface="Open Sauce Bold"/>
                <a:cs typeface="Open Sauce Bold"/>
                <a:sym typeface="Open Sauce Bold"/>
              </a:rPr>
              <a:t>Contributions of the survey:</a:t>
            </a:r>
          </a:p>
          <a:p>
            <a:pPr algn="l">
              <a:lnSpc>
                <a:spcPts val="3921"/>
              </a:lnSpc>
              <a:spcBef>
                <a:spcPct val="0"/>
              </a:spcBef>
            </a:pP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A novel three-tier taxonomy for LLM-based systems.</a:t>
            </a: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Addressing the gap between academia and industry.</a:t>
            </a:r>
          </a:p>
          <a:p>
            <a:pPr algn="l" marL="651259" indent="-325630" lvl="1">
              <a:lnSpc>
                <a:spcPts val="3921"/>
              </a:lnSpc>
              <a:buFont typeface="Arial"/>
              <a:buChar char="•"/>
            </a:pPr>
            <a:r>
              <a:rPr lang="en-US" sz="3016">
                <a:solidFill>
                  <a:srgbClr val="231F20"/>
                </a:solidFill>
                <a:latin typeface="Open Sauce"/>
                <a:ea typeface="Open Sauce"/>
                <a:cs typeface="Open Sauce"/>
                <a:sym typeface="Open Sauce"/>
              </a:rPr>
              <a:t>Challenges and opportunities in deploying LLMs.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159785" y="2066341"/>
            <a:ext cx="10128215" cy="5274977"/>
          </a:xfrm>
          <a:custGeom>
            <a:avLst/>
            <a:gdLst/>
            <a:ahLst/>
            <a:cxnLst/>
            <a:rect r="r" b="b" t="t" l="l"/>
            <a:pathLst>
              <a:path h="5274977" w="10128215">
                <a:moveTo>
                  <a:pt x="0" y="0"/>
                </a:moveTo>
                <a:lnTo>
                  <a:pt x="10128215" y="0"/>
                </a:lnTo>
                <a:lnTo>
                  <a:pt x="10128215" y="5274977"/>
                </a:lnTo>
                <a:lnTo>
                  <a:pt x="0" y="5274977"/>
                </a:lnTo>
                <a:lnTo>
                  <a:pt x="0" y="0"/>
                </a:lnTo>
                <a:close/>
              </a:path>
            </a:pathLst>
          </a:custGeom>
          <a:blipFill>
            <a:blip r:embed="rId6"/>
            <a:stretch>
              <a:fillRect l="0" t="-14887" r="-11581" b="0"/>
            </a:stretch>
          </a:blipFill>
        </p:spPr>
      </p:sp>
      <p:sp>
        <p:nvSpPr>
          <p:cNvPr name="TextBox 5" id="5"/>
          <p:cNvSpPr txBox="true"/>
          <p:nvPr/>
        </p:nvSpPr>
        <p:spPr>
          <a:xfrm rot="0">
            <a:off x="1727059" y="914400"/>
            <a:ext cx="7416941" cy="2196846"/>
          </a:xfrm>
          <a:prstGeom prst="rect">
            <a:avLst/>
          </a:prstGeom>
        </p:spPr>
        <p:txBody>
          <a:bodyPr anchor="t" rtlCol="false" tIns="0" lIns="0" bIns="0" rIns="0">
            <a:spAutoFit/>
          </a:bodyPr>
          <a:lstStyle/>
          <a:p>
            <a:pPr algn="l">
              <a:lnSpc>
                <a:spcPts val="8831"/>
              </a:lnSpc>
            </a:pPr>
            <a:r>
              <a:rPr lang="en-US" b="true" sz="6399" spc="627">
                <a:solidFill>
                  <a:srgbClr val="231F20"/>
                </a:solidFill>
                <a:latin typeface="Oswald Bold"/>
                <a:ea typeface="Oswald Bold"/>
                <a:cs typeface="Oswald Bold"/>
                <a:sym typeface="Oswald Bold"/>
              </a:rPr>
              <a:t>THREE-TIER TAXONOMY</a:t>
            </a:r>
          </a:p>
        </p:txBody>
      </p:sp>
      <p:sp>
        <p:nvSpPr>
          <p:cNvPr name="TextBox 6" id="6"/>
          <p:cNvSpPr txBox="true"/>
          <p:nvPr/>
        </p:nvSpPr>
        <p:spPr>
          <a:xfrm rot="0">
            <a:off x="1727059" y="3708447"/>
            <a:ext cx="6369372" cy="3467863"/>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ea typeface="DM Sans"/>
                <a:cs typeface="DM Sans"/>
                <a:sym typeface="DM Sans"/>
              </a:rPr>
              <a:t>Representing and Understanding: Creating user/item embeddings enriched with semantic context.</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Scheming and Utilizing: Adopting LLM techniques for improved ranking and direct recommendations.</a:t>
            </a:r>
          </a:p>
          <a:p>
            <a:pPr algn="l" marL="477229" indent="-238614" lvl="1">
              <a:lnSpc>
                <a:spcPts val="3050"/>
              </a:lnSpc>
              <a:spcBef>
                <a:spcPct val="0"/>
              </a:spcBef>
              <a:buFont typeface="Arial"/>
              <a:buChar char="•"/>
            </a:pPr>
            <a:r>
              <a:rPr lang="en-US" sz="2210" spc="216">
                <a:solidFill>
                  <a:srgbClr val="231F20"/>
                </a:solidFill>
                <a:latin typeface="DM Sans"/>
                <a:ea typeface="DM Sans"/>
                <a:cs typeface="DM Sans"/>
                <a:sym typeface="DM Sans"/>
              </a:rPr>
              <a:t>Industrial Deployment: Real-world scaling and customization.</a:t>
            </a:r>
          </a:p>
          <a:p>
            <a:pPr algn="l" marL="0" indent="0" lvl="0">
              <a:lnSpc>
                <a:spcPts val="30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27059" y="2367789"/>
            <a:ext cx="13816898" cy="4080442"/>
          </a:xfrm>
          <a:prstGeom prst="rect">
            <a:avLst/>
          </a:prstGeom>
        </p:spPr>
        <p:txBody>
          <a:bodyPr anchor="t" rtlCol="false" tIns="0" lIns="0" bIns="0" rIns="0">
            <a:spAutoFit/>
          </a:bodyPr>
          <a:lstStyle/>
          <a:p>
            <a:pPr algn="l">
              <a:lnSpc>
                <a:spcPts val="3596"/>
              </a:lnSpc>
              <a:spcBef>
                <a:spcPct val="0"/>
              </a:spcBef>
            </a:pPr>
            <a:r>
              <a:rPr lang="en-US" sz="2766">
                <a:solidFill>
                  <a:srgbClr val="000000"/>
                </a:solidFill>
                <a:latin typeface="Open Sauce"/>
                <a:ea typeface="Open Sauce"/>
                <a:cs typeface="Open Sauce"/>
                <a:sym typeface="Open Sauce"/>
              </a:rPr>
              <a:t>Key Points:</a:t>
            </a:r>
          </a:p>
          <a:p>
            <a:pPr algn="l">
              <a:lnSpc>
                <a:spcPts val="3596"/>
              </a:lnSpc>
              <a:spcBef>
                <a:spcPct val="0"/>
              </a:spcBef>
            </a:pPr>
          </a:p>
          <a:p>
            <a:pPr algn="l">
              <a:lnSpc>
                <a:spcPts val="3596"/>
              </a:lnSpc>
              <a:spcBef>
                <a:spcPct val="0"/>
              </a:spcBef>
            </a:pPr>
            <a:r>
              <a:rPr lang="en-US" b="true" sz="2766">
                <a:solidFill>
                  <a:srgbClr val="000000"/>
                </a:solidFill>
                <a:latin typeface="Open Sauce Bold"/>
                <a:ea typeface="Open Sauce Bold"/>
                <a:cs typeface="Open Sauce Bold"/>
                <a:sym typeface="Open Sauce Bold"/>
              </a:rPr>
              <a:t>Uni-Modality:</a:t>
            </a:r>
          </a:p>
          <a:p>
            <a:pPr algn="l">
              <a:lnSpc>
                <a:spcPts val="3596"/>
              </a:lnSpc>
              <a:spcBef>
                <a:spcPct val="0"/>
              </a:spcBef>
            </a:pPr>
            <a:r>
              <a:rPr lang="en-US" sz="2766">
                <a:solidFill>
                  <a:srgbClr val="000000"/>
                </a:solidFill>
                <a:latin typeface="Open Sauce"/>
                <a:ea typeface="Open Sauce"/>
                <a:cs typeface="Open Sauce"/>
                <a:sym typeface="Open Sauce"/>
              </a:rPr>
              <a:t>Example: Text-only or ID-based inputs.</a:t>
            </a:r>
          </a:p>
          <a:p>
            <a:pPr algn="l">
              <a:lnSpc>
                <a:spcPts val="3596"/>
              </a:lnSpc>
              <a:spcBef>
                <a:spcPct val="0"/>
              </a:spcBef>
            </a:pPr>
            <a:r>
              <a:rPr lang="en-US" sz="2766">
                <a:solidFill>
                  <a:srgbClr val="000000"/>
                </a:solidFill>
                <a:latin typeface="Open Sauce"/>
                <a:ea typeface="Open Sauce"/>
                <a:cs typeface="Open Sauce"/>
                <a:sym typeface="Open Sauce"/>
              </a:rPr>
              <a:t>Techniques: Dynamic reflection, graph modeling.</a:t>
            </a:r>
          </a:p>
          <a:p>
            <a:pPr algn="l">
              <a:lnSpc>
                <a:spcPts val="3596"/>
              </a:lnSpc>
              <a:spcBef>
                <a:spcPct val="0"/>
              </a:spcBef>
            </a:pPr>
          </a:p>
          <a:p>
            <a:pPr algn="l">
              <a:lnSpc>
                <a:spcPts val="3596"/>
              </a:lnSpc>
              <a:spcBef>
                <a:spcPct val="0"/>
              </a:spcBef>
            </a:pPr>
            <a:r>
              <a:rPr lang="en-US" b="true" sz="2766">
                <a:solidFill>
                  <a:srgbClr val="000000"/>
                </a:solidFill>
                <a:latin typeface="Open Sauce Bold"/>
                <a:ea typeface="Open Sauce Bold"/>
                <a:cs typeface="Open Sauce Bold"/>
                <a:sym typeface="Open Sauce Bold"/>
              </a:rPr>
              <a:t>Multi-Modality:</a:t>
            </a:r>
          </a:p>
          <a:p>
            <a:pPr algn="l">
              <a:lnSpc>
                <a:spcPts val="3596"/>
              </a:lnSpc>
              <a:spcBef>
                <a:spcPct val="0"/>
              </a:spcBef>
            </a:pPr>
            <a:r>
              <a:rPr lang="en-US" sz="2766">
                <a:solidFill>
                  <a:srgbClr val="000000"/>
                </a:solidFill>
                <a:latin typeface="Open Sauce"/>
                <a:ea typeface="Open Sauce"/>
                <a:cs typeface="Open Sauce"/>
                <a:sym typeface="Open Sauce"/>
              </a:rPr>
              <a:t>Example: Text, images, audio combined for richer context.</a:t>
            </a:r>
          </a:p>
          <a:p>
            <a:pPr algn="l">
              <a:lnSpc>
                <a:spcPts val="3596"/>
              </a:lnSpc>
              <a:spcBef>
                <a:spcPct val="0"/>
              </a:spcBef>
            </a:pPr>
            <a:r>
              <a:rPr lang="en-US" sz="2766">
                <a:solidFill>
                  <a:srgbClr val="000000"/>
                </a:solidFill>
                <a:latin typeface="Open Sauce"/>
                <a:ea typeface="Open Sauce"/>
                <a:cs typeface="Open Sauce"/>
                <a:sym typeface="Open Sauce"/>
              </a:rPr>
              <a:t>Techniques: Cross-reflection prompting, multimodal summarization.</a:t>
            </a:r>
          </a:p>
        </p:txBody>
      </p:sp>
      <p:sp>
        <p:nvSpPr>
          <p:cNvPr name="TextBox 7" id="7"/>
          <p:cNvSpPr txBox="true"/>
          <p:nvPr/>
        </p:nvSpPr>
        <p:spPr>
          <a:xfrm rot="0">
            <a:off x="1727059" y="933450"/>
            <a:ext cx="13214288" cy="948309"/>
          </a:xfrm>
          <a:prstGeom prst="rect">
            <a:avLst/>
          </a:prstGeom>
        </p:spPr>
        <p:txBody>
          <a:bodyPr anchor="t" rtlCol="false" tIns="0" lIns="0" bIns="0" rIns="0">
            <a:spAutoFit/>
          </a:bodyPr>
          <a:lstStyle/>
          <a:p>
            <a:pPr algn="l">
              <a:lnSpc>
                <a:spcPts val="7728"/>
              </a:lnSpc>
            </a:pPr>
            <a:r>
              <a:rPr lang="en-US" b="true" sz="5600" spc="548">
                <a:solidFill>
                  <a:srgbClr val="231F20"/>
                </a:solidFill>
                <a:latin typeface="Oswald Bold"/>
                <a:ea typeface="Oswald Bold"/>
                <a:cs typeface="Oswald Bold"/>
                <a:sym typeface="Oswald Bold"/>
              </a:rPr>
              <a:t>REPRESENTING AND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2042" y="1180304"/>
            <a:ext cx="17021533" cy="7842634"/>
          </a:xfrm>
          <a:custGeom>
            <a:avLst/>
            <a:gdLst/>
            <a:ahLst/>
            <a:cxnLst/>
            <a:rect r="r" b="b" t="t" l="l"/>
            <a:pathLst>
              <a:path h="7842634" w="17021533">
                <a:moveTo>
                  <a:pt x="0" y="0"/>
                </a:moveTo>
                <a:lnTo>
                  <a:pt x="17021533" y="0"/>
                </a:lnTo>
                <a:lnTo>
                  <a:pt x="17021533" y="7842634"/>
                </a:lnTo>
                <a:lnTo>
                  <a:pt x="0" y="7842634"/>
                </a:lnTo>
                <a:lnTo>
                  <a:pt x="0" y="0"/>
                </a:lnTo>
                <a:close/>
              </a:path>
            </a:pathLst>
          </a:custGeom>
          <a:blipFill>
            <a:blip r:embed="rId3"/>
            <a:stretch>
              <a:fillRect l="-3713" t="-12812" r="-8201" b="-17441"/>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52702" y="970595"/>
            <a:ext cx="7416941" cy="2196846"/>
          </a:xfrm>
          <a:prstGeom prst="rect">
            <a:avLst/>
          </a:prstGeom>
        </p:spPr>
        <p:txBody>
          <a:bodyPr anchor="t" rtlCol="false" tIns="0" lIns="0" bIns="0" rIns="0">
            <a:spAutoFit/>
          </a:bodyPr>
          <a:lstStyle/>
          <a:p>
            <a:pPr algn="l">
              <a:lnSpc>
                <a:spcPts val="8831"/>
              </a:lnSpc>
            </a:pPr>
            <a:r>
              <a:rPr lang="en-US" b="true" sz="6399" spc="627">
                <a:solidFill>
                  <a:srgbClr val="231F20"/>
                </a:solidFill>
                <a:latin typeface="Oswald Bold"/>
                <a:ea typeface="Oswald Bold"/>
                <a:cs typeface="Oswald Bold"/>
                <a:sym typeface="Oswald Bold"/>
              </a:rPr>
              <a:t>SCHEMING AND UTILIZING</a:t>
            </a:r>
          </a:p>
        </p:txBody>
      </p:sp>
      <p:sp>
        <p:nvSpPr>
          <p:cNvPr name="TextBox 5" id="5"/>
          <p:cNvSpPr txBox="true"/>
          <p:nvPr/>
        </p:nvSpPr>
        <p:spPr>
          <a:xfrm rot="0">
            <a:off x="1727059" y="3717972"/>
            <a:ext cx="5301440" cy="4449842"/>
          </a:xfrm>
          <a:prstGeom prst="rect">
            <a:avLst/>
          </a:prstGeom>
        </p:spPr>
        <p:txBody>
          <a:bodyPr anchor="t" rtlCol="false" tIns="0" lIns="0" bIns="0" rIns="0">
            <a:spAutoFit/>
          </a:bodyPr>
          <a:lstStyle/>
          <a:p>
            <a:pPr algn="l" marL="434048" indent="-217024" lvl="1">
              <a:lnSpc>
                <a:spcPts val="2774"/>
              </a:lnSpc>
              <a:buFont typeface="Arial"/>
              <a:buChar char="•"/>
            </a:pPr>
            <a:r>
              <a:rPr lang="en-US" sz="2010" spc="197">
                <a:solidFill>
                  <a:srgbClr val="231F20"/>
                </a:solidFill>
                <a:latin typeface="DM Sans"/>
                <a:ea typeface="DM Sans"/>
                <a:cs typeface="DM Sans"/>
                <a:sym typeface="DM Sans"/>
              </a:rPr>
              <a:t>This tier focuses on how LLMs can be employed:</a:t>
            </a:r>
          </a:p>
          <a:p>
            <a:pPr algn="l" marL="434048" indent="-217024" lvl="1">
              <a:lnSpc>
                <a:spcPts val="2774"/>
              </a:lnSpc>
              <a:buFont typeface="Arial"/>
              <a:buChar char="•"/>
            </a:pPr>
            <a:r>
              <a:rPr lang="en-US" sz="2010" spc="197">
                <a:solidFill>
                  <a:srgbClr val="231F20"/>
                </a:solidFill>
                <a:latin typeface="DM Sans"/>
                <a:ea typeface="DM Sans"/>
                <a:cs typeface="DM Sans"/>
                <a:sym typeface="DM Sans"/>
              </a:rPr>
              <a:t>Non-Generative approaches like Fine-Tuning or LoRA enhance feature extraction and ranking tasks.</a:t>
            </a:r>
          </a:p>
          <a:p>
            <a:pPr algn="l" marL="434048" indent="-217024" lvl="1">
              <a:lnSpc>
                <a:spcPts val="2774"/>
              </a:lnSpc>
              <a:buFont typeface="Arial"/>
              <a:buChar char="•"/>
            </a:pPr>
            <a:r>
              <a:rPr lang="en-US" sz="2010" spc="197">
                <a:solidFill>
                  <a:srgbClr val="231F20"/>
                </a:solidFill>
                <a:latin typeface="DM Sans"/>
                <a:ea typeface="DM Sans"/>
                <a:cs typeface="DM Sans"/>
                <a:sym typeface="DM Sans"/>
              </a:rPr>
              <a:t>Generative approaches directly produce recommendations using textual generation, as seen in frameworks like IDGenRec.</a:t>
            </a:r>
          </a:p>
          <a:p>
            <a:pPr algn="l" marL="434048" indent="-217024" lvl="1">
              <a:lnSpc>
                <a:spcPts val="2774"/>
              </a:lnSpc>
              <a:buFont typeface="Arial"/>
              <a:buChar char="•"/>
            </a:pPr>
            <a:r>
              <a:rPr lang="en-US" sz="2010" spc="197">
                <a:solidFill>
                  <a:srgbClr val="231F20"/>
                </a:solidFill>
                <a:latin typeface="DM Sans"/>
                <a:ea typeface="DM Sans"/>
                <a:cs typeface="DM Sans"/>
                <a:sym typeface="DM Sans"/>
              </a:rPr>
              <a:t>These methods redefine how recommendations are formulated.</a:t>
            </a:r>
          </a:p>
          <a:p>
            <a:pPr algn="l" marL="0" indent="0" lvl="0">
              <a:lnSpc>
                <a:spcPts val="2774"/>
              </a:lnSpc>
              <a:spcBef>
                <a:spcPct val="0"/>
              </a:spcBef>
            </a:pPr>
          </a:p>
        </p:txBody>
      </p:sp>
      <p:sp>
        <p:nvSpPr>
          <p:cNvPr name="Freeform 6" id="6"/>
          <p:cNvSpPr/>
          <p:nvPr/>
        </p:nvSpPr>
        <p:spPr>
          <a:xfrm flipH="false" flipV="false" rot="0">
            <a:off x="7257581" y="2126168"/>
            <a:ext cx="11420999" cy="6207065"/>
          </a:xfrm>
          <a:custGeom>
            <a:avLst/>
            <a:gdLst/>
            <a:ahLst/>
            <a:cxnLst/>
            <a:rect r="r" b="b" t="t" l="l"/>
            <a:pathLst>
              <a:path h="6207065" w="11420999">
                <a:moveTo>
                  <a:pt x="0" y="0"/>
                </a:moveTo>
                <a:lnTo>
                  <a:pt x="11420999" y="0"/>
                </a:lnTo>
                <a:lnTo>
                  <a:pt x="11420999" y="6207065"/>
                </a:lnTo>
                <a:lnTo>
                  <a:pt x="0" y="6207065"/>
                </a:lnTo>
                <a:lnTo>
                  <a:pt x="0" y="0"/>
                </a:lnTo>
                <a:close/>
              </a:path>
            </a:pathLst>
          </a:custGeom>
          <a:blipFill>
            <a:blip r:embed="rId6"/>
            <a:stretch>
              <a:fillRect l="-6459" t="-6813" r="-6265" b="-441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3044149" y="6116588"/>
            <a:ext cx="9210594" cy="9451170"/>
          </a:xfrm>
          <a:custGeom>
            <a:avLst/>
            <a:gdLst/>
            <a:ahLst/>
            <a:cxnLst/>
            <a:rect r="r" b="b" t="t" l="l"/>
            <a:pathLst>
              <a:path h="9451170" w="9210594">
                <a:moveTo>
                  <a:pt x="0" y="0"/>
                </a:moveTo>
                <a:lnTo>
                  <a:pt x="9210594" y="0"/>
                </a:lnTo>
                <a:lnTo>
                  <a:pt x="9210594" y="9451169"/>
                </a:lnTo>
                <a:lnTo>
                  <a:pt x="0" y="9451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17610" y="1935775"/>
            <a:ext cx="11252780" cy="1082421"/>
          </a:xfrm>
          <a:prstGeom prst="rect">
            <a:avLst/>
          </a:prstGeom>
        </p:spPr>
        <p:txBody>
          <a:bodyPr anchor="t" rtlCol="false" tIns="0" lIns="0" bIns="0" rIns="0">
            <a:spAutoFit/>
          </a:bodyPr>
          <a:lstStyle/>
          <a:p>
            <a:pPr algn="l">
              <a:lnSpc>
                <a:spcPts val="8831"/>
              </a:lnSpc>
            </a:pPr>
            <a:r>
              <a:rPr lang="en-US" b="true" sz="6399" spc="627">
                <a:solidFill>
                  <a:srgbClr val="231F20"/>
                </a:solidFill>
                <a:latin typeface="Oswald Bold"/>
                <a:ea typeface="Oswald Bold"/>
                <a:cs typeface="Oswald Bold"/>
                <a:sym typeface="Oswald Bold"/>
              </a:rPr>
              <a:t>INDUSTRIAL DEPLOYMENT</a:t>
            </a:r>
          </a:p>
        </p:txBody>
      </p:sp>
      <p:sp>
        <p:nvSpPr>
          <p:cNvPr name="TextBox 5" id="5"/>
          <p:cNvSpPr txBox="true"/>
          <p:nvPr/>
        </p:nvSpPr>
        <p:spPr>
          <a:xfrm rot="0">
            <a:off x="3517610" y="3948626"/>
            <a:ext cx="10052649" cy="4288298"/>
          </a:xfrm>
          <a:prstGeom prst="rect">
            <a:avLst/>
          </a:prstGeom>
        </p:spPr>
        <p:txBody>
          <a:bodyPr anchor="t" rtlCol="false" tIns="0" lIns="0" bIns="0" rIns="0">
            <a:spAutoFit/>
          </a:bodyPr>
          <a:lstStyle/>
          <a:p>
            <a:pPr algn="l">
              <a:lnSpc>
                <a:spcPts val="3326"/>
              </a:lnSpc>
            </a:pPr>
            <a:r>
              <a:rPr lang="en-US" sz="2410" spc="236">
                <a:solidFill>
                  <a:srgbClr val="231F20"/>
                </a:solidFill>
                <a:latin typeface="DM Sans"/>
                <a:ea typeface="DM Sans"/>
                <a:cs typeface="DM Sans"/>
                <a:sym typeface="DM Sans"/>
              </a:rPr>
              <a:t>Industrial deployment of LLMs presents unique challenges:</a:t>
            </a:r>
          </a:p>
          <a:p>
            <a:pPr algn="l">
              <a:lnSpc>
                <a:spcPts val="4154"/>
              </a:lnSpc>
            </a:pP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Scalability: Handling real-time recommendations for millions of users.</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Privacy: Safeguarding sensitive data while ensuring personalization.</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However, it also offers opportunities, such as tailored solutions for industries like e-commerce and education."</a:t>
            </a:r>
          </a:p>
          <a:p>
            <a:pPr algn="l" marL="0" indent="0" lvl="0">
              <a:lnSpc>
                <a:spcPts val="3326"/>
              </a:lnSpc>
              <a:spcBef>
                <a:spcPct val="0"/>
              </a:spcBef>
            </a:pPr>
          </a:p>
        </p:txBody>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887923">
            <a:off x="13998902" y="-850397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87923">
            <a:off x="-6697683" y="578369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78643" y="3173726"/>
            <a:ext cx="10667234" cy="5413322"/>
          </a:xfrm>
          <a:custGeom>
            <a:avLst/>
            <a:gdLst/>
            <a:ahLst/>
            <a:cxnLst/>
            <a:rect r="r" b="b" t="t" l="l"/>
            <a:pathLst>
              <a:path h="5413322" w="10667234">
                <a:moveTo>
                  <a:pt x="0" y="0"/>
                </a:moveTo>
                <a:lnTo>
                  <a:pt x="10667233" y="0"/>
                </a:lnTo>
                <a:lnTo>
                  <a:pt x="10667233" y="5413321"/>
                </a:lnTo>
                <a:lnTo>
                  <a:pt x="0" y="5413321"/>
                </a:lnTo>
                <a:lnTo>
                  <a:pt x="0" y="0"/>
                </a:lnTo>
                <a:close/>
              </a:path>
            </a:pathLst>
          </a:custGeom>
          <a:blipFill>
            <a:blip r:embed="rId6"/>
            <a:stretch>
              <a:fillRect l="-9872" t="-17988" r="-16963" b="-16040"/>
            </a:stretch>
          </a:blipFill>
        </p:spPr>
      </p:sp>
      <p:sp>
        <p:nvSpPr>
          <p:cNvPr name="TextBox 6" id="6"/>
          <p:cNvSpPr txBox="true"/>
          <p:nvPr/>
        </p:nvSpPr>
        <p:spPr>
          <a:xfrm rot="0">
            <a:off x="0" y="1432086"/>
            <a:ext cx="10865602" cy="1350641"/>
          </a:xfrm>
          <a:prstGeom prst="rect">
            <a:avLst/>
          </a:prstGeom>
        </p:spPr>
        <p:txBody>
          <a:bodyPr anchor="t" rtlCol="false" tIns="0" lIns="0" bIns="0" rIns="0">
            <a:spAutoFit/>
          </a:bodyPr>
          <a:lstStyle/>
          <a:p>
            <a:pPr algn="ctr" marL="0" indent="0" lvl="0">
              <a:lnSpc>
                <a:spcPts val="11040"/>
              </a:lnSpc>
              <a:spcBef>
                <a:spcPct val="0"/>
              </a:spcBef>
            </a:pPr>
            <a:r>
              <a:rPr lang="en-US" b="true" sz="8000" spc="784">
                <a:solidFill>
                  <a:srgbClr val="231F20"/>
                </a:solidFill>
                <a:latin typeface="Oswald Bold"/>
                <a:ea typeface="Oswald Bold"/>
                <a:cs typeface="Oswald Bold"/>
                <a:sym typeface="Oswald Bold"/>
              </a:rPr>
              <a:t>KEY TECHNIQUES</a:t>
            </a:r>
          </a:p>
        </p:txBody>
      </p:sp>
      <p:sp>
        <p:nvSpPr>
          <p:cNvPr name="TextBox 7" id="7"/>
          <p:cNvSpPr txBox="true"/>
          <p:nvPr/>
        </p:nvSpPr>
        <p:spPr>
          <a:xfrm rot="0">
            <a:off x="1528243" y="3382114"/>
            <a:ext cx="5850400" cy="4493585"/>
          </a:xfrm>
          <a:prstGeom prst="rect">
            <a:avLst/>
          </a:prstGeom>
        </p:spPr>
        <p:txBody>
          <a:bodyPr anchor="t" rtlCol="false" tIns="0" lIns="0" bIns="0" rIns="0">
            <a:spAutoFit/>
          </a:bodyPr>
          <a:lstStyle/>
          <a:p>
            <a:pPr algn="l">
              <a:lnSpc>
                <a:spcPts val="3272"/>
              </a:lnSpc>
            </a:pPr>
            <a:r>
              <a:rPr lang="en-US" sz="2337">
                <a:solidFill>
                  <a:srgbClr val="100F0D"/>
                </a:solidFill>
                <a:latin typeface="Montserrat Light"/>
                <a:ea typeface="Montserrat Light"/>
                <a:cs typeface="Montserrat Light"/>
                <a:sym typeface="Montserrat Light"/>
              </a:rPr>
              <a:t>Let’s discuss three impactful techniques:</a:t>
            </a:r>
          </a:p>
          <a:p>
            <a:pPr algn="l" marL="504605" indent="-252303" lvl="1">
              <a:lnSpc>
                <a:spcPts val="3272"/>
              </a:lnSpc>
              <a:buFont typeface="Arial"/>
              <a:buChar char="•"/>
            </a:pPr>
            <a:r>
              <a:rPr lang="en-US" sz="2337">
                <a:solidFill>
                  <a:srgbClr val="100F0D"/>
                </a:solidFill>
                <a:latin typeface="Montserrat Light"/>
                <a:ea typeface="Montserrat Light"/>
                <a:cs typeface="Montserrat Light"/>
                <a:sym typeface="Montserrat Light"/>
              </a:rPr>
              <a:t>Fine-Tuning aligns LLMs with specific tasks.</a:t>
            </a:r>
          </a:p>
          <a:p>
            <a:pPr algn="l" marL="504605" indent="-252303" lvl="1">
              <a:lnSpc>
                <a:spcPts val="3272"/>
              </a:lnSpc>
              <a:buFont typeface="Arial"/>
              <a:buChar char="•"/>
            </a:pPr>
            <a:r>
              <a:rPr lang="en-US" sz="2337">
                <a:solidFill>
                  <a:srgbClr val="100F0D"/>
                </a:solidFill>
                <a:latin typeface="Montserrat Light"/>
                <a:ea typeface="Montserrat Light"/>
                <a:cs typeface="Montserrat Light"/>
                <a:sym typeface="Montserrat Light"/>
              </a:rPr>
              <a:t>Instruction Tuning converts task data into natural language instructions for better performance.</a:t>
            </a:r>
          </a:p>
          <a:p>
            <a:pPr algn="l" marL="504605" indent="-252303" lvl="1">
              <a:lnSpc>
                <a:spcPts val="3272"/>
              </a:lnSpc>
              <a:buFont typeface="Arial"/>
              <a:buChar char="•"/>
            </a:pPr>
            <a:r>
              <a:rPr lang="en-US" sz="2337">
                <a:solidFill>
                  <a:srgbClr val="100F0D"/>
                </a:solidFill>
                <a:latin typeface="Montserrat Light"/>
                <a:ea typeface="Montserrat Light"/>
                <a:cs typeface="Montserrat Light"/>
                <a:sym typeface="Montserrat Light"/>
              </a:rPr>
              <a:t>LoRA is a resource-efficient way to adapt LLMs for specialized applications.</a:t>
            </a:r>
          </a:p>
          <a:p>
            <a:pPr algn="l">
              <a:lnSpc>
                <a:spcPts val="327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6333169" y="8069439"/>
            <a:ext cx="2094695" cy="2377721"/>
            <a:chOff x="0" y="0"/>
            <a:chExt cx="551689" cy="626231"/>
          </a:xfrm>
        </p:grpSpPr>
        <p:sp>
          <p:nvSpPr>
            <p:cNvPr name="Freeform 4" id="4"/>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5" id="5"/>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24419" y="-1349021"/>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8967001" y="1298830"/>
            <a:ext cx="8743220" cy="7903022"/>
          </a:xfrm>
          <a:custGeom>
            <a:avLst/>
            <a:gdLst/>
            <a:ahLst/>
            <a:cxnLst/>
            <a:rect r="r" b="b" t="t" l="l"/>
            <a:pathLst>
              <a:path h="7903022" w="8743220">
                <a:moveTo>
                  <a:pt x="0" y="0"/>
                </a:moveTo>
                <a:lnTo>
                  <a:pt x="8743220" y="0"/>
                </a:lnTo>
                <a:lnTo>
                  <a:pt x="8743220" y="7903022"/>
                </a:lnTo>
                <a:lnTo>
                  <a:pt x="0" y="7903022"/>
                </a:lnTo>
                <a:lnTo>
                  <a:pt x="0" y="0"/>
                </a:lnTo>
                <a:close/>
              </a:path>
            </a:pathLst>
          </a:custGeom>
          <a:blipFill>
            <a:blip r:embed="rId5"/>
            <a:stretch>
              <a:fillRect l="-30897" t="0" r="-37662" b="0"/>
            </a:stretch>
          </a:blipFill>
        </p:spPr>
      </p:sp>
      <p:sp>
        <p:nvSpPr>
          <p:cNvPr name="TextBox 10" id="10"/>
          <p:cNvSpPr txBox="true"/>
          <p:nvPr/>
        </p:nvSpPr>
        <p:spPr>
          <a:xfrm rot="0">
            <a:off x="1766114" y="1397804"/>
            <a:ext cx="7377886" cy="1846473"/>
          </a:xfrm>
          <a:prstGeom prst="rect">
            <a:avLst/>
          </a:prstGeom>
        </p:spPr>
        <p:txBody>
          <a:bodyPr anchor="t" rtlCol="false" tIns="0" lIns="0" bIns="0" rIns="0">
            <a:spAutoFit/>
          </a:bodyPr>
          <a:lstStyle/>
          <a:p>
            <a:pPr algn="l" marL="0" indent="0" lvl="0">
              <a:lnSpc>
                <a:spcPts val="7378"/>
              </a:lnSpc>
              <a:spcBef>
                <a:spcPct val="0"/>
              </a:spcBef>
            </a:pPr>
            <a:r>
              <a:rPr lang="en-US" b="true" sz="5346" spc="523">
                <a:solidFill>
                  <a:srgbClr val="231F20"/>
                </a:solidFill>
                <a:latin typeface="Oswald Bold"/>
                <a:ea typeface="Oswald Bold"/>
                <a:cs typeface="Oswald Bold"/>
                <a:sym typeface="Oswald Bold"/>
              </a:rPr>
              <a:t>CHALLENGES AND OPPORTUNITIES</a:t>
            </a:r>
          </a:p>
        </p:txBody>
      </p:sp>
      <p:sp>
        <p:nvSpPr>
          <p:cNvPr name="TextBox 11" id="11"/>
          <p:cNvSpPr txBox="true"/>
          <p:nvPr/>
        </p:nvSpPr>
        <p:spPr>
          <a:xfrm rot="0">
            <a:off x="1703923" y="3651480"/>
            <a:ext cx="6732539" cy="3589439"/>
          </a:xfrm>
          <a:prstGeom prst="rect">
            <a:avLst/>
          </a:prstGeom>
        </p:spPr>
        <p:txBody>
          <a:bodyPr anchor="t" rtlCol="false" tIns="0" lIns="0" bIns="0" rIns="0">
            <a:spAutoFit/>
          </a:bodyPr>
          <a:lstStyle/>
          <a:p>
            <a:pPr algn="l">
              <a:lnSpc>
                <a:spcPts val="4114"/>
              </a:lnSpc>
              <a:spcBef>
                <a:spcPct val="0"/>
              </a:spcBef>
            </a:pPr>
            <a:r>
              <a:rPr lang="en-US" sz="2981" i="true" spc="29">
                <a:solidFill>
                  <a:srgbClr val="231F20"/>
                </a:solidFill>
                <a:latin typeface="DM Sans Italics"/>
                <a:ea typeface="DM Sans Italics"/>
                <a:cs typeface="DM Sans Italics"/>
                <a:sym typeface="DM Sans Italics"/>
              </a:rPr>
              <a:t>"The field faces ethical challenges, such as mitigating bias and ensuring fairness. However, opportunities abound, including lightweight LLMs for on-device applications and explainable AI for better transparency."</a:t>
            </a:r>
          </a:p>
        </p:txBody>
      </p:sp>
      <p:sp>
        <p:nvSpPr>
          <p:cNvPr name="Freeform 12" id="12"/>
          <p:cNvSpPr/>
          <p:nvPr/>
        </p:nvSpPr>
        <p:spPr>
          <a:xfrm flipH="false" flipV="false" rot="348149">
            <a:off x="-4873013" y="5772458"/>
            <a:ext cx="10895377" cy="11179958"/>
          </a:xfrm>
          <a:custGeom>
            <a:avLst/>
            <a:gdLst/>
            <a:ahLst/>
            <a:cxnLst/>
            <a:rect r="r" b="b" t="t" l="l"/>
            <a:pathLst>
              <a:path h="11179958" w="10895377">
                <a:moveTo>
                  <a:pt x="0" y="0"/>
                </a:moveTo>
                <a:lnTo>
                  <a:pt x="10895377" y="0"/>
                </a:lnTo>
                <a:lnTo>
                  <a:pt x="10895377" y="11179958"/>
                </a:lnTo>
                <a:lnTo>
                  <a:pt x="0" y="111799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DAGYZ92LhXY</dc:identifier>
  <dcterms:modified xsi:type="dcterms:W3CDTF">2011-08-01T06:04:30Z</dcterms:modified>
  <cp:revision>1</cp:revision>
  <dc:title>Title: Towards Next-Generation LLM-Based Recommender Systems Subtitle: A Comprehensive Survey on Taxonomy, Techniques, and Industrial Applications</dc:title>
</cp:coreProperties>
</file>