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9" r:id="rId2"/>
    <p:sldId id="268" r:id="rId3"/>
    <p:sldId id="256" r:id="rId4"/>
    <p:sldId id="258" r:id="rId5"/>
    <p:sldId id="275" r:id="rId6"/>
    <p:sldId id="267" r:id="rId7"/>
    <p:sldId id="274" r:id="rId8"/>
    <p:sldId id="264" r:id="rId9"/>
    <p:sldId id="269" r:id="rId10"/>
    <p:sldId id="270" r:id="rId11"/>
    <p:sldId id="271" r:id="rId12"/>
    <p:sldId id="272" r:id="rId13"/>
    <p:sldId id="265" r:id="rId14"/>
    <p:sldId id="273" r:id="rId15"/>
    <p:sldId id="262"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si jain" userId="f297cf492bb31fbd" providerId="LiveId" clId="{DEDB54C1-D9E4-4601-8123-B602B0801081}"/>
    <pc:docChg chg="modSld">
      <pc:chgData name="mansi jain" userId="f297cf492bb31fbd" providerId="LiveId" clId="{DEDB54C1-D9E4-4601-8123-B602B0801081}" dt="2023-09-08T04:20:27.715" v="10" actId="1076"/>
      <pc:docMkLst>
        <pc:docMk/>
      </pc:docMkLst>
      <pc:sldChg chg="modSp mod">
        <pc:chgData name="mansi jain" userId="f297cf492bb31fbd" providerId="LiveId" clId="{DEDB54C1-D9E4-4601-8123-B602B0801081}" dt="2023-09-08T04:16:19.669" v="3" actId="20577"/>
        <pc:sldMkLst>
          <pc:docMk/>
          <pc:sldMk cId="3532816776" sldId="256"/>
        </pc:sldMkLst>
        <pc:spChg chg="mod">
          <ac:chgData name="mansi jain" userId="f297cf492bb31fbd" providerId="LiveId" clId="{DEDB54C1-D9E4-4601-8123-B602B0801081}" dt="2023-09-08T04:16:19.669" v="3" actId="20577"/>
          <ac:spMkLst>
            <pc:docMk/>
            <pc:sldMk cId="3532816776" sldId="256"/>
            <ac:spMk id="3" creationId="{6F0E2298-F195-420D-8878-1DEDEAA22E9B}"/>
          </ac:spMkLst>
        </pc:spChg>
      </pc:sldChg>
      <pc:sldChg chg="modSp mod">
        <pc:chgData name="mansi jain" userId="f297cf492bb31fbd" providerId="LiveId" clId="{DEDB54C1-D9E4-4601-8123-B602B0801081}" dt="2023-09-08T04:20:27.715" v="10" actId="1076"/>
        <pc:sldMkLst>
          <pc:docMk/>
          <pc:sldMk cId="1507425783" sldId="267"/>
        </pc:sldMkLst>
        <pc:picChg chg="mod">
          <ac:chgData name="mansi jain" userId="f297cf492bb31fbd" providerId="LiveId" clId="{DEDB54C1-D9E4-4601-8123-B602B0801081}" dt="2023-09-08T04:20:27.715" v="10" actId="1076"/>
          <ac:picMkLst>
            <pc:docMk/>
            <pc:sldMk cId="1507425783" sldId="267"/>
            <ac:picMk id="3" creationId="{DFA27CCA-7CE0-4464-B0BE-863010144B63}"/>
          </ac:picMkLst>
        </pc:picChg>
      </pc:sldChg>
      <pc:sldChg chg="modSp mod">
        <pc:chgData name="mansi jain" userId="f297cf492bb31fbd" providerId="LiveId" clId="{DEDB54C1-D9E4-4601-8123-B602B0801081}" dt="2023-09-08T04:20:04.970" v="8" actId="20577"/>
        <pc:sldMkLst>
          <pc:docMk/>
          <pc:sldMk cId="2251298912" sldId="275"/>
        </pc:sldMkLst>
        <pc:spChg chg="mod">
          <ac:chgData name="mansi jain" userId="f297cf492bb31fbd" providerId="LiveId" clId="{DEDB54C1-D9E4-4601-8123-B602B0801081}" dt="2023-09-08T04:20:04.970" v="8" actId="20577"/>
          <ac:spMkLst>
            <pc:docMk/>
            <pc:sldMk cId="2251298912" sldId="275"/>
            <ac:spMk id="3" creationId="{3D0C7754-686B-4A8A-B32A-C937B85CEAC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411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112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0413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46189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8632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15055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34162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2416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6944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983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8147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9435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647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013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1260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515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512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4921465"/>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9C62942-EE55-5A80-1E92-0BA74CBE0584}"/>
              </a:ext>
            </a:extLst>
          </p:cNvPr>
          <p:cNvSpPr>
            <a:spLocks noGrp="1"/>
          </p:cNvSpPr>
          <p:nvPr>
            <p:ph type="title"/>
          </p:nvPr>
        </p:nvSpPr>
        <p:spPr>
          <a:xfrm>
            <a:off x="1141413" y="618517"/>
            <a:ext cx="9905998" cy="3013495"/>
          </a:xfrm>
        </p:spPr>
        <p:txBody>
          <a:bodyPr>
            <a:normAutofit/>
          </a:bodyPr>
          <a:lstStyle/>
          <a:p>
            <a:pPr algn="ctr"/>
            <a:r>
              <a:rPr lang="en-US" sz="6000" b="1"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Swiggy data ANALYSIS</a:t>
            </a:r>
            <a:endParaRPr lang="en-IN" sz="6000" b="1" dirty="0">
              <a:latin typeface="Calibri" panose="020F0502020204030204" pitchFamily="34" charset="0"/>
              <a:ea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2E460B14-6841-EB0D-0399-635A756B6F93}"/>
              </a:ext>
            </a:extLst>
          </p:cNvPr>
          <p:cNvSpPr/>
          <p:nvPr/>
        </p:nvSpPr>
        <p:spPr>
          <a:xfrm>
            <a:off x="3325906" y="3917576"/>
            <a:ext cx="6822141" cy="1972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C0B01299-4089-7780-9199-1AB3634DFDE0}"/>
              </a:ext>
            </a:extLst>
          </p:cNvPr>
          <p:cNvSpPr txBox="1"/>
          <p:nvPr/>
        </p:nvSpPr>
        <p:spPr>
          <a:xfrm>
            <a:off x="8031206" y="4306522"/>
            <a:ext cx="2707341" cy="1384995"/>
          </a:xfrm>
          <a:prstGeom prst="rect">
            <a:avLst/>
          </a:prstGeom>
          <a:noFill/>
        </p:spPr>
        <p:txBody>
          <a:bodyPr wrap="square">
            <a:spAutoFit/>
          </a:bodyPr>
          <a:lstStyle/>
          <a:p>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Teammates:</a:t>
            </a:r>
          </a:p>
          <a:p>
            <a:pPr lvl="1"/>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MANSI JAIN</a:t>
            </a:r>
          </a:p>
          <a:p>
            <a:pPr lvl="1"/>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IRIKA GUPTA </a:t>
            </a:r>
          </a:p>
          <a:p>
            <a:pPr lvl="1"/>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SWATI LATTA</a:t>
            </a:r>
          </a:p>
          <a:p>
            <a:pPr lvl="1"/>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YESHWANT JADHAV</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2389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39B8-33DB-47DF-A56D-D25F03DE9479}"/>
              </a:ext>
            </a:extLst>
          </p:cNvPr>
          <p:cNvSpPr>
            <a:spLocks noGrp="1"/>
          </p:cNvSpPr>
          <p:nvPr>
            <p:ph type="title"/>
          </p:nvPr>
        </p:nvSpPr>
        <p:spPr>
          <a:xfrm>
            <a:off x="1433644" y="203739"/>
            <a:ext cx="9905998" cy="1478570"/>
          </a:xfrm>
        </p:spPr>
        <p:txBody>
          <a:bodyPr>
            <a:normAutofit/>
          </a:bodyPr>
          <a:lstStyle/>
          <a:p>
            <a:r>
              <a:rPr lang="en-US" sz="4400" b="1" dirty="0">
                <a:solidFill>
                  <a:schemeClr val="bg1"/>
                </a:solidFill>
                <a:latin typeface="Calibri" panose="020F0502020204030204" pitchFamily="34" charset="0"/>
                <a:cs typeface="Calibri" panose="020F0502020204030204" pitchFamily="34" charset="0"/>
              </a:rPr>
              <a:t>Area wise expensive restaurant</a:t>
            </a:r>
            <a:endParaRPr lang="en-IN" sz="4400" b="1" dirty="0">
              <a:solidFill>
                <a:schemeClr val="bg1"/>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7B3823B-3C3A-4538-8366-FF809B5470EA}"/>
              </a:ext>
            </a:extLst>
          </p:cNvPr>
          <p:cNvPicPr>
            <a:picLocks noChangeAspect="1"/>
          </p:cNvPicPr>
          <p:nvPr/>
        </p:nvPicPr>
        <p:blipFill>
          <a:blip r:embed="rId2"/>
          <a:stretch>
            <a:fillRect/>
          </a:stretch>
        </p:blipFill>
        <p:spPr>
          <a:xfrm>
            <a:off x="989814" y="1520023"/>
            <a:ext cx="10057597" cy="5031605"/>
          </a:xfrm>
          <a:prstGeom prst="rect">
            <a:avLst/>
          </a:prstGeom>
        </p:spPr>
      </p:pic>
    </p:spTree>
    <p:extLst>
      <p:ext uri="{BB962C8B-B14F-4D97-AF65-F5344CB8AC3E}">
        <p14:creationId xmlns:p14="http://schemas.microsoft.com/office/powerpoint/2010/main" val="249697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CAEF-7660-4105-9D4D-E0126A6C73A2}"/>
              </a:ext>
            </a:extLst>
          </p:cNvPr>
          <p:cNvSpPr>
            <a:spLocks noGrp="1"/>
          </p:cNvSpPr>
          <p:nvPr>
            <p:ph type="title"/>
          </p:nvPr>
        </p:nvSpPr>
        <p:spPr/>
        <p:txBody>
          <a:bodyPr>
            <a:normAutofit/>
          </a:bodyPr>
          <a:lstStyle/>
          <a:p>
            <a:pPr algn="ctr"/>
            <a:r>
              <a:rPr lang="en-US" sz="4400" b="1" dirty="0">
                <a:solidFill>
                  <a:schemeClr val="bg1"/>
                </a:solidFill>
                <a:latin typeface="Calibri" panose="020F0502020204030204" pitchFamily="34" charset="0"/>
                <a:cs typeface="Calibri" panose="020F0502020204030204" pitchFamily="34" charset="0"/>
              </a:rPr>
              <a:t>Number of restaurant for each type of cuisine</a:t>
            </a:r>
            <a:endParaRPr lang="en-IN" sz="4400" b="1" dirty="0">
              <a:solidFill>
                <a:schemeClr val="bg1"/>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EBE6F4C-0657-45B6-9F1F-C271F220875C}"/>
              </a:ext>
            </a:extLst>
          </p:cNvPr>
          <p:cNvPicPr>
            <a:picLocks noChangeAspect="1"/>
          </p:cNvPicPr>
          <p:nvPr/>
        </p:nvPicPr>
        <p:blipFill>
          <a:blip r:embed="rId2"/>
          <a:stretch>
            <a:fillRect/>
          </a:stretch>
        </p:blipFill>
        <p:spPr>
          <a:xfrm>
            <a:off x="1141413" y="2030609"/>
            <a:ext cx="9905998" cy="4473886"/>
          </a:xfrm>
          <a:prstGeom prst="rect">
            <a:avLst/>
          </a:prstGeom>
        </p:spPr>
      </p:pic>
    </p:spTree>
    <p:extLst>
      <p:ext uri="{BB962C8B-B14F-4D97-AF65-F5344CB8AC3E}">
        <p14:creationId xmlns:p14="http://schemas.microsoft.com/office/powerpoint/2010/main" val="131322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54E1-2ECA-4CCE-9C81-A945F82299FE}"/>
              </a:ext>
            </a:extLst>
          </p:cNvPr>
          <p:cNvSpPr>
            <a:spLocks noGrp="1"/>
          </p:cNvSpPr>
          <p:nvPr>
            <p:ph type="title"/>
          </p:nvPr>
        </p:nvSpPr>
        <p:spPr>
          <a:xfrm>
            <a:off x="1141413" y="618518"/>
            <a:ext cx="9905998" cy="1097160"/>
          </a:xfrm>
        </p:spPr>
        <p:txBody>
          <a:bodyPr>
            <a:noAutofit/>
          </a:bodyPr>
          <a:lstStyle/>
          <a:p>
            <a:pPr algn="ctr"/>
            <a:r>
              <a:rPr lang="en-US" sz="4800" b="1" dirty="0">
                <a:solidFill>
                  <a:schemeClr val="bg1"/>
                </a:solidFill>
                <a:latin typeface="Calibri" panose="020F0502020204030204" pitchFamily="34" charset="0"/>
                <a:cs typeface="Calibri" panose="020F0502020204030204" pitchFamily="34" charset="0"/>
              </a:rPr>
              <a:t>Area wise rating distribution</a:t>
            </a:r>
            <a:endParaRPr lang="en-IN" sz="4800" b="1" dirty="0">
              <a:solidFill>
                <a:schemeClr val="bg1"/>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ED593DA-FF78-4C42-9401-B7AB4AFE7DBD}"/>
              </a:ext>
            </a:extLst>
          </p:cNvPr>
          <p:cNvPicPr>
            <a:picLocks noChangeAspect="1"/>
          </p:cNvPicPr>
          <p:nvPr/>
        </p:nvPicPr>
        <p:blipFill>
          <a:blip r:embed="rId2"/>
          <a:stretch>
            <a:fillRect/>
          </a:stretch>
        </p:blipFill>
        <p:spPr>
          <a:xfrm>
            <a:off x="1166551" y="1857510"/>
            <a:ext cx="9905998" cy="4381971"/>
          </a:xfrm>
          <a:prstGeom prst="rect">
            <a:avLst/>
          </a:prstGeom>
        </p:spPr>
      </p:pic>
    </p:spTree>
    <p:extLst>
      <p:ext uri="{BB962C8B-B14F-4D97-AF65-F5344CB8AC3E}">
        <p14:creationId xmlns:p14="http://schemas.microsoft.com/office/powerpoint/2010/main" val="2349270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E5E8-5B23-4BDA-94C7-4FA627F337B6}"/>
              </a:ext>
            </a:extLst>
          </p:cNvPr>
          <p:cNvSpPr>
            <a:spLocks noGrp="1"/>
          </p:cNvSpPr>
          <p:nvPr>
            <p:ph type="title"/>
          </p:nvPr>
        </p:nvSpPr>
        <p:spPr>
          <a:xfrm>
            <a:off x="1141413" y="851646"/>
            <a:ext cx="9905998" cy="1245441"/>
          </a:xfrm>
        </p:spPr>
        <p:txBody>
          <a:bodyPr>
            <a:normAutofit/>
          </a:bodyPr>
          <a:lstStyle/>
          <a:p>
            <a:pPr algn="ctr"/>
            <a:r>
              <a:rPr lang="en-US" sz="5400" b="1" dirty="0">
                <a:solidFill>
                  <a:schemeClr val="bg1"/>
                </a:solidFill>
                <a:latin typeface="Calibri" panose="020F0502020204030204" pitchFamily="34" charset="0"/>
                <a:ea typeface="Calibri" panose="020F0502020204030204" pitchFamily="34" charset="0"/>
                <a:cs typeface="Calibri" panose="020F0502020204030204" pitchFamily="34" charset="0"/>
              </a:rPr>
              <a:t>learning</a:t>
            </a:r>
            <a:endParaRPr lang="en-IN" sz="5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24E8E64-8A8D-4BB3-98A5-B33A98F9696C}"/>
              </a:ext>
            </a:extLst>
          </p:cNvPr>
          <p:cNvSpPr>
            <a:spLocks noGrp="1"/>
          </p:cNvSpPr>
          <p:nvPr>
            <p:ph idx="1"/>
          </p:nvPr>
        </p:nvSpPr>
        <p:spPr>
          <a:xfrm>
            <a:off x="1141412" y="2328421"/>
            <a:ext cx="9905999" cy="2906967"/>
          </a:xfrm>
        </p:spPr>
        <p:txBody>
          <a:bodyPr>
            <a:normAutofit/>
          </a:bodyPr>
          <a:lstStyle/>
          <a:p>
            <a:pPr>
              <a:buFont typeface="Wingdings" panose="05000000000000000000" pitchFamily="2" charset="2"/>
              <a:buChar char="Ø"/>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Time management</a:t>
            </a:r>
          </a:p>
          <a:p>
            <a:pPr>
              <a:buFont typeface="Wingdings" panose="05000000000000000000" pitchFamily="2" charset="2"/>
              <a:buChar char="Ø"/>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Team work</a:t>
            </a:r>
          </a:p>
          <a:p>
            <a:pPr>
              <a:buFont typeface="Wingdings" panose="05000000000000000000" pitchFamily="2" charset="2"/>
              <a:buChar char="Ø"/>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Problem solving</a:t>
            </a:r>
          </a:p>
          <a:p>
            <a:pPr>
              <a:buFont typeface="Wingdings" panose="05000000000000000000" pitchFamily="2" charset="2"/>
              <a:buChar char="Ø"/>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New python library (like Selenium and Beautiful Soup)</a:t>
            </a:r>
          </a:p>
          <a:p>
            <a:pPr>
              <a:buFont typeface="Wingdings" panose="05000000000000000000" pitchFamily="2" charset="2"/>
              <a:buChar char="Ø"/>
            </a:pPr>
            <a:endParaRPr lang="en-US" sz="4000" b="1" dirty="0">
              <a:solidFill>
                <a:schemeClr val="bg1"/>
              </a:solidFill>
            </a:endParaRPr>
          </a:p>
          <a:p>
            <a:pPr>
              <a:buFont typeface="Wingdings" panose="05000000000000000000" pitchFamily="2" charset="2"/>
              <a:buChar char="Ø"/>
            </a:pPr>
            <a:endParaRPr lang="en-US" dirty="0">
              <a:solidFill>
                <a:schemeClr val="bg1"/>
              </a:solidFill>
            </a:endParaRPr>
          </a:p>
          <a:p>
            <a:pPr>
              <a:buFont typeface="Wingdings" panose="05000000000000000000" pitchFamily="2" charset="2"/>
              <a:buChar char="Ø"/>
            </a:pPr>
            <a:endParaRPr lang="en-IN" dirty="0">
              <a:solidFill>
                <a:schemeClr val="bg1"/>
              </a:solidFill>
            </a:endParaRPr>
          </a:p>
        </p:txBody>
      </p:sp>
    </p:spTree>
    <p:extLst>
      <p:ext uri="{BB962C8B-B14F-4D97-AF65-F5344CB8AC3E}">
        <p14:creationId xmlns:p14="http://schemas.microsoft.com/office/powerpoint/2010/main" val="286501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FB5F-BEAD-4F6A-840D-9D89F51ED573}"/>
              </a:ext>
            </a:extLst>
          </p:cNvPr>
          <p:cNvSpPr>
            <a:spLocks noGrp="1"/>
          </p:cNvSpPr>
          <p:nvPr>
            <p:ph type="title"/>
          </p:nvPr>
        </p:nvSpPr>
        <p:spPr/>
        <p:txBody>
          <a:bodyPr>
            <a:normAutofit/>
          </a:bodyPr>
          <a:lstStyle/>
          <a:p>
            <a:pPr algn="ctr"/>
            <a:r>
              <a:rPr lang="en-US" sz="5400" b="1" dirty="0">
                <a:solidFill>
                  <a:schemeClr val="bg1"/>
                </a:solidFill>
                <a:latin typeface="Calibri" panose="020F0502020204030204" pitchFamily="34" charset="0"/>
                <a:ea typeface="Calibri" panose="020F0502020204030204" pitchFamily="34" charset="0"/>
                <a:cs typeface="Calibri" panose="020F0502020204030204" pitchFamily="34" charset="0"/>
              </a:rPr>
              <a:t>challenges</a:t>
            </a:r>
            <a:endParaRPr lang="en-IN" sz="5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64F030F8-0460-4323-AEC4-00EA9EF3BE6A}"/>
              </a:ext>
            </a:extLst>
          </p:cNvPr>
          <p:cNvSpPr>
            <a:spLocks noGrp="1"/>
          </p:cNvSpPr>
          <p:nvPr>
            <p:ph idx="1"/>
          </p:nvPr>
        </p:nvSpPr>
        <p:spPr>
          <a:xfrm>
            <a:off x="1141412" y="2249487"/>
            <a:ext cx="9905999" cy="2296009"/>
          </a:xfrm>
        </p:spPr>
        <p:txBody>
          <a:bodyPr>
            <a:normAutofit fontScale="92500"/>
          </a:bodyPr>
          <a:lstStyle/>
          <a:p>
            <a:pPr>
              <a:buFont typeface="Wingdings" panose="05000000000000000000" pitchFamily="2" charset="2"/>
              <a:buChar char="Ø"/>
            </a:pP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Web Scrapping:</a:t>
            </a:r>
          </a:p>
          <a:p>
            <a:pPr marL="0" indent="0">
              <a:buNone/>
            </a:pP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     	We have to explore the new python library (like Selenium and BeautifulSoup)</a:t>
            </a:r>
          </a:p>
          <a:p>
            <a:pPr>
              <a:buFont typeface="Wingdings" panose="05000000000000000000" pitchFamily="2" charset="2"/>
              <a:buChar char="Ø"/>
            </a:pP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Time constraints</a:t>
            </a:r>
          </a:p>
          <a:p>
            <a:pPr marL="0" indent="0">
              <a:buNone/>
            </a:pP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	We have to complete this project in given time frame.</a:t>
            </a:r>
          </a:p>
          <a:p>
            <a:pPr>
              <a:buFont typeface="Wingdings" panose="05000000000000000000" pitchFamily="2" charset="2"/>
              <a:buChar char="Ø"/>
            </a:pPr>
            <a:endParaRPr lang="en-US" sz="3600" b="1"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07135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3CBB-4829-468B-AA9B-A7058DC016F7}"/>
              </a:ext>
            </a:extLst>
          </p:cNvPr>
          <p:cNvSpPr>
            <a:spLocks noGrp="1"/>
          </p:cNvSpPr>
          <p:nvPr>
            <p:ph type="title"/>
          </p:nvPr>
        </p:nvSpPr>
        <p:spPr>
          <a:xfrm>
            <a:off x="1154665" y="658275"/>
            <a:ext cx="9905998" cy="1210282"/>
          </a:xfrm>
        </p:spPr>
        <p:txBody>
          <a:bodyPr>
            <a:normAutofit/>
          </a:bodyPr>
          <a:lstStyle/>
          <a:p>
            <a:pPr algn="ctr"/>
            <a:r>
              <a:rPr lang="en-US" sz="5400" b="1" dirty="0">
                <a:solidFill>
                  <a:schemeClr val="bg1"/>
                </a:solidFill>
                <a:latin typeface="Calibri" panose="020F0502020204030204" pitchFamily="34" charset="0"/>
                <a:ea typeface="Calibri" panose="020F0502020204030204" pitchFamily="34" charset="0"/>
                <a:cs typeface="Calibri" panose="020F0502020204030204" pitchFamily="34" charset="0"/>
              </a:rPr>
              <a:t>Future scope</a:t>
            </a:r>
            <a:endParaRPr lang="en-IN" sz="5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CB90862-3D45-4542-B869-A5B2024D07E1}"/>
              </a:ext>
            </a:extLst>
          </p:cNvPr>
          <p:cNvSpPr>
            <a:spLocks noGrp="1"/>
          </p:cNvSpPr>
          <p:nvPr>
            <p:ph idx="1"/>
          </p:nvPr>
        </p:nvSpPr>
        <p:spPr>
          <a:xfrm>
            <a:off x="3587442" y="2236235"/>
            <a:ext cx="5145741" cy="2716960"/>
          </a:xfrm>
        </p:spPr>
        <p:txBody>
          <a:bodyPr>
            <a:normAutofit/>
          </a:bodyPr>
          <a:lstStyle/>
          <a:p>
            <a:pPr>
              <a:buFont typeface="Wingdings" panose="05000000000000000000" pitchFamily="2" charset="2"/>
              <a:buChar char="Ø"/>
            </a:pPr>
            <a:r>
              <a:rPr lang="en-IN" sz="2200" b="1" dirty="0">
                <a:solidFill>
                  <a:schemeClr val="bg1"/>
                </a:solidFill>
                <a:latin typeface="Calibri" panose="020F0502020204030204" pitchFamily="34" charset="0"/>
                <a:ea typeface="Calibri" panose="020F0502020204030204" pitchFamily="34" charset="0"/>
                <a:cs typeface="Calibri" panose="020F0502020204030204" pitchFamily="34" charset="0"/>
              </a:rPr>
              <a:t>Expansion into new markets</a:t>
            </a:r>
          </a:p>
          <a:p>
            <a:pPr>
              <a:buFont typeface="Wingdings" panose="05000000000000000000" pitchFamily="2" charset="2"/>
              <a:buChar char="Ø"/>
            </a:pPr>
            <a:r>
              <a:rPr lang="en-IN" sz="2200" b="1" dirty="0">
                <a:solidFill>
                  <a:schemeClr val="bg1"/>
                </a:solidFill>
                <a:latin typeface="Calibri" panose="020F0502020204030204" pitchFamily="34" charset="0"/>
                <a:ea typeface="Calibri" panose="020F0502020204030204" pitchFamily="34" charset="0"/>
                <a:cs typeface="Calibri" panose="020F0502020204030204" pitchFamily="34" charset="0"/>
              </a:rPr>
              <a:t>Integration with new technologies</a:t>
            </a:r>
          </a:p>
          <a:p>
            <a:pPr>
              <a:buFont typeface="Wingdings" panose="05000000000000000000" pitchFamily="2" charset="2"/>
              <a:buChar char="Ø"/>
            </a:pPr>
            <a:r>
              <a:rPr lang="en-IN" sz="2200" b="1" dirty="0">
                <a:solidFill>
                  <a:schemeClr val="bg1"/>
                </a:solidFill>
                <a:latin typeface="Calibri" panose="020F0502020204030204" pitchFamily="34" charset="0"/>
                <a:ea typeface="Calibri" panose="020F0502020204030204" pitchFamily="34" charset="0"/>
                <a:cs typeface="Calibri" panose="020F0502020204030204" pitchFamily="34" charset="0"/>
              </a:rPr>
              <a:t>Diversification of services</a:t>
            </a:r>
          </a:p>
          <a:p>
            <a:pPr>
              <a:buFont typeface="Wingdings" panose="05000000000000000000" pitchFamily="2" charset="2"/>
              <a:buChar char="Ø"/>
            </a:pPr>
            <a:r>
              <a:rPr lang="en-IN" sz="2200" b="1" dirty="0">
                <a:solidFill>
                  <a:schemeClr val="bg1"/>
                </a:solidFill>
                <a:latin typeface="Calibri" panose="020F0502020204030204" pitchFamily="34" charset="0"/>
                <a:ea typeface="Calibri" panose="020F0502020204030204" pitchFamily="34" charset="0"/>
                <a:cs typeface="Calibri" panose="020F0502020204030204" pitchFamily="34" charset="0"/>
              </a:rPr>
              <a:t>Sustainability</a:t>
            </a:r>
          </a:p>
          <a:p>
            <a:pPr marL="0" indent="0">
              <a:buNone/>
            </a:pPr>
            <a:endParaRPr lang="en-IN" dirty="0">
              <a:solidFill>
                <a:schemeClr val="bg1"/>
              </a:solidFill>
            </a:endParaRPr>
          </a:p>
        </p:txBody>
      </p:sp>
    </p:spTree>
    <p:extLst>
      <p:ext uri="{BB962C8B-B14F-4D97-AF65-F5344CB8AC3E}">
        <p14:creationId xmlns:p14="http://schemas.microsoft.com/office/powerpoint/2010/main" val="3051876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F9EC-4B73-4B74-86F1-3F7230461BD0}"/>
              </a:ext>
            </a:extLst>
          </p:cNvPr>
          <p:cNvSpPr>
            <a:spLocks noGrp="1"/>
          </p:cNvSpPr>
          <p:nvPr>
            <p:ph type="title"/>
          </p:nvPr>
        </p:nvSpPr>
        <p:spPr>
          <a:xfrm>
            <a:off x="1143001" y="2277635"/>
            <a:ext cx="9905998" cy="1478570"/>
          </a:xfrm>
        </p:spPr>
        <p:txBody>
          <a:bodyPr>
            <a:noAutofit/>
          </a:bodyPr>
          <a:lstStyle/>
          <a:p>
            <a:pPr algn="ctr"/>
            <a:r>
              <a:rPr lang="en-US" sz="12000" dirty="0">
                <a:solidFill>
                  <a:schemeClr val="bg1"/>
                </a:solidFill>
                <a:latin typeface="Calibri" panose="020F0502020204030204" pitchFamily="34" charset="0"/>
                <a:ea typeface="Calibri" panose="020F0502020204030204" pitchFamily="34" charset="0"/>
                <a:cs typeface="Calibri" panose="020F0502020204030204" pitchFamily="34" charset="0"/>
              </a:rPr>
              <a:t>Thank you</a:t>
            </a:r>
            <a:endParaRPr lang="en-IN" sz="1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B39707F4-4D91-40EC-CD13-5A8808C0BA6E}"/>
              </a:ext>
            </a:extLst>
          </p:cNvPr>
          <p:cNvSpPr txBox="1"/>
          <p:nvPr/>
        </p:nvSpPr>
        <p:spPr>
          <a:xfrm>
            <a:off x="7938052" y="4108174"/>
            <a:ext cx="2199861" cy="646331"/>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Mansi Jain (PTDA_033)</a:t>
            </a:r>
            <a:endParaRPr lang="en-IN"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066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521E-B18C-488E-8B4D-1C636DBAEB25}"/>
              </a:ext>
            </a:extLst>
          </p:cNvPr>
          <p:cNvSpPr>
            <a:spLocks noGrp="1"/>
          </p:cNvSpPr>
          <p:nvPr>
            <p:ph type="title"/>
          </p:nvPr>
        </p:nvSpPr>
        <p:spPr/>
        <p:txBody>
          <a:bodyPr>
            <a:normAutofit/>
          </a:bodyPr>
          <a:lstStyle/>
          <a:p>
            <a:pPr algn="ctr"/>
            <a:r>
              <a:rPr lang="en-US" sz="5400" b="1" dirty="0">
                <a:solidFill>
                  <a:schemeClr val="bg1"/>
                </a:solidFill>
                <a:latin typeface="Calibri" panose="020F0502020204030204" pitchFamily="34" charset="0"/>
                <a:ea typeface="Calibri" panose="020F0502020204030204" pitchFamily="34" charset="0"/>
                <a:cs typeface="Calibri" panose="020F0502020204030204" pitchFamily="34" charset="0"/>
              </a:rPr>
              <a:t>INTRODUCTION</a:t>
            </a:r>
            <a:endParaRPr lang="en-IN" sz="5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90BC75F-7082-4D53-BF99-80CEA0A36DF4}"/>
              </a:ext>
            </a:extLst>
          </p:cNvPr>
          <p:cNvSpPr>
            <a:spLocks noGrp="1"/>
          </p:cNvSpPr>
          <p:nvPr>
            <p:ph idx="1"/>
          </p:nvPr>
        </p:nvSpPr>
        <p:spPr>
          <a:xfrm>
            <a:off x="1141412" y="1979629"/>
            <a:ext cx="9905999" cy="3811572"/>
          </a:xfrm>
        </p:spPr>
        <p:txBody>
          <a:bodyPr>
            <a:normAutofit fontScale="92500" lnSpcReduction="20000"/>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Swiggy has rapidly grown to become one of the most popular food delivery services in India. </a:t>
            </a:r>
          </a:p>
          <a:p>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Swiggy's</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platform allows users to order food from a wide range of restaurants in their area and have it delivered to their doorstep in a timely and convenient manner. Swiggy also offers a range of features such as real-time order tracking, in-app chat support, and multiple payment options to enhance the user experience. </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In addition to food delivery, Swiggy has also expanded into other areas such as hyperlocal delivery, groceries, and medicine delivery. As of 2021, Swiggy operates in more than 500 cities across India and has a strong network of delivery partners and restaurant partners</a:t>
            </a:r>
            <a:r>
              <a:rPr lang="en-US" dirty="0">
                <a:solidFill>
                  <a:schemeClr val="bg1"/>
                </a:solidFill>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9145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87F3-31CC-4A81-965A-6FD86F9AB0E9}"/>
              </a:ext>
            </a:extLst>
          </p:cNvPr>
          <p:cNvSpPr>
            <a:spLocks noGrp="1"/>
          </p:cNvSpPr>
          <p:nvPr>
            <p:ph type="ctrTitle"/>
          </p:nvPr>
        </p:nvSpPr>
        <p:spPr>
          <a:xfrm>
            <a:off x="1876424" y="663388"/>
            <a:ext cx="8791575" cy="1210237"/>
          </a:xfrm>
        </p:spPr>
        <p:txBody>
          <a:bodyPr>
            <a:normAutofit/>
          </a:bodyPr>
          <a:lstStyle/>
          <a:p>
            <a:pPr algn="ctr"/>
            <a:r>
              <a:rPr lang="en-IN" sz="5400" b="1" cap="none"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OBJECTIVE</a:t>
            </a:r>
          </a:p>
        </p:txBody>
      </p:sp>
      <p:sp>
        <p:nvSpPr>
          <p:cNvPr id="3" name="Subtitle 2">
            <a:extLst>
              <a:ext uri="{FF2B5EF4-FFF2-40B4-BE49-F238E27FC236}">
                <a16:creationId xmlns:a16="http://schemas.microsoft.com/office/drawing/2014/main" id="{6F0E2298-F195-420D-8878-1DEDEAA22E9B}"/>
              </a:ext>
            </a:extLst>
          </p:cNvPr>
          <p:cNvSpPr>
            <a:spLocks noGrp="1"/>
          </p:cNvSpPr>
          <p:nvPr>
            <p:ph type="subTitle" idx="1"/>
          </p:nvPr>
        </p:nvSpPr>
        <p:spPr>
          <a:xfrm>
            <a:off x="1801905" y="1873625"/>
            <a:ext cx="9181647" cy="3433481"/>
          </a:xfrm>
        </p:spPr>
        <p:txBody>
          <a:bodyPr>
            <a:noAutofit/>
          </a:bodyPr>
          <a:lstStyle/>
          <a:p>
            <a:pPr algn="just"/>
            <a:r>
              <a:rPr lang="en-US" sz="2200" b="1" cap="none" dirty="0">
                <a:solidFill>
                  <a:schemeClr val="bg1"/>
                </a:solidFill>
                <a:latin typeface="Calibri" panose="020F0502020204030204" pitchFamily="34" charset="0"/>
                <a:ea typeface="Calibri" panose="020F0502020204030204" pitchFamily="34" charset="0"/>
                <a:cs typeface="Calibri" panose="020F0502020204030204" pitchFamily="34" charset="0"/>
              </a:rPr>
              <a:t>Optimal location identification: </a:t>
            </a:r>
            <a:r>
              <a:rPr lang="en-US" sz="2200" cap="none" dirty="0">
                <a:solidFill>
                  <a:schemeClr val="bg1"/>
                </a:solidFill>
                <a:latin typeface="Calibri" panose="020F0502020204030204" pitchFamily="34" charset="0"/>
                <a:ea typeface="Calibri" panose="020F0502020204030204" pitchFamily="34" charset="0"/>
                <a:cs typeface="Calibri" panose="020F0502020204030204" pitchFamily="34" charset="0"/>
              </a:rPr>
              <a:t>Analyze </a:t>
            </a:r>
            <a:r>
              <a:rPr lang="en-US" sz="2200" cap="none" dirty="0" err="1">
                <a:solidFill>
                  <a:schemeClr val="bg1"/>
                </a:solidFill>
                <a:latin typeface="Calibri" panose="020F0502020204030204" pitchFamily="34" charset="0"/>
                <a:ea typeface="Calibri" panose="020F0502020204030204" pitchFamily="34" charset="0"/>
                <a:cs typeface="Calibri" panose="020F0502020204030204" pitchFamily="34" charset="0"/>
              </a:rPr>
              <a:t>swiggy</a:t>
            </a:r>
            <a:r>
              <a:rPr lang="en-US" sz="2200" cap="none" dirty="0">
                <a:solidFill>
                  <a:schemeClr val="bg1"/>
                </a:solidFill>
                <a:latin typeface="Calibri" panose="020F0502020204030204" pitchFamily="34" charset="0"/>
                <a:ea typeface="Calibri" panose="020F0502020204030204" pitchFamily="34" charset="0"/>
                <a:cs typeface="Calibri" panose="020F0502020204030204" pitchFamily="34" charset="0"/>
              </a:rPr>
              <a:t> data to pinpoint high-demand areas in </a:t>
            </a:r>
            <a:r>
              <a:rPr lang="en-US" sz="2200" cap="none" dirty="0" err="1">
                <a:solidFill>
                  <a:schemeClr val="bg1"/>
                </a:solidFill>
                <a:latin typeface="Calibri" panose="020F0502020204030204" pitchFamily="34" charset="0"/>
                <a:ea typeface="Calibri" panose="020F0502020204030204" pitchFamily="34" charset="0"/>
                <a:cs typeface="Calibri" panose="020F0502020204030204" pitchFamily="34" charset="0"/>
              </a:rPr>
              <a:t>bangalore</a:t>
            </a:r>
            <a:r>
              <a:rPr lang="en-US" sz="2200" cap="none" dirty="0">
                <a:solidFill>
                  <a:schemeClr val="bg1"/>
                </a:solidFill>
                <a:latin typeface="Calibri" panose="020F0502020204030204" pitchFamily="34" charset="0"/>
                <a:ea typeface="Calibri" panose="020F0502020204030204" pitchFamily="34" charset="0"/>
                <a:cs typeface="Calibri" panose="020F0502020204030204" pitchFamily="34" charset="0"/>
              </a:rPr>
              <a:t> for a new restaurant, ensuring a steady stream of customers.</a:t>
            </a:r>
            <a:endParaRPr lang="en-US" sz="2200" b="1"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r>
              <a:rPr lang="en-US" sz="2200" b="1" cap="none" dirty="0">
                <a:solidFill>
                  <a:schemeClr val="bg1"/>
                </a:solidFill>
                <a:latin typeface="Calibri" panose="020F0502020204030204" pitchFamily="34" charset="0"/>
                <a:ea typeface="Calibri" panose="020F0502020204030204" pitchFamily="34" charset="0"/>
                <a:cs typeface="Calibri" panose="020F0502020204030204" pitchFamily="34" charset="0"/>
              </a:rPr>
              <a:t>Competitive analysis: </a:t>
            </a:r>
            <a:r>
              <a:rPr lang="en-US" sz="2200" cap="none" dirty="0">
                <a:solidFill>
                  <a:schemeClr val="bg1"/>
                </a:solidFill>
                <a:latin typeface="Calibri" panose="020F0502020204030204" pitchFamily="34" charset="0"/>
                <a:ea typeface="Calibri" panose="020F0502020204030204" pitchFamily="34" charset="0"/>
                <a:cs typeface="Calibri" panose="020F0502020204030204" pitchFamily="34" charset="0"/>
              </a:rPr>
              <a:t>Study existing successful restaurants in the chosen location to develop a competitive edge in cuisine, pricing, and marketing.</a:t>
            </a:r>
            <a:endParaRPr lang="en-US" sz="2200" b="1"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r>
              <a:rPr lang="en-US" sz="2200" b="1" cap="none" dirty="0">
                <a:solidFill>
                  <a:schemeClr val="bg1"/>
                </a:solidFill>
                <a:latin typeface="Calibri" panose="020F0502020204030204" pitchFamily="34" charset="0"/>
                <a:ea typeface="Calibri" panose="020F0502020204030204" pitchFamily="34" charset="0"/>
                <a:cs typeface="Calibri" panose="020F0502020204030204" pitchFamily="34" charset="0"/>
              </a:rPr>
              <a:t>Customer rating optimization:</a:t>
            </a:r>
            <a:r>
              <a:rPr lang="en-US" sz="2200" cap="none" dirty="0">
                <a:solidFill>
                  <a:schemeClr val="bg1"/>
                </a:solidFill>
                <a:latin typeface="Calibri" panose="020F0502020204030204" pitchFamily="34" charset="0"/>
                <a:ea typeface="Calibri" panose="020F0502020204030204" pitchFamily="34" charset="0"/>
                <a:cs typeface="Calibri" panose="020F0502020204030204" pitchFamily="34" charset="0"/>
              </a:rPr>
              <a:t> Analyze customer feedback to improve restaurant offerings and service, increasing positive reviews and repeat business</a:t>
            </a:r>
            <a:r>
              <a:rPr lang="en-US" cap="none"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IN"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endParaRPr lang="en-IN" sz="2800" b="1"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281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33CD9-A82C-4939-9145-9C0021915A9E}"/>
              </a:ext>
            </a:extLst>
          </p:cNvPr>
          <p:cNvSpPr>
            <a:spLocks noGrp="1"/>
          </p:cNvSpPr>
          <p:nvPr>
            <p:ph type="title"/>
          </p:nvPr>
        </p:nvSpPr>
        <p:spPr>
          <a:xfrm>
            <a:off x="905743" y="797859"/>
            <a:ext cx="9905998" cy="914400"/>
          </a:xfrm>
        </p:spPr>
        <p:txBody>
          <a:bodyPr>
            <a:noAutofit/>
          </a:bodyPr>
          <a:lstStyle/>
          <a:p>
            <a:pPr algn="ctr"/>
            <a:r>
              <a:rPr lang="en-IN" sz="5400" b="1" dirty="0">
                <a:solidFill>
                  <a:schemeClr val="bg1"/>
                </a:solidFill>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089D32FB-0BF6-47E7-A010-202691F17F9D}"/>
              </a:ext>
            </a:extLst>
          </p:cNvPr>
          <p:cNvSpPr>
            <a:spLocks noGrp="1"/>
          </p:cNvSpPr>
          <p:nvPr>
            <p:ph idx="1"/>
          </p:nvPr>
        </p:nvSpPr>
        <p:spPr>
          <a:xfrm>
            <a:off x="1141412" y="1712259"/>
            <a:ext cx="9905999" cy="4078942"/>
          </a:xfrm>
        </p:spPr>
        <p:txBody>
          <a:bodyPr>
            <a:normAutofit/>
          </a:bodyPr>
          <a:lstStyle/>
          <a:p>
            <a:pPr marL="0" indent="0">
              <a:buNone/>
            </a:pPr>
            <a:r>
              <a:rPr lang="en-US" sz="2200" b="1" u="sng" dirty="0">
                <a:solidFill>
                  <a:schemeClr val="bg1"/>
                </a:solidFill>
                <a:latin typeface="Calibri" panose="020F0502020204030204" pitchFamily="34" charset="0"/>
                <a:ea typeface="Calibri" panose="020F0502020204030204" pitchFamily="34" charset="0"/>
                <a:cs typeface="Calibri" panose="020F0502020204030204" pitchFamily="34" charset="0"/>
              </a:rPr>
              <a:t>BUSINESS OPPORTUNITY:</a:t>
            </a: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The food delivery market is growing rapidly, and there is a significant opportunity to build a successful business in this space.</a:t>
            </a:r>
          </a:p>
          <a:p>
            <a:pPr marL="0" indent="0">
              <a:buNone/>
            </a:pPr>
            <a:r>
              <a:rPr lang="en-US" sz="2200" b="1" u="sng" dirty="0">
                <a:solidFill>
                  <a:schemeClr val="bg1"/>
                </a:solidFill>
                <a:latin typeface="Calibri" panose="020F0502020204030204" pitchFamily="34" charset="0"/>
                <a:ea typeface="Calibri" panose="020F0502020204030204" pitchFamily="34" charset="0"/>
                <a:cs typeface="Calibri" panose="020F0502020204030204" pitchFamily="34" charset="0"/>
              </a:rPr>
              <a:t>PASSION OF FOOD: </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 If you have a passion for food and enjoy exploring different cuisines, a food delivery project can be a fun and rewarding way to explore that interest.</a:t>
            </a:r>
          </a:p>
          <a:p>
            <a:pPr marL="0" indent="0">
              <a:buNone/>
            </a:pPr>
            <a:r>
              <a:rPr lang="en-US" sz="2200" b="1" u="sng" dirty="0">
                <a:solidFill>
                  <a:schemeClr val="bg1"/>
                </a:solidFill>
                <a:latin typeface="Calibri" panose="020F0502020204030204" pitchFamily="34" charset="0"/>
                <a:ea typeface="Calibri" panose="020F0502020204030204" pitchFamily="34" charset="0"/>
                <a:cs typeface="Calibri" panose="020F0502020204030204" pitchFamily="34" charset="0"/>
              </a:rPr>
              <a:t>INNOVATION: </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The food delivery market is constantly evolving, with new technologies and business models emerging all the time. If you enjoy being on the cutting edge of innovation and entrepreneurship, a food delivery project may be an exciting challenge for you.</a:t>
            </a:r>
          </a:p>
          <a:p>
            <a:pPr marL="0" indent="0">
              <a:buNone/>
            </a:pPr>
            <a:endParaRPr lang="en-IN" b="1" u="sng" dirty="0">
              <a:solidFill>
                <a:schemeClr val="bg1"/>
              </a:solidFill>
            </a:endParaRPr>
          </a:p>
        </p:txBody>
      </p:sp>
    </p:spTree>
    <p:extLst>
      <p:ext uri="{BB962C8B-B14F-4D97-AF65-F5344CB8AC3E}">
        <p14:creationId xmlns:p14="http://schemas.microsoft.com/office/powerpoint/2010/main" val="344539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2270-5D18-4F04-8551-0A09316EE3B7}"/>
              </a:ext>
            </a:extLst>
          </p:cNvPr>
          <p:cNvSpPr>
            <a:spLocks noGrp="1"/>
          </p:cNvSpPr>
          <p:nvPr>
            <p:ph type="title"/>
          </p:nvPr>
        </p:nvSpPr>
        <p:spPr>
          <a:xfrm>
            <a:off x="1141413" y="735107"/>
            <a:ext cx="9905998" cy="1246093"/>
          </a:xfrm>
        </p:spPr>
        <p:txBody>
          <a:bodyPr>
            <a:normAutofit/>
          </a:bodyPr>
          <a:lstStyle/>
          <a:p>
            <a:pPr algn="ctr"/>
            <a:r>
              <a:rPr lang="en-IN" sz="5400" b="1" dirty="0">
                <a:solidFill>
                  <a:schemeClr val="bg1"/>
                </a:solidFill>
                <a:latin typeface="Calibri" panose="020F0502020204030204" pitchFamily="34" charset="0"/>
                <a:ea typeface="Calibri" panose="020F0502020204030204" pitchFamily="34" charset="0"/>
                <a:cs typeface="Calibri" panose="020F0502020204030204" pitchFamily="34" charset="0"/>
              </a:rPr>
              <a:t>PROCEDURE</a:t>
            </a:r>
          </a:p>
        </p:txBody>
      </p:sp>
      <p:sp>
        <p:nvSpPr>
          <p:cNvPr id="3" name="Content Placeholder 2">
            <a:extLst>
              <a:ext uri="{FF2B5EF4-FFF2-40B4-BE49-F238E27FC236}">
                <a16:creationId xmlns:a16="http://schemas.microsoft.com/office/drawing/2014/main" id="{3D0C7754-686B-4A8A-B32A-C937B85CEAC1}"/>
              </a:ext>
            </a:extLst>
          </p:cNvPr>
          <p:cNvSpPr>
            <a:spLocks noGrp="1"/>
          </p:cNvSpPr>
          <p:nvPr>
            <p:ph idx="1"/>
          </p:nvPr>
        </p:nvSpPr>
        <p:spPr>
          <a:xfrm>
            <a:off x="1141412" y="1981200"/>
            <a:ext cx="9905999" cy="3810001"/>
          </a:xfrm>
        </p:spPr>
        <p:txBody>
          <a:bodyPr>
            <a:normAutofit/>
          </a:bodyPr>
          <a:lstStyle/>
          <a:p>
            <a:pPr algn="just">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 </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Scrape the data from </a:t>
            </a:r>
            <a:r>
              <a:rPr lang="en-US" sz="2200" dirty="0" err="1">
                <a:solidFill>
                  <a:schemeClr val="bg1"/>
                </a:solidFill>
                <a:latin typeface="Calibri" panose="020F0502020204030204" pitchFamily="34" charset="0"/>
                <a:ea typeface="Calibri" panose="020F0502020204030204" pitchFamily="34" charset="0"/>
                <a:cs typeface="Calibri" panose="020F0502020204030204" pitchFamily="34" charset="0"/>
              </a:rPr>
              <a:t>swiggy’s</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 website and analyze it.</a:t>
            </a:r>
          </a:p>
          <a:p>
            <a:pPr algn="just">
              <a:buFont typeface="Wingdings" panose="05000000000000000000" pitchFamily="2" charset="2"/>
              <a:buChar char="Ø"/>
            </a:pP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After analyzing we have presented the data in  table with details of different column.</a:t>
            </a:r>
          </a:p>
          <a:p>
            <a:pPr algn="just">
              <a:buFont typeface="Wingdings" panose="05000000000000000000" pitchFamily="2" charset="2"/>
              <a:buChar char="Ø"/>
            </a:pP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Identify the various factors like highest rating, most popular cuisines, expensive restaurant, location wise rating via graphs.</a:t>
            </a:r>
          </a:p>
          <a:p>
            <a:pPr algn="just">
              <a:buFont typeface="Wingdings" panose="05000000000000000000" pitchFamily="2" charset="2"/>
              <a:buChar char="Ø"/>
            </a:pP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Finally we managed to get insights from the data and we have made a dashboard according to it.</a:t>
            </a:r>
          </a:p>
          <a:p>
            <a:pPr algn="just">
              <a:buFont typeface="Wingdings" panose="05000000000000000000" pitchFamily="2" charset="2"/>
              <a:buChar char="Ø"/>
            </a:pPr>
            <a:endParaRPr lang="en-US" sz="22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25129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E5EC-F03C-465D-ACBE-E99FFDA59F5D}"/>
              </a:ext>
            </a:extLst>
          </p:cNvPr>
          <p:cNvSpPr>
            <a:spLocks noGrp="1"/>
          </p:cNvSpPr>
          <p:nvPr>
            <p:ph type="title"/>
          </p:nvPr>
        </p:nvSpPr>
        <p:spPr>
          <a:xfrm>
            <a:off x="3761842" y="109295"/>
            <a:ext cx="5289394" cy="685835"/>
          </a:xfrm>
        </p:spPr>
        <p:txBody>
          <a:bodyPr>
            <a:normAutofit fontScale="90000"/>
          </a:bodyPr>
          <a:lstStyle/>
          <a:p>
            <a:pPr algn="ctr"/>
            <a:r>
              <a:rPr lang="en-US" sz="5400" b="1" dirty="0">
                <a:solidFill>
                  <a:schemeClr val="bg1"/>
                </a:solidFill>
                <a:latin typeface="Calibri" panose="020F0502020204030204" pitchFamily="34" charset="0"/>
                <a:cs typeface="Calibri" panose="020F0502020204030204" pitchFamily="34" charset="0"/>
              </a:rPr>
              <a:t>dashboard</a:t>
            </a:r>
            <a:endParaRPr lang="en-IN" sz="5400" b="1" dirty="0">
              <a:solidFill>
                <a:schemeClr val="bg1"/>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DFA27CCA-7CE0-4464-B0BE-863010144B63}"/>
              </a:ext>
            </a:extLst>
          </p:cNvPr>
          <p:cNvPicPr>
            <a:picLocks noChangeAspect="1"/>
          </p:cNvPicPr>
          <p:nvPr/>
        </p:nvPicPr>
        <p:blipFill>
          <a:blip r:embed="rId2"/>
          <a:stretch>
            <a:fillRect/>
          </a:stretch>
        </p:blipFill>
        <p:spPr>
          <a:xfrm>
            <a:off x="0" y="795130"/>
            <a:ext cx="12192000" cy="6049617"/>
          </a:xfrm>
          <a:prstGeom prst="rect">
            <a:avLst/>
          </a:prstGeom>
        </p:spPr>
      </p:pic>
    </p:spTree>
    <p:extLst>
      <p:ext uri="{BB962C8B-B14F-4D97-AF65-F5344CB8AC3E}">
        <p14:creationId xmlns:p14="http://schemas.microsoft.com/office/powerpoint/2010/main" val="1507425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B971F-0E6A-4D2F-BC2D-7886A6A97702}"/>
              </a:ext>
            </a:extLst>
          </p:cNvPr>
          <p:cNvSpPr>
            <a:spLocks noGrp="1"/>
          </p:cNvSpPr>
          <p:nvPr>
            <p:ph type="title"/>
          </p:nvPr>
        </p:nvSpPr>
        <p:spPr>
          <a:xfrm>
            <a:off x="853554" y="1900426"/>
            <a:ext cx="9905998" cy="2134109"/>
          </a:xfrm>
        </p:spPr>
        <p:txBody>
          <a:bodyPr>
            <a:normAutofit/>
          </a:bodyPr>
          <a:lstStyle/>
          <a:p>
            <a:pPr algn="ctr"/>
            <a:r>
              <a:rPr lang="en-US" sz="8000" b="1" dirty="0">
                <a:solidFill>
                  <a:schemeClr val="bg1"/>
                </a:solidFill>
                <a:latin typeface="Calibri" panose="020F0502020204030204" pitchFamily="34" charset="0"/>
                <a:cs typeface="Calibri" panose="020F0502020204030204" pitchFamily="34" charset="0"/>
              </a:rPr>
              <a:t>insights</a:t>
            </a:r>
            <a:endParaRPr lang="en-IN" sz="8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2734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D5EB-CF3F-4B47-B689-98CE5F411BE9}"/>
              </a:ext>
            </a:extLst>
          </p:cNvPr>
          <p:cNvSpPr>
            <a:spLocks noGrp="1"/>
          </p:cNvSpPr>
          <p:nvPr>
            <p:ph type="title"/>
          </p:nvPr>
        </p:nvSpPr>
        <p:spPr>
          <a:xfrm>
            <a:off x="1154665" y="389096"/>
            <a:ext cx="9905998" cy="1174662"/>
          </a:xfrm>
        </p:spPr>
        <p:txBody>
          <a:bodyPr>
            <a:noAutofit/>
          </a:bodyPr>
          <a:lstStyle/>
          <a:p>
            <a:pPr algn="ctr"/>
            <a:r>
              <a:rPr lang="en-US" sz="4400" b="1" dirty="0">
                <a:solidFill>
                  <a:schemeClr val="bg1"/>
                </a:solidFill>
              </a:rPr>
              <a:t>Area wise distribution of restaurant</a:t>
            </a:r>
            <a:br>
              <a:rPr lang="en-US" sz="4400" b="1" dirty="0">
                <a:solidFill>
                  <a:schemeClr val="bg1"/>
                </a:solidFill>
              </a:rPr>
            </a:br>
            <a:endParaRPr lang="en-IN" sz="4400" b="1" u="sng" dirty="0">
              <a:solidFill>
                <a:schemeClr val="bg1"/>
              </a:solidFill>
            </a:endParaRPr>
          </a:p>
        </p:txBody>
      </p:sp>
      <p:pic>
        <p:nvPicPr>
          <p:cNvPr id="9" name="Content Placeholder 8">
            <a:extLst>
              <a:ext uri="{FF2B5EF4-FFF2-40B4-BE49-F238E27FC236}">
                <a16:creationId xmlns:a16="http://schemas.microsoft.com/office/drawing/2014/main" id="{AE21E48A-1596-4111-AB50-572154990B30}"/>
              </a:ext>
            </a:extLst>
          </p:cNvPr>
          <p:cNvPicPr>
            <a:picLocks noGrp="1" noChangeAspect="1"/>
          </p:cNvPicPr>
          <p:nvPr>
            <p:ph idx="1"/>
          </p:nvPr>
        </p:nvPicPr>
        <p:blipFill>
          <a:blip r:embed="rId2"/>
          <a:stretch>
            <a:fillRect/>
          </a:stretch>
        </p:blipFill>
        <p:spPr>
          <a:xfrm>
            <a:off x="0" y="1272209"/>
            <a:ext cx="12192000" cy="5585791"/>
          </a:xfrm>
          <a:prstGeom prst="rect">
            <a:avLst/>
          </a:prstGeom>
        </p:spPr>
      </p:pic>
    </p:spTree>
    <p:extLst>
      <p:ext uri="{BB962C8B-B14F-4D97-AF65-F5344CB8AC3E}">
        <p14:creationId xmlns:p14="http://schemas.microsoft.com/office/powerpoint/2010/main" val="232642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0F2C1-9758-4DC5-B139-FD2E915532CA}"/>
              </a:ext>
            </a:extLst>
          </p:cNvPr>
          <p:cNvSpPr>
            <a:spLocks noGrp="1"/>
          </p:cNvSpPr>
          <p:nvPr>
            <p:ph type="title"/>
          </p:nvPr>
        </p:nvSpPr>
        <p:spPr>
          <a:xfrm>
            <a:off x="1141411" y="217536"/>
            <a:ext cx="9905998" cy="1105360"/>
          </a:xfrm>
        </p:spPr>
        <p:txBody>
          <a:bodyPr>
            <a:normAutofit/>
          </a:bodyPr>
          <a:lstStyle/>
          <a:p>
            <a:pPr algn="ctr"/>
            <a:r>
              <a:rPr lang="en-US" sz="4800" b="1" dirty="0">
                <a:solidFill>
                  <a:schemeClr val="bg1"/>
                </a:solidFill>
                <a:latin typeface="Calibri" panose="020F0502020204030204" pitchFamily="34" charset="0"/>
                <a:cs typeface="Calibri" panose="020F0502020204030204" pitchFamily="34" charset="0"/>
              </a:rPr>
              <a:t>AREA WISE CHEAP RESTAURANT</a:t>
            </a:r>
            <a:endParaRPr lang="en-IN" sz="4800" b="1"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F908DD3-1060-4050-AC23-323FB23D9AF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CFC9C3D-8544-402F-849B-7E8F9015FD5C}"/>
              </a:ext>
            </a:extLst>
          </p:cNvPr>
          <p:cNvPicPr>
            <a:picLocks noChangeAspect="1"/>
          </p:cNvPicPr>
          <p:nvPr/>
        </p:nvPicPr>
        <p:blipFill>
          <a:blip r:embed="rId2"/>
          <a:stretch>
            <a:fillRect/>
          </a:stretch>
        </p:blipFill>
        <p:spPr>
          <a:xfrm>
            <a:off x="961534" y="1432874"/>
            <a:ext cx="10085875" cy="4549443"/>
          </a:xfrm>
          <a:prstGeom prst="rect">
            <a:avLst/>
          </a:prstGeom>
        </p:spPr>
      </p:pic>
    </p:spTree>
    <p:extLst>
      <p:ext uri="{BB962C8B-B14F-4D97-AF65-F5344CB8AC3E}">
        <p14:creationId xmlns:p14="http://schemas.microsoft.com/office/powerpoint/2010/main" val="3758664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1608</TotalTime>
  <Words>484</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Tw Cen MT</vt:lpstr>
      <vt:lpstr>Wingdings</vt:lpstr>
      <vt:lpstr>Circuit</vt:lpstr>
      <vt:lpstr>Swiggy data ANALYSIS</vt:lpstr>
      <vt:lpstr>INTRODUCTION</vt:lpstr>
      <vt:lpstr>OBJECTIVE</vt:lpstr>
      <vt:lpstr>Problem Statement</vt:lpstr>
      <vt:lpstr>PROCEDURE</vt:lpstr>
      <vt:lpstr>dashboard</vt:lpstr>
      <vt:lpstr>insights</vt:lpstr>
      <vt:lpstr>Area wise distribution of restaurant </vt:lpstr>
      <vt:lpstr>AREA WISE CHEAP RESTAURANT</vt:lpstr>
      <vt:lpstr>Area wise expensive restaurant</vt:lpstr>
      <vt:lpstr>Number of restaurant for each type of cuisine</vt:lpstr>
      <vt:lpstr>Area wise rating distribution</vt:lpstr>
      <vt:lpstr>learning</vt:lpstr>
      <vt:lpstr>challenges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dc:title>
  <dc:creator>ANAND SHARMA</dc:creator>
  <cp:lastModifiedBy>mansi jain</cp:lastModifiedBy>
  <cp:revision>37</cp:revision>
  <dcterms:created xsi:type="dcterms:W3CDTF">2023-04-09T11:53:52Z</dcterms:created>
  <dcterms:modified xsi:type="dcterms:W3CDTF">2023-09-08T09:43:07Z</dcterms:modified>
</cp:coreProperties>
</file>