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  <p:bold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ucida Sans" panose="020B0602030504020204" pitchFamily="3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PNiDS8lDlL2uPX2LCpBmkXAV8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177A2-B4BA-4661-BA10-1DF43543AFEE}" v="1" dt="2023-06-13T14:14:10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21" Type="http://schemas.openxmlformats.org/officeDocument/2006/relationships/font" Target="fonts/font1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tableStyles" Target="tableStyles.xml"/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dha goel" userId="15f1c0e8af43cca5" providerId="LiveId" clId="{D97177A2-B4BA-4661-BA10-1DF43543AFEE}"/>
    <pc:docChg chg="undo custSel delSld modSld">
      <pc:chgData name="Samidha goel" userId="15f1c0e8af43cca5" providerId="LiveId" clId="{D97177A2-B4BA-4661-BA10-1DF43543AFEE}" dt="2023-06-13T14:19:53.650" v="300" actId="20577"/>
      <pc:docMkLst>
        <pc:docMk/>
      </pc:docMkLst>
      <pc:sldChg chg="modSp mod">
        <pc:chgData name="Samidha goel" userId="15f1c0e8af43cca5" providerId="LiveId" clId="{D97177A2-B4BA-4661-BA10-1DF43543AFEE}" dt="2023-06-13T13:47:42.644" v="78" actId="20577"/>
        <pc:sldMkLst>
          <pc:docMk/>
          <pc:sldMk cId="0" sldId="256"/>
        </pc:sldMkLst>
        <pc:spChg chg="mod">
          <ac:chgData name="Samidha goel" userId="15f1c0e8af43cca5" providerId="LiveId" clId="{D97177A2-B4BA-4661-BA10-1DF43543AFEE}" dt="2023-06-13T13:47:42.644" v="78" actId="20577"/>
          <ac:spMkLst>
            <pc:docMk/>
            <pc:sldMk cId="0" sldId="256"/>
            <ac:spMk id="84" creationId="{00000000-0000-0000-0000-000000000000}"/>
          </ac:spMkLst>
        </pc:spChg>
        <pc:spChg chg="mod">
          <ac:chgData name="Samidha goel" userId="15f1c0e8af43cca5" providerId="LiveId" clId="{D97177A2-B4BA-4661-BA10-1DF43543AFEE}" dt="2023-06-13T13:47:31.107" v="62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Samidha goel" userId="15f1c0e8af43cca5" providerId="LiveId" clId="{D97177A2-B4BA-4661-BA10-1DF43543AFEE}" dt="2023-06-13T14:14:10.967" v="263" actId="27636"/>
        <pc:sldMkLst>
          <pc:docMk/>
          <pc:sldMk cId="0" sldId="257"/>
        </pc:sldMkLst>
        <pc:spChg chg="mod">
          <ac:chgData name="Samidha goel" userId="15f1c0e8af43cca5" providerId="LiveId" clId="{D97177A2-B4BA-4661-BA10-1DF43543AFEE}" dt="2023-06-13T14:14:10.967" v="263" actId="27636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Samidha goel" userId="15f1c0e8af43cca5" providerId="LiveId" clId="{D97177A2-B4BA-4661-BA10-1DF43543AFEE}" dt="2023-06-13T13:52:56.579" v="166" actId="27309"/>
        <pc:sldMkLst>
          <pc:docMk/>
          <pc:sldMk cId="0" sldId="259"/>
        </pc:sldMkLst>
        <pc:spChg chg="mod">
          <ac:chgData name="Samidha goel" userId="15f1c0e8af43cca5" providerId="LiveId" clId="{D97177A2-B4BA-4661-BA10-1DF43543AFEE}" dt="2023-06-13T13:51:46.208" v="115" actId="20577"/>
          <ac:spMkLst>
            <pc:docMk/>
            <pc:sldMk cId="0" sldId="259"/>
            <ac:spMk id="124" creationId="{00000000-0000-0000-0000-000000000000}"/>
          </ac:spMkLst>
        </pc:spChg>
        <pc:spChg chg="del mod">
          <ac:chgData name="Samidha goel" userId="15f1c0e8af43cca5" providerId="LiveId" clId="{D97177A2-B4BA-4661-BA10-1DF43543AFEE}" dt="2023-06-13T13:51:13.353" v="97" actId="478"/>
          <ac:spMkLst>
            <pc:docMk/>
            <pc:sldMk cId="0" sldId="259"/>
            <ac:spMk id="125" creationId="{00000000-0000-0000-0000-000000000000}"/>
          </ac:spMkLst>
        </pc:spChg>
        <pc:spChg chg="del">
          <ac:chgData name="Samidha goel" userId="15f1c0e8af43cca5" providerId="LiveId" clId="{D97177A2-B4BA-4661-BA10-1DF43543AFEE}" dt="2023-06-13T13:49:26.553" v="79" actId="478"/>
          <ac:spMkLst>
            <pc:docMk/>
            <pc:sldMk cId="0" sldId="259"/>
            <ac:spMk id="127" creationId="{00000000-0000-0000-0000-000000000000}"/>
          </ac:spMkLst>
        </pc:spChg>
        <pc:spChg chg="mod">
          <ac:chgData name="Samidha goel" userId="15f1c0e8af43cca5" providerId="LiveId" clId="{D97177A2-B4BA-4661-BA10-1DF43543AFEE}" dt="2023-06-13T13:50:56.838" v="93" actId="20577"/>
          <ac:spMkLst>
            <pc:docMk/>
            <pc:sldMk cId="0" sldId="259"/>
            <ac:spMk id="129" creationId="{00000000-0000-0000-0000-000000000000}"/>
          </ac:spMkLst>
        </pc:spChg>
        <pc:spChg chg="mod">
          <ac:chgData name="Samidha goel" userId="15f1c0e8af43cca5" providerId="LiveId" clId="{D97177A2-B4BA-4661-BA10-1DF43543AFEE}" dt="2023-06-13T13:51:29.946" v="108" actId="1076"/>
          <ac:spMkLst>
            <pc:docMk/>
            <pc:sldMk cId="0" sldId="259"/>
            <ac:spMk id="130" creationId="{00000000-0000-0000-0000-000000000000}"/>
          </ac:spMkLst>
        </pc:spChg>
        <pc:spChg chg="mod">
          <ac:chgData name="Samidha goel" userId="15f1c0e8af43cca5" providerId="LiveId" clId="{D97177A2-B4BA-4661-BA10-1DF43543AFEE}" dt="2023-06-13T13:51:33.384" v="109" actId="1076"/>
          <ac:spMkLst>
            <pc:docMk/>
            <pc:sldMk cId="0" sldId="259"/>
            <ac:spMk id="131" creationId="{00000000-0000-0000-0000-000000000000}"/>
          </ac:spMkLst>
        </pc:spChg>
        <pc:graphicFrameChg chg="add del modGraphic">
          <ac:chgData name="Samidha goel" userId="15f1c0e8af43cca5" providerId="LiveId" clId="{D97177A2-B4BA-4661-BA10-1DF43543AFEE}" dt="2023-06-13T13:52:56.579" v="166" actId="27309"/>
          <ac:graphicFrameMkLst>
            <pc:docMk/>
            <pc:sldMk cId="0" sldId="259"/>
            <ac:graphicFrameMk id="5" creationId="{701EBCB9-4EC3-2D7D-9BE8-F0B621F49B84}"/>
          </ac:graphicFrameMkLst>
        </pc:graphicFrameChg>
        <pc:picChg chg="add mod">
          <ac:chgData name="Samidha goel" userId="15f1c0e8af43cca5" providerId="LiveId" clId="{D97177A2-B4BA-4661-BA10-1DF43543AFEE}" dt="2023-06-13T13:50:26.606" v="85" actId="1076"/>
          <ac:picMkLst>
            <pc:docMk/>
            <pc:sldMk cId="0" sldId="259"/>
            <ac:picMk id="3" creationId="{B9F87D09-4E32-1541-C427-79A46B38F262}"/>
          </ac:picMkLst>
        </pc:picChg>
        <pc:picChg chg="del">
          <ac:chgData name="Samidha goel" userId="15f1c0e8af43cca5" providerId="LiveId" clId="{D97177A2-B4BA-4661-BA10-1DF43543AFEE}" dt="2023-06-13T13:50:19.545" v="84" actId="478"/>
          <ac:picMkLst>
            <pc:docMk/>
            <pc:sldMk cId="0" sldId="259"/>
            <ac:picMk id="128" creationId="{00000000-0000-0000-0000-000000000000}"/>
          </ac:picMkLst>
        </pc:picChg>
      </pc:sldChg>
      <pc:sldChg chg="del">
        <pc:chgData name="Samidha goel" userId="15f1c0e8af43cca5" providerId="LiveId" clId="{D97177A2-B4BA-4661-BA10-1DF43543AFEE}" dt="2023-06-13T13:52:05.900" v="116" actId="2696"/>
        <pc:sldMkLst>
          <pc:docMk/>
          <pc:sldMk cId="0" sldId="260"/>
        </pc:sldMkLst>
      </pc:sldChg>
      <pc:sldChg chg="addSp delSp modSp mod">
        <pc:chgData name="Samidha goel" userId="15f1c0e8af43cca5" providerId="LiveId" clId="{D97177A2-B4BA-4661-BA10-1DF43543AFEE}" dt="2023-06-13T14:19:40.639" v="298" actId="1076"/>
        <pc:sldMkLst>
          <pc:docMk/>
          <pc:sldMk cId="0" sldId="261"/>
        </pc:sldMkLst>
        <pc:spChg chg="del mod">
          <ac:chgData name="Samidha goel" userId="15f1c0e8af43cca5" providerId="LiveId" clId="{D97177A2-B4BA-4661-BA10-1DF43543AFEE}" dt="2023-06-13T13:52:28.063" v="119"/>
          <ac:spMkLst>
            <pc:docMk/>
            <pc:sldMk cId="0" sldId="261"/>
            <ac:spMk id="147" creationId="{00000000-0000-0000-0000-000000000000}"/>
          </ac:spMkLst>
        </pc:spChg>
        <pc:spChg chg="mod">
          <ac:chgData name="Samidha goel" userId="15f1c0e8af43cca5" providerId="LiveId" clId="{D97177A2-B4BA-4661-BA10-1DF43543AFEE}" dt="2023-06-13T13:53:14.819" v="178" actId="20577"/>
          <ac:spMkLst>
            <pc:docMk/>
            <pc:sldMk cId="0" sldId="261"/>
            <ac:spMk id="148" creationId="{00000000-0000-0000-0000-000000000000}"/>
          </ac:spMkLst>
        </pc:spChg>
        <pc:spChg chg="mod">
          <ac:chgData name="Samidha goel" userId="15f1c0e8af43cca5" providerId="LiveId" clId="{D97177A2-B4BA-4661-BA10-1DF43543AFEE}" dt="2023-06-13T14:19:37.288" v="297" actId="1076"/>
          <ac:spMkLst>
            <pc:docMk/>
            <pc:sldMk cId="0" sldId="261"/>
            <ac:spMk id="152" creationId="{00000000-0000-0000-0000-000000000000}"/>
          </ac:spMkLst>
        </pc:spChg>
        <pc:spChg chg="mod">
          <ac:chgData name="Samidha goel" userId="15f1c0e8af43cca5" providerId="LiveId" clId="{D97177A2-B4BA-4661-BA10-1DF43543AFEE}" dt="2023-06-13T14:14:42.066" v="296" actId="1076"/>
          <ac:spMkLst>
            <pc:docMk/>
            <pc:sldMk cId="0" sldId="261"/>
            <ac:spMk id="153" creationId="{00000000-0000-0000-0000-000000000000}"/>
          </ac:spMkLst>
        </pc:spChg>
        <pc:spChg chg="mod">
          <ac:chgData name="Samidha goel" userId="15f1c0e8af43cca5" providerId="LiveId" clId="{D97177A2-B4BA-4661-BA10-1DF43543AFEE}" dt="2023-06-13T14:19:40.639" v="298" actId="1076"/>
          <ac:spMkLst>
            <pc:docMk/>
            <pc:sldMk cId="0" sldId="261"/>
            <ac:spMk id="154" creationId="{00000000-0000-0000-0000-000000000000}"/>
          </ac:spMkLst>
        </pc:spChg>
        <pc:spChg chg="del mod">
          <ac:chgData name="Samidha goel" userId="15f1c0e8af43cca5" providerId="LiveId" clId="{D97177A2-B4BA-4661-BA10-1DF43543AFEE}" dt="2023-06-13T13:52:46.526" v="164" actId="478"/>
          <ac:spMkLst>
            <pc:docMk/>
            <pc:sldMk cId="0" sldId="261"/>
            <ac:spMk id="155" creationId="{00000000-0000-0000-0000-000000000000}"/>
          </ac:spMkLst>
        </pc:spChg>
        <pc:picChg chg="add mod">
          <ac:chgData name="Samidha goel" userId="15f1c0e8af43cca5" providerId="LiveId" clId="{D97177A2-B4BA-4661-BA10-1DF43543AFEE}" dt="2023-06-13T14:14:06.550" v="261" actId="1076"/>
          <ac:picMkLst>
            <pc:docMk/>
            <pc:sldMk cId="0" sldId="261"/>
            <ac:picMk id="3" creationId="{0C93D0B3-D587-3E8A-4C89-F6BE742F01B2}"/>
          </ac:picMkLst>
        </pc:picChg>
        <pc:picChg chg="del">
          <ac:chgData name="Samidha goel" userId="15f1c0e8af43cca5" providerId="LiveId" clId="{D97177A2-B4BA-4661-BA10-1DF43543AFEE}" dt="2023-06-13T14:13:35.458" v="256" actId="478"/>
          <ac:picMkLst>
            <pc:docMk/>
            <pc:sldMk cId="0" sldId="261"/>
            <ac:picMk id="150" creationId="{00000000-0000-0000-0000-000000000000}"/>
          </ac:picMkLst>
        </pc:picChg>
      </pc:sldChg>
      <pc:sldChg chg="modSp del mod">
        <pc:chgData name="Samidha goel" userId="15f1c0e8af43cca5" providerId="LiveId" clId="{D97177A2-B4BA-4661-BA10-1DF43543AFEE}" dt="2023-06-13T13:53:34.265" v="255" actId="2696"/>
        <pc:sldMkLst>
          <pc:docMk/>
          <pc:sldMk cId="0" sldId="262"/>
        </pc:sldMkLst>
        <pc:spChg chg="mod">
          <ac:chgData name="Samidha goel" userId="15f1c0e8af43cca5" providerId="LiveId" clId="{D97177A2-B4BA-4661-BA10-1DF43543AFEE}" dt="2023-06-13T13:53:28.162" v="254" actId="20577"/>
          <ac:spMkLst>
            <pc:docMk/>
            <pc:sldMk cId="0" sldId="262"/>
            <ac:spMk id="162" creationId="{00000000-0000-0000-0000-000000000000}"/>
          </ac:spMkLst>
        </pc:spChg>
      </pc:sldChg>
      <pc:sldChg chg="modSp mod">
        <pc:chgData name="Samidha goel" userId="15f1c0e8af43cca5" providerId="LiveId" clId="{D97177A2-B4BA-4661-BA10-1DF43543AFEE}" dt="2023-06-13T14:19:53.650" v="300" actId="20577"/>
        <pc:sldMkLst>
          <pc:docMk/>
          <pc:sldMk cId="0" sldId="263"/>
        </pc:sldMkLst>
        <pc:spChg chg="mod">
          <ac:chgData name="Samidha goel" userId="15f1c0e8af43cca5" providerId="LiveId" clId="{D97177A2-B4BA-4661-BA10-1DF43543AFEE}" dt="2023-06-13T14:19:53.650" v="300" actId="20577"/>
          <ac:spMkLst>
            <pc:docMk/>
            <pc:sldMk cId="0" sldId="263"/>
            <ac:spMk id="1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ensus.gov/construction/nrc/historical_data/index.html" TargetMode="External"/><Relationship Id="rId3" Type="http://schemas.openxmlformats.org/officeDocument/2006/relationships/hyperlink" Target="https://www.census.gov/construction/bps/" TargetMode="External"/><Relationship Id="rId7" Type="http://schemas.openxmlformats.org/officeDocument/2006/relationships/hyperlink" Target="https://fred.stlouisfed.org/series/GDPC1#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d.stlouisfed.org/graph/?g=zneW" TargetMode="External"/><Relationship Id="rId11" Type="http://schemas.openxmlformats.org/officeDocument/2006/relationships/hyperlink" Target="https://www.census.gov/construction/nrs/historical_data/index.html" TargetMode="External"/><Relationship Id="rId5" Type="http://schemas.openxmlformats.org/officeDocument/2006/relationships/hyperlink" Target="https://fred.stlouisfed.org/series/DRSFRMACBS#0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census.gov/construction/c30/c30index.html" TargetMode="External"/><Relationship Id="rId9" Type="http://schemas.openxmlformats.org/officeDocument/2006/relationships/hyperlink" Target="https://fred.stlouisfed.org/series/UNRA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CSUSHPIS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CSUSHPIS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86685" y="2846141"/>
            <a:ext cx="11238622" cy="100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 dirty="0"/>
              <a:t>What Factors influence the Residential home prices across U.S the most using a data science model?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-274700" y="4209125"/>
            <a:ext cx="5394988" cy="712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Created by: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385623"/>
                </a:solidFill>
              </a:rPr>
              <a:t>Mansi Varshney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400"/>
              <a:buNone/>
            </a:pPr>
            <a:r>
              <a:rPr lang="en-US" dirty="0">
                <a:solidFill>
                  <a:srgbClr val="385623"/>
                </a:solidFill>
              </a:rPr>
              <a:t>     </a:t>
            </a:r>
            <a:r>
              <a:rPr lang="en-US" dirty="0"/>
              <a:t>     </a:t>
            </a:r>
            <a:endParaRPr dirty="0"/>
          </a:p>
        </p:txBody>
      </p:sp>
      <p:sp>
        <p:nvSpPr>
          <p:cNvPr id="86" name="Google Shape;86;p1"/>
          <p:cNvSpPr/>
          <p:nvPr/>
        </p:nvSpPr>
        <p:spPr>
          <a:xfrm>
            <a:off x="106532" y="2485748"/>
            <a:ext cx="160306" cy="2725445"/>
          </a:xfrm>
          <a:prstGeom prst="roundRect">
            <a:avLst>
              <a:gd name="adj" fmla="val 16667"/>
            </a:avLst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8464" y="255418"/>
            <a:ext cx="1566724" cy="206134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325058" y="942182"/>
            <a:ext cx="3940207" cy="115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6600"/>
              <a:buFont typeface="Calibri"/>
              <a:buNone/>
            </a:pPr>
            <a:r>
              <a:rPr lang="en-US" sz="66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Work Flow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142548" y="2540391"/>
            <a:ext cx="188653" cy="1667625"/>
          </a:xfrm>
          <a:prstGeom prst="roundRect">
            <a:avLst>
              <a:gd name="adj" fmla="val 16667"/>
            </a:avLst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426999" y="2845293"/>
            <a:ext cx="2650459" cy="99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Identifying data points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3153100" y="2801939"/>
            <a:ext cx="1949252" cy="115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Calibri"/>
              <a:buNone/>
            </a:pPr>
            <a:r>
              <a:rPr lang="en-US" sz="66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Data collection(Supply/demand)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6245545" y="2801939"/>
            <a:ext cx="2650459" cy="115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Data cleaning(removing outliers, filled null values with mean)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9528687" y="2848876"/>
            <a:ext cx="2650459" cy="106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(with multiple linear regression model)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166770" y="3300984"/>
            <a:ext cx="965194" cy="2560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563493" y="3300984"/>
            <a:ext cx="965194" cy="2560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171340" y="3306571"/>
            <a:ext cx="965194" cy="2560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894341" y="1697420"/>
            <a:ext cx="2479402" cy="5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159354" y="2800731"/>
            <a:ext cx="6094520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Building Permits(Permit Number)</a:t>
            </a:r>
            <a:endParaRPr sz="1600" b="1" i="0" u="none" strike="noStrike" cap="none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Number of building permits allotted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Data Source: </a:t>
            </a:r>
            <a:r>
              <a:rPr lang="en-US" sz="900" b="0" i="0" u="sng" strike="noStrike" cap="none">
                <a:solidFill>
                  <a:srgbClr val="30719D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https://www.census.gov/construction/bps/</a:t>
            </a:r>
            <a:endParaRPr sz="900" b="1" i="0" u="none" strike="noStrike" cap="none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59354" y="3523600"/>
            <a:ext cx="4110894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Construction Spending (Million $)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amount spent (in millions of USD) is a measure of the activity in the construction industry.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Data Source: </a:t>
            </a:r>
            <a:r>
              <a:rPr lang="en-US" sz="900" b="0" i="0" u="sng" strike="noStrike" cap="none">
                <a:solidFill>
                  <a:srgbClr val="30719D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https://www.census.gov/construction/c30/c30index.html</a:t>
            </a:r>
            <a:endParaRPr sz="900" b="1" i="0" u="none" strike="noStrike" cap="none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863969" y="1555656"/>
            <a:ext cx="3523557" cy="5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6883321" y="5240473"/>
            <a:ext cx="6094520" cy="103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Delinquency Rate on Mortgages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(Foreclosure on mortgage)</a:t>
            </a:r>
            <a:endParaRPr sz="1400" b="1" i="0" u="none" strike="noStrike" cap="none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indicator of the number of foreclosures in real estate.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Source: </a:t>
            </a:r>
            <a:r>
              <a:rPr lang="en-US" sz="1100" b="0" i="0" u="sng" strike="noStrike" cap="none">
                <a:solidFill>
                  <a:srgbClr val="30719D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https://fred.stlouisfed.org/series/DRSFRMACBS#0</a:t>
            </a:r>
            <a:endParaRPr sz="1100" b="1" i="0" u="none" strike="noStrike" cap="none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780636" y="2777090"/>
            <a:ext cx="64274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 Mortgage Rates(%)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Data Source: </a:t>
            </a:r>
            <a:r>
              <a:rPr lang="en-US" sz="1200" b="0" i="0" u="sng" strike="noStrike" cap="none">
                <a:solidFill>
                  <a:srgbClr val="30719D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https://fred.stlouisfed.org/graph/?g=zneW</a:t>
            </a:r>
            <a:endParaRPr sz="1200" b="1" i="0" u="none" strike="noStrike" cap="none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6883321" y="3505910"/>
            <a:ext cx="642743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USA GDP(</a:t>
            </a:r>
            <a:r>
              <a:rPr lang="en-US" sz="1800" b="0" i="0" u="none" strike="noStrike" cap="none">
                <a:solidFill>
                  <a:srgbClr val="0C0C0C"/>
                </a:solidFill>
                <a:latin typeface="Lucida Sans"/>
                <a:ea typeface="Lucida Sans"/>
                <a:cs typeface="Lucida Sans"/>
                <a:sym typeface="Lucida Sans"/>
              </a:rPr>
              <a:t>Billions$</a:t>
            </a:r>
            <a:r>
              <a:rPr lang="en-US" sz="1800" b="0" i="0" u="none" strike="noStrike" cap="none">
                <a:solidFill>
                  <a:srgbClr val="666666"/>
                </a:solidFill>
                <a:latin typeface="Lucida Sans"/>
                <a:ea typeface="Lucida Sans"/>
                <a:cs typeface="Lucida Sans"/>
                <a:sym typeface="Lucida Sans"/>
              </a:rPr>
              <a:t> </a:t>
            </a:r>
            <a:r>
              <a:rPr lang="en-US" sz="1800" b="1" i="0" u="none" strike="noStrike" cap="none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Quarterly Real GDP (adjusted for inflation)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Source: </a:t>
            </a:r>
            <a:r>
              <a:rPr lang="en-US" sz="1200" b="0" i="0" u="sng" strike="noStrike" cap="none">
                <a:solidFill>
                  <a:srgbClr val="2F5496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https://fred.stlouisfed.org/series/GDPC1#0</a:t>
            </a:r>
            <a:endParaRPr sz="1200" b="1" i="0" u="none" strike="noStrike" cap="none">
              <a:solidFill>
                <a:srgbClr val="2F549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59354" y="4671208"/>
            <a:ext cx="4549806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Housing Starts(New Housing Project)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a measure of the number of units of new housing projects started in a given period</a:t>
            </a:r>
            <a:r>
              <a:rPr lang="en-US" sz="1400" b="1" i="0" u="none" strike="noStrike" cap="none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Data Source: </a:t>
            </a:r>
            <a:r>
              <a:rPr lang="en-US" sz="900" b="0" i="0" u="sng" strike="noStrike" cap="none">
                <a:solidFill>
                  <a:srgbClr val="30719D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https://www.census.gov/construction/nrc/historical_data/index.html</a:t>
            </a:r>
            <a:endParaRPr sz="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861038" y="4381635"/>
            <a:ext cx="670712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Unemployment(%)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Source: </a:t>
            </a:r>
            <a:r>
              <a:rPr lang="en-US" sz="1200" b="0" i="0" u="sng" strike="noStrike" cap="none">
                <a:solidFill>
                  <a:srgbClr val="30719D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https://fred.stlouisfed.org/series/UNRATE</a:t>
            </a:r>
            <a:endParaRPr sz="1200" b="1" i="0" u="none" strike="noStrike" cap="none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76197" y="265693"/>
            <a:ext cx="125555" cy="1490755"/>
          </a:xfrm>
          <a:prstGeom prst="roundRect">
            <a:avLst>
              <a:gd name="adj" fmla="val 16667"/>
            </a:avLst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53599" y="307266"/>
            <a:ext cx="116848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5481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Key supply-demand factors that influence US home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5481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>
                <a:solidFill>
                  <a:srgbClr val="5481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prices</a:t>
            </a:r>
            <a:endParaRPr sz="3600" b="1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97010" y="2275440"/>
            <a:ext cx="1411144" cy="149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2002536" y="2196162"/>
            <a:ext cx="3087478" cy="514393"/>
          </a:xfrm>
          <a:custGeom>
            <a:avLst/>
            <a:gdLst/>
            <a:ahLst/>
            <a:cxnLst/>
            <a:rect l="l" t="t" r="r" b="b"/>
            <a:pathLst>
              <a:path w="1420427" h="1410045" extrusionOk="0">
                <a:moveTo>
                  <a:pt x="0" y="0"/>
                </a:moveTo>
                <a:cubicBezTo>
                  <a:pt x="58445" y="653988"/>
                  <a:pt x="116890" y="1307977"/>
                  <a:pt x="248575" y="1393794"/>
                </a:cubicBezTo>
                <a:cubicBezTo>
                  <a:pt x="380260" y="1479611"/>
                  <a:pt x="658428" y="526742"/>
                  <a:pt x="790113" y="514905"/>
                </a:cubicBezTo>
                <a:cubicBezTo>
                  <a:pt x="921798" y="503068"/>
                  <a:pt x="933635" y="1177771"/>
                  <a:pt x="1038687" y="1322773"/>
                </a:cubicBezTo>
                <a:cubicBezTo>
                  <a:pt x="1143739" y="1467775"/>
                  <a:pt x="1362722" y="1389356"/>
                  <a:pt x="1420427" y="138491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 flipH="1">
            <a:off x="5915150" y="2052444"/>
            <a:ext cx="2415034" cy="674626"/>
          </a:xfrm>
          <a:custGeom>
            <a:avLst/>
            <a:gdLst/>
            <a:ahLst/>
            <a:cxnLst/>
            <a:rect l="l" t="t" r="r" b="b"/>
            <a:pathLst>
              <a:path w="1420427" h="1410045" extrusionOk="0">
                <a:moveTo>
                  <a:pt x="0" y="0"/>
                </a:moveTo>
                <a:cubicBezTo>
                  <a:pt x="58445" y="653988"/>
                  <a:pt x="116890" y="1307977"/>
                  <a:pt x="248575" y="1393794"/>
                </a:cubicBezTo>
                <a:cubicBezTo>
                  <a:pt x="380260" y="1479611"/>
                  <a:pt x="658428" y="526742"/>
                  <a:pt x="790113" y="514905"/>
                </a:cubicBezTo>
                <a:cubicBezTo>
                  <a:pt x="921798" y="503068"/>
                  <a:pt x="933635" y="1177771"/>
                  <a:pt x="1038687" y="1322773"/>
                </a:cubicBezTo>
                <a:cubicBezTo>
                  <a:pt x="1143739" y="1467775"/>
                  <a:pt x="1362722" y="1389356"/>
                  <a:pt x="1420427" y="138491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76197" y="5640298"/>
            <a:ext cx="6707124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Homes Sold</a:t>
            </a:r>
            <a:endParaRPr sz="1800" b="1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Char char="•"/>
            </a:pPr>
            <a:r>
              <a:rPr lang="en-US" sz="1400" b="0" i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House for sale is a basic measure of supply.</a:t>
            </a:r>
            <a:endParaRPr sz="1400" b="1" i="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en-US" sz="90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Source: </a:t>
            </a:r>
            <a:r>
              <a:rPr lang="en-US" sz="900" b="0" i="0" u="sng" strike="noStrike">
                <a:solidFill>
                  <a:srgbClr val="30719D"/>
                </a:solidFill>
                <a:latin typeface="Open Sans"/>
                <a:ea typeface="Open Sans"/>
                <a:cs typeface="Open Sans"/>
                <a:sym typeface="Open San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https://www.census.gov/construction/nrs/historical_data/index.html</a:t>
            </a:r>
            <a:endParaRPr sz="900" b="1" i="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479397" y="896644"/>
            <a:ext cx="5634361" cy="71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Calibri"/>
              <a:buNone/>
            </a:pPr>
            <a:r>
              <a:rPr lang="en-US" sz="6600" b="1" dirty="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Demand Equation(Yearly data):</a:t>
            </a:r>
            <a:endParaRPr dirty="0"/>
          </a:p>
        </p:txBody>
      </p:sp>
      <p:sp>
        <p:nvSpPr>
          <p:cNvPr id="126" name="Google Shape;126;p4"/>
          <p:cNvSpPr/>
          <p:nvPr/>
        </p:nvSpPr>
        <p:spPr>
          <a:xfrm>
            <a:off x="186430" y="2024633"/>
            <a:ext cx="159801" cy="3071150"/>
          </a:xfrm>
          <a:prstGeom prst="roundRect">
            <a:avLst>
              <a:gd name="adj" fmla="val 16667"/>
            </a:avLst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672192" y="5863994"/>
            <a:ext cx="57787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Fig: Last </a:t>
            </a:r>
            <a:r>
              <a:rPr lang="en-US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1400" b="1" i="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years Quarterly data </a:t>
            </a:r>
            <a:endParaRPr dirty="0"/>
          </a:p>
        </p:txBody>
      </p:sp>
      <p:sp>
        <p:nvSpPr>
          <p:cNvPr id="130" name="Google Shape;130;p4"/>
          <p:cNvSpPr txBox="1"/>
          <p:nvPr/>
        </p:nvSpPr>
        <p:spPr>
          <a:xfrm>
            <a:off x="355109" y="2645850"/>
            <a:ext cx="57787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 </a:t>
            </a:r>
            <a:r>
              <a:rPr lang="en-US" sz="1600" b="0" i="0" u="sng" strike="noStrike" dirty="0">
                <a:solidFill>
                  <a:srgbClr val="30719D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S&amp;P Case-Shiller Housing Price Index</a:t>
            </a:r>
            <a:r>
              <a:rPr lang="en-US" sz="1600" b="0" i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is taken as the y variable, or dependent variable, as an indicator of change in prices.</a:t>
            </a:r>
            <a:endParaRPr sz="1600" b="1" i="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346231" y="3560208"/>
            <a:ext cx="57787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Taking all the other factors as independent variable .</a:t>
            </a:r>
            <a:endParaRPr sz="1600" b="1" i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399500" y="1995890"/>
            <a:ext cx="6365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multivariable regression model Eqn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87D09-4E32-1541-C427-79A46B38F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192" y="2691854"/>
            <a:ext cx="4716788" cy="3153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325837" y="941033"/>
            <a:ext cx="4920865" cy="61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0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Calibri"/>
              <a:buNone/>
            </a:pPr>
            <a:r>
              <a:rPr lang="en-US" sz="7200" b="1" dirty="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r>
              <a:rPr lang="en-US" sz="6600" b="1" dirty="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 Equation(Monthly data):</a:t>
            </a:r>
            <a:endParaRPr dirty="0"/>
          </a:p>
        </p:txBody>
      </p:sp>
      <p:sp>
        <p:nvSpPr>
          <p:cNvPr id="149" name="Google Shape;149;p6"/>
          <p:cNvSpPr/>
          <p:nvPr/>
        </p:nvSpPr>
        <p:spPr>
          <a:xfrm>
            <a:off x="97654" y="1990773"/>
            <a:ext cx="173596" cy="3087254"/>
          </a:xfrm>
          <a:prstGeom prst="roundRect">
            <a:avLst>
              <a:gd name="adj" fmla="val 16667"/>
            </a:avLst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266330" y="1990773"/>
            <a:ext cx="6365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multivariable regression model Eqn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325837" y="2597240"/>
            <a:ext cx="57787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 </a:t>
            </a:r>
            <a:r>
              <a:rPr lang="en-US" sz="1600" b="0" i="0" u="sng" strike="noStrike" dirty="0">
                <a:solidFill>
                  <a:srgbClr val="30719D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S&amp;P Case-Shiller Housing Price Index</a:t>
            </a:r>
            <a:r>
              <a:rPr lang="en-US" sz="1600" b="0" i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is taken as the y variable, or dependent variable, as an indicator of change in prices.</a:t>
            </a:r>
            <a:endParaRPr sz="1600" b="1" i="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6075701" y="5364465"/>
            <a:ext cx="57787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400" b="1" i="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Fig: Yearly</a:t>
            </a:r>
            <a:r>
              <a:rPr lang="en-US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i="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lvl="0"/>
            <a:endParaRPr dirty="0"/>
          </a:p>
        </p:txBody>
      </p:sp>
      <p:sp>
        <p:nvSpPr>
          <p:cNvPr id="154" name="Google Shape;154;p6"/>
          <p:cNvSpPr txBox="1"/>
          <p:nvPr/>
        </p:nvSpPr>
        <p:spPr>
          <a:xfrm>
            <a:off x="325837" y="3549789"/>
            <a:ext cx="57787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Taking all the other factors as independent variable .</a:t>
            </a:r>
            <a:endParaRPr sz="1600" b="1" i="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3D0B3-D587-3E8A-4C89-F6BE742F0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701" y="2027871"/>
            <a:ext cx="5937131" cy="32994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75966" y="1819921"/>
            <a:ext cx="133166" cy="3213717"/>
          </a:xfrm>
          <a:prstGeom prst="roundRect">
            <a:avLst>
              <a:gd name="adj" fmla="val 16667"/>
            </a:avLst>
          </a:prstGeom>
          <a:solidFill>
            <a:srgbClr val="548135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361681" y="929677"/>
            <a:ext cx="4988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548135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3200" b="1" i="0">
              <a:solidFill>
                <a:srgbClr val="54813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361681" y="1921516"/>
            <a:ext cx="10948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As for </a:t>
            </a:r>
            <a:r>
              <a:rPr lang="en-US" sz="1800" b="1" i="0" dirty="0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housing demand </a:t>
            </a:r>
            <a:r>
              <a:rPr lang="en-US" sz="1800" b="1" i="0" dirty="0" err="1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eqn</a:t>
            </a:r>
            <a:r>
              <a:rPr lang="en-US" sz="1800" b="0" i="0" dirty="0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, for every 1% increase in Unemployment rate, there is a correlated 6.55% inc. in the HPI and for every 1% increase in Mortgage rate, there is a correlated 7.28% inc. in the </a:t>
            </a:r>
            <a:r>
              <a:rPr lang="en-US" sz="1800" b="0" i="0" dirty="0" err="1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HPI.Meanwhile</a:t>
            </a:r>
            <a:r>
              <a:rPr lang="en-US" sz="1800" b="0" i="0" dirty="0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, for every 1% increase in Foreclosure rate, there is a correlated -5.35 dec. in HPI</a:t>
            </a:r>
            <a:r>
              <a:rPr lang="en-US" sz="1800" dirty="0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 &amp; for every 100 billion increment in GDP there is correlated 2.47 unit increment in HPI</a:t>
            </a:r>
            <a:endParaRPr sz="1800" b="0" i="0" dirty="0">
              <a:solidFill>
                <a:srgbClr val="323F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361681" y="3528909"/>
            <a:ext cx="1094847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As for </a:t>
            </a:r>
            <a:r>
              <a:rPr lang="en-US" sz="1800" b="1" i="0" dirty="0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housing Supply </a:t>
            </a:r>
            <a:r>
              <a:rPr lang="en-US" sz="1800" b="1" i="0" dirty="0" err="1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eqn</a:t>
            </a:r>
            <a:r>
              <a:rPr lang="en-US" sz="1800" b="0" i="0" dirty="0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, for every 100 units increase in Building permits, there is a correlated 3.93 unit dec . in the HPI and for every 1000 million spending in Construction, there is a correlated 3.45 unit inc. in the HPI.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Meanwhile, for every 1000 increase in Housing starts, there is a correlated 2.29 unit dec. in HPI</a:t>
            </a:r>
            <a:r>
              <a:rPr lang="en-US" sz="1800" dirty="0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 &amp; for every 100 Home sold there is </a:t>
            </a:r>
            <a:r>
              <a:rPr lang="en-US" sz="1800" b="0" i="0" dirty="0">
                <a:solidFill>
                  <a:srgbClr val="0D405F"/>
                </a:solidFill>
                <a:latin typeface="Inter"/>
                <a:ea typeface="Inter"/>
                <a:cs typeface="Inter"/>
                <a:sym typeface="Inter"/>
              </a:rPr>
              <a:t>correlated 2.53 unit dec. in HPI.</a:t>
            </a:r>
            <a:endParaRPr sz="1800" b="0" i="0" dirty="0">
              <a:solidFill>
                <a:srgbClr val="323F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3781887" y="5575177"/>
            <a:ext cx="4092606" cy="727969"/>
          </a:xfrm>
          <a:prstGeom prst="flowChartDecision">
            <a:avLst/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Widescreen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Inter</vt:lpstr>
      <vt:lpstr>Lato</vt:lpstr>
      <vt:lpstr>Lucida Sans</vt:lpstr>
      <vt:lpstr>Helvetica Neue</vt:lpstr>
      <vt:lpstr>Open Sans</vt:lpstr>
      <vt:lpstr>Arial</vt:lpstr>
      <vt:lpstr>Office Theme</vt:lpstr>
      <vt:lpstr>What Factors influence the Residential home prices across U.S the most using a data science model?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influence the Residential home prices across U.S the most using a data science model?</dc:title>
  <dc:creator>sharma ankit</dc:creator>
  <cp:lastModifiedBy>Samidha goel</cp:lastModifiedBy>
  <cp:revision>1</cp:revision>
  <dcterms:created xsi:type="dcterms:W3CDTF">2021-09-15T14:45:03Z</dcterms:created>
  <dcterms:modified xsi:type="dcterms:W3CDTF">2023-06-13T14:20:22Z</dcterms:modified>
</cp:coreProperties>
</file>