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RoxboroughCF" charset="1" panose="00000500000000000000"/>
      <p:regular r:id="rId22"/>
    </p:embeddedFont>
    <p:embeddedFont>
      <p:font typeface="Poppins Light" charset="1" panose="02000000000000000000"/>
      <p:regular r:id="rId23"/>
    </p:embeddedFont>
    <p:embeddedFont>
      <p:font typeface="RoxboroughCF Bold" charset="1" panose="00000800000000000000"/>
      <p:regular r:id="rId24"/>
    </p:embeddedFont>
    <p:embeddedFont>
      <p:font typeface="RoxboroughCF Italics" charset="1" panose="00000500000000000000"/>
      <p:regular r:id="rId25"/>
    </p:embeddedFont>
    <p:embeddedFont>
      <p:font typeface="Poppins Medium" charset="1" panose="020000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embeddings/oleObject1.bin" Type="http://schemas.openxmlformats.org/officeDocument/2006/relationships/oleObjec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embeddings/oleObject2.bin" Type="http://schemas.openxmlformats.org/officeDocument/2006/relationships/oleObjec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embeddings/oleObject3.bin" Type="http://schemas.openxmlformats.org/officeDocument/2006/relationships/oleObjec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535D6B"/>
        </a:solidFill>
      </p:bgPr>
    </p:bg>
    <p:spTree>
      <p:nvGrpSpPr>
        <p:cNvPr id="1" name=""/>
        <p:cNvGrpSpPr/>
        <p:nvPr/>
      </p:nvGrpSpPr>
      <p:grpSpPr>
        <a:xfrm>
          <a:off x="0" y="0"/>
          <a:ext cx="0" cy="0"/>
          <a:chOff x="0" y="0"/>
          <a:chExt cx="0" cy="0"/>
        </a:xfrm>
      </p:grpSpPr>
      <p:grpSp>
        <p:nvGrpSpPr>
          <p:cNvPr name="Group 2" id="2"/>
          <p:cNvGrpSpPr/>
          <p:nvPr/>
        </p:nvGrpSpPr>
        <p:grpSpPr>
          <a:xfrm rot="0">
            <a:off x="2384428" y="3124797"/>
            <a:ext cx="13519144" cy="4037407"/>
            <a:chOff x="0" y="0"/>
            <a:chExt cx="18025526" cy="5383209"/>
          </a:xfrm>
        </p:grpSpPr>
        <p:sp>
          <p:nvSpPr>
            <p:cNvPr name="AutoShape 3" id="3"/>
            <p:cNvSpPr/>
            <p:nvPr/>
          </p:nvSpPr>
          <p:spPr>
            <a:xfrm rot="0">
              <a:off x="0" y="5370427"/>
              <a:ext cx="18025526" cy="12781"/>
            </a:xfrm>
            <a:prstGeom prst="rect">
              <a:avLst/>
            </a:prstGeom>
            <a:solidFill>
              <a:srgbClr val="F0F2F4"/>
            </a:solidFill>
          </p:spPr>
        </p:sp>
        <p:sp>
          <p:nvSpPr>
            <p:cNvPr name="TextBox 4" id="4"/>
            <p:cNvSpPr txBox="true"/>
            <p:nvPr/>
          </p:nvSpPr>
          <p:spPr>
            <a:xfrm rot="0">
              <a:off x="0" y="247650"/>
              <a:ext cx="18025526" cy="4550949"/>
            </a:xfrm>
            <a:prstGeom prst="rect">
              <a:avLst/>
            </a:prstGeom>
          </p:spPr>
          <p:txBody>
            <a:bodyPr anchor="t" rtlCol="false" tIns="0" lIns="0" bIns="0" rIns="0">
              <a:spAutoFit/>
            </a:bodyPr>
            <a:lstStyle/>
            <a:p>
              <a:pPr algn="ctr">
                <a:lnSpc>
                  <a:spcPts val="13000"/>
                </a:lnSpc>
              </a:pPr>
              <a:r>
                <a:rPr lang="en-US" sz="13000">
                  <a:solidFill>
                    <a:srgbClr val="F0F2F4"/>
                  </a:solidFill>
                  <a:latin typeface="RoxboroughCF"/>
                  <a:ea typeface="RoxboroughCF"/>
                  <a:cs typeface="RoxboroughCF"/>
                  <a:sym typeface="RoxboroughCF"/>
                </a:rPr>
                <a:t>kvasir m</a:t>
              </a:r>
              <a:r>
                <a:rPr lang="en-US" sz="13000">
                  <a:solidFill>
                    <a:srgbClr val="F0F2F4"/>
                  </a:solidFill>
                  <a:latin typeface="RoxboroughCF"/>
                  <a:ea typeface="RoxboroughCF"/>
                  <a:cs typeface="RoxboroughCF"/>
                  <a:sym typeface="RoxboroughCF"/>
                </a:rPr>
                <a:t>odel training</a:t>
              </a:r>
            </a:p>
          </p:txBody>
        </p:sp>
      </p:grpSp>
      <p:sp>
        <p:nvSpPr>
          <p:cNvPr name="TextBox 5" id="5"/>
          <p:cNvSpPr txBox="true"/>
          <p:nvPr/>
        </p:nvSpPr>
        <p:spPr>
          <a:xfrm rot="0">
            <a:off x="3057434" y="8857869"/>
            <a:ext cx="12173131" cy="400431"/>
          </a:xfrm>
          <a:prstGeom prst="rect">
            <a:avLst/>
          </a:prstGeom>
        </p:spPr>
        <p:txBody>
          <a:bodyPr anchor="t" rtlCol="false" tIns="0" lIns="0" bIns="0" rIns="0">
            <a:spAutoFit/>
          </a:bodyPr>
          <a:lstStyle/>
          <a:p>
            <a:pPr algn="ctr">
              <a:lnSpc>
                <a:spcPts val="3360"/>
              </a:lnSpc>
              <a:spcBef>
                <a:spcPct val="0"/>
              </a:spcBef>
            </a:pPr>
            <a:r>
              <a:rPr lang="en-US" sz="2400" spc="48">
                <a:solidFill>
                  <a:srgbClr val="F0F2F4"/>
                </a:solidFill>
                <a:latin typeface="Poppins Light"/>
                <a:ea typeface="Poppins Light"/>
                <a:cs typeface="Poppins Light"/>
                <a:sym typeface="Poppins Light"/>
              </a:rPr>
              <a:t>SANTIAGO HERNANDEZ CHAVEZ</a:t>
            </a:r>
          </a:p>
        </p:txBody>
      </p:sp>
      <p:grpSp>
        <p:nvGrpSpPr>
          <p:cNvPr name="Group 6" id="6"/>
          <p:cNvGrpSpPr/>
          <p:nvPr/>
        </p:nvGrpSpPr>
        <p:grpSpPr>
          <a:xfrm rot="0">
            <a:off x="8649855" y="1028700"/>
            <a:ext cx="988290" cy="988290"/>
            <a:chOff x="0" y="0"/>
            <a:chExt cx="1317720" cy="1317720"/>
          </a:xfrm>
        </p:grpSpPr>
        <p:grpSp>
          <p:nvGrpSpPr>
            <p:cNvPr name="Group 7" id="7"/>
            <p:cNvGrpSpPr>
              <a:grpSpLocks noChangeAspect="true"/>
            </p:cNvGrpSpPr>
            <p:nvPr/>
          </p:nvGrpSpPr>
          <p:grpSpPr>
            <a:xfrm rot="0">
              <a:off x="0" y="0"/>
              <a:ext cx="1317720" cy="1317720"/>
              <a:chOff x="-2540" y="-2540"/>
              <a:chExt cx="6355080" cy="6355080"/>
            </a:xfrm>
          </p:grpSpPr>
          <p:sp>
            <p:nvSpPr>
              <p:cNvPr name="Freeform 8" id="8"/>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0F2F4"/>
              </a:solidFill>
            </p:spPr>
          </p:sp>
        </p:grpSp>
        <p:sp>
          <p:nvSpPr>
            <p:cNvPr name="TextBox 9" id="9"/>
            <p:cNvSpPr txBox="true"/>
            <p:nvPr/>
          </p:nvSpPr>
          <p:spPr>
            <a:xfrm rot="0">
              <a:off x="180594" y="283592"/>
              <a:ext cx="956531" cy="642586"/>
            </a:xfrm>
            <a:prstGeom prst="rect">
              <a:avLst/>
            </a:prstGeom>
          </p:spPr>
          <p:txBody>
            <a:bodyPr anchor="t" rtlCol="false" tIns="0" lIns="0" bIns="0" rIns="0">
              <a:spAutoFit/>
            </a:bodyPr>
            <a:lstStyle/>
            <a:p>
              <a:pPr algn="ctr">
                <a:lnSpc>
                  <a:spcPts val="4064"/>
                </a:lnSpc>
                <a:spcBef>
                  <a:spcPct val="0"/>
                </a:spcBef>
              </a:pPr>
              <a:r>
                <a:rPr lang="en-US" b="true" sz="2903">
                  <a:solidFill>
                    <a:srgbClr val="F0F2F4"/>
                  </a:solidFill>
                  <a:latin typeface="RoxboroughCF Bold"/>
                  <a:ea typeface="RoxboroughCF Bold"/>
                  <a:cs typeface="RoxboroughCF Bold"/>
                  <a:sym typeface="RoxboroughCF Bold"/>
                </a:rPr>
                <a:t>LA</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535D6B"/>
        </a:solidFill>
      </p:bgPr>
    </p:bg>
    <p:spTree>
      <p:nvGrpSpPr>
        <p:cNvPr id="1" name=""/>
        <p:cNvGrpSpPr/>
        <p:nvPr/>
      </p:nvGrpSpPr>
      <p:grpSpPr>
        <a:xfrm>
          <a:off x="0" y="0"/>
          <a:ext cx="0" cy="0"/>
          <a:chOff x="0" y="0"/>
          <a:chExt cx="0" cy="0"/>
        </a:xfrm>
      </p:grpSpPr>
      <p:graphicFrame>
        <p:nvGraphicFramePr>
          <p:cNvPr name="Object 2" id="2"/>
          <p:cNvGraphicFramePr/>
          <p:nvPr/>
        </p:nvGraphicFramePr>
        <p:xfrm>
          <a:off x="1520176" y="1564453"/>
          <a:ext cx="3771900" cy="2514600"/>
        </p:xfrm>
        <a:graphic>
          <a:graphicData uri="http://schemas.openxmlformats.org/presentationml/2006/ole">
            <p:oleObj imgW="4521200" imgH="32639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535D6B"/>
        </a:solidFill>
      </p:bgPr>
    </p:bg>
    <p:spTree>
      <p:nvGrpSpPr>
        <p:cNvPr id="1" name=""/>
        <p:cNvGrpSpPr/>
        <p:nvPr/>
      </p:nvGrpSpPr>
      <p:grpSpPr>
        <a:xfrm>
          <a:off x="0" y="0"/>
          <a:ext cx="0" cy="0"/>
          <a:chOff x="0" y="0"/>
          <a:chExt cx="0" cy="0"/>
        </a:xfrm>
      </p:grpSpPr>
      <p:sp>
        <p:nvSpPr>
          <p:cNvPr name="TextBox 2" id="2"/>
          <p:cNvSpPr txBox="true"/>
          <p:nvPr/>
        </p:nvSpPr>
        <p:spPr>
          <a:xfrm rot="0">
            <a:off x="236470" y="774602"/>
            <a:ext cx="4089202" cy="1466850"/>
          </a:xfrm>
          <a:prstGeom prst="rect">
            <a:avLst/>
          </a:prstGeom>
        </p:spPr>
        <p:txBody>
          <a:bodyPr anchor="t" rtlCol="false" tIns="0" lIns="0" bIns="0" rIns="0">
            <a:spAutoFit/>
          </a:bodyPr>
          <a:lstStyle/>
          <a:p>
            <a:pPr algn="ctr">
              <a:lnSpc>
                <a:spcPts val="11519"/>
              </a:lnSpc>
              <a:spcBef>
                <a:spcPct val="0"/>
              </a:spcBef>
            </a:pPr>
            <a:r>
              <a:rPr lang="en-US" sz="9600">
                <a:solidFill>
                  <a:srgbClr val="000000"/>
                </a:solidFill>
                <a:latin typeface="RoxboroughCF"/>
                <a:ea typeface="RoxboroughCF"/>
                <a:cs typeface="RoxboroughCF"/>
                <a:sym typeface="RoxboroughCF"/>
              </a:rPr>
              <a:t>Phase 1</a:t>
            </a:r>
          </a:p>
        </p:txBody>
      </p:sp>
      <p:graphicFrame>
        <p:nvGraphicFramePr>
          <p:cNvPr name="Object 3" id="3"/>
          <p:cNvGraphicFramePr/>
          <p:nvPr/>
        </p:nvGraphicFramePr>
        <p:xfrm>
          <a:off x="886761" y="3409326"/>
          <a:ext cx="6286500" cy="2095500"/>
        </p:xfrm>
        <a:graphic>
          <a:graphicData uri="http://schemas.openxmlformats.org/presentationml/2006/ole">
            <p:oleObj imgW="7543800" imgH="33528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535D6B"/>
        </a:solidFill>
      </p:bgPr>
    </p:bg>
    <p:spTree>
      <p:nvGrpSpPr>
        <p:cNvPr id="1" name=""/>
        <p:cNvGrpSpPr/>
        <p:nvPr/>
      </p:nvGrpSpPr>
      <p:grpSpPr>
        <a:xfrm>
          <a:off x="0" y="0"/>
          <a:ext cx="0" cy="0"/>
          <a:chOff x="0" y="0"/>
          <a:chExt cx="0" cy="0"/>
        </a:xfrm>
      </p:grpSpPr>
      <p:sp>
        <p:nvSpPr>
          <p:cNvPr name="TextBox 2" id="2"/>
          <p:cNvSpPr txBox="true"/>
          <p:nvPr/>
        </p:nvSpPr>
        <p:spPr>
          <a:xfrm rot="0">
            <a:off x="843930" y="1019175"/>
            <a:ext cx="4458742" cy="1466850"/>
          </a:xfrm>
          <a:prstGeom prst="rect">
            <a:avLst/>
          </a:prstGeom>
        </p:spPr>
        <p:txBody>
          <a:bodyPr anchor="t" rtlCol="false" tIns="0" lIns="0" bIns="0" rIns="0">
            <a:spAutoFit/>
          </a:bodyPr>
          <a:lstStyle/>
          <a:p>
            <a:pPr algn="ctr">
              <a:lnSpc>
                <a:spcPts val="11519"/>
              </a:lnSpc>
              <a:spcBef>
                <a:spcPct val="0"/>
              </a:spcBef>
            </a:pPr>
            <a:r>
              <a:rPr lang="en-US" sz="9600">
                <a:solidFill>
                  <a:srgbClr val="000000"/>
                </a:solidFill>
                <a:latin typeface="RoxboroughCF"/>
                <a:ea typeface="RoxboroughCF"/>
                <a:cs typeface="RoxboroughCF"/>
                <a:sym typeface="RoxboroughCF"/>
              </a:rPr>
              <a:t>Phas</a:t>
            </a:r>
            <a:r>
              <a:rPr lang="en-US" sz="9600">
                <a:solidFill>
                  <a:srgbClr val="000000"/>
                </a:solidFill>
                <a:latin typeface="RoxboroughCF"/>
                <a:ea typeface="RoxboroughCF"/>
                <a:cs typeface="RoxboroughCF"/>
                <a:sym typeface="RoxboroughCF"/>
              </a:rPr>
              <a:t>e 2</a:t>
            </a:r>
          </a:p>
        </p:txBody>
      </p:sp>
      <p:graphicFrame>
        <p:nvGraphicFramePr>
          <p:cNvPr name="Object 3" id="3"/>
          <p:cNvGraphicFramePr/>
          <p:nvPr/>
        </p:nvGraphicFramePr>
        <p:xfrm>
          <a:off x="1028700" y="2745172"/>
          <a:ext cx="7543800" cy="2095500"/>
        </p:xfrm>
        <a:graphic>
          <a:graphicData uri="http://schemas.openxmlformats.org/presentationml/2006/ole">
            <p:oleObj imgW="9042400" imgH="35941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535D6B"/>
        </a:solidFill>
      </p:bgPr>
    </p:bg>
    <p:spTree>
      <p:nvGrpSpPr>
        <p:cNvPr id="1" name=""/>
        <p:cNvGrpSpPr/>
        <p:nvPr/>
      </p:nvGrpSpPr>
      <p:grpSpPr>
        <a:xfrm>
          <a:off x="0" y="0"/>
          <a:ext cx="0" cy="0"/>
          <a:chOff x="0" y="0"/>
          <a:chExt cx="0" cy="0"/>
        </a:xfrm>
      </p:grpSpPr>
      <p:sp>
        <p:nvSpPr>
          <p:cNvPr name="Freeform 2" id="2"/>
          <p:cNvSpPr/>
          <p:nvPr/>
        </p:nvSpPr>
        <p:spPr>
          <a:xfrm flipH="false" flipV="false" rot="0">
            <a:off x="3856095" y="332968"/>
            <a:ext cx="10575810" cy="9384921"/>
          </a:xfrm>
          <a:custGeom>
            <a:avLst/>
            <a:gdLst/>
            <a:ahLst/>
            <a:cxnLst/>
            <a:rect r="r" b="b" t="t" l="l"/>
            <a:pathLst>
              <a:path h="9384921" w="10575810">
                <a:moveTo>
                  <a:pt x="0" y="0"/>
                </a:moveTo>
                <a:lnTo>
                  <a:pt x="10575810" y="0"/>
                </a:lnTo>
                <a:lnTo>
                  <a:pt x="10575810" y="9384921"/>
                </a:lnTo>
                <a:lnTo>
                  <a:pt x="0" y="9384921"/>
                </a:lnTo>
                <a:lnTo>
                  <a:pt x="0" y="0"/>
                </a:lnTo>
                <a:close/>
              </a:path>
            </a:pathLst>
          </a:custGeom>
          <a:blipFill>
            <a:blip r:embed="rId2"/>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p:cSld>
    <p:bg>
      <p:bgPr>
        <a:solidFill>
          <a:srgbClr val="535D6B"/>
        </a:solidFill>
      </p:bgPr>
    </p:bg>
    <p:spTree>
      <p:nvGrpSpPr>
        <p:cNvPr id="1" name=""/>
        <p:cNvGrpSpPr/>
        <p:nvPr/>
      </p:nvGrpSpPr>
      <p:grpSpPr>
        <a:xfrm>
          <a:off x="0" y="0"/>
          <a:ext cx="0" cy="0"/>
          <a:chOff x="0" y="0"/>
          <a:chExt cx="0" cy="0"/>
        </a:xfrm>
      </p:grpSpPr>
      <p:sp>
        <p:nvSpPr>
          <p:cNvPr name="TextBox 2" id="2"/>
          <p:cNvSpPr txBox="true"/>
          <p:nvPr/>
        </p:nvSpPr>
        <p:spPr>
          <a:xfrm rot="0">
            <a:off x="757873" y="4375795"/>
            <a:ext cx="16772253" cy="4829175"/>
          </a:xfrm>
          <a:prstGeom prst="rect">
            <a:avLst/>
          </a:prstGeom>
        </p:spPr>
        <p:txBody>
          <a:bodyPr anchor="t" rtlCol="false" tIns="0" lIns="0" bIns="0" rIns="0">
            <a:spAutoFit/>
          </a:bodyPr>
          <a:lstStyle/>
          <a:p>
            <a:pPr algn="just">
              <a:lnSpc>
                <a:spcPts val="3479"/>
              </a:lnSpc>
              <a:spcBef>
                <a:spcPct val="0"/>
              </a:spcBef>
            </a:pPr>
            <a:r>
              <a:rPr lang="en-US" sz="2899">
                <a:solidFill>
                  <a:srgbClr val="F0F2F4"/>
                </a:solidFill>
                <a:latin typeface="RoxboroughCF"/>
                <a:ea typeface="RoxboroughCF"/>
                <a:cs typeface="RoxboroughCF"/>
                <a:sym typeface="RoxboroughCF"/>
              </a:rPr>
              <a:t>The ful</a:t>
            </a:r>
            <a:r>
              <a:rPr lang="en-US" sz="2899">
                <a:solidFill>
                  <a:srgbClr val="F0F2F4"/>
                </a:solidFill>
                <a:latin typeface="RoxboroughCF"/>
                <a:ea typeface="RoxboroughCF"/>
                <a:cs typeface="RoxboroughCF"/>
                <a:sym typeface="RoxboroughCF"/>
              </a:rPr>
              <a:t>l dataset was divided into three subsets: </a:t>
            </a:r>
          </a:p>
          <a:p>
            <a:pPr algn="just" marL="626106" indent="-313053" lvl="1">
              <a:lnSpc>
                <a:spcPts val="3479"/>
              </a:lnSpc>
              <a:buFont typeface="Arial"/>
              <a:buChar char="•"/>
            </a:pPr>
            <a:r>
              <a:rPr lang="en-US" sz="2899">
                <a:solidFill>
                  <a:srgbClr val="F0F2F4"/>
                </a:solidFill>
                <a:latin typeface="RoxboroughCF"/>
                <a:ea typeface="RoxboroughCF"/>
                <a:cs typeface="RoxboroughCF"/>
                <a:sym typeface="RoxboroughCF"/>
              </a:rPr>
              <a:t>training (80%)</a:t>
            </a:r>
          </a:p>
          <a:p>
            <a:pPr algn="just" marL="626106" indent="-313053" lvl="1">
              <a:lnSpc>
                <a:spcPts val="3479"/>
              </a:lnSpc>
              <a:buFont typeface="Arial"/>
              <a:buChar char="•"/>
            </a:pPr>
            <a:r>
              <a:rPr lang="en-US" sz="2899">
                <a:solidFill>
                  <a:srgbClr val="F0F2F4"/>
                </a:solidFill>
                <a:latin typeface="RoxboroughCF"/>
                <a:ea typeface="RoxboroughCF"/>
                <a:cs typeface="RoxboroughCF"/>
                <a:sym typeface="RoxboroughCF"/>
              </a:rPr>
              <a:t>validation (10%)</a:t>
            </a:r>
          </a:p>
          <a:p>
            <a:pPr algn="just" marL="626106" indent="-313053" lvl="1">
              <a:lnSpc>
                <a:spcPts val="3479"/>
              </a:lnSpc>
              <a:buFont typeface="Arial"/>
              <a:buChar char="•"/>
            </a:pPr>
            <a:r>
              <a:rPr lang="en-US" sz="2899">
                <a:solidFill>
                  <a:srgbClr val="F0F2F4"/>
                </a:solidFill>
                <a:latin typeface="RoxboroughCF"/>
                <a:ea typeface="RoxboroughCF"/>
                <a:cs typeface="RoxboroughCF"/>
                <a:sym typeface="RoxboroughCF"/>
              </a:rPr>
              <a:t>testing (10%). </a:t>
            </a:r>
          </a:p>
          <a:p>
            <a:pPr algn="just">
              <a:lnSpc>
                <a:spcPts val="3479"/>
              </a:lnSpc>
            </a:pPr>
          </a:p>
          <a:p>
            <a:pPr algn="just">
              <a:lnSpc>
                <a:spcPts val="3479"/>
              </a:lnSpc>
              <a:spcBef>
                <a:spcPct val="0"/>
              </a:spcBef>
            </a:pPr>
            <a:r>
              <a:rPr lang="en-US" sz="2899">
                <a:solidFill>
                  <a:srgbClr val="F0F2F4"/>
                </a:solidFill>
                <a:latin typeface="RoxboroughCF"/>
                <a:ea typeface="RoxboroughCF"/>
                <a:cs typeface="RoxboroughCF"/>
                <a:sym typeface="RoxboroughCF"/>
              </a:rPr>
              <a:t>This split ensures that the model learns from most of the data, adjusts its performance on a separate validation set, and is finally evaluated on a completely independent testing set that was not seen during training or validation.</a:t>
            </a:r>
          </a:p>
          <a:p>
            <a:pPr algn="just">
              <a:lnSpc>
                <a:spcPts val="3479"/>
              </a:lnSpc>
              <a:spcBef>
                <a:spcPct val="0"/>
              </a:spcBef>
            </a:pPr>
            <a:r>
              <a:rPr lang="en-US" sz="2899">
                <a:solidFill>
                  <a:srgbClr val="F0F2F4"/>
                </a:solidFill>
                <a:latin typeface="RoxboroughCF"/>
                <a:ea typeface="RoxboroughCF"/>
                <a:cs typeface="RoxboroughCF"/>
                <a:sym typeface="RoxboroughCF"/>
              </a:rPr>
              <a:t> The testing set is used only at the end of training to provide an accurate measurement of the model's performance on new, unseen data.</a:t>
            </a:r>
          </a:p>
          <a:p>
            <a:pPr algn="just">
              <a:lnSpc>
                <a:spcPts val="3479"/>
              </a:lnSpc>
              <a:spcBef>
                <a:spcPct val="0"/>
              </a:spcBef>
            </a:pPr>
          </a:p>
        </p:txBody>
      </p:sp>
      <p:sp>
        <p:nvSpPr>
          <p:cNvPr name="TextBox 3" id="3"/>
          <p:cNvSpPr txBox="true"/>
          <p:nvPr/>
        </p:nvSpPr>
        <p:spPr>
          <a:xfrm rot="0">
            <a:off x="0" y="442317"/>
            <a:ext cx="14376868" cy="2924175"/>
          </a:xfrm>
          <a:prstGeom prst="rect">
            <a:avLst/>
          </a:prstGeom>
        </p:spPr>
        <p:txBody>
          <a:bodyPr anchor="t" rtlCol="false" tIns="0" lIns="0" bIns="0" rIns="0">
            <a:spAutoFit/>
          </a:bodyPr>
          <a:lstStyle/>
          <a:p>
            <a:pPr algn="ctr">
              <a:lnSpc>
                <a:spcPts val="11519"/>
              </a:lnSpc>
              <a:spcBef>
                <a:spcPct val="0"/>
              </a:spcBef>
            </a:pPr>
            <a:r>
              <a:rPr lang="en-US" sz="9600">
                <a:solidFill>
                  <a:srgbClr val="000000"/>
                </a:solidFill>
                <a:latin typeface="RoxboroughCF"/>
                <a:ea typeface="RoxboroughCF"/>
                <a:cs typeface="RoxboroughCF"/>
                <a:sym typeface="RoxboroughCF"/>
              </a:rPr>
              <a:t>Da</a:t>
            </a:r>
            <a:r>
              <a:rPr lang="en-US" sz="9600">
                <a:solidFill>
                  <a:srgbClr val="000000"/>
                </a:solidFill>
                <a:latin typeface="RoxboroughCF"/>
                <a:ea typeface="RoxboroughCF"/>
                <a:cs typeface="RoxboroughCF"/>
                <a:sym typeface="RoxboroughCF"/>
              </a:rPr>
              <a:t>taset split and use of the testing set</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535D6B"/>
        </a:solidFill>
      </p:bgPr>
    </p:bg>
    <p:spTree>
      <p:nvGrpSpPr>
        <p:cNvPr id="1" name=""/>
        <p:cNvGrpSpPr/>
        <p:nvPr/>
      </p:nvGrpSpPr>
      <p:grpSpPr>
        <a:xfrm>
          <a:off x="0" y="0"/>
          <a:ext cx="0" cy="0"/>
          <a:chOff x="0" y="0"/>
          <a:chExt cx="0" cy="0"/>
        </a:xfrm>
      </p:grpSpPr>
      <p:sp>
        <p:nvSpPr>
          <p:cNvPr name="TextBox 2" id="2"/>
          <p:cNvSpPr txBox="true"/>
          <p:nvPr/>
        </p:nvSpPr>
        <p:spPr>
          <a:xfrm rot="0">
            <a:off x="753997" y="641771"/>
            <a:ext cx="6980039" cy="1466850"/>
          </a:xfrm>
          <a:prstGeom prst="rect">
            <a:avLst/>
          </a:prstGeom>
        </p:spPr>
        <p:txBody>
          <a:bodyPr anchor="t" rtlCol="false" tIns="0" lIns="0" bIns="0" rIns="0">
            <a:spAutoFit/>
          </a:bodyPr>
          <a:lstStyle/>
          <a:p>
            <a:pPr algn="ctr">
              <a:lnSpc>
                <a:spcPts val="11519"/>
              </a:lnSpc>
              <a:spcBef>
                <a:spcPct val="0"/>
              </a:spcBef>
            </a:pPr>
            <a:r>
              <a:rPr lang="en-US" sz="9600">
                <a:solidFill>
                  <a:srgbClr val="000000"/>
                </a:solidFill>
                <a:latin typeface="RoxboroughCF"/>
                <a:ea typeface="RoxboroughCF"/>
                <a:cs typeface="RoxboroughCF"/>
                <a:sym typeface="RoxboroughCF"/>
              </a:rPr>
              <a:t>Final Results</a:t>
            </a:r>
          </a:p>
        </p:txBody>
      </p:sp>
      <p:sp>
        <p:nvSpPr>
          <p:cNvPr name="TextBox 3" id="3"/>
          <p:cNvSpPr txBox="true"/>
          <p:nvPr/>
        </p:nvSpPr>
        <p:spPr>
          <a:xfrm rot="0">
            <a:off x="1294362" y="2619375"/>
            <a:ext cx="16230600" cy="5038725"/>
          </a:xfrm>
          <a:prstGeom prst="rect">
            <a:avLst/>
          </a:prstGeom>
        </p:spPr>
        <p:txBody>
          <a:bodyPr anchor="t" rtlCol="false" tIns="0" lIns="0" bIns="0" rIns="0">
            <a:spAutoFit/>
          </a:bodyPr>
          <a:lstStyle/>
          <a:p>
            <a:pPr algn="just">
              <a:lnSpc>
                <a:spcPts val="2520"/>
              </a:lnSpc>
            </a:pPr>
            <a:r>
              <a:rPr lang="en-US" sz="2100">
                <a:solidFill>
                  <a:srgbClr val="F0F2F4"/>
                </a:solidFill>
                <a:latin typeface="RoxboroughCF"/>
                <a:ea typeface="RoxboroughCF"/>
                <a:cs typeface="RoxboroughCF"/>
                <a:sym typeface="RoxboroughCF"/>
              </a:rPr>
              <a:t>Performance analysis:</a:t>
            </a:r>
          </a:p>
          <a:p>
            <a:pPr algn="just">
              <a:lnSpc>
                <a:spcPts val="2520"/>
              </a:lnSpc>
            </a:pPr>
            <a:r>
              <a:rPr lang="en-US" sz="2100">
                <a:solidFill>
                  <a:srgbClr val="F0F2F4"/>
                </a:solidFill>
                <a:latin typeface="RoxboroughCF"/>
                <a:ea typeface="RoxboroughCF"/>
                <a:cs typeface="RoxboroughCF"/>
                <a:sym typeface="RoxboroughCF"/>
              </a:rPr>
              <a:t>The overall accuracy is 11%, which is extremely low and close to random guessing (12.5% for 8 classes).</a:t>
            </a:r>
          </a:p>
          <a:p>
            <a:pPr algn="just">
              <a:lnSpc>
                <a:spcPts val="2520"/>
              </a:lnSpc>
            </a:pPr>
          </a:p>
          <a:p>
            <a:pPr algn="just">
              <a:lnSpc>
                <a:spcPts val="2520"/>
              </a:lnSpc>
            </a:pPr>
            <a:r>
              <a:rPr lang="en-US" sz="2100">
                <a:solidFill>
                  <a:srgbClr val="F0F2F4"/>
                </a:solidFill>
                <a:latin typeface="RoxboroughCF"/>
                <a:ea typeface="RoxboroughCF"/>
                <a:cs typeface="RoxboroughCF"/>
                <a:sym typeface="RoxboroughCF"/>
              </a:rPr>
              <a:t>The confusion matrix shows highly scattered predictions, indicating the model confuses many classes.</a:t>
            </a:r>
          </a:p>
          <a:p>
            <a:pPr algn="just">
              <a:lnSpc>
                <a:spcPts val="2520"/>
              </a:lnSpc>
            </a:pPr>
          </a:p>
          <a:p>
            <a:pPr algn="just">
              <a:lnSpc>
                <a:spcPts val="2520"/>
              </a:lnSpc>
            </a:pPr>
            <a:r>
              <a:rPr lang="en-US" sz="2100">
                <a:solidFill>
                  <a:srgbClr val="F0F2F4"/>
                </a:solidFill>
                <a:latin typeface="RoxboroughCF"/>
                <a:ea typeface="RoxboroughCF"/>
                <a:cs typeface="RoxboroughCF"/>
                <a:sym typeface="RoxboroughCF"/>
              </a:rPr>
              <a:t>All classes have low precision, recall, and F1-scores (&lt; 0.20), which confirms poor per-class performance.</a:t>
            </a:r>
          </a:p>
          <a:p>
            <a:pPr algn="just">
              <a:lnSpc>
                <a:spcPts val="2520"/>
              </a:lnSpc>
            </a:pPr>
          </a:p>
          <a:p>
            <a:pPr algn="just">
              <a:lnSpc>
                <a:spcPts val="2520"/>
              </a:lnSpc>
            </a:pPr>
            <a:r>
              <a:rPr lang="en-US" sz="2100">
                <a:solidFill>
                  <a:srgbClr val="F0F2F4"/>
                </a:solidFill>
                <a:latin typeface="RoxboroughCF"/>
                <a:ea typeface="RoxboroughCF"/>
                <a:cs typeface="RoxboroughCF"/>
                <a:sym typeface="RoxboroughCF"/>
              </a:rPr>
              <a:t>Possible issues include overfitting, class imbalance, visual similarity between categories, or ineffective fine-tuning.</a:t>
            </a:r>
          </a:p>
          <a:p>
            <a:pPr algn="just">
              <a:lnSpc>
                <a:spcPts val="2520"/>
              </a:lnSpc>
            </a:pPr>
          </a:p>
          <a:p>
            <a:pPr algn="just">
              <a:lnSpc>
                <a:spcPts val="2520"/>
              </a:lnSpc>
            </a:pPr>
            <a:r>
              <a:rPr lang="en-US" sz="2100">
                <a:solidFill>
                  <a:srgbClr val="F0F2F4"/>
                </a:solidFill>
                <a:latin typeface="RoxboroughCF"/>
                <a:ea typeface="RoxboroughCF"/>
                <a:cs typeface="RoxboroughCF"/>
                <a:sym typeface="RoxboroughCF"/>
              </a:rPr>
              <a:t>Conclusion:</a:t>
            </a:r>
          </a:p>
          <a:p>
            <a:pPr algn="just">
              <a:lnSpc>
                <a:spcPts val="2520"/>
              </a:lnSpc>
            </a:pPr>
            <a:r>
              <a:rPr lang="en-US" sz="2100">
                <a:solidFill>
                  <a:srgbClr val="F0F2F4"/>
                </a:solidFill>
                <a:latin typeface="RoxboroughCF"/>
                <a:ea typeface="RoxboroughCF"/>
                <a:cs typeface="RoxboroughCF"/>
                <a:sym typeface="RoxboroughCF"/>
              </a:rPr>
              <a:t>While the model showed decent validation performance during training, its real-world performance on unseen data is poor. This suggests it did not generalize well, and further improvements are needed in preprocessing, data balancing, or model training strategy to make it suitable for practical use.</a:t>
            </a:r>
          </a:p>
          <a:p>
            <a:pPr algn="just">
              <a:lnSpc>
                <a:spcPts val="2520"/>
              </a:lnSpc>
            </a:pPr>
          </a:p>
          <a:p>
            <a:pPr algn="just">
              <a:lnSpc>
                <a:spcPts val="2520"/>
              </a:lnSpc>
            </a:pPr>
          </a:p>
          <a:p>
            <a:pPr algn="just">
              <a:lnSpc>
                <a:spcPts val="252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p:cSld>
    <p:bg>
      <p:bgPr>
        <a:solidFill>
          <a:srgbClr val="535D6B"/>
        </a:solidFill>
      </p:bgPr>
    </p:bg>
    <p:spTree>
      <p:nvGrpSpPr>
        <p:cNvPr id="1" name=""/>
        <p:cNvGrpSpPr/>
        <p:nvPr/>
      </p:nvGrpSpPr>
      <p:grpSpPr>
        <a:xfrm>
          <a:off x="0" y="0"/>
          <a:ext cx="0" cy="0"/>
          <a:chOff x="0" y="0"/>
          <a:chExt cx="0" cy="0"/>
        </a:xfrm>
      </p:grpSpPr>
      <p:sp>
        <p:nvSpPr>
          <p:cNvPr name="TextBox 2" id="2"/>
          <p:cNvSpPr txBox="true"/>
          <p:nvPr/>
        </p:nvSpPr>
        <p:spPr>
          <a:xfrm rot="0">
            <a:off x="434482" y="-9525"/>
            <a:ext cx="6763048" cy="1466850"/>
          </a:xfrm>
          <a:prstGeom prst="rect">
            <a:avLst/>
          </a:prstGeom>
        </p:spPr>
        <p:txBody>
          <a:bodyPr anchor="t" rtlCol="false" tIns="0" lIns="0" bIns="0" rIns="0">
            <a:spAutoFit/>
          </a:bodyPr>
          <a:lstStyle/>
          <a:p>
            <a:pPr algn="ctr">
              <a:lnSpc>
                <a:spcPts val="11519"/>
              </a:lnSpc>
              <a:spcBef>
                <a:spcPct val="0"/>
              </a:spcBef>
            </a:pPr>
            <a:r>
              <a:rPr lang="en-US" sz="9600">
                <a:solidFill>
                  <a:srgbClr val="F0F2F4"/>
                </a:solidFill>
                <a:latin typeface="RoxboroughCF"/>
                <a:ea typeface="RoxboroughCF"/>
                <a:cs typeface="RoxboroughCF"/>
                <a:sym typeface="RoxboroughCF"/>
              </a:rPr>
              <a:t>C</a:t>
            </a:r>
            <a:r>
              <a:rPr lang="en-US" sz="9600">
                <a:solidFill>
                  <a:srgbClr val="F0F2F4"/>
                </a:solidFill>
                <a:latin typeface="RoxboroughCF"/>
                <a:ea typeface="RoxboroughCF"/>
                <a:cs typeface="RoxboroughCF"/>
                <a:sym typeface="RoxboroughCF"/>
              </a:rPr>
              <a:t>onclusions</a:t>
            </a:r>
          </a:p>
        </p:txBody>
      </p:sp>
      <p:sp>
        <p:nvSpPr>
          <p:cNvPr name="TextBox 3" id="3"/>
          <p:cNvSpPr txBox="true"/>
          <p:nvPr/>
        </p:nvSpPr>
        <p:spPr>
          <a:xfrm rot="0">
            <a:off x="1653007" y="1543050"/>
            <a:ext cx="14745843" cy="8743950"/>
          </a:xfrm>
          <a:prstGeom prst="rect">
            <a:avLst/>
          </a:prstGeom>
        </p:spPr>
        <p:txBody>
          <a:bodyPr anchor="t" rtlCol="false" tIns="0" lIns="0" bIns="0" rIns="0">
            <a:spAutoFit/>
          </a:bodyPr>
          <a:lstStyle/>
          <a:p>
            <a:pPr algn="just">
              <a:lnSpc>
                <a:spcPts val="3840"/>
              </a:lnSpc>
            </a:pPr>
            <a:r>
              <a:rPr lang="en-US" sz="3200">
                <a:solidFill>
                  <a:srgbClr val="F0F2F4"/>
                </a:solidFill>
                <a:latin typeface="RoxboroughCF"/>
                <a:ea typeface="RoxboroughCF"/>
                <a:cs typeface="RoxboroughCF"/>
                <a:sym typeface="RoxboroughCF"/>
              </a:rPr>
              <a:t>The overall accuracy is 11%, which is extremely low and close to random guessing (12.5% for 8 classes).</a:t>
            </a:r>
          </a:p>
          <a:p>
            <a:pPr algn="just">
              <a:lnSpc>
                <a:spcPts val="3840"/>
              </a:lnSpc>
            </a:pPr>
          </a:p>
          <a:p>
            <a:pPr algn="just">
              <a:lnSpc>
                <a:spcPts val="3840"/>
              </a:lnSpc>
            </a:pPr>
            <a:r>
              <a:rPr lang="en-US" sz="3200">
                <a:solidFill>
                  <a:srgbClr val="F0F2F4"/>
                </a:solidFill>
                <a:latin typeface="RoxboroughCF"/>
                <a:ea typeface="RoxboroughCF"/>
                <a:cs typeface="RoxboroughCF"/>
                <a:sym typeface="RoxboroughCF"/>
              </a:rPr>
              <a:t>The confusion matrix shows highly scattered predictions, indicating the model confuses many classes.</a:t>
            </a:r>
          </a:p>
          <a:p>
            <a:pPr algn="just">
              <a:lnSpc>
                <a:spcPts val="3840"/>
              </a:lnSpc>
            </a:pPr>
          </a:p>
          <a:p>
            <a:pPr algn="just">
              <a:lnSpc>
                <a:spcPts val="3840"/>
              </a:lnSpc>
            </a:pPr>
            <a:r>
              <a:rPr lang="en-US" sz="3200">
                <a:solidFill>
                  <a:srgbClr val="F0F2F4"/>
                </a:solidFill>
                <a:latin typeface="RoxboroughCF"/>
                <a:ea typeface="RoxboroughCF"/>
                <a:cs typeface="RoxboroughCF"/>
                <a:sym typeface="RoxboroughCF"/>
              </a:rPr>
              <a:t>All classes have low precision, recall, and F1-scores (&lt; 0.20), which confirms poor per-class performance.</a:t>
            </a:r>
          </a:p>
          <a:p>
            <a:pPr algn="just">
              <a:lnSpc>
                <a:spcPts val="3840"/>
              </a:lnSpc>
            </a:pPr>
          </a:p>
          <a:p>
            <a:pPr algn="just">
              <a:lnSpc>
                <a:spcPts val="3840"/>
              </a:lnSpc>
            </a:pPr>
            <a:r>
              <a:rPr lang="en-US" sz="3200">
                <a:solidFill>
                  <a:srgbClr val="F0F2F4"/>
                </a:solidFill>
                <a:latin typeface="RoxboroughCF"/>
                <a:ea typeface="RoxboroughCF"/>
                <a:cs typeface="RoxboroughCF"/>
                <a:sym typeface="RoxboroughCF"/>
              </a:rPr>
              <a:t>Possible issues include overfitting, class imbalance, visual similarity between categories, or ineffective fine-tuning.</a:t>
            </a:r>
          </a:p>
          <a:p>
            <a:pPr algn="just">
              <a:lnSpc>
                <a:spcPts val="3840"/>
              </a:lnSpc>
            </a:pPr>
          </a:p>
          <a:p>
            <a:pPr algn="just">
              <a:lnSpc>
                <a:spcPts val="3840"/>
              </a:lnSpc>
            </a:pPr>
            <a:r>
              <a:rPr lang="en-US" sz="3200">
                <a:solidFill>
                  <a:srgbClr val="F0F2F4"/>
                </a:solidFill>
                <a:latin typeface="RoxboroughCF"/>
                <a:ea typeface="RoxboroughCF"/>
                <a:cs typeface="RoxboroughCF"/>
                <a:sym typeface="RoxboroughCF"/>
              </a:rPr>
              <a:t>Conclusión:</a:t>
            </a:r>
          </a:p>
          <a:p>
            <a:pPr algn="just">
              <a:lnSpc>
                <a:spcPts val="3840"/>
              </a:lnSpc>
            </a:pPr>
            <a:r>
              <a:rPr lang="en-US" sz="3200">
                <a:solidFill>
                  <a:srgbClr val="F0F2F4"/>
                </a:solidFill>
                <a:latin typeface="RoxboroughCF"/>
                <a:ea typeface="RoxboroughCF"/>
                <a:cs typeface="RoxboroughCF"/>
                <a:sym typeface="RoxboroughCF"/>
              </a:rPr>
              <a:t>While the model showed decent validation performance during training, its real-world performance on unseen data is poor. This suggests it did not generalize well, and further improvements are needed in preprocessing, data balancing, or model training strategy to make it suitable for practical use.</a:t>
            </a:r>
          </a:p>
          <a:p>
            <a:pPr algn="just">
              <a:lnSpc>
                <a:spcPts val="3840"/>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0F2F4"/>
        </a:solidFill>
      </p:bgPr>
    </p:bg>
    <p:spTree>
      <p:nvGrpSpPr>
        <p:cNvPr id="1" name=""/>
        <p:cNvGrpSpPr/>
        <p:nvPr/>
      </p:nvGrpSpPr>
      <p:grpSpPr>
        <a:xfrm>
          <a:off x="0" y="0"/>
          <a:ext cx="0" cy="0"/>
          <a:chOff x="0" y="0"/>
          <a:chExt cx="0" cy="0"/>
        </a:xfrm>
      </p:grpSpPr>
      <p:sp>
        <p:nvSpPr>
          <p:cNvPr name="TextBox 2" id="2"/>
          <p:cNvSpPr txBox="true"/>
          <p:nvPr/>
        </p:nvSpPr>
        <p:spPr>
          <a:xfrm rot="0">
            <a:off x="1203838" y="4574618"/>
            <a:ext cx="15880324" cy="3758003"/>
          </a:xfrm>
          <a:prstGeom prst="rect">
            <a:avLst/>
          </a:prstGeom>
        </p:spPr>
        <p:txBody>
          <a:bodyPr anchor="t" rtlCol="false" tIns="0" lIns="0" bIns="0" rIns="0">
            <a:spAutoFit/>
          </a:bodyPr>
          <a:lstStyle/>
          <a:p>
            <a:pPr algn="just">
              <a:lnSpc>
                <a:spcPts val="4337"/>
              </a:lnSpc>
            </a:pPr>
          </a:p>
          <a:p>
            <a:pPr algn="just">
              <a:lnSpc>
                <a:spcPts val="4337"/>
              </a:lnSpc>
            </a:pPr>
            <a:r>
              <a:rPr lang="en-US" sz="2711" spc="54">
                <a:solidFill>
                  <a:srgbClr val="111B1E"/>
                </a:solidFill>
                <a:latin typeface="Poppins Light"/>
                <a:ea typeface="Poppins Light"/>
                <a:cs typeface="Poppins Light"/>
                <a:sym typeface="Poppins Light"/>
              </a:rPr>
              <a:t>This proj</a:t>
            </a:r>
            <a:r>
              <a:rPr lang="en-US" sz="2711" spc="54">
                <a:solidFill>
                  <a:srgbClr val="111B1E"/>
                </a:solidFill>
                <a:latin typeface="Poppins Light"/>
                <a:ea typeface="Poppins Light"/>
                <a:cs typeface="Poppins Light"/>
                <a:sym typeface="Poppins Light"/>
              </a:rPr>
              <a:t>ect implements a deep learning model based on efficientnetb3 for classifying images from the kvasir-v2 dataset, which contains various types of gastrointestinal tract images.</a:t>
            </a:r>
          </a:p>
          <a:p>
            <a:pPr algn="just">
              <a:lnSpc>
                <a:spcPts val="4337"/>
              </a:lnSpc>
            </a:pPr>
            <a:r>
              <a:rPr lang="en-US" sz="2711" spc="54">
                <a:solidFill>
                  <a:srgbClr val="111B1E"/>
                </a:solidFill>
                <a:latin typeface="Poppins Light"/>
                <a:ea typeface="Poppins Light"/>
                <a:cs typeface="Poppins Light"/>
                <a:sym typeface="Poppins Light"/>
              </a:rPr>
              <a:t>The goal is to train a model that can accurately classify images into their respective categories, achieving high accuracy and other relevant metrics.</a:t>
            </a:r>
          </a:p>
          <a:p>
            <a:pPr algn="just">
              <a:lnSpc>
                <a:spcPts val="4337"/>
              </a:lnSpc>
            </a:pPr>
          </a:p>
        </p:txBody>
      </p:sp>
      <p:grpSp>
        <p:nvGrpSpPr>
          <p:cNvPr name="Group 3" id="3"/>
          <p:cNvGrpSpPr/>
          <p:nvPr/>
        </p:nvGrpSpPr>
        <p:grpSpPr>
          <a:xfrm rot="0">
            <a:off x="1515692" y="1480554"/>
            <a:ext cx="15256615" cy="2807914"/>
            <a:chOff x="0" y="0"/>
            <a:chExt cx="20342154" cy="3743885"/>
          </a:xfrm>
        </p:grpSpPr>
        <p:sp>
          <p:nvSpPr>
            <p:cNvPr name="TextBox 4" id="4"/>
            <p:cNvSpPr txBox="true"/>
            <p:nvPr/>
          </p:nvSpPr>
          <p:spPr>
            <a:xfrm rot="0">
              <a:off x="0" y="1797160"/>
              <a:ext cx="20342154" cy="1946725"/>
            </a:xfrm>
            <a:prstGeom prst="rect">
              <a:avLst/>
            </a:prstGeom>
          </p:spPr>
          <p:txBody>
            <a:bodyPr anchor="t" rtlCol="false" tIns="0" lIns="0" bIns="0" rIns="0">
              <a:spAutoFit/>
            </a:bodyPr>
            <a:lstStyle/>
            <a:p>
              <a:pPr algn="ctr">
                <a:lnSpc>
                  <a:spcPts val="11519"/>
                </a:lnSpc>
              </a:pPr>
              <a:r>
                <a:rPr lang="en-US" sz="9599">
                  <a:solidFill>
                    <a:srgbClr val="535D6B"/>
                  </a:solidFill>
                  <a:latin typeface="RoxboroughCF"/>
                  <a:ea typeface="RoxboroughCF"/>
                  <a:cs typeface="RoxboroughCF"/>
                  <a:sym typeface="RoxboroughCF"/>
                </a:rPr>
                <a:t>Int</a:t>
              </a:r>
              <a:r>
                <a:rPr lang="en-US" sz="9599">
                  <a:solidFill>
                    <a:srgbClr val="535D6B"/>
                  </a:solidFill>
                  <a:latin typeface="RoxboroughCF"/>
                  <a:ea typeface="RoxboroughCF"/>
                  <a:cs typeface="RoxboroughCF"/>
                  <a:sym typeface="RoxboroughCF"/>
                </a:rPr>
                <a:t>roduction</a:t>
              </a:r>
            </a:p>
          </p:txBody>
        </p:sp>
        <p:grpSp>
          <p:nvGrpSpPr>
            <p:cNvPr name="Group 5" id="5"/>
            <p:cNvGrpSpPr>
              <a:grpSpLocks noChangeAspect="true"/>
            </p:cNvGrpSpPr>
            <p:nvPr/>
          </p:nvGrpSpPr>
          <p:grpSpPr>
            <a:xfrm rot="0">
              <a:off x="9512217" y="0"/>
              <a:ext cx="1317720" cy="1317720"/>
              <a:chOff x="-2540" y="-2540"/>
              <a:chExt cx="6355080" cy="6355080"/>
            </a:xfrm>
          </p:grpSpPr>
          <p:sp>
            <p:nvSpPr>
              <p:cNvPr name="Freeform 6" id="6"/>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35D6B"/>
              </a:solidFill>
            </p:spPr>
          </p:sp>
        </p:gr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B8C6DD"/>
        </a:solidFill>
      </p:bgPr>
    </p:bg>
    <p:spTree>
      <p:nvGrpSpPr>
        <p:cNvPr id="1" name=""/>
        <p:cNvGrpSpPr/>
        <p:nvPr/>
      </p:nvGrpSpPr>
      <p:grpSpPr>
        <a:xfrm>
          <a:off x="0" y="0"/>
          <a:ext cx="0" cy="0"/>
          <a:chOff x="0" y="0"/>
          <a:chExt cx="0" cy="0"/>
        </a:xfrm>
      </p:grpSpPr>
      <p:sp>
        <p:nvSpPr>
          <p:cNvPr name="AutoShape 2" id="2"/>
          <p:cNvSpPr/>
          <p:nvPr/>
        </p:nvSpPr>
        <p:spPr>
          <a:xfrm rot="0">
            <a:off x="5483760" y="1028700"/>
            <a:ext cx="11775540" cy="9525"/>
          </a:xfrm>
          <a:prstGeom prst="rect">
            <a:avLst/>
          </a:prstGeom>
          <a:solidFill>
            <a:srgbClr val="111B1E"/>
          </a:solidFill>
        </p:spPr>
      </p:sp>
      <p:sp>
        <p:nvSpPr>
          <p:cNvPr name="TextBox 3" id="3"/>
          <p:cNvSpPr txBox="true"/>
          <p:nvPr/>
        </p:nvSpPr>
        <p:spPr>
          <a:xfrm rot="0">
            <a:off x="1028700" y="6342974"/>
            <a:ext cx="10342830" cy="2915326"/>
          </a:xfrm>
          <a:prstGeom prst="rect">
            <a:avLst/>
          </a:prstGeom>
        </p:spPr>
        <p:txBody>
          <a:bodyPr anchor="t" rtlCol="false" tIns="0" lIns="0" bIns="0" rIns="0">
            <a:spAutoFit/>
          </a:bodyPr>
          <a:lstStyle/>
          <a:p>
            <a:pPr algn="l">
              <a:lnSpc>
                <a:spcPts val="11519"/>
              </a:lnSpc>
            </a:pPr>
            <a:r>
              <a:rPr lang="en-US" sz="9599" i="true">
                <a:solidFill>
                  <a:srgbClr val="111B1E"/>
                </a:solidFill>
                <a:latin typeface="RoxboroughCF Italics"/>
                <a:ea typeface="RoxboroughCF Italics"/>
                <a:cs typeface="RoxboroughCF Italics"/>
                <a:sym typeface="RoxboroughCF Italics"/>
              </a:rPr>
              <a:t>Pr</a:t>
            </a:r>
            <a:r>
              <a:rPr lang="en-US" sz="9599" i="true">
                <a:solidFill>
                  <a:srgbClr val="111B1E"/>
                </a:solidFill>
                <a:latin typeface="RoxboroughCF Italics"/>
                <a:ea typeface="RoxboroughCF Italics"/>
                <a:cs typeface="RoxboroughCF Italics"/>
                <a:sym typeface="RoxboroughCF Italics"/>
              </a:rPr>
              <a:t>oject Objective</a:t>
            </a:r>
          </a:p>
          <a:p>
            <a:pPr algn="l">
              <a:lnSpc>
                <a:spcPts val="11519"/>
              </a:lnSpc>
            </a:pPr>
          </a:p>
        </p:txBody>
      </p:sp>
      <p:sp>
        <p:nvSpPr>
          <p:cNvPr name="TextBox 4" id="4"/>
          <p:cNvSpPr txBox="true"/>
          <p:nvPr/>
        </p:nvSpPr>
        <p:spPr>
          <a:xfrm rot="0">
            <a:off x="3904548" y="1572359"/>
            <a:ext cx="13793083" cy="3373756"/>
          </a:xfrm>
          <a:prstGeom prst="rect">
            <a:avLst/>
          </a:prstGeom>
        </p:spPr>
        <p:txBody>
          <a:bodyPr anchor="t" rtlCol="false" tIns="0" lIns="0" bIns="0" rIns="0">
            <a:spAutoFit/>
          </a:bodyPr>
          <a:lstStyle/>
          <a:p>
            <a:pPr algn="l">
              <a:lnSpc>
                <a:spcPts val="3839"/>
              </a:lnSpc>
            </a:pPr>
            <a:r>
              <a:rPr lang="en-US" sz="2399" spc="47">
                <a:solidFill>
                  <a:srgbClr val="111B1E"/>
                </a:solidFill>
                <a:latin typeface="Poppins Light"/>
                <a:ea typeface="Poppins Light"/>
                <a:cs typeface="Poppins Light"/>
                <a:sym typeface="Poppins Light"/>
              </a:rPr>
              <a:t>The primary goal of this project is to classify medical images from the Kvasir-V2 dataset into specific categories related to gastrointestinal conditions. Accurate classification can assist healthcare professionals in diagnosing diseases more efficiently and consistently, reducing the possibility of human error and supporting early detection strategies. This type of automated analysis can also be integrated into computer-aided diagnosis (CAD) systems used in hospitals and clinics.</a:t>
            </a:r>
          </a:p>
          <a:p>
            <a:pPr algn="l">
              <a:lnSpc>
                <a:spcPts val="3839"/>
              </a:lnSpc>
            </a:pPr>
          </a:p>
        </p:txBody>
      </p:sp>
      <p:grpSp>
        <p:nvGrpSpPr>
          <p:cNvPr name="Group 5" id="5"/>
          <p:cNvGrpSpPr>
            <a:grpSpLocks noChangeAspect="true"/>
          </p:cNvGrpSpPr>
          <p:nvPr/>
        </p:nvGrpSpPr>
        <p:grpSpPr>
          <a:xfrm rot="0">
            <a:off x="1028700" y="1051047"/>
            <a:ext cx="988290" cy="988290"/>
            <a:chOff x="-2540" y="-2540"/>
            <a:chExt cx="6355080" cy="6355080"/>
          </a:xfrm>
        </p:grpSpPr>
        <p:sp>
          <p:nvSpPr>
            <p:cNvPr name="Freeform 6" id="6"/>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11B1E"/>
            </a:solidFill>
          </p:spPr>
        </p:sp>
      </p:grpSp>
      <p:grpSp>
        <p:nvGrpSpPr>
          <p:cNvPr name="Group 7" id="7"/>
          <p:cNvGrpSpPr/>
          <p:nvPr/>
        </p:nvGrpSpPr>
        <p:grpSpPr>
          <a:xfrm rot="0">
            <a:off x="16597513" y="9091265"/>
            <a:ext cx="661787" cy="167035"/>
            <a:chOff x="0" y="0"/>
            <a:chExt cx="2012677" cy="508000"/>
          </a:xfrm>
        </p:grpSpPr>
        <p:sp>
          <p:nvSpPr>
            <p:cNvPr name="Freeform 8" id="8"/>
            <p:cNvSpPr/>
            <p:nvPr/>
          </p:nvSpPr>
          <p:spPr>
            <a:xfrm flipH="false" flipV="false" rot="0">
              <a:off x="0" y="215900"/>
              <a:ext cx="1716767" cy="76200"/>
            </a:xfrm>
            <a:custGeom>
              <a:avLst/>
              <a:gdLst/>
              <a:ahLst/>
              <a:cxnLst/>
              <a:rect r="r" b="b" t="t" l="l"/>
              <a:pathLst>
                <a:path h="76200" w="1716767">
                  <a:moveTo>
                    <a:pt x="0" y="0"/>
                  </a:moveTo>
                  <a:lnTo>
                    <a:pt x="1716767" y="0"/>
                  </a:lnTo>
                  <a:lnTo>
                    <a:pt x="1716767" y="76200"/>
                  </a:lnTo>
                  <a:lnTo>
                    <a:pt x="0" y="76200"/>
                  </a:lnTo>
                  <a:close/>
                </a:path>
              </a:pathLst>
            </a:custGeom>
            <a:solidFill>
              <a:srgbClr val="111B1E"/>
            </a:solidFill>
          </p:spPr>
        </p:sp>
        <p:sp>
          <p:nvSpPr>
            <p:cNvPr name="Freeform 9" id="9"/>
            <p:cNvSpPr/>
            <p:nvPr/>
          </p:nvSpPr>
          <p:spPr>
            <a:xfrm flipH="false" flipV="false" rot="0">
              <a:off x="1638027" y="1270"/>
              <a:ext cx="374650" cy="505460"/>
            </a:xfrm>
            <a:custGeom>
              <a:avLst/>
              <a:gdLst/>
              <a:ahLst/>
              <a:cxnLst/>
              <a:rect r="r" b="b" t="t" l="l"/>
              <a:pathLst>
                <a:path h="505460" w="374650">
                  <a:moveTo>
                    <a:pt x="0" y="505460"/>
                  </a:moveTo>
                  <a:lnTo>
                    <a:pt x="0" y="0"/>
                  </a:lnTo>
                  <a:lnTo>
                    <a:pt x="374650" y="252730"/>
                  </a:lnTo>
                  <a:close/>
                </a:path>
              </a:pathLst>
            </a:custGeom>
            <a:solidFill>
              <a:srgbClr val="111B1E"/>
            </a:solidFill>
          </p:spPr>
        </p:sp>
      </p:grpSp>
    </p:spTree>
  </p:cSld>
  <p:clrMapOvr>
    <a:masterClrMapping/>
  </p:clrMapOvr>
</p:sld>
</file>

<file path=ppt/slides/slide4.xml><?xml version="1.0" encoding="utf-8"?>
<p:sld xmlns:p="http://schemas.openxmlformats.org/presentationml/2006/main" xmlns:a="http://schemas.openxmlformats.org/drawingml/2006/main">
  <p:cSld>
    <p:bg>
      <p:bgPr>
        <a:solidFill>
          <a:srgbClr val="535D6B"/>
        </a:solidFill>
      </p:bgPr>
    </p:bg>
    <p:spTree>
      <p:nvGrpSpPr>
        <p:cNvPr id="1" name=""/>
        <p:cNvGrpSpPr/>
        <p:nvPr/>
      </p:nvGrpSpPr>
      <p:grpSpPr>
        <a:xfrm>
          <a:off x="0" y="0"/>
          <a:ext cx="0" cy="0"/>
          <a:chOff x="0" y="0"/>
          <a:chExt cx="0" cy="0"/>
        </a:xfrm>
      </p:grpSpPr>
      <p:sp>
        <p:nvSpPr>
          <p:cNvPr name="TextBox 2" id="2"/>
          <p:cNvSpPr txBox="true"/>
          <p:nvPr/>
        </p:nvSpPr>
        <p:spPr>
          <a:xfrm rot="0">
            <a:off x="489351" y="4670038"/>
            <a:ext cx="17309298" cy="4765676"/>
          </a:xfrm>
          <a:prstGeom prst="rect">
            <a:avLst/>
          </a:prstGeom>
        </p:spPr>
        <p:txBody>
          <a:bodyPr anchor="t" rtlCol="false" tIns="0" lIns="0" bIns="0" rIns="0">
            <a:spAutoFit/>
          </a:bodyPr>
          <a:lstStyle/>
          <a:p>
            <a:pPr algn="just">
              <a:lnSpc>
                <a:spcPts val="3199"/>
              </a:lnSpc>
            </a:pPr>
            <a:r>
              <a:rPr lang="en-US" sz="1999" spc="39">
                <a:solidFill>
                  <a:srgbClr val="F0F2F4"/>
                </a:solidFill>
                <a:latin typeface="Poppins Light"/>
                <a:ea typeface="Poppins Light"/>
                <a:cs typeface="Poppins Light"/>
                <a:sym typeface="Poppins Light"/>
              </a:rPr>
              <a:t>efficientnetb3 is part of the efficientnet family of convolutional neural networks, which are designed to optimize both accuracy and efficiency by scaling depth, width, and resolution in a balanced way. compared to older architectures like resnet or vgg, efficientnet models achieve better performance with fewer parameters and less computational cost.</a:t>
            </a:r>
          </a:p>
          <a:p>
            <a:pPr algn="just">
              <a:lnSpc>
                <a:spcPts val="3199"/>
              </a:lnSpc>
            </a:pPr>
          </a:p>
          <a:p>
            <a:pPr algn="just">
              <a:lnSpc>
                <a:spcPts val="3199"/>
              </a:lnSpc>
            </a:pPr>
            <a:r>
              <a:rPr lang="en-US" sz="1999" spc="39">
                <a:solidFill>
                  <a:srgbClr val="F0F2F4"/>
                </a:solidFill>
                <a:latin typeface="Poppins Light"/>
                <a:ea typeface="Poppins Light"/>
                <a:cs typeface="Poppins Light"/>
                <a:sym typeface="Poppins Light"/>
              </a:rPr>
              <a:t>i chose efficientnetb3 specifically because it offers a good trade-off between model size and accuracy. it is more powerful than smaller versions (like efficientnetb0 or b1) and less computationally expensive than larger ones (like b4 or b5), making it suitable for training on limited hardware resources such as those available in google colab free tier.</a:t>
            </a:r>
          </a:p>
          <a:p>
            <a:pPr algn="just">
              <a:lnSpc>
                <a:spcPts val="3199"/>
              </a:lnSpc>
            </a:pPr>
          </a:p>
          <a:p>
            <a:pPr algn="just">
              <a:lnSpc>
                <a:spcPts val="3199"/>
              </a:lnSpc>
            </a:pPr>
            <a:r>
              <a:rPr lang="en-US" sz="1999" spc="39">
                <a:solidFill>
                  <a:srgbClr val="F0F2F4"/>
                </a:solidFill>
                <a:latin typeface="Poppins Light"/>
                <a:ea typeface="Poppins Light"/>
                <a:cs typeface="Poppins Light"/>
                <a:sym typeface="Poppins Light"/>
              </a:rPr>
              <a:t>additionally, efficientnetb3 comes pretrained on imagenet, which helps the model start with learned features that are useful for image classification tasks, speeding up convergence and improving final accuracy. this transfer learning approach is especially beneficial when the dataset is not extremely large, as is the case with kvasir-v2.</a:t>
            </a:r>
          </a:p>
          <a:p>
            <a:pPr algn="just">
              <a:lnSpc>
                <a:spcPts val="3199"/>
              </a:lnSpc>
            </a:pPr>
          </a:p>
        </p:txBody>
      </p:sp>
      <p:grpSp>
        <p:nvGrpSpPr>
          <p:cNvPr name="Group 3" id="3"/>
          <p:cNvGrpSpPr/>
          <p:nvPr/>
        </p:nvGrpSpPr>
        <p:grpSpPr>
          <a:xfrm rot="0">
            <a:off x="1515692" y="1480554"/>
            <a:ext cx="15256615" cy="2807914"/>
            <a:chOff x="0" y="0"/>
            <a:chExt cx="20342154" cy="3743885"/>
          </a:xfrm>
        </p:grpSpPr>
        <p:sp>
          <p:nvSpPr>
            <p:cNvPr name="TextBox 4" id="4"/>
            <p:cNvSpPr txBox="true"/>
            <p:nvPr/>
          </p:nvSpPr>
          <p:spPr>
            <a:xfrm rot="0">
              <a:off x="0" y="1797160"/>
              <a:ext cx="20342154" cy="1946725"/>
            </a:xfrm>
            <a:prstGeom prst="rect">
              <a:avLst/>
            </a:prstGeom>
          </p:spPr>
          <p:txBody>
            <a:bodyPr anchor="t" rtlCol="false" tIns="0" lIns="0" bIns="0" rIns="0">
              <a:spAutoFit/>
            </a:bodyPr>
            <a:lstStyle/>
            <a:p>
              <a:pPr algn="ctr">
                <a:lnSpc>
                  <a:spcPts val="11519"/>
                </a:lnSpc>
              </a:pPr>
              <a:r>
                <a:rPr lang="en-US" sz="9599">
                  <a:solidFill>
                    <a:srgbClr val="F0F2F4"/>
                  </a:solidFill>
                  <a:latin typeface="RoxboroughCF"/>
                  <a:ea typeface="RoxboroughCF"/>
                  <a:cs typeface="RoxboroughCF"/>
                  <a:sym typeface="RoxboroughCF"/>
                </a:rPr>
                <a:t>Model: efficientnetb3</a:t>
              </a:r>
            </a:p>
          </p:txBody>
        </p:sp>
        <p:grpSp>
          <p:nvGrpSpPr>
            <p:cNvPr name="Group 5" id="5"/>
            <p:cNvGrpSpPr>
              <a:grpSpLocks noChangeAspect="true"/>
            </p:cNvGrpSpPr>
            <p:nvPr/>
          </p:nvGrpSpPr>
          <p:grpSpPr>
            <a:xfrm rot="0">
              <a:off x="9512217" y="0"/>
              <a:ext cx="1317720" cy="1317720"/>
              <a:chOff x="-2540" y="-2540"/>
              <a:chExt cx="6355080" cy="6355080"/>
            </a:xfrm>
          </p:grpSpPr>
          <p:sp>
            <p:nvSpPr>
              <p:cNvPr name="Freeform 6" id="6"/>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0F2F4"/>
              </a:solidFill>
            </p:spPr>
          </p:sp>
        </p:grpSp>
      </p:grpSp>
    </p:spTree>
  </p:cSld>
  <p:clrMapOvr>
    <a:masterClrMapping/>
  </p:clrMapOvr>
</p:sld>
</file>

<file path=ppt/slides/slide5.xml><?xml version="1.0" encoding="utf-8"?>
<p:sld xmlns:p="http://schemas.openxmlformats.org/presentationml/2006/main" xmlns:a="http://schemas.openxmlformats.org/drawingml/2006/main">
  <p:cSld>
    <p:bg>
      <p:bgPr>
        <a:solidFill>
          <a:srgbClr val="535D6B"/>
        </a:solidFill>
      </p:bgPr>
    </p:bg>
    <p:spTree>
      <p:nvGrpSpPr>
        <p:cNvPr id="1" name=""/>
        <p:cNvGrpSpPr/>
        <p:nvPr/>
      </p:nvGrpSpPr>
      <p:grpSpPr>
        <a:xfrm>
          <a:off x="0" y="0"/>
          <a:ext cx="0" cy="0"/>
          <a:chOff x="0" y="0"/>
          <a:chExt cx="0" cy="0"/>
        </a:xfrm>
      </p:grpSpPr>
      <p:sp>
        <p:nvSpPr>
          <p:cNvPr name="TextBox 2" id="2"/>
          <p:cNvSpPr txBox="true"/>
          <p:nvPr/>
        </p:nvSpPr>
        <p:spPr>
          <a:xfrm rot="0">
            <a:off x="10108486" y="4404976"/>
            <a:ext cx="5826109" cy="1096048"/>
          </a:xfrm>
          <a:prstGeom prst="rect">
            <a:avLst/>
          </a:prstGeom>
        </p:spPr>
        <p:txBody>
          <a:bodyPr anchor="t" rtlCol="false" tIns="0" lIns="0" bIns="0" rIns="0">
            <a:spAutoFit/>
          </a:bodyPr>
          <a:lstStyle/>
          <a:p>
            <a:pPr algn="l">
              <a:lnSpc>
                <a:spcPts val="8640"/>
              </a:lnSpc>
            </a:pPr>
            <a:r>
              <a:rPr lang="en-US" sz="7200">
                <a:solidFill>
                  <a:srgbClr val="F0F2F4"/>
                </a:solidFill>
                <a:latin typeface="RoxboroughCF"/>
                <a:ea typeface="RoxboroughCF"/>
                <a:cs typeface="RoxboroughCF"/>
                <a:sym typeface="RoxboroughCF"/>
              </a:rPr>
              <a:t>Meth</a:t>
            </a:r>
            <a:r>
              <a:rPr lang="en-US" sz="7200">
                <a:solidFill>
                  <a:srgbClr val="F0F2F4"/>
                </a:solidFill>
                <a:latin typeface="RoxboroughCF"/>
                <a:ea typeface="RoxboroughCF"/>
                <a:cs typeface="RoxboroughCF"/>
                <a:sym typeface="RoxboroughCF"/>
              </a:rPr>
              <a:t>o</a:t>
            </a:r>
            <a:r>
              <a:rPr lang="en-US" sz="7200">
                <a:solidFill>
                  <a:srgbClr val="F0F2F4"/>
                </a:solidFill>
                <a:latin typeface="RoxboroughCF"/>
                <a:ea typeface="RoxboroughCF"/>
                <a:cs typeface="RoxboroughCF"/>
                <a:sym typeface="RoxboroughCF"/>
              </a:rPr>
              <a:t>dology</a:t>
            </a:r>
          </a:p>
        </p:txBody>
      </p:sp>
      <p:grpSp>
        <p:nvGrpSpPr>
          <p:cNvPr name="Group 3" id="3"/>
          <p:cNvGrpSpPr/>
          <p:nvPr/>
        </p:nvGrpSpPr>
        <p:grpSpPr>
          <a:xfrm rot="0">
            <a:off x="16597513" y="5059982"/>
            <a:ext cx="661787" cy="167035"/>
            <a:chOff x="0" y="0"/>
            <a:chExt cx="2012677" cy="508000"/>
          </a:xfrm>
        </p:grpSpPr>
        <p:sp>
          <p:nvSpPr>
            <p:cNvPr name="Freeform 4" id="4"/>
            <p:cNvSpPr/>
            <p:nvPr/>
          </p:nvSpPr>
          <p:spPr>
            <a:xfrm flipH="false" flipV="false" rot="0">
              <a:off x="0" y="215900"/>
              <a:ext cx="1716767" cy="76200"/>
            </a:xfrm>
            <a:custGeom>
              <a:avLst/>
              <a:gdLst/>
              <a:ahLst/>
              <a:cxnLst/>
              <a:rect r="r" b="b" t="t" l="l"/>
              <a:pathLst>
                <a:path h="76200" w="1716767">
                  <a:moveTo>
                    <a:pt x="0" y="0"/>
                  </a:moveTo>
                  <a:lnTo>
                    <a:pt x="1716767" y="0"/>
                  </a:lnTo>
                  <a:lnTo>
                    <a:pt x="1716767" y="76200"/>
                  </a:lnTo>
                  <a:lnTo>
                    <a:pt x="0" y="76200"/>
                  </a:lnTo>
                  <a:close/>
                </a:path>
              </a:pathLst>
            </a:custGeom>
            <a:solidFill>
              <a:srgbClr val="F0F2F4"/>
            </a:solidFill>
          </p:spPr>
        </p:sp>
        <p:sp>
          <p:nvSpPr>
            <p:cNvPr name="Freeform 5" id="5"/>
            <p:cNvSpPr/>
            <p:nvPr/>
          </p:nvSpPr>
          <p:spPr>
            <a:xfrm flipH="false" flipV="false" rot="0">
              <a:off x="1638027" y="1270"/>
              <a:ext cx="374650" cy="505460"/>
            </a:xfrm>
            <a:custGeom>
              <a:avLst/>
              <a:gdLst/>
              <a:ahLst/>
              <a:cxnLst/>
              <a:rect r="r" b="b" t="t" l="l"/>
              <a:pathLst>
                <a:path h="505460" w="374650">
                  <a:moveTo>
                    <a:pt x="0" y="505460"/>
                  </a:moveTo>
                  <a:lnTo>
                    <a:pt x="0" y="0"/>
                  </a:lnTo>
                  <a:lnTo>
                    <a:pt x="374650" y="252730"/>
                  </a:lnTo>
                  <a:close/>
                </a:path>
              </a:pathLst>
            </a:custGeom>
            <a:solidFill>
              <a:srgbClr val="F0F2F4"/>
            </a:solidFill>
          </p:spPr>
        </p:sp>
      </p:grpSp>
      <p:sp>
        <p:nvSpPr>
          <p:cNvPr name="TextBox 6" id="6"/>
          <p:cNvSpPr txBox="true"/>
          <p:nvPr/>
        </p:nvSpPr>
        <p:spPr>
          <a:xfrm rot="0">
            <a:off x="428011" y="795655"/>
            <a:ext cx="9220351" cy="8657590"/>
          </a:xfrm>
          <a:prstGeom prst="rect">
            <a:avLst/>
          </a:prstGeom>
        </p:spPr>
        <p:txBody>
          <a:bodyPr anchor="t" rtlCol="false" tIns="0" lIns="0" bIns="0" rIns="0">
            <a:spAutoFit/>
          </a:bodyPr>
          <a:lstStyle/>
          <a:p>
            <a:pPr algn="just">
              <a:lnSpc>
                <a:spcPts val="2660"/>
              </a:lnSpc>
              <a:spcBef>
                <a:spcPct val="0"/>
              </a:spcBef>
            </a:pPr>
            <a:r>
              <a:rPr lang="en-US" sz="1900" spc="19">
                <a:solidFill>
                  <a:srgbClr val="F0F2F4"/>
                </a:solidFill>
                <a:latin typeface="Poppins Medium"/>
                <a:ea typeface="Poppins Medium"/>
                <a:cs typeface="Poppins Medium"/>
                <a:sym typeface="Poppins Medium"/>
              </a:rPr>
              <a:t>Tensorflow and keras were used to build and train the model. the dataset was </a:t>
            </a:r>
            <a:r>
              <a:rPr lang="en-US" b="true" sz="1900" spc="19">
                <a:solidFill>
                  <a:srgbClr val="F0F2F4"/>
                </a:solidFill>
                <a:latin typeface="Poppins Medium"/>
                <a:ea typeface="Poppins Medium"/>
                <a:cs typeface="Poppins Medium"/>
                <a:sym typeface="Poppins Medium"/>
              </a:rPr>
              <a:t>loaded from a directory with images organized by class folders.</a:t>
            </a:r>
          </a:p>
          <a:p>
            <a:pPr algn="just">
              <a:lnSpc>
                <a:spcPts val="2660"/>
              </a:lnSpc>
              <a:spcBef>
                <a:spcPct val="0"/>
              </a:spcBef>
            </a:pPr>
          </a:p>
          <a:p>
            <a:pPr algn="just">
              <a:lnSpc>
                <a:spcPts val="2660"/>
              </a:lnSpc>
              <a:spcBef>
                <a:spcPct val="0"/>
              </a:spcBef>
            </a:pPr>
            <a:r>
              <a:rPr lang="en-US" b="true" sz="1900" spc="19">
                <a:solidFill>
                  <a:srgbClr val="F0F2F4"/>
                </a:solidFill>
                <a:latin typeface="Poppins Medium"/>
                <a:ea typeface="Poppins Medium"/>
                <a:cs typeface="Poppins Medium"/>
                <a:sym typeface="Poppins Medium"/>
              </a:rPr>
              <a:t>basic data augmentation was applied (horizontal flip, rotation, zoom, brightness, and contrast variations) along with techniques like mixup to improve generalization.</a:t>
            </a:r>
          </a:p>
          <a:p>
            <a:pPr algn="just">
              <a:lnSpc>
                <a:spcPts val="2660"/>
              </a:lnSpc>
              <a:spcBef>
                <a:spcPct val="0"/>
              </a:spcBef>
            </a:pPr>
          </a:p>
          <a:p>
            <a:pPr algn="just">
              <a:lnSpc>
                <a:spcPts val="2660"/>
              </a:lnSpc>
              <a:spcBef>
                <a:spcPct val="0"/>
              </a:spcBef>
            </a:pPr>
            <a:r>
              <a:rPr lang="en-US" b="true" sz="1900" spc="19">
                <a:solidFill>
                  <a:srgbClr val="F0F2F4"/>
                </a:solidFill>
                <a:latin typeface="Poppins Medium"/>
                <a:ea typeface="Poppins Medium"/>
                <a:cs typeface="Poppins Medium"/>
                <a:sym typeface="Poppins Medium"/>
              </a:rPr>
              <a:t>for preprocessing, images were resized to the required input size of efficientnetb3 (300×300 pixels) and normalized using efficientnet’s preprocess_input function, which scales pixel values from 0-255 to a range between -1 and 1. this is necessary because the efficientnetb3 model was trained on images in this format, improving accuracy and convergence.</a:t>
            </a:r>
          </a:p>
          <a:p>
            <a:pPr algn="just">
              <a:lnSpc>
                <a:spcPts val="2660"/>
              </a:lnSpc>
              <a:spcBef>
                <a:spcPct val="0"/>
              </a:spcBef>
            </a:pPr>
          </a:p>
          <a:p>
            <a:pPr algn="just">
              <a:lnSpc>
                <a:spcPts val="2660"/>
              </a:lnSpc>
              <a:spcBef>
                <a:spcPct val="0"/>
              </a:spcBef>
            </a:pPr>
            <a:r>
              <a:rPr lang="en-US" b="true" sz="1900" spc="19">
                <a:solidFill>
                  <a:srgbClr val="F0F2F4"/>
                </a:solidFill>
                <a:latin typeface="Poppins Medium"/>
                <a:ea typeface="Poppins Medium"/>
                <a:cs typeface="Poppins Medium"/>
                <a:sym typeface="Poppins Medium"/>
              </a:rPr>
              <a:t>the base model is efficientnetb3 pretrained on imagenet, with a dense head layer adapted to classify the dataset’s classes.</a:t>
            </a:r>
          </a:p>
          <a:p>
            <a:pPr algn="just">
              <a:lnSpc>
                <a:spcPts val="2660"/>
              </a:lnSpc>
              <a:spcBef>
                <a:spcPct val="0"/>
              </a:spcBef>
            </a:pPr>
            <a:r>
              <a:rPr lang="en-US" b="true" sz="1900" spc="19">
                <a:solidFill>
                  <a:srgbClr val="F0F2F4"/>
                </a:solidFill>
                <a:latin typeface="Poppins Medium"/>
                <a:ea typeface="Poppins Medium"/>
                <a:cs typeface="Poppins Medium"/>
                <a:sym typeface="Poppins Medium"/>
              </a:rPr>
              <a:t>training was divided into two phases:</a:t>
            </a:r>
          </a:p>
          <a:p>
            <a:pPr algn="just">
              <a:lnSpc>
                <a:spcPts val="2660"/>
              </a:lnSpc>
              <a:spcBef>
                <a:spcPct val="0"/>
              </a:spcBef>
            </a:pPr>
          </a:p>
          <a:p>
            <a:pPr algn="just" marL="410211" indent="-205106" lvl="1">
              <a:lnSpc>
                <a:spcPts val="2660"/>
              </a:lnSpc>
              <a:spcBef>
                <a:spcPct val="0"/>
              </a:spcBef>
              <a:buFont typeface="Arial"/>
              <a:buChar char="•"/>
            </a:pPr>
            <a:r>
              <a:rPr lang="en-US" b="true" sz="1900" spc="19">
                <a:solidFill>
                  <a:srgbClr val="F0F2F4"/>
                </a:solidFill>
                <a:latin typeface="Poppins Medium"/>
                <a:ea typeface="Poppins Medium"/>
                <a:cs typeface="Poppins Medium"/>
                <a:sym typeface="Poppins Medium"/>
              </a:rPr>
              <a:t>phase 1: only the final head layer was trained for 15 epochs with a learning rate of 1e-3.</a:t>
            </a:r>
          </a:p>
          <a:p>
            <a:pPr algn="just">
              <a:lnSpc>
                <a:spcPts val="2660"/>
              </a:lnSpc>
              <a:spcBef>
                <a:spcPct val="0"/>
              </a:spcBef>
            </a:pPr>
          </a:p>
          <a:p>
            <a:pPr algn="just" marL="410211" indent="-205106" lvl="1">
              <a:lnSpc>
                <a:spcPts val="2660"/>
              </a:lnSpc>
              <a:spcBef>
                <a:spcPct val="0"/>
              </a:spcBef>
              <a:buFont typeface="Arial"/>
              <a:buChar char="•"/>
            </a:pPr>
            <a:r>
              <a:rPr lang="en-US" b="true" sz="1900" spc="19">
                <a:solidFill>
                  <a:srgbClr val="F0F2F4"/>
                </a:solidFill>
                <a:latin typeface="Poppins Medium"/>
                <a:ea typeface="Poppins Medium"/>
                <a:cs typeface="Poppins Medium"/>
                <a:sym typeface="Poppins Medium"/>
              </a:rPr>
              <a:t>phase 2: the last 30% of the base model layers were unfrozen for fine-tuning over 30 epochs with a lower learning rate of 1e-4. callbacks were used to reduce learning rate on plateau, early stopping, and to save the best model.</a:t>
            </a:r>
          </a:p>
          <a:p>
            <a:pPr algn="just">
              <a:lnSpc>
                <a:spcPts val="2660"/>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0F2F4"/>
        </a:solidFill>
      </p:bgPr>
    </p:bg>
    <p:spTree>
      <p:nvGrpSpPr>
        <p:cNvPr id="1" name=""/>
        <p:cNvGrpSpPr/>
        <p:nvPr/>
      </p:nvGrpSpPr>
      <p:grpSpPr>
        <a:xfrm>
          <a:off x="0" y="0"/>
          <a:ext cx="0" cy="0"/>
          <a:chOff x="0" y="0"/>
          <a:chExt cx="0" cy="0"/>
        </a:xfrm>
      </p:grpSpPr>
      <p:grpSp>
        <p:nvGrpSpPr>
          <p:cNvPr name="Group 2" id="2"/>
          <p:cNvGrpSpPr/>
          <p:nvPr/>
        </p:nvGrpSpPr>
        <p:grpSpPr>
          <a:xfrm rot="0">
            <a:off x="16096035" y="2095442"/>
            <a:ext cx="661787" cy="167035"/>
            <a:chOff x="0" y="0"/>
            <a:chExt cx="2012677" cy="508000"/>
          </a:xfrm>
        </p:grpSpPr>
        <p:sp>
          <p:nvSpPr>
            <p:cNvPr name="Freeform 3" id="3"/>
            <p:cNvSpPr/>
            <p:nvPr/>
          </p:nvSpPr>
          <p:spPr>
            <a:xfrm flipH="false" flipV="false" rot="0">
              <a:off x="0" y="215900"/>
              <a:ext cx="1716767" cy="76200"/>
            </a:xfrm>
            <a:custGeom>
              <a:avLst/>
              <a:gdLst/>
              <a:ahLst/>
              <a:cxnLst/>
              <a:rect r="r" b="b" t="t" l="l"/>
              <a:pathLst>
                <a:path h="76200" w="1716767">
                  <a:moveTo>
                    <a:pt x="0" y="0"/>
                  </a:moveTo>
                  <a:lnTo>
                    <a:pt x="1716767" y="0"/>
                  </a:lnTo>
                  <a:lnTo>
                    <a:pt x="1716767" y="76200"/>
                  </a:lnTo>
                  <a:lnTo>
                    <a:pt x="0" y="76200"/>
                  </a:lnTo>
                  <a:close/>
                </a:path>
              </a:pathLst>
            </a:custGeom>
            <a:solidFill>
              <a:srgbClr val="111B1E"/>
            </a:solidFill>
          </p:spPr>
        </p:sp>
        <p:sp>
          <p:nvSpPr>
            <p:cNvPr name="Freeform 4" id="4"/>
            <p:cNvSpPr/>
            <p:nvPr/>
          </p:nvSpPr>
          <p:spPr>
            <a:xfrm flipH="false" flipV="false" rot="0">
              <a:off x="1638027" y="1270"/>
              <a:ext cx="374650" cy="505460"/>
            </a:xfrm>
            <a:custGeom>
              <a:avLst/>
              <a:gdLst/>
              <a:ahLst/>
              <a:cxnLst/>
              <a:rect r="r" b="b" t="t" l="l"/>
              <a:pathLst>
                <a:path h="505460" w="374650">
                  <a:moveTo>
                    <a:pt x="0" y="505460"/>
                  </a:moveTo>
                  <a:lnTo>
                    <a:pt x="0" y="0"/>
                  </a:lnTo>
                  <a:lnTo>
                    <a:pt x="374650" y="252730"/>
                  </a:lnTo>
                  <a:close/>
                </a:path>
              </a:pathLst>
            </a:custGeom>
            <a:solidFill>
              <a:srgbClr val="111B1E"/>
            </a:solidFill>
          </p:spPr>
        </p:sp>
      </p:grpSp>
      <p:grpSp>
        <p:nvGrpSpPr>
          <p:cNvPr name="Group 5" id="5"/>
          <p:cNvGrpSpPr>
            <a:grpSpLocks noChangeAspect="true"/>
          </p:cNvGrpSpPr>
          <p:nvPr/>
        </p:nvGrpSpPr>
        <p:grpSpPr>
          <a:xfrm rot="0">
            <a:off x="1028700" y="4420009"/>
            <a:ext cx="988290" cy="988290"/>
            <a:chOff x="-2540" y="-2540"/>
            <a:chExt cx="6355080" cy="6355080"/>
          </a:xfrm>
        </p:grpSpPr>
        <p:sp>
          <p:nvSpPr>
            <p:cNvPr name="Freeform 6" id="6"/>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535D6B"/>
            </a:solidFill>
          </p:spPr>
        </p:sp>
      </p:grpSp>
      <p:grpSp>
        <p:nvGrpSpPr>
          <p:cNvPr name="Group 7" id="7"/>
          <p:cNvGrpSpPr/>
          <p:nvPr/>
        </p:nvGrpSpPr>
        <p:grpSpPr>
          <a:xfrm rot="0">
            <a:off x="1028700" y="641037"/>
            <a:ext cx="17091822" cy="5152998"/>
            <a:chOff x="0" y="0"/>
            <a:chExt cx="22789096" cy="6870664"/>
          </a:xfrm>
        </p:grpSpPr>
        <p:sp>
          <p:nvSpPr>
            <p:cNvPr name="TextBox 8" id="8"/>
            <p:cNvSpPr txBox="true"/>
            <p:nvPr/>
          </p:nvSpPr>
          <p:spPr>
            <a:xfrm rot="0">
              <a:off x="0" y="-9525"/>
              <a:ext cx="22789096" cy="5821126"/>
            </a:xfrm>
            <a:prstGeom prst="rect">
              <a:avLst/>
            </a:prstGeom>
          </p:spPr>
          <p:txBody>
            <a:bodyPr anchor="t" rtlCol="false" tIns="0" lIns="0" bIns="0" rIns="0">
              <a:spAutoFit/>
            </a:bodyPr>
            <a:lstStyle/>
            <a:p>
              <a:pPr algn="l">
                <a:lnSpc>
                  <a:spcPts val="11519"/>
                </a:lnSpc>
              </a:pPr>
              <a:r>
                <a:rPr lang="en-US" sz="9599">
                  <a:solidFill>
                    <a:srgbClr val="535D6B"/>
                  </a:solidFill>
                  <a:latin typeface="RoxboroughCF"/>
                  <a:ea typeface="RoxboroughCF"/>
                  <a:cs typeface="RoxboroughCF"/>
                  <a:sym typeface="RoxboroughCF"/>
                </a:rPr>
                <a:t>imp</a:t>
              </a:r>
              <a:r>
                <a:rPr lang="en-US" sz="9599">
                  <a:solidFill>
                    <a:srgbClr val="535D6B"/>
                  </a:solidFill>
                  <a:latin typeface="RoxboroughCF"/>
                  <a:ea typeface="RoxboroughCF"/>
                  <a:cs typeface="RoxboroughCF"/>
                  <a:sym typeface="RoxboroughCF"/>
                </a:rPr>
                <a:t>ortance of fine-tuning in model training</a:t>
              </a:r>
            </a:p>
            <a:p>
              <a:pPr algn="l">
                <a:lnSpc>
                  <a:spcPts val="11519"/>
                </a:lnSpc>
              </a:pPr>
            </a:p>
          </p:txBody>
        </p:sp>
        <p:sp>
          <p:nvSpPr>
            <p:cNvPr name="TextBox 9" id="9"/>
            <p:cNvSpPr txBox="true"/>
            <p:nvPr/>
          </p:nvSpPr>
          <p:spPr>
            <a:xfrm rot="0">
              <a:off x="0" y="6294711"/>
              <a:ext cx="22789096" cy="575953"/>
            </a:xfrm>
            <a:prstGeom prst="rect">
              <a:avLst/>
            </a:prstGeom>
          </p:spPr>
          <p:txBody>
            <a:bodyPr anchor="t" rtlCol="false" tIns="0" lIns="0" bIns="0" rIns="0">
              <a:spAutoFit/>
            </a:bodyPr>
            <a:lstStyle/>
            <a:p>
              <a:pPr algn="l">
                <a:lnSpc>
                  <a:spcPts val="3640"/>
                </a:lnSpc>
                <a:spcBef>
                  <a:spcPct val="0"/>
                </a:spcBef>
              </a:pPr>
            </a:p>
          </p:txBody>
        </p:sp>
      </p:grpSp>
      <p:grpSp>
        <p:nvGrpSpPr>
          <p:cNvPr name="Group 10" id="10"/>
          <p:cNvGrpSpPr/>
          <p:nvPr/>
        </p:nvGrpSpPr>
        <p:grpSpPr>
          <a:xfrm rot="0">
            <a:off x="2605872" y="3713018"/>
            <a:ext cx="15189952" cy="5545282"/>
            <a:chOff x="0" y="0"/>
            <a:chExt cx="20253270" cy="7393710"/>
          </a:xfrm>
        </p:grpSpPr>
        <p:sp>
          <p:nvSpPr>
            <p:cNvPr name="TextBox 11" id="11"/>
            <p:cNvSpPr txBox="true"/>
            <p:nvPr/>
          </p:nvSpPr>
          <p:spPr>
            <a:xfrm rot="0">
              <a:off x="0" y="-38100"/>
              <a:ext cx="20253270" cy="463499"/>
            </a:xfrm>
            <a:prstGeom prst="rect">
              <a:avLst/>
            </a:prstGeom>
          </p:spPr>
          <p:txBody>
            <a:bodyPr anchor="t" rtlCol="false" tIns="0" lIns="0" bIns="0" rIns="0">
              <a:spAutoFit/>
            </a:bodyPr>
            <a:lstStyle/>
            <a:p>
              <a:pPr algn="l">
                <a:lnSpc>
                  <a:spcPts val="2940"/>
                </a:lnSpc>
                <a:spcBef>
                  <a:spcPct val="0"/>
                </a:spcBef>
              </a:pPr>
            </a:p>
          </p:txBody>
        </p:sp>
        <p:sp>
          <p:nvSpPr>
            <p:cNvPr name="TextBox 12" id="12"/>
            <p:cNvSpPr txBox="true"/>
            <p:nvPr/>
          </p:nvSpPr>
          <p:spPr>
            <a:xfrm rot="0">
              <a:off x="0" y="895119"/>
              <a:ext cx="20253270" cy="6498591"/>
            </a:xfrm>
            <a:prstGeom prst="rect">
              <a:avLst/>
            </a:prstGeom>
          </p:spPr>
          <p:txBody>
            <a:bodyPr anchor="t" rtlCol="false" tIns="0" lIns="0" bIns="0" rIns="0">
              <a:spAutoFit/>
            </a:bodyPr>
            <a:lstStyle/>
            <a:p>
              <a:pPr algn="l">
                <a:lnSpc>
                  <a:spcPts val="3299"/>
                </a:lnSpc>
              </a:pPr>
              <a:r>
                <a:rPr lang="en-US" sz="2199" spc="21">
                  <a:solidFill>
                    <a:srgbClr val="111B1E"/>
                  </a:solidFill>
                  <a:latin typeface="Poppins Light"/>
                  <a:ea typeface="Poppins Light"/>
                  <a:cs typeface="Poppins Light"/>
                  <a:sym typeface="Poppins Light"/>
                </a:rPr>
                <a:t>the use of fine-tuning was crucial to improve the model’s performance when classifying images from the kvasir-v2 dataset. by starting with a pretrained model such as efficientnetb3 (trained on imagenet), we leveraged the model’s prior knowledge of general visual features like edges, textures, and shapes.</a:t>
              </a:r>
            </a:p>
            <a:p>
              <a:pPr algn="l">
                <a:lnSpc>
                  <a:spcPts val="3299"/>
                </a:lnSpc>
              </a:pPr>
              <a:r>
                <a:rPr lang="en-US" sz="2199" spc="21">
                  <a:solidFill>
                    <a:srgbClr val="111B1E"/>
                  </a:solidFill>
                  <a:latin typeface="Poppins Light"/>
                  <a:ea typeface="Poppins Light"/>
                  <a:cs typeface="Poppins Light"/>
                  <a:sym typeface="Poppins Light"/>
                </a:rPr>
                <a:t>in phase 1, only the head of the model (the output layer) was trained, allowing an initial adaptation to the new classes without modifying the internal weights of the base model.</a:t>
              </a:r>
            </a:p>
            <a:p>
              <a:pPr algn="l">
                <a:lnSpc>
                  <a:spcPts val="3299"/>
                </a:lnSpc>
              </a:pPr>
              <a:r>
                <a:rPr lang="en-US" sz="2199" spc="21">
                  <a:solidFill>
                    <a:srgbClr val="111B1E"/>
                  </a:solidFill>
                  <a:latin typeface="Poppins Light"/>
                  <a:ea typeface="Poppins Light"/>
                  <a:cs typeface="Poppins Light"/>
                  <a:sym typeface="Poppins Light"/>
                </a:rPr>
                <a:t>in phase 2, deeper layers of the base model were unfrozen to fine-tune their weights according to the specific features of the new dataset.</a:t>
              </a:r>
            </a:p>
            <a:p>
              <a:pPr algn="l">
                <a:lnSpc>
                  <a:spcPts val="3299"/>
                </a:lnSpc>
              </a:pPr>
              <a:r>
                <a:rPr lang="en-US" sz="2199" spc="21">
                  <a:solidFill>
                    <a:srgbClr val="111B1E"/>
                  </a:solidFill>
                  <a:latin typeface="Poppins Light"/>
                  <a:ea typeface="Poppins Light"/>
                  <a:cs typeface="Poppins Light"/>
                  <a:sym typeface="Poppins Light"/>
                </a:rPr>
                <a:t>this allowed the model to better adapt to specific patterns related to the gastrointestinal tract, improving accuracy, generalization, and the ability to distinguish between similar classes.</a:t>
              </a:r>
            </a:p>
            <a:p>
              <a:pPr algn="l">
                <a:lnSpc>
                  <a:spcPts val="3299"/>
                </a:lnSpc>
              </a:pPr>
              <a:r>
                <a:rPr lang="en-US" sz="2199" spc="21">
                  <a:solidFill>
                    <a:srgbClr val="111B1E"/>
                  </a:solidFill>
                  <a:latin typeface="Poppins Light"/>
                  <a:ea typeface="Poppins Light"/>
                  <a:cs typeface="Poppins Light"/>
                  <a:sym typeface="Poppins Light"/>
                </a:rPr>
                <a:t>without fine-tuning, the model would be limited to what it learned from imagenet, which would not be sufficient for a specialized medical task like this one.</a:t>
              </a:r>
            </a:p>
            <a:p>
              <a:pPr algn="l">
                <a:lnSpc>
                  <a:spcPts val="3299"/>
                </a:lnSpc>
              </a:pP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535D6B"/>
        </a:solidFill>
      </p:bgPr>
    </p:bg>
    <p:spTree>
      <p:nvGrpSpPr>
        <p:cNvPr id="1" name=""/>
        <p:cNvGrpSpPr/>
        <p:nvPr/>
      </p:nvGrpSpPr>
      <p:grpSpPr>
        <a:xfrm>
          <a:off x="0" y="0"/>
          <a:ext cx="0" cy="0"/>
          <a:chOff x="0" y="0"/>
          <a:chExt cx="0" cy="0"/>
        </a:xfrm>
      </p:grpSpPr>
      <p:sp>
        <p:nvSpPr>
          <p:cNvPr name="TextBox 2" id="2"/>
          <p:cNvSpPr txBox="true"/>
          <p:nvPr/>
        </p:nvSpPr>
        <p:spPr>
          <a:xfrm rot="0">
            <a:off x="635175" y="804120"/>
            <a:ext cx="6096000" cy="1466850"/>
          </a:xfrm>
          <a:prstGeom prst="rect">
            <a:avLst/>
          </a:prstGeom>
        </p:spPr>
        <p:txBody>
          <a:bodyPr anchor="t" rtlCol="false" tIns="0" lIns="0" bIns="0" rIns="0">
            <a:spAutoFit/>
          </a:bodyPr>
          <a:lstStyle/>
          <a:p>
            <a:pPr algn="ctr">
              <a:lnSpc>
                <a:spcPts val="11519"/>
              </a:lnSpc>
              <a:spcBef>
                <a:spcPct val="0"/>
              </a:spcBef>
            </a:pPr>
            <a:r>
              <a:rPr lang="en-US" sz="9600">
                <a:solidFill>
                  <a:srgbClr val="000000"/>
                </a:solidFill>
                <a:latin typeface="RoxboroughCF"/>
                <a:ea typeface="RoxboroughCF"/>
                <a:cs typeface="RoxboroughCF"/>
                <a:sym typeface="RoxboroughCF"/>
              </a:rPr>
              <a:t>fin</a:t>
            </a:r>
            <a:r>
              <a:rPr lang="en-US" sz="9600">
                <a:solidFill>
                  <a:srgbClr val="000000"/>
                </a:solidFill>
                <a:latin typeface="RoxboroughCF"/>
                <a:ea typeface="RoxboroughCF"/>
                <a:cs typeface="RoxboroughCF"/>
                <a:sym typeface="RoxboroughCF"/>
              </a:rPr>
              <a:t>e-tuning</a:t>
            </a:r>
          </a:p>
        </p:txBody>
      </p:sp>
      <p:sp>
        <p:nvSpPr>
          <p:cNvPr name="TextBox 3" id="3"/>
          <p:cNvSpPr txBox="true"/>
          <p:nvPr/>
        </p:nvSpPr>
        <p:spPr>
          <a:xfrm rot="0">
            <a:off x="635175" y="2270970"/>
            <a:ext cx="16766748" cy="6381750"/>
          </a:xfrm>
          <a:prstGeom prst="rect">
            <a:avLst/>
          </a:prstGeom>
        </p:spPr>
        <p:txBody>
          <a:bodyPr anchor="t" rtlCol="false" tIns="0" lIns="0" bIns="0" rIns="0">
            <a:spAutoFit/>
          </a:bodyPr>
          <a:lstStyle/>
          <a:p>
            <a:pPr algn="just">
              <a:lnSpc>
                <a:spcPts val="5040"/>
              </a:lnSpc>
            </a:pPr>
          </a:p>
          <a:p>
            <a:pPr algn="just">
              <a:lnSpc>
                <a:spcPts val="5040"/>
              </a:lnSpc>
              <a:spcBef>
                <a:spcPct val="0"/>
              </a:spcBef>
            </a:pPr>
            <a:r>
              <a:rPr lang="en-US" sz="4200">
                <a:solidFill>
                  <a:srgbClr val="F0F2F4"/>
                </a:solidFill>
                <a:latin typeface="RoxboroughCF"/>
                <a:ea typeface="RoxboroughCF"/>
                <a:cs typeface="RoxboroughCF"/>
                <a:sym typeface="RoxboroughCF"/>
              </a:rPr>
              <a:t>Fine-tuning starts with a pretrained mode</a:t>
            </a:r>
            <a:r>
              <a:rPr lang="en-US" sz="4200">
                <a:solidFill>
                  <a:srgbClr val="F0F2F4"/>
                </a:solidFill>
                <a:latin typeface="RoxboroughCF"/>
                <a:ea typeface="RoxboroughCF"/>
                <a:cs typeface="RoxboroughCF"/>
                <a:sym typeface="RoxboroughCF"/>
              </a:rPr>
              <a:t>l that has already learned general visual patterns from a large dataset like ImageNet. First, only the final classification layer is trained to adapt to the new task (head).</a:t>
            </a:r>
          </a:p>
          <a:p>
            <a:pPr algn="just">
              <a:lnSpc>
                <a:spcPts val="5040"/>
              </a:lnSpc>
              <a:spcBef>
                <a:spcPct val="0"/>
              </a:spcBef>
            </a:pPr>
          </a:p>
          <a:p>
            <a:pPr algn="just">
              <a:lnSpc>
                <a:spcPts val="5040"/>
              </a:lnSpc>
              <a:spcBef>
                <a:spcPct val="0"/>
              </a:spcBef>
            </a:pPr>
            <a:r>
              <a:rPr lang="en-US" sz="4200">
                <a:solidFill>
                  <a:srgbClr val="F0F2F4"/>
                </a:solidFill>
                <a:latin typeface="RoxboroughCF"/>
                <a:ea typeface="RoxboroughCF"/>
                <a:cs typeface="RoxboroughCF"/>
                <a:sym typeface="RoxboroughCF"/>
              </a:rPr>
              <a:t>Then, in the fine-tuning phase, some deeper layers are gradually unfrozen and retrained with a lower learning rate, allowing the model to adjust its learned features to better match the new dataset. This improves accuracy and helps the model generalize better to specific patterns in the new domain.</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B8C6DD"/>
        </a:solidFill>
      </p:bgPr>
    </p:bg>
    <p:spTree>
      <p:nvGrpSpPr>
        <p:cNvPr id="1" name=""/>
        <p:cNvGrpSpPr/>
        <p:nvPr/>
      </p:nvGrpSpPr>
      <p:grpSpPr>
        <a:xfrm>
          <a:off x="0" y="0"/>
          <a:ext cx="0" cy="0"/>
          <a:chOff x="0" y="0"/>
          <a:chExt cx="0" cy="0"/>
        </a:xfrm>
      </p:grpSpPr>
      <p:sp>
        <p:nvSpPr>
          <p:cNvPr name="TextBox 2" id="2"/>
          <p:cNvSpPr txBox="true"/>
          <p:nvPr/>
        </p:nvSpPr>
        <p:spPr>
          <a:xfrm rot="0">
            <a:off x="3762616" y="4383939"/>
            <a:ext cx="13496684" cy="4852036"/>
          </a:xfrm>
          <a:prstGeom prst="rect">
            <a:avLst/>
          </a:prstGeom>
        </p:spPr>
        <p:txBody>
          <a:bodyPr anchor="t" rtlCol="false" tIns="0" lIns="0" bIns="0" rIns="0">
            <a:spAutoFit/>
          </a:bodyPr>
          <a:lstStyle/>
          <a:p>
            <a:pPr algn="l">
              <a:lnSpc>
                <a:spcPts val="4349"/>
              </a:lnSpc>
            </a:pPr>
            <a:r>
              <a:rPr lang="en-US" sz="2899" spc="28">
                <a:solidFill>
                  <a:srgbClr val="111B1E"/>
                </a:solidFill>
                <a:latin typeface="Poppins Light"/>
                <a:ea typeface="Poppins Light"/>
                <a:cs typeface="Poppins Light"/>
                <a:sym typeface="Poppins Light"/>
              </a:rPr>
              <a:t>To assess the training process and model performance:</a:t>
            </a:r>
          </a:p>
          <a:p>
            <a:pPr algn="l">
              <a:lnSpc>
                <a:spcPts val="4349"/>
              </a:lnSpc>
            </a:pPr>
            <a:r>
              <a:rPr lang="en-US" sz="2899" spc="28">
                <a:solidFill>
                  <a:srgbClr val="111B1E"/>
                </a:solidFill>
                <a:latin typeface="Poppins Light"/>
                <a:ea typeface="Poppins Light"/>
                <a:cs typeface="Poppins Light"/>
                <a:sym typeface="Poppins Light"/>
              </a:rPr>
              <a:t>Loss and accuracy curves are plotted for both training and validation data, helping to detect overfitting or underfitting.</a:t>
            </a:r>
          </a:p>
          <a:p>
            <a:pPr algn="l">
              <a:lnSpc>
                <a:spcPts val="4349"/>
              </a:lnSpc>
            </a:pPr>
            <a:r>
              <a:rPr lang="en-US" sz="2899" spc="28">
                <a:solidFill>
                  <a:srgbClr val="111B1E"/>
                </a:solidFill>
                <a:latin typeface="Poppins Light"/>
                <a:ea typeface="Poppins Light"/>
                <a:cs typeface="Poppins Light"/>
                <a:sym typeface="Poppins Light"/>
              </a:rPr>
              <a:t>A confusion matrix is generated after testing to analyze how well the model distinguishes between classes.</a:t>
            </a:r>
          </a:p>
          <a:p>
            <a:pPr algn="l">
              <a:lnSpc>
                <a:spcPts val="4349"/>
              </a:lnSpc>
            </a:pPr>
            <a:r>
              <a:rPr lang="en-US" sz="2899" spc="28">
                <a:solidFill>
                  <a:srgbClr val="111B1E"/>
                </a:solidFill>
                <a:latin typeface="Poppins Light"/>
                <a:ea typeface="Poppins Light"/>
                <a:cs typeface="Poppins Light"/>
                <a:sym typeface="Poppins Light"/>
              </a:rPr>
              <a:t>Additional metrics such as precision, recall, and F1-score are calculated to provide a more balanced evaluation, especially useful for imbalanced datasets like Kvasir-V2.</a:t>
            </a:r>
          </a:p>
          <a:p>
            <a:pPr algn="l">
              <a:lnSpc>
                <a:spcPts val="4349"/>
              </a:lnSpc>
            </a:pPr>
          </a:p>
        </p:txBody>
      </p:sp>
      <p:grpSp>
        <p:nvGrpSpPr>
          <p:cNvPr name="Group 3" id="3"/>
          <p:cNvGrpSpPr/>
          <p:nvPr/>
        </p:nvGrpSpPr>
        <p:grpSpPr>
          <a:xfrm rot="0">
            <a:off x="371953" y="-943121"/>
            <a:ext cx="6004076" cy="5403260"/>
            <a:chOff x="0" y="0"/>
            <a:chExt cx="8005435" cy="7204347"/>
          </a:xfrm>
        </p:grpSpPr>
        <p:sp>
          <p:nvSpPr>
            <p:cNvPr name="TextBox 4" id="4"/>
            <p:cNvSpPr txBox="true"/>
            <p:nvPr/>
          </p:nvSpPr>
          <p:spPr>
            <a:xfrm rot="0">
              <a:off x="0" y="1239861"/>
              <a:ext cx="8005435" cy="5964485"/>
            </a:xfrm>
            <a:prstGeom prst="rect">
              <a:avLst/>
            </a:prstGeom>
          </p:spPr>
          <p:txBody>
            <a:bodyPr anchor="t" rtlCol="false" tIns="0" lIns="0" bIns="0" rIns="0">
              <a:spAutoFit/>
            </a:bodyPr>
            <a:lstStyle/>
            <a:p>
              <a:pPr algn="l">
                <a:lnSpc>
                  <a:spcPts val="8853"/>
                </a:lnSpc>
              </a:pPr>
              <a:r>
                <a:rPr lang="en-US" sz="7377">
                  <a:solidFill>
                    <a:srgbClr val="111B1E"/>
                  </a:solidFill>
                  <a:latin typeface="RoxboroughCF"/>
                  <a:ea typeface="RoxboroughCF"/>
                  <a:cs typeface="RoxboroughCF"/>
                  <a:sym typeface="RoxboroughCF"/>
                </a:rPr>
                <a:t>Visual</a:t>
              </a:r>
              <a:r>
                <a:rPr lang="en-US" sz="7377">
                  <a:solidFill>
                    <a:srgbClr val="111B1E"/>
                  </a:solidFill>
                  <a:latin typeface="RoxboroughCF"/>
                  <a:ea typeface="RoxboroughCF"/>
                  <a:cs typeface="RoxboroughCF"/>
                  <a:sym typeface="RoxboroughCF"/>
                </a:rPr>
                <a:t> Evaluation of Tra</a:t>
              </a:r>
              <a:r>
                <a:rPr lang="en-US" sz="7377">
                  <a:solidFill>
                    <a:srgbClr val="111B1E"/>
                  </a:solidFill>
                  <a:latin typeface="RoxboroughCF"/>
                  <a:ea typeface="RoxboroughCF"/>
                  <a:cs typeface="RoxboroughCF"/>
                  <a:sym typeface="RoxboroughCF"/>
                </a:rPr>
                <a:t>i</a:t>
              </a:r>
              <a:r>
                <a:rPr lang="en-US" sz="7377">
                  <a:solidFill>
                    <a:srgbClr val="111B1E"/>
                  </a:solidFill>
                  <a:latin typeface="RoxboroughCF"/>
                  <a:ea typeface="RoxboroughCF"/>
                  <a:cs typeface="RoxboroughCF"/>
                  <a:sym typeface="RoxboroughCF"/>
                </a:rPr>
                <a:t>n</a:t>
              </a:r>
              <a:r>
                <a:rPr lang="en-US" sz="7377">
                  <a:solidFill>
                    <a:srgbClr val="111B1E"/>
                  </a:solidFill>
                  <a:latin typeface="RoxboroughCF"/>
                  <a:ea typeface="RoxboroughCF"/>
                  <a:cs typeface="RoxboroughCF"/>
                  <a:sym typeface="RoxboroughCF"/>
                </a:rPr>
                <a:t>in</a:t>
              </a:r>
              <a:r>
                <a:rPr lang="en-US" sz="7377">
                  <a:solidFill>
                    <a:srgbClr val="111B1E"/>
                  </a:solidFill>
                  <a:latin typeface="RoxboroughCF"/>
                  <a:ea typeface="RoxboroughCF"/>
                  <a:cs typeface="RoxboroughCF"/>
                  <a:sym typeface="RoxboroughCF"/>
                </a:rPr>
                <a:t>g</a:t>
              </a:r>
            </a:p>
            <a:p>
              <a:pPr algn="l">
                <a:lnSpc>
                  <a:spcPts val="8853"/>
                </a:lnSpc>
              </a:pPr>
            </a:p>
          </p:txBody>
        </p:sp>
        <p:grpSp>
          <p:nvGrpSpPr>
            <p:cNvPr name="Group 5" id="5"/>
            <p:cNvGrpSpPr>
              <a:grpSpLocks noChangeAspect="true"/>
            </p:cNvGrpSpPr>
            <p:nvPr/>
          </p:nvGrpSpPr>
          <p:grpSpPr>
            <a:xfrm rot="0">
              <a:off x="0" y="0"/>
              <a:ext cx="1012669" cy="1012669"/>
              <a:chOff x="-2540" y="-2540"/>
              <a:chExt cx="6355080" cy="6355080"/>
            </a:xfrm>
          </p:grpSpPr>
          <p:sp>
            <p:nvSpPr>
              <p:cNvPr name="Freeform 6" id="6"/>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111B1E"/>
              </a:solidFill>
            </p:spPr>
          </p:sp>
        </p:gr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535D6B"/>
        </a:solidFill>
      </p:bgPr>
    </p:bg>
    <p:spTree>
      <p:nvGrpSpPr>
        <p:cNvPr id="1" name=""/>
        <p:cNvGrpSpPr/>
        <p:nvPr/>
      </p:nvGrpSpPr>
      <p:grpSpPr>
        <a:xfrm>
          <a:off x="0" y="0"/>
          <a:ext cx="0" cy="0"/>
          <a:chOff x="0" y="0"/>
          <a:chExt cx="0" cy="0"/>
        </a:xfrm>
      </p:grpSpPr>
      <p:grpSp>
        <p:nvGrpSpPr>
          <p:cNvPr name="Group 2" id="2"/>
          <p:cNvGrpSpPr/>
          <p:nvPr/>
        </p:nvGrpSpPr>
        <p:grpSpPr>
          <a:xfrm rot="0">
            <a:off x="16362609" y="5059982"/>
            <a:ext cx="661787" cy="167035"/>
            <a:chOff x="0" y="0"/>
            <a:chExt cx="2012677" cy="508000"/>
          </a:xfrm>
        </p:grpSpPr>
        <p:sp>
          <p:nvSpPr>
            <p:cNvPr name="Freeform 3" id="3"/>
            <p:cNvSpPr/>
            <p:nvPr/>
          </p:nvSpPr>
          <p:spPr>
            <a:xfrm flipH="false" flipV="false" rot="0">
              <a:off x="0" y="215900"/>
              <a:ext cx="1716767" cy="76200"/>
            </a:xfrm>
            <a:custGeom>
              <a:avLst/>
              <a:gdLst/>
              <a:ahLst/>
              <a:cxnLst/>
              <a:rect r="r" b="b" t="t" l="l"/>
              <a:pathLst>
                <a:path h="76200" w="1716767">
                  <a:moveTo>
                    <a:pt x="0" y="0"/>
                  </a:moveTo>
                  <a:lnTo>
                    <a:pt x="1716767" y="0"/>
                  </a:lnTo>
                  <a:lnTo>
                    <a:pt x="1716767" y="76200"/>
                  </a:lnTo>
                  <a:lnTo>
                    <a:pt x="0" y="76200"/>
                  </a:lnTo>
                  <a:close/>
                </a:path>
              </a:pathLst>
            </a:custGeom>
            <a:solidFill>
              <a:srgbClr val="F0F2F4"/>
            </a:solidFill>
          </p:spPr>
        </p:sp>
        <p:sp>
          <p:nvSpPr>
            <p:cNvPr name="Freeform 4" id="4"/>
            <p:cNvSpPr/>
            <p:nvPr/>
          </p:nvSpPr>
          <p:spPr>
            <a:xfrm flipH="false" flipV="false" rot="0">
              <a:off x="1638027" y="1270"/>
              <a:ext cx="374650" cy="505460"/>
            </a:xfrm>
            <a:custGeom>
              <a:avLst/>
              <a:gdLst/>
              <a:ahLst/>
              <a:cxnLst/>
              <a:rect r="r" b="b" t="t" l="l"/>
              <a:pathLst>
                <a:path h="505460" w="374650">
                  <a:moveTo>
                    <a:pt x="0" y="505460"/>
                  </a:moveTo>
                  <a:lnTo>
                    <a:pt x="0" y="0"/>
                  </a:lnTo>
                  <a:lnTo>
                    <a:pt x="374650" y="252730"/>
                  </a:lnTo>
                  <a:close/>
                </a:path>
              </a:pathLst>
            </a:custGeom>
            <a:solidFill>
              <a:srgbClr val="F0F2F4"/>
            </a:solidFill>
          </p:spPr>
        </p:sp>
      </p:grpSp>
      <p:sp>
        <p:nvSpPr>
          <p:cNvPr name="TextBox 5" id="5"/>
          <p:cNvSpPr txBox="true"/>
          <p:nvPr/>
        </p:nvSpPr>
        <p:spPr>
          <a:xfrm rot="0">
            <a:off x="1881544" y="4037852"/>
            <a:ext cx="10304478" cy="4181475"/>
          </a:xfrm>
          <a:prstGeom prst="rect">
            <a:avLst/>
          </a:prstGeom>
        </p:spPr>
        <p:txBody>
          <a:bodyPr anchor="t" rtlCol="false" tIns="0" lIns="0" bIns="0" rIns="0">
            <a:spAutoFit/>
          </a:bodyPr>
          <a:lstStyle/>
          <a:p>
            <a:pPr algn="l">
              <a:lnSpc>
                <a:spcPts val="16439"/>
              </a:lnSpc>
            </a:pPr>
            <a:r>
              <a:rPr lang="en-US" sz="13699" b="true">
                <a:solidFill>
                  <a:srgbClr val="F0F2F4"/>
                </a:solidFill>
                <a:latin typeface="RoxboroughCF Bold"/>
                <a:ea typeface="RoxboroughCF Bold"/>
                <a:cs typeface="RoxboroughCF Bold"/>
                <a:sym typeface="RoxboroughCF Bold"/>
              </a:rPr>
              <a:t>My results</a:t>
            </a:r>
          </a:p>
          <a:p>
            <a:pPr algn="l">
              <a:lnSpc>
                <a:spcPts val="16439"/>
              </a:lnSpc>
            </a:pPr>
          </a:p>
        </p:txBody>
      </p:sp>
      <p:grpSp>
        <p:nvGrpSpPr>
          <p:cNvPr name="Group 6" id="6"/>
          <p:cNvGrpSpPr>
            <a:grpSpLocks noChangeAspect="true"/>
          </p:cNvGrpSpPr>
          <p:nvPr/>
        </p:nvGrpSpPr>
        <p:grpSpPr>
          <a:xfrm rot="0">
            <a:off x="534555" y="4649355"/>
            <a:ext cx="988290" cy="988290"/>
            <a:chOff x="-2540" y="-2540"/>
            <a:chExt cx="6355080" cy="6355080"/>
          </a:xfrm>
        </p:grpSpPr>
        <p:sp>
          <p:nvSpPr>
            <p:cNvPr name="Freeform 7" id="7"/>
            <p:cNvSpPr/>
            <p:nvPr/>
          </p:nvSpPr>
          <p:spPr>
            <a:xfrm flipH="false" flipV="false" rot="0">
              <a:off x="-2540" y="-2540"/>
              <a:ext cx="6355080" cy="6355080"/>
            </a:xfrm>
            <a:custGeom>
              <a:avLst/>
              <a:gdLst/>
              <a:ahLst/>
              <a:cxnLst/>
              <a:rect r="r" b="b" t="t" l="l"/>
              <a:pathLst>
                <a:path h="6355080" w="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0F2F4"/>
            </a:solidFill>
          </p:spPr>
        </p:sp>
      </p:grpSp>
      <p:sp>
        <p:nvSpPr>
          <p:cNvPr name="TextBox 8" id="8"/>
          <p:cNvSpPr txBox="true"/>
          <p:nvPr/>
        </p:nvSpPr>
        <p:spPr>
          <a:xfrm rot="0">
            <a:off x="805447" y="3990227"/>
            <a:ext cx="717398" cy="496227"/>
          </a:xfrm>
          <a:prstGeom prst="rect">
            <a:avLst/>
          </a:prstGeom>
        </p:spPr>
        <p:txBody>
          <a:bodyPr anchor="t" rtlCol="false" tIns="0" lIns="0" bIns="0" rIns="0">
            <a:spAutoFit/>
          </a:bodyPr>
          <a:lstStyle/>
          <a:p>
            <a:pPr algn="ctr">
              <a:lnSpc>
                <a:spcPts val="4064"/>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DAGsCK_nUBI</dc:identifier>
  <dcterms:modified xsi:type="dcterms:W3CDTF">2011-08-01T06:04:30Z</dcterms:modified>
  <cp:revision>1</cp:revision>
  <dc:title>kvasir model training</dc:title>
</cp:coreProperties>
</file>