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3"/>
  </p:sldMasterIdLst>
  <p:notesMasterIdLst>
    <p:notesMasterId r:id="rId5"/>
  </p:notesMasterIdLst>
  <p:handoutMasterIdLst>
    <p:handoutMasterId r:id="rId17"/>
  </p:handoutMasterIdLst>
  <p:sldIdLst>
    <p:sldId id="340" r:id="rId4"/>
    <p:sldId id="341" r:id="rId6"/>
    <p:sldId id="342" r:id="rId7"/>
    <p:sldId id="372" r:id="rId8"/>
    <p:sldId id="422" r:id="rId9"/>
    <p:sldId id="420" r:id="rId10"/>
    <p:sldId id="414" r:id="rId11"/>
    <p:sldId id="415" r:id="rId12"/>
    <p:sldId id="416" r:id="rId13"/>
    <p:sldId id="417" r:id="rId14"/>
    <p:sldId id="418" r:id="rId15"/>
    <p:sldId id="419" r:id="rId16"/>
  </p:sldIdLst>
  <p:sldSz cx="12192000" cy="6858000"/>
  <p:notesSz cx="6858000" cy="9144000"/>
  <p:embeddedFontLst>
    <p:embeddedFont>
      <p:font typeface="Inter" panose="02000503000000020004" charset="0"/>
      <p:regular r:id="rId21"/>
      <p:bold r:id="rId22"/>
    </p:embeddedFont>
    <p:embeddedFont>
      <p:font typeface="Inter Black" panose="02000503000000020004" charset="0"/>
      <p:bold r:id="rId23"/>
    </p:embeddedFont>
    <p:embeddedFont>
      <p:font typeface="Bookman Old Style" panose="02050604050505020204" charset="0"/>
      <p:regular r:id="rId24"/>
      <p:bold r:id="rId25"/>
      <p:italic r:id="rId26"/>
    </p:embeddedFont>
  </p:embeddedFontLst>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9" userDrawn="1">
          <p15:clr>
            <a:srgbClr val="A4A3A4"/>
          </p15:clr>
        </p15:guide>
        <p15:guide id="2" pos="3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DBF8"/>
    <a:srgbClr val="4AC7F9"/>
    <a:srgbClr val="47B2FA"/>
    <a:srgbClr val="54A6FB"/>
    <a:srgbClr val="4589FB"/>
    <a:srgbClr val="4675FC"/>
    <a:srgbClr val="54FDED"/>
    <a:srgbClr val="4EE4F0"/>
    <a:srgbClr val="49CCF3"/>
    <a:srgbClr val="44B3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29"/>
        <p:guide pos="3837"/>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199.xml"/><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Inter Black" panose="02000503000000020004" charset="0"/>
              <a:ea typeface="Inter Black" panose="02000503000000020004" charset="0"/>
              <a:cs typeface="Inter" panose="020005030000000200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Inter Black" panose="02000503000000020004" charset="0"/>
                <a:ea typeface="Inter Black" panose="02000503000000020004" charset="0"/>
                <a:cs typeface="Inter" panose="02000503000000020004" charset="0"/>
              </a:rPr>
            </a:fld>
            <a:endParaRPr lang="zh-CN" altLang="en-US">
              <a:latin typeface="Inter Black" panose="02000503000000020004" charset="0"/>
              <a:ea typeface="Inter Black" panose="02000503000000020004" charset="0"/>
              <a:cs typeface="Inter" panose="020005030000000200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Inter Black" panose="02000503000000020004" charset="0"/>
                <a:ea typeface="Inter Black" panose="02000503000000020004" charset="0"/>
                <a:cs typeface="Inter" panose="020005030000000200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Inter Black" panose="02000503000000020004" charset="0"/>
                <a:ea typeface="Inter Black" panose="02000503000000020004" charset="0"/>
                <a:cs typeface="Inter" panose="020005030000000200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Inter Black" panose="02000503000000020004" charset="0"/>
                <a:ea typeface="Inter Black" panose="02000503000000020004" charset="0"/>
                <a:cs typeface="Inter" panose="020005030000000200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1pPr>
    <a:lvl2pPr marL="4572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2pPr>
    <a:lvl3pPr marL="9144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3pPr>
    <a:lvl4pPr marL="13716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4pPr>
    <a:lvl5pPr marL="1828800" algn="l" defTabSz="914400" rtl="0" eaLnBrk="1" latinLnBrk="0" hangingPunct="1">
      <a:defRPr sz="1200" kern="1200">
        <a:solidFill>
          <a:schemeClr val="tx1"/>
        </a:solidFill>
        <a:latin typeface="Inter Black" panose="02000503000000020004" charset="0"/>
        <a:ea typeface="Inter Black" panose="02000503000000020004" charset="0"/>
        <a:cs typeface="Inter" panose="020005030000000200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Inter" panose="02000503000000020004" charset="0"/>
                <a:ea typeface="Inter Black" panose="02000503000000020004" charset="0"/>
                <a:cs typeface="Inter" panose="02000503000000020004" charset="0"/>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Inter" panose="02000503000000020004" charset="0"/>
          <a:ea typeface="Inter Black" panose="02000503000000020004" charset="0"/>
          <a:cs typeface="Inter" panose="02000503000000020004" charset="0"/>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Inter" panose="02000503000000020004" charset="0"/>
          <a:ea typeface="Inter Black" panose="02000503000000020004" charset="0"/>
          <a:cs typeface="Inter" panose="020005030000000200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tags" Target="../tags/tag129.xml"/><Relationship Id="rId5" Type="http://schemas.openxmlformats.org/officeDocument/2006/relationships/tags" Target="../tags/tag128.xml"/><Relationship Id="rId4" Type="http://schemas.openxmlformats.org/officeDocument/2006/relationships/tags" Target="../tags/tag127.xml"/><Relationship Id="rId3" Type="http://schemas.openxmlformats.org/officeDocument/2006/relationships/tags" Target="../tags/tag126.xml"/><Relationship Id="rId27" Type="http://schemas.openxmlformats.org/officeDocument/2006/relationships/notesSlide" Target="../notesSlides/notesSlide1.xml"/><Relationship Id="rId26" Type="http://schemas.openxmlformats.org/officeDocument/2006/relationships/slideLayout" Target="../slideLayouts/slideLayout12.xml"/><Relationship Id="rId25" Type="http://schemas.openxmlformats.org/officeDocument/2006/relationships/tags" Target="../tags/tag148.xml"/><Relationship Id="rId24" Type="http://schemas.openxmlformats.org/officeDocument/2006/relationships/tags" Target="../tags/tag147.xml"/><Relationship Id="rId23" Type="http://schemas.openxmlformats.org/officeDocument/2006/relationships/tags" Target="../tags/tag146.xml"/><Relationship Id="rId22" Type="http://schemas.openxmlformats.org/officeDocument/2006/relationships/tags" Target="../tags/tag145.xml"/><Relationship Id="rId21" Type="http://schemas.openxmlformats.org/officeDocument/2006/relationships/tags" Target="../tags/tag144.xml"/><Relationship Id="rId20" Type="http://schemas.openxmlformats.org/officeDocument/2006/relationships/tags" Target="../tags/tag143.xml"/><Relationship Id="rId2" Type="http://schemas.openxmlformats.org/officeDocument/2006/relationships/tags" Target="../tags/tag125.xml"/><Relationship Id="rId19" Type="http://schemas.openxmlformats.org/officeDocument/2006/relationships/tags" Target="../tags/tag142.xml"/><Relationship Id="rId18" Type="http://schemas.openxmlformats.org/officeDocument/2006/relationships/tags" Target="../tags/tag141.xml"/><Relationship Id="rId17" Type="http://schemas.openxmlformats.org/officeDocument/2006/relationships/tags" Target="../tags/tag140.xml"/><Relationship Id="rId16" Type="http://schemas.openxmlformats.org/officeDocument/2006/relationships/tags" Target="../tags/tag139.xml"/><Relationship Id="rId15" Type="http://schemas.openxmlformats.org/officeDocument/2006/relationships/tags" Target="../tags/tag138.xml"/><Relationship Id="rId14" Type="http://schemas.openxmlformats.org/officeDocument/2006/relationships/tags" Target="../tags/tag137.xml"/><Relationship Id="rId13" Type="http://schemas.openxmlformats.org/officeDocument/2006/relationships/tags" Target="../tags/tag136.xml"/><Relationship Id="rId12" Type="http://schemas.openxmlformats.org/officeDocument/2006/relationships/tags" Target="../tags/tag135.xml"/><Relationship Id="rId11" Type="http://schemas.openxmlformats.org/officeDocument/2006/relationships/tags" Target="../tags/tag134.xml"/><Relationship Id="rId10" Type="http://schemas.openxmlformats.org/officeDocument/2006/relationships/tags" Target="../tags/tag13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2.xml"/><Relationship Id="rId4" Type="http://schemas.openxmlformats.org/officeDocument/2006/relationships/tags" Target="../tags/tag194.xml"/><Relationship Id="rId3" Type="http://schemas.openxmlformats.org/officeDocument/2006/relationships/image" Target="../media/image8.png"/><Relationship Id="rId2" Type="http://schemas.openxmlformats.org/officeDocument/2006/relationships/tags" Target="../tags/tag193.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2.xml"/><Relationship Id="rId4" Type="http://schemas.openxmlformats.org/officeDocument/2006/relationships/tags" Target="../tags/tag196.xml"/><Relationship Id="rId3" Type="http://schemas.openxmlformats.org/officeDocument/2006/relationships/image" Target="../media/image9.png"/><Relationship Id="rId2" Type="http://schemas.openxmlformats.org/officeDocument/2006/relationships/tags" Target="../tags/tag195.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tags" Target="../tags/tag154.xml"/><Relationship Id="rId6" Type="http://schemas.openxmlformats.org/officeDocument/2006/relationships/tags" Target="../tags/tag153.xml"/><Relationship Id="rId5" Type="http://schemas.openxmlformats.org/officeDocument/2006/relationships/tags" Target="../tags/tag152.xml"/><Relationship Id="rId4" Type="http://schemas.openxmlformats.org/officeDocument/2006/relationships/tags" Target="../tags/tag151.xml"/><Relationship Id="rId30" Type="http://schemas.openxmlformats.org/officeDocument/2006/relationships/notesSlide" Target="../notesSlides/notesSlide2.xml"/><Relationship Id="rId3" Type="http://schemas.openxmlformats.org/officeDocument/2006/relationships/tags" Target="../tags/tag150.xml"/><Relationship Id="rId29" Type="http://schemas.openxmlformats.org/officeDocument/2006/relationships/slideLayout" Target="../slideLayouts/slideLayout12.xml"/><Relationship Id="rId28" Type="http://schemas.openxmlformats.org/officeDocument/2006/relationships/tags" Target="../tags/tag175.xml"/><Relationship Id="rId27" Type="http://schemas.openxmlformats.org/officeDocument/2006/relationships/tags" Target="../tags/tag174.xml"/><Relationship Id="rId26" Type="http://schemas.openxmlformats.org/officeDocument/2006/relationships/tags" Target="../tags/tag173.xml"/><Relationship Id="rId25" Type="http://schemas.openxmlformats.org/officeDocument/2006/relationships/tags" Target="../tags/tag172.xml"/><Relationship Id="rId24" Type="http://schemas.openxmlformats.org/officeDocument/2006/relationships/tags" Target="../tags/tag171.xml"/><Relationship Id="rId23" Type="http://schemas.openxmlformats.org/officeDocument/2006/relationships/tags" Target="../tags/tag170.xml"/><Relationship Id="rId22" Type="http://schemas.openxmlformats.org/officeDocument/2006/relationships/tags" Target="../tags/tag169.xml"/><Relationship Id="rId21" Type="http://schemas.openxmlformats.org/officeDocument/2006/relationships/tags" Target="../tags/tag168.xml"/><Relationship Id="rId20" Type="http://schemas.openxmlformats.org/officeDocument/2006/relationships/tags" Target="../tags/tag167.xml"/><Relationship Id="rId2" Type="http://schemas.openxmlformats.org/officeDocument/2006/relationships/tags" Target="../tags/tag149.xml"/><Relationship Id="rId19" Type="http://schemas.openxmlformats.org/officeDocument/2006/relationships/tags" Target="../tags/tag166.xml"/><Relationship Id="rId18" Type="http://schemas.openxmlformats.org/officeDocument/2006/relationships/tags" Target="../tags/tag165.xml"/><Relationship Id="rId17" Type="http://schemas.openxmlformats.org/officeDocument/2006/relationships/tags" Target="../tags/tag164.xml"/><Relationship Id="rId16" Type="http://schemas.openxmlformats.org/officeDocument/2006/relationships/tags" Target="../tags/tag163.xml"/><Relationship Id="rId15" Type="http://schemas.openxmlformats.org/officeDocument/2006/relationships/tags" Target="../tags/tag162.xml"/><Relationship Id="rId14" Type="http://schemas.openxmlformats.org/officeDocument/2006/relationships/tags" Target="../tags/tag161.xml"/><Relationship Id="rId13" Type="http://schemas.openxmlformats.org/officeDocument/2006/relationships/tags" Target="../tags/tag160.xml"/><Relationship Id="rId12" Type="http://schemas.openxmlformats.org/officeDocument/2006/relationships/tags" Target="../tags/tag159.xml"/><Relationship Id="rId11" Type="http://schemas.openxmlformats.org/officeDocument/2006/relationships/tags" Target="../tags/tag158.xml"/><Relationship Id="rId10" Type="http://schemas.openxmlformats.org/officeDocument/2006/relationships/tags" Target="../tags/tag15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12.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2.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2.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2.xml"/><Relationship Id="rId4" Type="http://schemas.openxmlformats.org/officeDocument/2006/relationships/tags" Target="../tags/tag186.xml"/><Relationship Id="rId3" Type="http://schemas.openxmlformats.org/officeDocument/2006/relationships/image" Target="../media/image4.png"/><Relationship Id="rId2" Type="http://schemas.openxmlformats.org/officeDocument/2006/relationships/tags" Target="../tags/tag185.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2.xml"/><Relationship Id="rId4" Type="http://schemas.openxmlformats.org/officeDocument/2006/relationships/tags" Target="../tags/tag188.xml"/><Relationship Id="rId3" Type="http://schemas.openxmlformats.org/officeDocument/2006/relationships/image" Target="../media/image5.png"/><Relationship Id="rId2" Type="http://schemas.openxmlformats.org/officeDocument/2006/relationships/tags" Target="../tags/tag187.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2.xml"/><Relationship Id="rId4" Type="http://schemas.openxmlformats.org/officeDocument/2006/relationships/tags" Target="../tags/tag190.xml"/><Relationship Id="rId3" Type="http://schemas.openxmlformats.org/officeDocument/2006/relationships/image" Target="../media/image6.png"/><Relationship Id="rId2" Type="http://schemas.openxmlformats.org/officeDocument/2006/relationships/tags" Target="../tags/tag189.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2.xml"/><Relationship Id="rId4" Type="http://schemas.openxmlformats.org/officeDocument/2006/relationships/tags" Target="../tags/tag192.xml"/><Relationship Id="rId3" Type="http://schemas.openxmlformats.org/officeDocument/2006/relationships/image" Target="../media/image7.png"/><Relationship Id="rId2" Type="http://schemas.openxmlformats.org/officeDocument/2006/relationships/tags" Target="../tags/tag191.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52" name="图片 51" descr="VCG21128005867512"/>
          <p:cNvPicPr>
            <a:picLocks noChangeAspect="1"/>
          </p:cNvPicPr>
          <p:nvPr/>
        </p:nvPicPr>
        <p:blipFill>
          <a:blip r:embed="rId1">
            <a:alphaModFix amt="20000"/>
          </a:blip>
          <a:stretch>
            <a:fillRect/>
          </a:stretch>
        </p:blipFill>
        <p:spPr>
          <a:xfrm>
            <a:off x="4445" y="0"/>
            <a:ext cx="12160885" cy="6857365"/>
          </a:xfrm>
          <a:prstGeom prst="rect">
            <a:avLst/>
          </a:prstGeom>
        </p:spPr>
      </p:pic>
      <p:sp>
        <p:nvSpPr>
          <p:cNvPr id="20" name="文本框 19"/>
          <p:cNvSpPr txBox="1"/>
          <p:nvPr>
            <p:custDataLst>
              <p:tags r:id="rId2"/>
            </p:custDataLst>
          </p:nvPr>
        </p:nvSpPr>
        <p:spPr>
          <a:xfrm>
            <a:off x="2413635" y="2252980"/>
            <a:ext cx="7365365" cy="1322070"/>
          </a:xfrm>
          <a:prstGeom prst="rect">
            <a:avLst/>
          </a:prstGeom>
          <a:noFill/>
        </p:spPr>
        <p:txBody>
          <a:bodyPr wrap="square" rtlCol="0" anchor="t">
            <a:spAutoFit/>
          </a:bodyPr>
          <a:p>
            <a:pPr algn="ctr"/>
            <a:r>
              <a:rPr lang="en-US" altLang="en-US" sz="4000">
                <a:ln>
                  <a:noFill/>
                </a:ln>
                <a:solidFill>
                  <a:schemeClr val="bg1"/>
                </a:solidFill>
                <a:effectLst/>
                <a:latin typeface="Bookman Old Style" panose="02050604050505020204" charset="0"/>
                <a:ea typeface="Inter Black" panose="02000503000000020004" charset="0"/>
                <a:cs typeface="Bookman Old Style" panose="02050604050505020204" charset="0"/>
              </a:rPr>
              <a:t>Analysis of Global AI Impact Using Python</a:t>
            </a:r>
            <a:endParaRPr lang="en-US" altLang="en-US" sz="4000">
              <a:ln>
                <a:noFill/>
              </a:ln>
              <a:solidFill>
                <a:schemeClr val="bg1"/>
              </a:solidFill>
              <a:effectLst/>
              <a:latin typeface="Bookman Old Style" panose="02050604050505020204" charset="0"/>
              <a:ea typeface="Inter Black" panose="02000503000000020004" charset="0"/>
              <a:cs typeface="Bookman Old Style" panose="02050604050505020204" charset="0"/>
            </a:endParaRPr>
          </a:p>
        </p:txBody>
      </p:sp>
      <p:sp>
        <p:nvSpPr>
          <p:cNvPr id="22" name="任意多边形: 形状 14"/>
          <p:cNvSpPr/>
          <p:nvPr>
            <p:custDataLst>
              <p:tags r:id="rId3"/>
            </p:custDataLst>
          </p:nvPr>
        </p:nvSpPr>
        <p:spPr>
          <a:xfrm>
            <a:off x="2377516" y="4206476"/>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38100">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159" name="任意多边形: 形状 158"/>
          <p:cNvSpPr/>
          <p:nvPr/>
        </p:nvSpPr>
        <p:spPr>
          <a:xfrm>
            <a:off x="4629150" y="4827270"/>
            <a:ext cx="2934335" cy="559435"/>
          </a:xfrm>
          <a:custGeom>
            <a:avLst/>
            <a:gdLst>
              <a:gd name="connsiteX0" fmla="*/ 0 w 2880000"/>
              <a:gd name="connsiteY0" fmla="*/ 0 h 3600000"/>
              <a:gd name="connsiteX1" fmla="*/ 882815 w 2880000"/>
              <a:gd name="connsiteY1" fmla="*/ 0 h 3600000"/>
              <a:gd name="connsiteX2" fmla="*/ 942863 w 2880000"/>
              <a:gd name="connsiteY2" fmla="*/ 60048 h 3600000"/>
              <a:gd name="connsiteX3" fmla="*/ 1902766 w 2880000"/>
              <a:gd name="connsiteY3" fmla="*/ 60048 h 3600000"/>
              <a:gd name="connsiteX4" fmla="*/ 1962813 w 2880000"/>
              <a:gd name="connsiteY4" fmla="*/ 0 h 3600000"/>
              <a:gd name="connsiteX5" fmla="*/ 2880000 w 2880000"/>
              <a:gd name="connsiteY5" fmla="*/ 0 h 3600000"/>
              <a:gd name="connsiteX6" fmla="*/ 2880000 w 2880000"/>
              <a:gd name="connsiteY6" fmla="*/ 3600000 h 3600000"/>
              <a:gd name="connsiteX7" fmla="*/ 1957099 w 2880000"/>
              <a:gd name="connsiteY7" fmla="*/ 3600000 h 3600000"/>
              <a:gd name="connsiteX8" fmla="*/ 1902766 w 2880000"/>
              <a:gd name="connsiteY8" fmla="*/ 3545666 h 3600000"/>
              <a:gd name="connsiteX9" fmla="*/ 942863 w 2880000"/>
              <a:gd name="connsiteY9" fmla="*/ 3545666 h 3600000"/>
              <a:gd name="connsiteX10" fmla="*/ 888529 w 2880000"/>
              <a:gd name="connsiteY10" fmla="*/ 3600000 h 3600000"/>
              <a:gd name="connsiteX11" fmla="*/ 0 w 2880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0000" h="3600000">
                <a:moveTo>
                  <a:pt x="0" y="0"/>
                </a:moveTo>
                <a:lnTo>
                  <a:pt x="882815" y="0"/>
                </a:lnTo>
                <a:lnTo>
                  <a:pt x="942863" y="60048"/>
                </a:lnTo>
                <a:lnTo>
                  <a:pt x="1902766" y="60048"/>
                </a:lnTo>
                <a:lnTo>
                  <a:pt x="1962813" y="0"/>
                </a:lnTo>
                <a:lnTo>
                  <a:pt x="2880000" y="0"/>
                </a:lnTo>
                <a:lnTo>
                  <a:pt x="2880000" y="3600000"/>
                </a:lnTo>
                <a:lnTo>
                  <a:pt x="1957099" y="3600000"/>
                </a:lnTo>
                <a:lnTo>
                  <a:pt x="1902766" y="3545666"/>
                </a:lnTo>
                <a:lnTo>
                  <a:pt x="942863" y="3545666"/>
                </a:lnTo>
                <a:lnTo>
                  <a:pt x="888529" y="3600000"/>
                </a:lnTo>
                <a:lnTo>
                  <a:pt x="0" y="3600000"/>
                </a:lnTo>
                <a:close/>
              </a:path>
            </a:pathLst>
          </a:custGeom>
          <a:gradFill>
            <a:gsLst>
              <a:gs pos="0">
                <a:schemeClr val="accent1"/>
              </a:gs>
              <a:gs pos="75000">
                <a:schemeClr val="accent1">
                  <a:alpha val="0"/>
                </a:schemeClr>
              </a:gs>
              <a:gs pos="94000">
                <a:schemeClr val="accent1"/>
              </a:gs>
              <a:gs pos="25000">
                <a:schemeClr val="accent1">
                  <a:alpha val="0"/>
                </a:schemeClr>
              </a:gs>
            </a:gsLst>
            <a:lin ang="0" scaled="0"/>
          </a:gradFill>
          <a:ln w="19050">
            <a:gradFill>
              <a:gsLst>
                <a:gs pos="0">
                  <a:schemeClr val="accent6"/>
                </a:gs>
                <a:gs pos="100000">
                  <a:schemeClr val="accent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r>
              <a:rPr lang="en-IN" altLang="zh-CN" sz="1600" dirty="0">
                <a:cs typeface="Inter" panose="02000503000000020004" charset="0"/>
              </a:rPr>
              <a:t>DONE BY :</a:t>
            </a:r>
            <a:endParaRPr lang="en-IN" altLang="zh-CN" sz="1600" dirty="0">
              <a:cs typeface="Inter" panose="02000503000000020004" charset="0"/>
            </a:endParaRPr>
          </a:p>
          <a:p>
            <a:pPr algn="ctr"/>
            <a:r>
              <a:rPr lang="en-IN" altLang="zh-CN" sz="1600" dirty="0">
                <a:cs typeface="Inter" panose="02000503000000020004" charset="0"/>
              </a:rPr>
              <a:t>M M MOHAMED MANSOOR</a:t>
            </a:r>
            <a:endParaRPr lang="en-IN" altLang="zh-CN" sz="1600" dirty="0">
              <a:cs typeface="Inter" panose="02000503000000020004" charset="0"/>
            </a:endParaRPr>
          </a:p>
        </p:txBody>
      </p:sp>
      <p:sp>
        <p:nvSpPr>
          <p:cNvPr id="41" name="任意多边形: 形状 138"/>
          <p:cNvSpPr/>
          <p:nvPr>
            <p:custDataLst>
              <p:tags r:id="rId4"/>
            </p:custDataLst>
          </p:nvPr>
        </p:nvSpPr>
        <p:spPr>
          <a:xfrm>
            <a:off x="308610" y="503873"/>
            <a:ext cx="11576685" cy="585025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solidFill>
                <a:schemeClr val="lt1"/>
              </a:solidFill>
              <a:cs typeface="Inter" panose="02000503000000020004" charset="0"/>
            </a:endParaRPr>
          </a:p>
        </p:txBody>
      </p:sp>
      <p:grpSp>
        <p:nvGrpSpPr>
          <p:cNvPr id="12" name="组合 11"/>
          <p:cNvGrpSpPr/>
          <p:nvPr/>
        </p:nvGrpSpPr>
        <p:grpSpPr>
          <a:xfrm>
            <a:off x="719455" y="680720"/>
            <a:ext cx="2407920" cy="501650"/>
            <a:chOff x="1133" y="1072"/>
            <a:chExt cx="3792" cy="910"/>
          </a:xfrm>
        </p:grpSpPr>
        <p:sp>
          <p:nvSpPr>
            <p:cNvPr id="16" name="平行四边形 15"/>
            <p:cNvSpPr/>
            <p:nvPr>
              <p:custDataLst>
                <p:tags r:id="rId5"/>
              </p:custDataLst>
            </p:nvPr>
          </p:nvSpPr>
          <p:spPr>
            <a:xfrm>
              <a:off x="1403" y="1216"/>
              <a:ext cx="3361" cy="640"/>
            </a:xfrm>
            <a:prstGeom prst="parallelogram">
              <a:avLst>
                <a:gd name="adj" fmla="val 82143"/>
              </a:avLst>
            </a:prstGeom>
            <a:gradFill>
              <a:gsLst>
                <a:gs pos="0">
                  <a:srgbClr val="4675FC"/>
                </a:gs>
                <a:gs pos="100000">
                  <a:srgbClr val="4675FC">
                    <a:alpha val="0"/>
                  </a:srgbClr>
                </a:gs>
              </a:gsLst>
              <a:lin ang="18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2" name="平行四边形 1"/>
            <p:cNvSpPr/>
            <p:nvPr>
              <p:custDataLst>
                <p:tags r:id="rId6"/>
              </p:custDataLst>
            </p:nvPr>
          </p:nvSpPr>
          <p:spPr>
            <a:xfrm>
              <a:off x="1133" y="1072"/>
              <a:ext cx="3792" cy="910"/>
            </a:xfrm>
            <a:prstGeom prst="parallelogram">
              <a:avLst>
                <a:gd name="adj" fmla="val 82143"/>
              </a:avLst>
            </a:prstGeom>
            <a:noFill/>
            <a:ln w="12700">
              <a:gradFill flip="none" rotWithShape="1">
                <a:gsLst>
                  <a:gs pos="36000">
                    <a:schemeClr val="accent1"/>
                  </a:gs>
                  <a:gs pos="75000">
                    <a:schemeClr val="accent1">
                      <a:alpha val="0"/>
                    </a:schemeClr>
                  </a:gs>
                </a:gsLst>
                <a:lin ang="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5" name="任意多边形: 形状 21"/>
          <p:cNvSpPr/>
          <p:nvPr>
            <p:custDataLst>
              <p:tags r:id="rId7"/>
            </p:custDataLst>
          </p:nvPr>
        </p:nvSpPr>
        <p:spPr>
          <a:xfrm rot="16200000" flipV="1">
            <a:off x="-2199640"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0" name="组合 29"/>
          <p:cNvGrpSpPr/>
          <p:nvPr/>
        </p:nvGrpSpPr>
        <p:grpSpPr>
          <a:xfrm>
            <a:off x="317818" y="176530"/>
            <a:ext cx="11556365" cy="135890"/>
            <a:chOff x="625" y="278"/>
            <a:chExt cx="18199" cy="214"/>
          </a:xfrm>
        </p:grpSpPr>
        <p:sp>
          <p:nvSpPr>
            <p:cNvPr id="24" name="任意多边形: 形状 21"/>
            <p:cNvSpPr/>
            <p:nvPr>
              <p:custDataLst>
                <p:tags r:id="rId8"/>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9" name="直接连接符 8"/>
            <p:cNvCxnSpPr/>
            <p:nvPr>
              <p:custDataLst>
                <p:tags r:id="rId9"/>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10"/>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16200000">
            <a:off x="11279505" y="749082"/>
            <a:ext cx="252730" cy="375920"/>
            <a:chOff x="17336" y="1136"/>
            <a:chExt cx="466" cy="911"/>
          </a:xfrm>
          <a:solidFill>
            <a:srgbClr val="2CF5FC"/>
          </a:solidFill>
        </p:grpSpPr>
        <p:sp>
          <p:nvSpPr>
            <p:cNvPr id="14" name="矩形 13"/>
            <p:cNvSpPr/>
            <p:nvPr>
              <p:custDataLst>
                <p:tags r:id="rId11"/>
              </p:custDataLst>
            </p:nvPr>
          </p:nvSpPr>
          <p:spPr>
            <a:xfrm>
              <a:off x="17448" y="1136"/>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0" name="矩形 39"/>
            <p:cNvSpPr/>
            <p:nvPr>
              <p:custDataLst>
                <p:tags r:id="rId12"/>
              </p:custDataLst>
            </p:nvPr>
          </p:nvSpPr>
          <p:spPr>
            <a:xfrm>
              <a:off x="17448" y="1532"/>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2" name="矩形 41"/>
            <p:cNvSpPr/>
            <p:nvPr>
              <p:custDataLst>
                <p:tags r:id="rId13"/>
              </p:custDataLst>
            </p:nvPr>
          </p:nvSpPr>
          <p:spPr>
            <a:xfrm>
              <a:off x="17336" y="1334"/>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3" name="矩形 42"/>
            <p:cNvSpPr/>
            <p:nvPr>
              <p:custDataLst>
                <p:tags r:id="rId14"/>
              </p:custDataLst>
            </p:nvPr>
          </p:nvSpPr>
          <p:spPr>
            <a:xfrm>
              <a:off x="17336" y="1729"/>
              <a:ext cx="466" cy="1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sp>
          <p:nvSpPr>
            <p:cNvPr id="44" name="矩形 43"/>
            <p:cNvSpPr/>
            <p:nvPr>
              <p:custDataLst>
                <p:tags r:id="rId15"/>
              </p:custDataLst>
            </p:nvPr>
          </p:nvSpPr>
          <p:spPr>
            <a:xfrm>
              <a:off x="17448" y="1927"/>
              <a:ext cx="241" cy="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endParaRPr lang="zh-CN" altLang="en-US">
                <a:noFill/>
                <a:latin typeface="Inter Black" panose="02000503000000020004" charset="0"/>
                <a:ea typeface="Inter Black" panose="02000503000000020004" charset="0"/>
                <a:cs typeface="Inter Black" panose="02000503000000020004" charset="0"/>
                <a:sym typeface="+mn-ea"/>
              </a:endParaRPr>
            </a:p>
          </p:txBody>
        </p:sp>
      </p:grpSp>
      <p:sp>
        <p:nvSpPr>
          <p:cNvPr id="29" name="矩形 28"/>
          <p:cNvSpPr/>
          <p:nvPr>
            <p:custDataLst>
              <p:tags r:id="rId16"/>
            </p:custDataLst>
          </p:nvPr>
        </p:nvSpPr>
        <p:spPr>
          <a:xfrm>
            <a:off x="760730" y="5462270"/>
            <a:ext cx="187960" cy="4394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31" name="组合 30"/>
          <p:cNvGrpSpPr/>
          <p:nvPr/>
        </p:nvGrpSpPr>
        <p:grpSpPr>
          <a:xfrm rot="10800000">
            <a:off x="317818" y="6526530"/>
            <a:ext cx="11556365" cy="135890"/>
            <a:chOff x="625" y="278"/>
            <a:chExt cx="18199" cy="214"/>
          </a:xfrm>
        </p:grpSpPr>
        <p:sp>
          <p:nvSpPr>
            <p:cNvPr id="32" name="任意多边形: 形状 21"/>
            <p:cNvSpPr/>
            <p:nvPr>
              <p:custDataLst>
                <p:tags r:id="rId17"/>
              </p:custDataLst>
            </p:nvPr>
          </p:nvSpPr>
          <p:spPr>
            <a:xfrm flipV="1">
              <a:off x="7028" y="278"/>
              <a:ext cx="5889" cy="21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cxnSp>
          <p:nvCxnSpPr>
            <p:cNvPr id="34" name="直接连接符 33"/>
            <p:cNvCxnSpPr/>
            <p:nvPr>
              <p:custDataLst>
                <p:tags r:id="rId18"/>
              </p:custDataLst>
            </p:nvPr>
          </p:nvCxnSpPr>
          <p:spPr>
            <a:xfrm flipH="1" flipV="1">
              <a:off x="625" y="278"/>
              <a:ext cx="6402" cy="4"/>
            </a:xfrm>
            <a:prstGeom prst="line">
              <a:avLst/>
            </a:prstGeom>
            <a:ln>
              <a:gradFill>
                <a:gsLst>
                  <a:gs pos="0">
                    <a:srgbClr val="4675FC"/>
                  </a:gs>
                  <a:gs pos="49000">
                    <a:srgbClr val="4675FC">
                      <a:alpha val="0"/>
                    </a:srgb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19"/>
              </p:custDataLst>
            </p:nvPr>
          </p:nvCxnSpPr>
          <p:spPr>
            <a:xfrm flipH="1" flipV="1">
              <a:off x="12954" y="278"/>
              <a:ext cx="5871" cy="68"/>
            </a:xfrm>
            <a:prstGeom prst="line">
              <a:avLst/>
            </a:prstGeom>
            <a:ln>
              <a:gradFill>
                <a:gsLst>
                  <a:gs pos="39000">
                    <a:srgbClr val="4675FC">
                      <a:alpha val="0"/>
                    </a:srgbClr>
                  </a:gs>
                  <a:gs pos="55000">
                    <a:srgbClr val="4675FC"/>
                  </a:gs>
                </a:gsLst>
                <a:lin ang="0" scaled="0"/>
              </a:gradFill>
            </a:ln>
          </p:spPr>
          <p:style>
            <a:lnRef idx="1">
              <a:schemeClr val="accent1"/>
            </a:lnRef>
            <a:fillRef idx="0">
              <a:schemeClr val="accent1"/>
            </a:fillRef>
            <a:effectRef idx="0">
              <a:schemeClr val="accent1"/>
            </a:effectRef>
            <a:fontRef idx="minor">
              <a:schemeClr val="tx1"/>
            </a:fontRef>
          </p:style>
        </p:cxnSp>
      </p:grpSp>
      <p:sp>
        <p:nvSpPr>
          <p:cNvPr id="36" name="任意多边形: 形状 21"/>
          <p:cNvSpPr/>
          <p:nvPr>
            <p:custDataLst>
              <p:tags r:id="rId20"/>
            </p:custDataLst>
          </p:nvPr>
        </p:nvSpPr>
        <p:spPr>
          <a:xfrm rot="5400000" flipH="1" flipV="1">
            <a:off x="9685655" y="3370898"/>
            <a:ext cx="4707890" cy="116205"/>
          </a:xfrm>
          <a:custGeom>
            <a:avLst/>
            <a:gdLst>
              <a:gd name="connsiteX0" fmla="*/ 0 w 3238500"/>
              <a:gd name="connsiteY0" fmla="*/ 118110 h 118110"/>
              <a:gd name="connsiteX1" fmla="*/ 118110 w 3238500"/>
              <a:gd name="connsiteY1" fmla="*/ 0 h 118110"/>
              <a:gd name="connsiteX2" fmla="*/ 3124200 w 3238500"/>
              <a:gd name="connsiteY2" fmla="*/ 0 h 118110"/>
              <a:gd name="connsiteX3" fmla="*/ 3238500 w 3238500"/>
              <a:gd name="connsiteY3" fmla="*/ 114300 h 118110"/>
            </a:gdLst>
            <a:ahLst/>
            <a:cxnLst>
              <a:cxn ang="0">
                <a:pos x="connsiteX0" y="connsiteY0"/>
              </a:cxn>
              <a:cxn ang="0">
                <a:pos x="connsiteX1" y="connsiteY1"/>
              </a:cxn>
              <a:cxn ang="0">
                <a:pos x="connsiteX2" y="connsiteY2"/>
              </a:cxn>
              <a:cxn ang="0">
                <a:pos x="connsiteX3" y="connsiteY3"/>
              </a:cxn>
            </a:cxnLst>
            <a:rect l="l" t="t" r="r" b="b"/>
            <a:pathLst>
              <a:path w="3238500" h="118110">
                <a:moveTo>
                  <a:pt x="0" y="118110"/>
                </a:moveTo>
                <a:lnTo>
                  <a:pt x="118110" y="0"/>
                </a:lnTo>
                <a:lnTo>
                  <a:pt x="3124200" y="0"/>
                </a:lnTo>
                <a:lnTo>
                  <a:pt x="3238500" y="114300"/>
                </a:lnTo>
              </a:path>
            </a:pathLst>
          </a:custGeom>
          <a:noFill/>
          <a:ln w="9525">
            <a:solidFill>
              <a:schemeClr val="accent1">
                <a:alpha val="70000"/>
              </a:schemeClr>
            </a:solidFill>
            <a:headEnd type="oval" w="sm" len="sm"/>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55" name="半闭框 54"/>
          <p:cNvSpPr/>
          <p:nvPr/>
        </p:nvSpPr>
        <p:spPr>
          <a:xfrm rot="10800000" flipH="1" flipV="1">
            <a:off x="4577154" y="47769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7279714" y="509956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46" name="矩形 45"/>
          <p:cNvSpPr/>
          <p:nvPr>
            <p:custDataLst>
              <p:tags r:id="rId21"/>
            </p:custDataLst>
          </p:nvPr>
        </p:nvSpPr>
        <p:spPr>
          <a:xfrm>
            <a:off x="890905" y="5485765"/>
            <a:ext cx="187960" cy="19939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7" name="矩形 46"/>
          <p:cNvSpPr/>
          <p:nvPr>
            <p:custDataLst>
              <p:tags r:id="rId22"/>
            </p:custDataLst>
          </p:nvPr>
        </p:nvSpPr>
        <p:spPr>
          <a:xfrm>
            <a:off x="11586845" y="5439410"/>
            <a:ext cx="76200" cy="4394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8" name="矩形 47"/>
          <p:cNvSpPr/>
          <p:nvPr>
            <p:custDataLst>
              <p:tags r:id="rId23"/>
            </p:custDataLst>
          </p:nvPr>
        </p:nvSpPr>
        <p:spPr>
          <a:xfrm flipH="1">
            <a:off x="11461750" y="5718175"/>
            <a:ext cx="150495" cy="1606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
        <p:nvSpPr>
          <p:cNvPr id="49" name="矩形 48"/>
          <p:cNvSpPr/>
          <p:nvPr>
            <p:custDataLst>
              <p:tags r:id="rId24"/>
            </p:custDataLst>
          </p:nvPr>
        </p:nvSpPr>
        <p:spPr>
          <a:xfrm flipH="1">
            <a:off x="11430635" y="5520690"/>
            <a:ext cx="85725" cy="914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spTree>
    <p:custDataLst>
      <p:tags r:id="rId2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044190" y="48450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6</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Average adoption rate per year</a:t>
            </a:r>
            <a:endPar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endParaRPr>
          </a:p>
          <a:p>
            <a:pPr algn="ctr"/>
            <a:endParaRPr lang="en-US" altLang="en-US" sz="2400" b="1" i="1" dirty="0">
              <a:ln>
                <a:solidFill>
                  <a:schemeClr val="bg1"/>
                </a:solidFill>
              </a:ln>
              <a:noFill/>
              <a:latin typeface="Times New Roman" panose="02020603050405020304" charset="0"/>
              <a:ea typeface="Inter Black" panose="02000503000000020004" charset="0"/>
              <a:cs typeface="Times New Roman" panose="020206030504050203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915670"/>
            <a:ext cx="11294745" cy="4281170"/>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pandas as pd</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matplotlib.pyplot as plt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Load the data</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df = pd.read_csv('Global_AI_Content_Impact_Dataset.csv')</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Convert 'Year' to datetime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df['Year'] = pd.to_datetime(df['Year'], format='%Y', errors='coerce')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Set 'Year' as index</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df.set_index('Year', inplace=True)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Resample by year and calculate mean AI Adoption Rate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yearly_adoption = df.resample('Y').mean(numeric_only=True)['AI Adoption Rate (%)']</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Plot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plt.figure(figsize=(10, 5))</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plt.plot(yearly_adoption.index, yearly_adoption, marker='o', linestyle='-')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plt.xlabel("Year")</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plt.ylabel("AI Adoption Rate (%)")</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plt.title("Average AI Adoption Rate Per Year")</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plt.grid(True)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2" name="Picture 1"/>
          <p:cNvPicPr>
            <a:picLocks noChangeAspect="1"/>
          </p:cNvPicPr>
          <p:nvPr/>
        </p:nvPicPr>
        <p:blipFill>
          <a:blip r:embed="rId3"/>
          <a:stretch>
            <a:fillRect/>
          </a:stretch>
        </p:blipFill>
        <p:spPr>
          <a:xfrm>
            <a:off x="5821045" y="1322705"/>
            <a:ext cx="6211570" cy="430847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039110" y="48450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7</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Revenue increase due to regulation status</a:t>
            </a:r>
            <a:endParaRPr lang="en-US" altLang="en-US" sz="2400" b="1" i="1" dirty="0">
              <a:ln>
                <a:solidFill>
                  <a:schemeClr val="bg1"/>
                </a:solidFill>
              </a:ln>
              <a:noFill/>
              <a:latin typeface="Times New Roman" panose="02020603050405020304" charset="0"/>
              <a:ea typeface="Inter Black" panose="02000503000000020004" charset="0"/>
              <a:cs typeface="Times New Roman" panose="020206030504050203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915670"/>
            <a:ext cx="5513070" cy="4281170"/>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plt.figure(figsize=(8, 6))</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sns.boxplot(data=df, x='Regulation Status', y='Revenue Increase Due to AI (%)')</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plt.title("Revenue Increase by Regulation Status")</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plt.xlabel("Regulation Status")</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plt.ylabel("Revenue Increase Due to AI (%)")</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IN"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a:t>
            </a:r>
            <a:endParaRPr lang="en-IN"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IN" altLang="en-US" dirty="0">
                <a:solidFill>
                  <a:schemeClr val="bg1"/>
                </a:solidFill>
                <a:latin typeface="Times New Roman" panose="02020603050405020304" charset="0"/>
                <a:ea typeface="Inter Black" panose="02000503000000020004" charset="0"/>
                <a:cs typeface="Times New Roman" panose="02020603050405020304" charset="0"/>
              </a:rPr>
              <a:t>REGULATION STATUS:Describes the level of AI regulation affecting each company,region or industry.</a:t>
            </a:r>
            <a:endParaRPr lang="en-IN" altLang="en-US" dirty="0">
              <a:solidFill>
                <a:schemeClr val="bg1"/>
              </a:solidFill>
              <a:latin typeface="Times New Roman" panose="02020603050405020304" charset="0"/>
              <a:ea typeface="Inter Black" panose="02000503000000020004" charset="0"/>
              <a:cs typeface="Times New Roman" panose="02020603050405020304" charset="0"/>
            </a:endParaRPr>
          </a:p>
          <a:p>
            <a:pPr marL="285750" indent="-285750" algn="l">
              <a:lnSpc>
                <a:spcPct val="150000"/>
              </a:lnSpc>
              <a:buFont typeface="Arial" panose="020B0604020202020204" pitchFamily="34" charset="0"/>
              <a:buChar char="•"/>
            </a:pPr>
            <a:r>
              <a:rPr lang="en-IN" altLang="en-US" dirty="0">
                <a:solidFill>
                  <a:schemeClr val="bg1"/>
                </a:solidFill>
                <a:latin typeface="Times New Roman" panose="02020603050405020304" charset="0"/>
                <a:ea typeface="Inter Black" panose="02000503000000020004" charset="0"/>
                <a:cs typeface="Times New Roman" panose="02020603050405020304" charset="0"/>
              </a:rPr>
              <a:t>Strict - Strong government or organizational regulations on AI use</a:t>
            </a:r>
            <a:endParaRPr lang="en-IN" altLang="en-US" dirty="0">
              <a:solidFill>
                <a:schemeClr val="bg1"/>
              </a:solidFill>
              <a:latin typeface="Times New Roman" panose="02020603050405020304" charset="0"/>
              <a:ea typeface="Inter Black" panose="02000503000000020004" charset="0"/>
              <a:cs typeface="Times New Roman" panose="02020603050405020304" charset="0"/>
            </a:endParaRPr>
          </a:p>
          <a:p>
            <a:pPr marL="285750" indent="-285750" algn="l">
              <a:lnSpc>
                <a:spcPct val="150000"/>
              </a:lnSpc>
              <a:buFont typeface="Arial" panose="020B0604020202020204" pitchFamily="34" charset="0"/>
              <a:buChar char="•"/>
            </a:pPr>
            <a:r>
              <a:rPr lang="en-IN" altLang="en-US" dirty="0">
                <a:solidFill>
                  <a:schemeClr val="bg1"/>
                </a:solidFill>
                <a:latin typeface="Times New Roman" panose="02020603050405020304" charset="0"/>
                <a:ea typeface="Inter Black" panose="02000503000000020004" charset="0"/>
                <a:cs typeface="Times New Roman" panose="02020603050405020304" charset="0"/>
              </a:rPr>
              <a:t>Moderate - Some rugulations in place</a:t>
            </a:r>
            <a:endParaRPr lang="en-IN" altLang="en-US" dirty="0">
              <a:solidFill>
                <a:schemeClr val="bg1"/>
              </a:solidFill>
              <a:latin typeface="Times New Roman" panose="02020603050405020304" charset="0"/>
              <a:ea typeface="Inter Black" panose="02000503000000020004" charset="0"/>
              <a:cs typeface="Times New Roman" panose="02020603050405020304" charset="0"/>
            </a:endParaRPr>
          </a:p>
          <a:p>
            <a:pPr marL="285750" indent="-285750" algn="l">
              <a:lnSpc>
                <a:spcPct val="150000"/>
              </a:lnSpc>
              <a:buFont typeface="Arial" panose="020B0604020202020204" pitchFamily="34" charset="0"/>
              <a:buChar char="•"/>
            </a:pPr>
            <a:r>
              <a:rPr lang="en-IN" altLang="en-US" dirty="0">
                <a:solidFill>
                  <a:schemeClr val="bg1"/>
                </a:solidFill>
                <a:latin typeface="Times New Roman" panose="02020603050405020304" charset="0"/>
                <a:ea typeface="Inter Black" panose="02000503000000020004" charset="0"/>
                <a:cs typeface="Times New Roman" panose="02020603050405020304" charset="0"/>
              </a:rPr>
              <a:t>Lenient - No significant AI regulation</a:t>
            </a:r>
            <a:endParaRPr lang="en-IN" altLang="en-US" dirty="0">
              <a:solidFill>
                <a:schemeClr val="bg1"/>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5" name="Picture 4"/>
          <p:cNvPicPr>
            <a:picLocks noChangeAspect="1"/>
          </p:cNvPicPr>
          <p:nvPr/>
        </p:nvPicPr>
        <p:blipFill>
          <a:blip r:embed="rId3"/>
          <a:stretch>
            <a:fillRect/>
          </a:stretch>
        </p:blipFill>
        <p:spPr>
          <a:xfrm>
            <a:off x="5923915" y="1409065"/>
            <a:ext cx="5838825" cy="453390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916555" y="484505"/>
            <a:ext cx="6104890" cy="1183005"/>
          </a:xfrm>
          <a:prstGeom prst="rect">
            <a:avLst/>
          </a:prstGeom>
          <a:noFill/>
        </p:spPr>
        <p:txBody>
          <a:bodyPr wrap="square" rtlCol="0">
            <a:noAutofit/>
          </a:bodyPr>
          <a:p>
            <a:pPr algn="ctr"/>
            <a:r>
              <a:rPr lang="en-IN" sz="2400" i="1" dirty="0">
                <a:ln>
                  <a:solidFill>
                    <a:schemeClr val="bg1"/>
                  </a:solidFill>
                </a:ln>
                <a:noFill/>
                <a:latin typeface="Inter Black" panose="02000503000000020004" charset="0"/>
                <a:ea typeface="Inter Black" panose="02000503000000020004" charset="0"/>
                <a:cs typeface="Inter" panose="02000503000000020004" charset="0"/>
                <a:sym typeface="+mn-ea"/>
              </a:rPr>
              <a:t>CONCLUSION</a:t>
            </a:r>
            <a:endParaRPr lang="en-IN" sz="2400" b="1" i="1" dirty="0">
              <a:ln>
                <a:solidFill>
                  <a:schemeClr val="bg1"/>
                </a:solidFill>
              </a:ln>
              <a:noFill/>
              <a:latin typeface="Times New Roman" panose="02020603050405020304" charset="0"/>
              <a:ea typeface="Inter Black" panose="02000503000000020004" charset="0"/>
              <a:cs typeface="Times New Roman" panose="020206030504050203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915670"/>
            <a:ext cx="11576050" cy="4281170"/>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This data analytics project highlights how data-driven insights can help us better understand the growing impact of Artificial Intelligence in modern society. The analysis reflects trends and patterns that point to AI’s increasing role in content creation, decision-making, and digital communication.</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By analyzing the data, we gain a clearer view of how technology is shaping public perception, influencing industries, and affecting the way we interact with information. Such insights are crucial for guiding ethical, inclusive, and responsible use of AI in ways that benefit society as a whole.</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The most profound impact revealed by this data is that AI adoption is not just transforming industries—it is reshaping the very structure of work and trust in technology. While companies see a measurable increase in revenue and efficiency, the societal cost is evident in job displacement and fluctuating consumer trust.  simplify</a:t>
            </a: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6" name="图片 45" descr="VCG211280058674"/>
          <p:cNvPicPr>
            <a:picLocks noChangeAspect="1"/>
          </p:cNvPicPr>
          <p:nvPr/>
        </p:nvPicPr>
        <p:blipFill>
          <a:blip r:embed="rId1">
            <a:alphaModFix amt="10000"/>
          </a:blip>
          <a:stretch>
            <a:fillRect/>
          </a:stretch>
        </p:blipFill>
        <p:spPr>
          <a:xfrm rot="10800000">
            <a:off x="29845" y="10160"/>
            <a:ext cx="12192635" cy="6858000"/>
          </a:xfrm>
          <a:prstGeom prst="rect">
            <a:avLst/>
          </a:prstGeom>
        </p:spPr>
      </p:pic>
      <p:sp>
        <p:nvSpPr>
          <p:cNvPr id="3" name="任意多边形: 形状 14"/>
          <p:cNvSpPr/>
          <p:nvPr>
            <p:custDataLst>
              <p:tags r:id="rId2"/>
            </p:custDataLst>
          </p:nvPr>
        </p:nvSpPr>
        <p:spPr>
          <a:xfrm>
            <a:off x="2376796" y="1261981"/>
            <a:ext cx="7438409" cy="110315"/>
          </a:xfrm>
          <a:custGeom>
            <a:avLst/>
            <a:gdLst>
              <a:gd name="connsiteX0" fmla="*/ 0 w 10926501"/>
              <a:gd name="connsiteY0" fmla="*/ 0 h 162045"/>
              <a:gd name="connsiteX1" fmla="*/ 3761772 w 10926501"/>
              <a:gd name="connsiteY1" fmla="*/ 0 h 162045"/>
              <a:gd name="connsiteX2" fmla="*/ 3923817 w 10926501"/>
              <a:gd name="connsiteY2" fmla="*/ 162045 h 162045"/>
              <a:gd name="connsiteX3" fmla="*/ 6979534 w 10926501"/>
              <a:gd name="connsiteY3" fmla="*/ 162045 h 162045"/>
              <a:gd name="connsiteX4" fmla="*/ 7141579 w 10926501"/>
              <a:gd name="connsiteY4" fmla="*/ 0 h 162045"/>
              <a:gd name="connsiteX5" fmla="*/ 10926501 w 10926501"/>
              <a:gd name="connsiteY5" fmla="*/ 0 h 16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501" h="162045">
                <a:moveTo>
                  <a:pt x="0" y="0"/>
                </a:moveTo>
                <a:lnTo>
                  <a:pt x="3761772" y="0"/>
                </a:lnTo>
                <a:lnTo>
                  <a:pt x="3923817" y="162045"/>
                </a:lnTo>
                <a:lnTo>
                  <a:pt x="6979534" y="162045"/>
                </a:lnTo>
                <a:lnTo>
                  <a:pt x="7141579" y="0"/>
                </a:lnTo>
                <a:lnTo>
                  <a:pt x="10926501" y="0"/>
                </a:lnTo>
              </a:path>
            </a:pathLst>
          </a:custGeom>
          <a:noFill/>
          <a:ln w="19050">
            <a:gradFill>
              <a:gsLst>
                <a:gs pos="0">
                  <a:schemeClr val="accent6">
                    <a:alpha val="0"/>
                  </a:schemeClr>
                </a:gs>
                <a:gs pos="50000">
                  <a:schemeClr val="accent6"/>
                </a:gs>
                <a:gs pos="100000">
                  <a:schemeClr val="accent6">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nvGrpSpPr>
          <p:cNvPr id="5" name="组合 4"/>
          <p:cNvGrpSpPr/>
          <p:nvPr/>
        </p:nvGrpSpPr>
        <p:grpSpPr>
          <a:xfrm>
            <a:off x="50165" y="493395"/>
            <a:ext cx="3560445" cy="1492250"/>
            <a:chOff x="1182" y="2068"/>
            <a:chExt cx="5607" cy="2350"/>
          </a:xfrm>
        </p:grpSpPr>
        <p:sp>
          <p:nvSpPr>
            <p:cNvPr id="8" name="文本框 7"/>
            <p:cNvSpPr txBox="1"/>
            <p:nvPr>
              <p:custDataLst>
                <p:tags r:id="rId3"/>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01</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9" name="组合 8"/>
            <p:cNvGrpSpPr/>
            <p:nvPr/>
          </p:nvGrpSpPr>
          <p:grpSpPr>
            <a:xfrm>
              <a:off x="1182" y="3211"/>
              <a:ext cx="5607" cy="1207"/>
              <a:chOff x="1279" y="3137"/>
              <a:chExt cx="5607" cy="1299"/>
            </a:xfrm>
          </p:grpSpPr>
          <p:sp>
            <p:nvSpPr>
              <p:cNvPr id="64" name="平行四边形 63"/>
              <p:cNvSpPr/>
              <p:nvPr>
                <p:custDataLst>
                  <p:tags r:id="rId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2150" y="3429"/>
              <a:ext cx="3927" cy="822"/>
            </a:xfrm>
            <a:prstGeom prst="rect">
              <a:avLst/>
            </a:prstGeom>
            <a:noFill/>
          </p:spPr>
          <p:txBody>
            <a:bodyPr wrap="square" rtlCol="0">
              <a:spAutoFit/>
            </a:bodyPr>
            <a:p>
              <a:pPr algn="ctr"/>
              <a:r>
                <a:rPr lang="en-IN" altLang="zh-CN" sz="2800" i="1" dirty="0">
                  <a:solidFill>
                    <a:schemeClr val="lt1"/>
                  </a:solidFill>
                  <a:latin typeface="Inter Black" panose="02000503000000020004" charset="0"/>
                  <a:ea typeface="Inter Black" panose="02000503000000020004" charset="0"/>
                  <a:cs typeface="Inter" panose="02000503000000020004" charset="0"/>
                </a:rPr>
                <a:t>Introduction</a:t>
              </a:r>
              <a:endParaRPr lang="en-IN" altLang="zh-CN" sz="2800" i="1" dirty="0">
                <a:solidFill>
                  <a:schemeClr val="lt1"/>
                </a:solidFill>
                <a:latin typeface="Inter Black" panose="02000503000000020004" charset="0"/>
                <a:ea typeface="Inter Black" panose="02000503000000020004" charset="0"/>
                <a:cs typeface="Inter" panose="02000503000000020004" charset="0"/>
              </a:endParaRPr>
            </a:p>
          </p:txBody>
        </p:sp>
      </p:grpSp>
      <p:sp>
        <p:nvSpPr>
          <p:cNvPr id="38" name="文本框 37"/>
          <p:cNvSpPr txBox="1"/>
          <p:nvPr>
            <p:custDataLst>
              <p:tags r:id="rId6"/>
            </p:custDataLst>
          </p:nvPr>
        </p:nvSpPr>
        <p:spPr>
          <a:xfrm>
            <a:off x="4150995" y="493395"/>
            <a:ext cx="3890010" cy="768350"/>
          </a:xfrm>
          <a:prstGeom prst="rect">
            <a:avLst/>
          </a:prstGeom>
          <a:noFill/>
        </p:spPr>
        <p:txBody>
          <a:bodyPr wrap="square" rtlCol="0">
            <a:spAutoFit/>
          </a:bodyPr>
          <a:p>
            <a:pPr algn="ctr">
              <a:buClrTx/>
              <a:buSzTx/>
              <a:buFontTx/>
            </a:pPr>
            <a:r>
              <a:rPr lang="en-US" altLang="zh-CN" sz="4400" i="1">
                <a:solidFill>
                  <a:schemeClr val="lt1"/>
                </a:solidFill>
                <a:latin typeface="Inter Black" panose="02000503000000020004" charset="0"/>
                <a:ea typeface="Inter Black" panose="02000503000000020004" charset="0"/>
                <a:cs typeface="Inter Black" panose="02000503000000020004" charset="0"/>
                <a:sym typeface="+mn-ea"/>
              </a:rPr>
              <a:t>CONTENTS</a:t>
            </a:r>
            <a:endParaRPr lang="en-US" altLang="zh-CN" sz="4400" i="1">
              <a:solidFill>
                <a:schemeClr val="lt1"/>
              </a:solidFill>
              <a:latin typeface="Inter Black" panose="02000503000000020004" charset="0"/>
              <a:ea typeface="Inter Black" panose="02000503000000020004" charset="0"/>
              <a:cs typeface="Inter Black" panose="02000503000000020004" charset="0"/>
              <a:sym typeface="+mn-ea"/>
            </a:endParaRPr>
          </a:p>
        </p:txBody>
      </p:sp>
      <p:sp>
        <p:nvSpPr>
          <p:cNvPr id="11" name="文本框 10"/>
          <p:cNvSpPr txBox="1"/>
          <p:nvPr>
            <p:custDataLst>
              <p:tags r:id="rId7"/>
            </p:custDataLst>
          </p:nvPr>
        </p:nvSpPr>
        <p:spPr>
          <a:xfrm flipH="1">
            <a:off x="4634230" y="158369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a:t>
            </a:r>
            <a:r>
              <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2</a:t>
            </a:r>
            <a:endPar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2" name="组合 11"/>
          <p:cNvGrpSpPr/>
          <p:nvPr/>
        </p:nvGrpSpPr>
        <p:grpSpPr>
          <a:xfrm rot="0">
            <a:off x="4315460" y="2432685"/>
            <a:ext cx="3560445" cy="766445"/>
            <a:chOff x="1279" y="3137"/>
            <a:chExt cx="5607" cy="1299"/>
          </a:xfrm>
        </p:grpSpPr>
        <p:sp>
          <p:nvSpPr>
            <p:cNvPr id="13" name="平行四边形 12"/>
            <p:cNvSpPr/>
            <p:nvPr>
              <p:custDataLst>
                <p:tags r:id="rId8"/>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4" name="平行四边形 13"/>
            <p:cNvSpPr/>
            <p:nvPr>
              <p:custDataLst>
                <p:tags r:id="rId9"/>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15" name="文本框 14"/>
          <p:cNvSpPr txBox="1"/>
          <p:nvPr/>
        </p:nvSpPr>
        <p:spPr>
          <a:xfrm flipH="1">
            <a:off x="4930140" y="2571115"/>
            <a:ext cx="2493645" cy="706755"/>
          </a:xfrm>
          <a:prstGeom prst="rect">
            <a:avLst/>
          </a:prstGeom>
          <a:noFill/>
        </p:spPr>
        <p:txBody>
          <a:bodyPr wrap="square" rtlCol="0">
            <a:spAutoFit/>
          </a:bodyPr>
          <a:p>
            <a:pPr algn="ctr"/>
            <a:r>
              <a:rPr lang="en-IN" altLang="zh-CN" sz="2000" i="1">
                <a:solidFill>
                  <a:schemeClr val="bg1"/>
                </a:solidFill>
                <a:latin typeface="Inter Black" panose="02000503000000020004" charset="0"/>
                <a:ea typeface="Inter Black" panose="02000503000000020004" charset="0"/>
                <a:cs typeface="Inter Black" panose="02000503000000020004" charset="0"/>
                <a:sym typeface="+mn-ea"/>
              </a:rPr>
              <a:t>AI Adoption by country</a:t>
            </a:r>
            <a:endParaRPr lang="en-IN" altLang="zh-CN" sz="2000" i="1">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17" name="文本框 16"/>
          <p:cNvSpPr txBox="1"/>
          <p:nvPr>
            <p:custDataLst>
              <p:tags r:id="rId10"/>
            </p:custDataLst>
          </p:nvPr>
        </p:nvSpPr>
        <p:spPr>
          <a:xfrm flipH="1">
            <a:off x="8929370" y="506095"/>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a:t>
            </a:r>
            <a:r>
              <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3</a:t>
            </a:r>
            <a:endPar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18" name="组合 17"/>
          <p:cNvGrpSpPr/>
          <p:nvPr/>
        </p:nvGrpSpPr>
        <p:grpSpPr>
          <a:xfrm rot="0">
            <a:off x="8041005" y="1219200"/>
            <a:ext cx="3560445" cy="766445"/>
            <a:chOff x="1279" y="3137"/>
            <a:chExt cx="5607" cy="1299"/>
          </a:xfrm>
        </p:grpSpPr>
        <p:sp>
          <p:nvSpPr>
            <p:cNvPr id="19" name="平行四边形 18"/>
            <p:cNvSpPr/>
            <p:nvPr>
              <p:custDataLst>
                <p:tags r:id="rId11"/>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0" name="平行四边形 19"/>
            <p:cNvSpPr/>
            <p:nvPr>
              <p:custDataLst>
                <p:tags r:id="rId12"/>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1" name="文本框 20"/>
          <p:cNvSpPr txBox="1"/>
          <p:nvPr/>
        </p:nvSpPr>
        <p:spPr>
          <a:xfrm flipH="1">
            <a:off x="8541385" y="1372235"/>
            <a:ext cx="3103245" cy="706755"/>
          </a:xfrm>
          <a:prstGeom prst="rect">
            <a:avLst/>
          </a:prstGeom>
          <a:noFill/>
        </p:spPr>
        <p:txBody>
          <a:bodyPr wrap="square" rtlCol="0">
            <a:spAutoFit/>
          </a:bodyPr>
          <a:p>
            <a:pPr algn="ctr"/>
            <a:r>
              <a:rPr lang="en-US" altLang="en-US" sz="2000" i="1">
                <a:ln>
                  <a:noFill/>
                </a:ln>
                <a:solidFill>
                  <a:schemeClr val="bg1"/>
                </a:solidFill>
                <a:latin typeface="Inter Black" panose="02000503000000020004" charset="0"/>
                <a:ea typeface="Inter Black" panose="02000503000000020004" charset="0"/>
                <a:cs typeface="Inter Black" panose="02000503000000020004" charset="0"/>
                <a:sym typeface="+mn-ea"/>
              </a:rPr>
              <a:t>Revenue Increase vs Job Loss Due to AI</a:t>
            </a:r>
            <a:endParaRPr lang="en-US" altLang="en-US" sz="20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3" name="文本框 22"/>
          <p:cNvSpPr txBox="1"/>
          <p:nvPr>
            <p:custDataLst>
              <p:tags r:id="rId13"/>
            </p:custDataLst>
          </p:nvPr>
        </p:nvSpPr>
        <p:spPr>
          <a:xfrm flipH="1">
            <a:off x="664845" y="270129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04</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24" name="组合 23"/>
          <p:cNvGrpSpPr/>
          <p:nvPr/>
        </p:nvGrpSpPr>
        <p:grpSpPr>
          <a:xfrm rot="0">
            <a:off x="50165" y="3493770"/>
            <a:ext cx="3560445" cy="766445"/>
            <a:chOff x="1279" y="3137"/>
            <a:chExt cx="5607" cy="1299"/>
          </a:xfrm>
        </p:grpSpPr>
        <p:sp>
          <p:nvSpPr>
            <p:cNvPr id="25" name="平行四边形 24"/>
            <p:cNvSpPr/>
            <p:nvPr>
              <p:custDataLst>
                <p:tags r:id="rId14"/>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26" name="平行四边形 25"/>
            <p:cNvSpPr/>
            <p:nvPr>
              <p:custDataLst>
                <p:tags r:id="rId15"/>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27" name="文本框 26"/>
          <p:cNvSpPr txBox="1"/>
          <p:nvPr/>
        </p:nvSpPr>
        <p:spPr>
          <a:xfrm flipH="1">
            <a:off x="664845" y="3598545"/>
            <a:ext cx="3239135" cy="706755"/>
          </a:xfrm>
          <a:prstGeom prst="rect">
            <a:avLst/>
          </a:prstGeom>
          <a:noFill/>
        </p:spPr>
        <p:txBody>
          <a:bodyPr wrap="square" rtlCol="0">
            <a:spAutoFit/>
          </a:bodyPr>
          <a:p>
            <a:pPr algn="ctr"/>
            <a:r>
              <a:rPr lang="en-US" altLang="en-US" sz="2000" i="1">
                <a:ln>
                  <a:noFill/>
                </a:ln>
                <a:solidFill>
                  <a:schemeClr val="bg1"/>
                </a:solidFill>
                <a:latin typeface="Inter Black" panose="02000503000000020004" charset="0"/>
                <a:ea typeface="Inter Black" panose="02000503000000020004" charset="0"/>
                <a:cs typeface="Inter Black" panose="02000503000000020004" charset="0"/>
                <a:sym typeface="+mn-ea"/>
              </a:rPr>
              <a:t>Total revenue increase du</a:t>
            </a:r>
            <a:r>
              <a:rPr lang="en-IN" altLang="en-US" sz="2000" i="1">
                <a:ln>
                  <a:noFill/>
                </a:ln>
                <a:solidFill>
                  <a:schemeClr val="bg1"/>
                </a:solidFill>
                <a:latin typeface="Inter Black" panose="02000503000000020004" charset="0"/>
                <a:ea typeface="Inter Black" panose="02000503000000020004" charset="0"/>
                <a:cs typeface="Inter Black" panose="02000503000000020004" charset="0"/>
                <a:sym typeface="+mn-ea"/>
              </a:rPr>
              <a:t>e to AI countrywise</a:t>
            </a:r>
            <a:endParaRPr lang="en-IN" altLang="en-US" sz="2000"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29" name="文本框 28"/>
          <p:cNvSpPr txBox="1"/>
          <p:nvPr>
            <p:custDataLst>
              <p:tags r:id="rId16"/>
            </p:custDataLst>
          </p:nvPr>
        </p:nvSpPr>
        <p:spPr>
          <a:xfrm flipH="1">
            <a:off x="4992370" y="398018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05</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0" name="组合 29"/>
          <p:cNvGrpSpPr/>
          <p:nvPr/>
        </p:nvGrpSpPr>
        <p:grpSpPr>
          <a:xfrm rot="0">
            <a:off x="4315460" y="4705985"/>
            <a:ext cx="3560445" cy="766445"/>
            <a:chOff x="1279" y="3137"/>
            <a:chExt cx="5607" cy="1299"/>
          </a:xfrm>
        </p:grpSpPr>
        <p:sp>
          <p:nvSpPr>
            <p:cNvPr id="31" name="平行四边形 30"/>
            <p:cNvSpPr/>
            <p:nvPr>
              <p:custDataLst>
                <p:tags r:id="rId17"/>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32" name="平行四边形 31"/>
            <p:cNvSpPr/>
            <p:nvPr>
              <p:custDataLst>
                <p:tags r:id="rId18"/>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33" name="文本框 32"/>
          <p:cNvSpPr txBox="1"/>
          <p:nvPr/>
        </p:nvSpPr>
        <p:spPr>
          <a:xfrm flipH="1">
            <a:off x="4930140" y="4844415"/>
            <a:ext cx="2493645" cy="922020"/>
          </a:xfrm>
          <a:prstGeom prst="rect">
            <a:avLst/>
          </a:prstGeom>
          <a:noFill/>
        </p:spPr>
        <p:txBody>
          <a:bodyPr wrap="square" rtlCol="0">
            <a:spAutoFit/>
          </a:bodyPr>
          <a:p>
            <a:pPr algn="ctr"/>
            <a:r>
              <a:rPr lang="en-IN" altLang="en-US" i="1">
                <a:ln>
                  <a:noFill/>
                </a:ln>
                <a:solidFill>
                  <a:schemeClr val="bg1"/>
                </a:solidFill>
                <a:latin typeface="Inter Black" panose="02000503000000020004" charset="0"/>
                <a:ea typeface="Inter Black" panose="02000503000000020004" charset="0"/>
                <a:cs typeface="Inter Black" panose="02000503000000020004" charset="0"/>
                <a:sym typeface="+mn-ea"/>
              </a:rPr>
              <a:t>Total marketshare of Ai companies by Industry</a:t>
            </a:r>
            <a:endParaRPr lang="en-IN" altLang="en-US"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sp>
        <p:nvSpPr>
          <p:cNvPr id="35" name="文本框 34"/>
          <p:cNvSpPr txBox="1"/>
          <p:nvPr>
            <p:custDataLst>
              <p:tags r:id="rId19"/>
            </p:custDataLst>
          </p:nvPr>
        </p:nvSpPr>
        <p:spPr>
          <a:xfrm flipH="1">
            <a:off x="8801100" y="2731770"/>
            <a:ext cx="2493645" cy="1322070"/>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06</a:t>
            </a:r>
            <a:endPar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6" name="组合 35"/>
          <p:cNvGrpSpPr/>
          <p:nvPr/>
        </p:nvGrpSpPr>
        <p:grpSpPr>
          <a:xfrm rot="0">
            <a:off x="8041005" y="3538855"/>
            <a:ext cx="3560445" cy="766445"/>
            <a:chOff x="1279" y="3137"/>
            <a:chExt cx="5607" cy="1299"/>
          </a:xfrm>
        </p:grpSpPr>
        <p:sp>
          <p:nvSpPr>
            <p:cNvPr id="37" name="平行四边形 36"/>
            <p:cNvSpPr/>
            <p:nvPr>
              <p:custDataLst>
                <p:tags r:id="rId20"/>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39" name="平行四边形 38"/>
            <p:cNvSpPr/>
            <p:nvPr>
              <p:custDataLst>
                <p:tags r:id="rId21"/>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40" name="文本框 39"/>
          <p:cNvSpPr txBox="1"/>
          <p:nvPr/>
        </p:nvSpPr>
        <p:spPr>
          <a:xfrm flipH="1">
            <a:off x="8801100" y="3641090"/>
            <a:ext cx="2493645" cy="645160"/>
          </a:xfrm>
          <a:prstGeom prst="rect">
            <a:avLst/>
          </a:prstGeom>
          <a:noFill/>
        </p:spPr>
        <p:txBody>
          <a:bodyPr wrap="square" rtlCol="0">
            <a:spAutoFit/>
          </a:bodyPr>
          <a:p>
            <a:pPr algn="ctr"/>
            <a:r>
              <a:rPr lang="en-IN" altLang="en-US" i="1">
                <a:ln>
                  <a:noFill/>
                </a:ln>
                <a:solidFill>
                  <a:schemeClr val="bg1"/>
                </a:solidFill>
                <a:latin typeface="Inter Black" panose="02000503000000020004" charset="0"/>
                <a:ea typeface="Inter Black" panose="02000503000000020004" charset="0"/>
                <a:cs typeface="Inter Black" panose="02000503000000020004" charset="0"/>
                <a:sym typeface="+mn-ea"/>
              </a:rPr>
              <a:t>Average Adoption Rate Per Year</a:t>
            </a:r>
            <a:endParaRPr lang="en-IN" altLang="en-US" i="1">
              <a:ln>
                <a:noFill/>
              </a:ln>
              <a:solidFill>
                <a:schemeClr val="bg1"/>
              </a:solidFill>
              <a:latin typeface="Inter Black" panose="02000503000000020004" charset="0"/>
              <a:ea typeface="Inter Black" panose="02000503000000020004" charset="0"/>
              <a:cs typeface="Inter Black" panose="02000503000000020004" charset="0"/>
              <a:sym typeface="+mn-ea"/>
            </a:endParaRPr>
          </a:p>
        </p:txBody>
      </p:sp>
      <p:grpSp>
        <p:nvGrpSpPr>
          <p:cNvPr id="2" name="组合 4"/>
          <p:cNvGrpSpPr/>
          <p:nvPr/>
        </p:nvGrpSpPr>
        <p:grpSpPr>
          <a:xfrm>
            <a:off x="116840" y="4739005"/>
            <a:ext cx="3560445" cy="1570990"/>
            <a:chOff x="1182" y="2068"/>
            <a:chExt cx="5607" cy="2474"/>
          </a:xfrm>
        </p:grpSpPr>
        <p:sp>
          <p:nvSpPr>
            <p:cNvPr id="4" name="文本框 7"/>
            <p:cNvSpPr txBox="1"/>
            <p:nvPr>
              <p:custDataLst>
                <p:tags r:id="rId22"/>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a:t>
              </a:r>
              <a:r>
                <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7</a:t>
              </a:r>
              <a:endPar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6" name="组合 8"/>
            <p:cNvGrpSpPr/>
            <p:nvPr/>
          </p:nvGrpSpPr>
          <p:grpSpPr>
            <a:xfrm>
              <a:off x="1182" y="3211"/>
              <a:ext cx="5607" cy="1207"/>
              <a:chOff x="1279" y="3137"/>
              <a:chExt cx="5607" cy="1299"/>
            </a:xfrm>
          </p:grpSpPr>
          <p:sp>
            <p:nvSpPr>
              <p:cNvPr id="7" name="平行四边形 63"/>
              <p:cNvSpPr/>
              <p:nvPr>
                <p:custDataLst>
                  <p:tags r:id="rId23"/>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10" name="平行四边形 62"/>
              <p:cNvSpPr/>
              <p:nvPr>
                <p:custDataLst>
                  <p:tags r:id="rId24"/>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16" name="文本框 64"/>
            <p:cNvSpPr txBox="1"/>
            <p:nvPr/>
          </p:nvSpPr>
          <p:spPr>
            <a:xfrm flipH="1">
              <a:off x="1538" y="3429"/>
              <a:ext cx="5250" cy="1113"/>
            </a:xfrm>
            <a:prstGeom prst="rect">
              <a:avLst/>
            </a:prstGeom>
            <a:noFill/>
          </p:spPr>
          <p:txBody>
            <a:bodyPr wrap="square" rtlCol="0">
              <a:spAutoFit/>
            </a:bodyPr>
            <a:p>
              <a:pPr algn="ctr"/>
              <a:r>
                <a:rPr lang="en-IN" altLang="en-US" sz="2000" i="1" dirty="0">
                  <a:solidFill>
                    <a:schemeClr val="lt1"/>
                  </a:solidFill>
                  <a:latin typeface="Inter Black" panose="02000503000000020004" charset="0"/>
                  <a:ea typeface="Inter Black" panose="02000503000000020004" charset="0"/>
                  <a:cs typeface="Inter" panose="02000503000000020004" charset="0"/>
                </a:rPr>
                <a:t>Revenue Increase v/s Human AI Collaboration</a:t>
              </a:r>
              <a:endParaRPr lang="en-IN" altLang="en-US" sz="2000" i="1" dirty="0">
                <a:solidFill>
                  <a:schemeClr val="lt1"/>
                </a:solidFill>
                <a:latin typeface="Inter Black" panose="02000503000000020004" charset="0"/>
                <a:ea typeface="Inter Black" panose="02000503000000020004" charset="0"/>
                <a:cs typeface="Inter" panose="02000503000000020004" charset="0"/>
              </a:endParaRPr>
            </a:p>
          </p:txBody>
        </p:sp>
      </p:grpSp>
      <p:grpSp>
        <p:nvGrpSpPr>
          <p:cNvPr id="22" name="组合 4"/>
          <p:cNvGrpSpPr/>
          <p:nvPr/>
        </p:nvGrpSpPr>
        <p:grpSpPr>
          <a:xfrm>
            <a:off x="8267065" y="4706620"/>
            <a:ext cx="3560445" cy="1492250"/>
            <a:chOff x="1182" y="2068"/>
            <a:chExt cx="5607" cy="2350"/>
          </a:xfrm>
        </p:grpSpPr>
        <p:sp>
          <p:nvSpPr>
            <p:cNvPr id="28" name="文本框 7"/>
            <p:cNvSpPr txBox="1"/>
            <p:nvPr>
              <p:custDataLst>
                <p:tags r:id="rId25"/>
              </p:custDataLst>
            </p:nvPr>
          </p:nvSpPr>
          <p:spPr>
            <a:xfrm flipH="1">
              <a:off x="2248" y="2068"/>
              <a:ext cx="3927" cy="2082"/>
            </a:xfrm>
            <a:prstGeom prst="rect">
              <a:avLst/>
            </a:prstGeom>
            <a:noFill/>
          </p:spPr>
          <p:txBody>
            <a:bodyPr wrap="square" rtlCol="0">
              <a:spAutoFit/>
            </a:bodyPr>
            <a:p>
              <a:pPr algn="ctr"/>
              <a:r>
                <a:rPr lang="en-US" altLang="zh-CN"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0</a:t>
              </a:r>
              <a:r>
                <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rPr>
                <a:t>8</a:t>
              </a:r>
              <a:endParaRPr lang="en-IN" altLang="en-US" sz="8000" i="1" dirty="0">
                <a:ln>
                  <a:gradFill>
                    <a:gsLst>
                      <a:gs pos="0">
                        <a:schemeClr val="bg1"/>
                      </a:gs>
                      <a:gs pos="56000">
                        <a:srgbClr val="FFFFFF">
                          <a:alpha val="0"/>
                        </a:srgbClr>
                      </a:gs>
                      <a:gs pos="51000">
                        <a:schemeClr val="bg1"/>
                      </a:gs>
                    </a:gsLst>
                    <a:lin ang="5400000" scaled="1"/>
                  </a:gradFill>
                </a:ln>
                <a:noFill/>
                <a:latin typeface="Inter Black" panose="02000503000000020004" charset="0"/>
                <a:ea typeface="Inter Black" panose="02000503000000020004" charset="0"/>
                <a:cs typeface="Inter" panose="02000503000000020004" charset="0"/>
              </a:endParaRPr>
            </a:p>
          </p:txBody>
        </p:sp>
        <p:grpSp>
          <p:nvGrpSpPr>
            <p:cNvPr id="34" name="组合 8"/>
            <p:cNvGrpSpPr/>
            <p:nvPr/>
          </p:nvGrpSpPr>
          <p:grpSpPr>
            <a:xfrm>
              <a:off x="1182" y="3211"/>
              <a:ext cx="5607" cy="1207"/>
              <a:chOff x="1279" y="3137"/>
              <a:chExt cx="5607" cy="1299"/>
            </a:xfrm>
          </p:grpSpPr>
          <p:sp>
            <p:nvSpPr>
              <p:cNvPr id="41" name="平行四边形 63"/>
              <p:cNvSpPr/>
              <p:nvPr>
                <p:custDataLst>
                  <p:tags r:id="rId26"/>
                </p:custDataLst>
              </p:nvPr>
            </p:nvSpPr>
            <p:spPr>
              <a:xfrm rot="10800000">
                <a:off x="1635" y="3137"/>
                <a:ext cx="5251" cy="1109"/>
              </a:xfrm>
              <a:prstGeom prst="parallelogram">
                <a:avLst>
                  <a:gd name="adj" fmla="val 68862"/>
                </a:avLst>
              </a:prstGeom>
              <a:noFill/>
              <a:ln w="25400">
                <a:gradFill flip="none" rotWithShape="1">
                  <a:gsLst>
                    <a:gs pos="2000">
                      <a:schemeClr val="accent6">
                        <a:alpha val="0"/>
                      </a:schemeClr>
                    </a:gs>
                    <a:gs pos="50000">
                      <a:schemeClr val="accent6"/>
                    </a:gs>
                    <a:gs pos="100000">
                      <a:schemeClr val="accent6">
                        <a:alpha val="0"/>
                      </a:scheme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42" name="平行四边形 62"/>
              <p:cNvSpPr/>
              <p:nvPr>
                <p:custDataLst>
                  <p:tags r:id="rId27"/>
                </p:custDataLst>
              </p:nvPr>
            </p:nvSpPr>
            <p:spPr>
              <a:xfrm rot="10800000">
                <a:off x="1279" y="3310"/>
                <a:ext cx="5242" cy="1126"/>
              </a:xfrm>
              <a:prstGeom prst="parallelogram">
                <a:avLst>
                  <a:gd name="adj" fmla="val 68862"/>
                </a:avLst>
              </a:prstGeom>
              <a:noFill/>
              <a:ln w="25400">
                <a:gradFill>
                  <a:gsLst>
                    <a:gs pos="2000">
                      <a:schemeClr val="accent1">
                        <a:alpha val="0"/>
                      </a:schemeClr>
                    </a:gs>
                    <a:gs pos="50000">
                      <a:schemeClr val="accent1"/>
                    </a:gs>
                    <a:gs pos="100000">
                      <a:schemeClr val="accent1">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43" name="文本框 64"/>
            <p:cNvSpPr txBox="1"/>
            <p:nvPr/>
          </p:nvSpPr>
          <p:spPr>
            <a:xfrm flipH="1">
              <a:off x="2150" y="3429"/>
              <a:ext cx="3927" cy="628"/>
            </a:xfrm>
            <a:prstGeom prst="rect">
              <a:avLst/>
            </a:prstGeom>
            <a:noFill/>
          </p:spPr>
          <p:txBody>
            <a:bodyPr wrap="square" rtlCol="0">
              <a:spAutoFit/>
            </a:bodyPr>
            <a:p>
              <a:pPr algn="ctr"/>
              <a:r>
                <a:rPr lang="en-IN" altLang="en-US" sz="2000" i="1" dirty="0">
                  <a:solidFill>
                    <a:schemeClr val="lt1"/>
                  </a:solidFill>
                  <a:latin typeface="Inter Black" panose="02000503000000020004" charset="0"/>
                  <a:ea typeface="Inter Black" panose="02000503000000020004" charset="0"/>
                  <a:cs typeface="Inter" panose="02000503000000020004" charset="0"/>
                </a:rPr>
                <a:t>Conclusion</a:t>
              </a:r>
              <a:endParaRPr lang="en-IN" altLang="en-US" sz="2000" i="1" dirty="0">
                <a:solidFill>
                  <a:schemeClr val="lt1"/>
                </a:solidFill>
                <a:latin typeface="Inter Black" panose="02000503000000020004" charset="0"/>
                <a:ea typeface="Inter Black" panose="02000503000000020004" charset="0"/>
                <a:cs typeface="Inter" panose="02000503000000020004" charset="0"/>
              </a:endParaRPr>
            </a:p>
          </p:txBody>
        </p:sp>
      </p:grpSp>
    </p:spTree>
    <p:custDataLst>
      <p:tags r:id="rId2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5" name="图片 14" descr="VCG2112800586751"/>
          <p:cNvPicPr>
            <a:picLocks noChangeAspect="1"/>
          </p:cNvPicPr>
          <p:nvPr/>
        </p:nvPicPr>
        <p:blipFill>
          <a:blip r:embed="rId1">
            <a:alphaModFix amt="20000"/>
          </a:blip>
          <a:stretch>
            <a:fillRect/>
          </a:stretch>
        </p:blipFill>
        <p:spPr>
          <a:xfrm flipH="1">
            <a:off x="4445" y="0"/>
            <a:ext cx="12183110" cy="6858000"/>
          </a:xfrm>
          <a:prstGeom prst="rect">
            <a:avLst/>
          </a:prstGeom>
        </p:spPr>
      </p:pic>
      <p:sp>
        <p:nvSpPr>
          <p:cNvPr id="55" name="半闭框 54"/>
          <p:cNvSpPr/>
          <p:nvPr/>
        </p:nvSpPr>
        <p:spPr>
          <a:xfrm rot="10800000" flipH="1" flipV="1">
            <a:off x="411554" y="28118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39" name="半闭框 38"/>
          <p:cNvSpPr/>
          <p:nvPr/>
        </p:nvSpPr>
        <p:spPr>
          <a:xfrm flipH="1" flipV="1">
            <a:off x="11538024" y="6271771"/>
            <a:ext cx="336092" cy="336092"/>
          </a:xfrm>
          <a:prstGeom prst="halfFrame">
            <a:avLst>
              <a:gd name="adj1" fmla="val 11939"/>
              <a:gd name="adj2" fmla="val 13392"/>
            </a:avLst>
          </a:prstGeom>
          <a:gradFill>
            <a:gsLst>
              <a:gs pos="0">
                <a:schemeClr val="accent1"/>
              </a:gs>
              <a:gs pos="70000">
                <a:schemeClr val="accent6"/>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nvGrpSpPr>
          <p:cNvPr id="27" name="组合 26"/>
          <p:cNvGrpSpPr/>
          <p:nvPr/>
        </p:nvGrpSpPr>
        <p:grpSpPr>
          <a:xfrm>
            <a:off x="-220345" y="617220"/>
            <a:ext cx="7896225" cy="1504950"/>
            <a:chOff x="264" y="3395"/>
            <a:chExt cx="18001" cy="4241"/>
          </a:xfrm>
        </p:grpSpPr>
        <p:grpSp>
          <p:nvGrpSpPr>
            <p:cNvPr id="25" name="组合 24"/>
            <p:cNvGrpSpPr/>
            <p:nvPr/>
          </p:nvGrpSpPr>
          <p:grpSpPr>
            <a:xfrm>
              <a:off x="264" y="3395"/>
              <a:ext cx="3779" cy="4010"/>
              <a:chOff x="264" y="3729"/>
              <a:chExt cx="3779" cy="4010"/>
            </a:xfrm>
          </p:grpSpPr>
          <p:cxnSp>
            <p:nvCxnSpPr>
              <p:cNvPr id="16" name="直接连接符 15"/>
              <p:cNvCxnSpPr/>
              <p:nvPr/>
            </p:nvCxnSpPr>
            <p:spPr>
              <a:xfrm flipH="1">
                <a:off x="1271"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264" y="3729"/>
                <a:ext cx="2773" cy="4010"/>
              </a:xfrm>
              <a:prstGeom prst="line">
                <a:avLst/>
              </a:prstGeom>
              <a:ln>
                <a:gradFill>
                  <a:gsLst>
                    <a:gs pos="29000">
                      <a:schemeClr val="accent1"/>
                    </a:gs>
                    <a:gs pos="100000">
                      <a:srgbClr val="0439D9">
                        <a:alpha val="0"/>
                      </a:srgb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14486" y="3395"/>
              <a:ext cx="3779" cy="4010"/>
              <a:chOff x="14486" y="3395"/>
              <a:chExt cx="3779" cy="4010"/>
            </a:xfrm>
          </p:grpSpPr>
          <p:cxnSp>
            <p:nvCxnSpPr>
              <p:cNvPr id="21" name="直接连接符 20"/>
              <p:cNvCxnSpPr/>
              <p:nvPr/>
            </p:nvCxnSpPr>
            <p:spPr>
              <a:xfrm flipH="1">
                <a:off x="15493"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14486" y="3395"/>
                <a:ext cx="2773" cy="4010"/>
              </a:xfrm>
              <a:prstGeom prst="line">
                <a:avLst/>
              </a:prstGeom>
              <a:ln>
                <a:gradFill>
                  <a:gsLst>
                    <a:gs pos="29000">
                      <a:schemeClr val="accent6"/>
                    </a:gs>
                    <a:gs pos="100000">
                      <a:schemeClr val="accent6">
                        <a:alpha val="0"/>
                      </a:schemeClr>
                    </a:gs>
                  </a:gsLst>
                  <a:lin ang="0" scaled="1"/>
                </a:gra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1999" y="3698"/>
              <a:ext cx="13304" cy="3938"/>
              <a:chOff x="1999" y="3817"/>
              <a:chExt cx="13304" cy="3938"/>
            </a:xfrm>
          </p:grpSpPr>
          <p:grpSp>
            <p:nvGrpSpPr>
              <p:cNvPr id="4" name="组合 3"/>
              <p:cNvGrpSpPr/>
              <p:nvPr/>
            </p:nvGrpSpPr>
            <p:grpSpPr>
              <a:xfrm>
                <a:off x="1999" y="3817"/>
                <a:ext cx="13304" cy="3938"/>
                <a:chOff x="3417" y="4357"/>
                <a:chExt cx="10537" cy="3119"/>
              </a:xfrm>
            </p:grpSpPr>
            <p:sp>
              <p:nvSpPr>
                <p:cNvPr id="64" name="平行四边形 63"/>
                <p:cNvSpPr/>
                <p:nvPr>
                  <p:custDataLst>
                    <p:tags r:id="rId2"/>
                  </p:custDataLst>
                </p:nvPr>
              </p:nvSpPr>
              <p:spPr>
                <a:xfrm rot="10800000">
                  <a:off x="4267" y="5567"/>
                  <a:ext cx="7637" cy="1486"/>
                </a:xfrm>
                <a:prstGeom prst="parallelogram">
                  <a:avLst>
                    <a:gd name="adj" fmla="val 68862"/>
                  </a:avLst>
                </a:prstGeom>
                <a:solidFill>
                  <a:schemeClr val="accent3">
                    <a:alpha val="15000"/>
                  </a:schemeClr>
                </a:solidFill>
                <a:ln w="38100">
                  <a:gradFill>
                    <a:gsLst>
                      <a:gs pos="2000">
                        <a:schemeClr val="accent6">
                          <a:alpha val="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solidFill>
                      <a:schemeClr val="lt1"/>
                    </a:solidFill>
                    <a:cs typeface="Inter" panose="02000503000000020004" charset="0"/>
                  </a:endParaRPr>
                </a:p>
              </p:txBody>
            </p:sp>
            <p:sp>
              <p:nvSpPr>
                <p:cNvPr id="63" name="平行四边形 62"/>
                <p:cNvSpPr/>
                <p:nvPr>
                  <p:custDataLst>
                    <p:tags r:id="rId3"/>
                  </p:custDataLst>
                </p:nvPr>
              </p:nvSpPr>
              <p:spPr>
                <a:xfrm rot="10800000">
                  <a:off x="3417" y="4357"/>
                  <a:ext cx="10537" cy="3119"/>
                </a:xfrm>
                <a:prstGeom prst="parallelogram">
                  <a:avLst>
                    <a:gd name="adj" fmla="val 68862"/>
                  </a:avLst>
                </a:prstGeom>
                <a:noFill/>
                <a:ln w="41275">
                  <a:gradFill>
                    <a:gsLst>
                      <a:gs pos="2000">
                        <a:schemeClr val="accent1">
                          <a:alpha val="0"/>
                        </a:schemeClr>
                      </a:gs>
                      <a:gs pos="50000">
                        <a:schemeClr val="accent1"/>
                      </a:gs>
                      <a:gs pos="100000">
                        <a:schemeClr val="accent1">
                          <a:alpha val="0"/>
                        </a:schemeClr>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cs typeface="Inter" panose="02000503000000020004" charset="0"/>
                  </a:endParaRPr>
                </a:p>
              </p:txBody>
            </p:sp>
          </p:grpSp>
          <p:sp>
            <p:nvSpPr>
              <p:cNvPr id="65" name="文本框 64"/>
              <p:cNvSpPr txBox="1"/>
              <p:nvPr/>
            </p:nvSpPr>
            <p:spPr>
              <a:xfrm flipH="1">
                <a:off x="4808" y="5720"/>
                <a:ext cx="6169" cy="1501"/>
              </a:xfrm>
              <a:prstGeom prst="rect">
                <a:avLst/>
              </a:prstGeom>
              <a:noFill/>
            </p:spPr>
            <p:txBody>
              <a:bodyPr wrap="square" rtlCol="0">
                <a:spAutoFit/>
              </a:bodyPr>
              <a:p>
                <a:pPr algn="ctr"/>
                <a:endParaRPr lang="zh-CN" altLang="en-US" sz="5600" i="1" cap="all" dirty="0">
                  <a:solidFill>
                    <a:schemeClr val="bg2"/>
                  </a:solidFill>
                  <a:uFillTx/>
                  <a:latin typeface="Inter Black" panose="02000503000000020004" charset="0"/>
                  <a:ea typeface="Inter Black" panose="02000503000000020004" charset="0"/>
                  <a:cs typeface="Inter" panose="02000503000000020004" charset="0"/>
                </a:endParaRPr>
              </a:p>
            </p:txBody>
          </p:sp>
          <p:sp>
            <p:nvSpPr>
              <p:cNvPr id="8" name="文本框 7"/>
              <p:cNvSpPr txBox="1"/>
              <p:nvPr>
                <p:custDataLst>
                  <p:tags r:id="rId4"/>
                </p:custDataLst>
              </p:nvPr>
            </p:nvSpPr>
            <p:spPr>
              <a:xfrm flipH="1">
                <a:off x="4043" y="4297"/>
                <a:ext cx="3927" cy="1992"/>
              </a:xfrm>
              <a:prstGeom prst="rect">
                <a:avLst/>
              </a:prstGeom>
              <a:noFill/>
            </p:spPr>
            <p:txBody>
              <a:bodyPr wrap="square" rtlCol="0">
                <a:spAutoFit/>
              </a:bodyPr>
              <a:p>
                <a:pPr algn="ctr"/>
                <a:r>
                  <a:rPr lang="en-US" altLang="zh-CN" sz="4000" i="1" dirty="0">
                    <a:ln>
                      <a:solidFill>
                        <a:schemeClr val="bg1"/>
                      </a:solidFill>
                    </a:ln>
                    <a:noFill/>
                    <a:latin typeface="Inter Black" panose="02000503000000020004" charset="0"/>
                    <a:ea typeface="Inter Black" panose="02000503000000020004" charset="0"/>
                    <a:cs typeface="Inter" panose="02000503000000020004" charset="0"/>
                  </a:rPr>
                  <a:t>01</a:t>
                </a:r>
                <a:endParaRPr lang="en-US" altLang="zh-CN" sz="4000" i="1" dirty="0">
                  <a:ln>
                    <a:solidFill>
                      <a:schemeClr val="bg1"/>
                    </a:solidFill>
                  </a:ln>
                  <a:noFill/>
                  <a:latin typeface="Inter Black" panose="02000503000000020004" charset="0"/>
                  <a:ea typeface="Inter Black" panose="02000503000000020004" charset="0"/>
                  <a:cs typeface="Inter" panose="02000503000000020004" charset="0"/>
                </a:endParaRPr>
              </a:p>
            </p:txBody>
          </p:sp>
          <p:sp>
            <p:nvSpPr>
              <p:cNvPr id="23" name="文本框 22"/>
              <p:cNvSpPr txBox="1"/>
              <p:nvPr>
                <p:custDataLst>
                  <p:tags r:id="rId5"/>
                </p:custDataLst>
              </p:nvPr>
            </p:nvSpPr>
            <p:spPr>
              <a:xfrm>
                <a:off x="6610" y="5721"/>
                <a:ext cx="6105" cy="1297"/>
              </a:xfrm>
              <a:prstGeom prst="rect">
                <a:avLst/>
              </a:prstGeom>
              <a:noFill/>
            </p:spPr>
            <p:txBody>
              <a:bodyPr wrap="square" rtlCol="0" anchor="t">
                <a:spAutoFit/>
              </a:bodyPr>
              <a:p>
                <a:pPr algn="dist"/>
                <a:r>
                  <a:rPr lang="en-IN" sz="2400" i="1" cap="all">
                    <a:ln>
                      <a:noFill/>
                    </a:ln>
                    <a:solidFill>
                      <a:schemeClr val="bg2">
                        <a:alpha val="50000"/>
                      </a:schemeClr>
                    </a:solidFill>
                    <a:uFillTx/>
                    <a:latin typeface="Inter Black" panose="02000503000000020004" charset="0"/>
                    <a:ea typeface="Inter Black" panose="02000503000000020004" charset="0"/>
                    <a:cs typeface="Inter Black" panose="02000503000000020004" charset="0"/>
                    <a:sym typeface="+mn-ea"/>
                  </a:rPr>
                  <a:t>INTRODUCTION</a:t>
                </a:r>
                <a:endParaRPr lang="en-IN" sz="2400" i="1" cap="all">
                  <a:ln>
                    <a:noFill/>
                  </a:ln>
                  <a:solidFill>
                    <a:schemeClr val="bg2">
                      <a:alpha val="50000"/>
                    </a:schemeClr>
                  </a:solidFill>
                  <a:uFillTx/>
                  <a:latin typeface="Inter Black" panose="02000503000000020004" charset="0"/>
                  <a:ea typeface="Inter Black" panose="02000503000000020004" charset="0"/>
                  <a:cs typeface="Inter Black" panose="02000503000000020004" charset="0"/>
                  <a:sym typeface="+mn-ea"/>
                </a:endParaRPr>
              </a:p>
            </p:txBody>
          </p:sp>
        </p:grpSp>
      </p:grpSp>
      <p:sp>
        <p:nvSpPr>
          <p:cNvPr id="2" name="Text Box 1"/>
          <p:cNvSpPr txBox="1"/>
          <p:nvPr/>
        </p:nvSpPr>
        <p:spPr>
          <a:xfrm>
            <a:off x="541020" y="2299335"/>
            <a:ext cx="11140440" cy="3792220"/>
          </a:xfrm>
          <a:prstGeom prst="rect">
            <a:avLst/>
          </a:prstGeom>
        </p:spPr>
        <p:txBody>
          <a:bodyPr>
            <a:noAutofit/>
          </a:bodyPr>
          <a:p>
            <a:r>
              <a:rPr lang="en-US" altLang="en-US">
                <a:solidFill>
                  <a:schemeClr val="bg2"/>
                </a:solidFill>
                <a:latin typeface="Times New Roman" panose="02020603050405020304" charset="0"/>
                <a:cs typeface="Times New Roman" panose="02020603050405020304" charset="0"/>
              </a:rPr>
              <a:t>AI is changing the way content is created and shared around the world—from news articles and social media posts to videos and reports. As this technology becomes more common, it’s important to understand its growing influence.</a:t>
            </a:r>
            <a:endParaRPr lang="en-US" altLang="en-US">
              <a:solidFill>
                <a:schemeClr val="bg2"/>
              </a:solidFill>
              <a:latin typeface="Times New Roman" panose="02020603050405020304" charset="0"/>
              <a:cs typeface="Times New Roman" panose="02020603050405020304" charset="0"/>
            </a:endParaRPr>
          </a:p>
          <a:p>
            <a:endParaRPr lang="en-US" altLang="en-US">
              <a:solidFill>
                <a:schemeClr val="bg2"/>
              </a:solidFill>
              <a:latin typeface="Times New Roman" panose="02020603050405020304" charset="0"/>
              <a:cs typeface="Times New Roman" panose="02020603050405020304" charset="0"/>
            </a:endParaRPr>
          </a:p>
          <a:p>
            <a:r>
              <a:rPr lang="en-US" altLang="en-US">
                <a:solidFill>
                  <a:schemeClr val="bg2"/>
                </a:solidFill>
                <a:latin typeface="Times New Roman" panose="02020603050405020304" charset="0"/>
                <a:cs typeface="Times New Roman" panose="02020603050405020304" charset="0"/>
              </a:rPr>
              <a:t>In this project, I’m analyzing the Global AI Content Impact Dataset to explore how AI-generated content is impacting different countries and regions. Using Python with NumPy, Pandas, and Matplotlib, I’ll look at trends in content volume, measure impact scores, and visualize how things have changed over time.</a:t>
            </a:r>
            <a:endParaRPr lang="en-US" altLang="en-US">
              <a:solidFill>
                <a:schemeClr val="bg2"/>
              </a:solidFill>
              <a:latin typeface="Times New Roman" panose="02020603050405020304" charset="0"/>
              <a:cs typeface="Times New Roman" panose="02020603050405020304" charset="0"/>
            </a:endParaRPr>
          </a:p>
          <a:p>
            <a:endParaRPr lang="en-US" altLang="en-US">
              <a:solidFill>
                <a:schemeClr val="bg2"/>
              </a:solidFill>
              <a:latin typeface="Times New Roman" panose="02020603050405020304" charset="0"/>
              <a:cs typeface="Times New Roman" panose="02020603050405020304" charset="0"/>
            </a:endParaRPr>
          </a:p>
          <a:p>
            <a:r>
              <a:rPr lang="en-US" altLang="en-US">
                <a:solidFill>
                  <a:schemeClr val="bg2"/>
                </a:solidFill>
                <a:latin typeface="Times New Roman" panose="02020603050405020304" charset="0"/>
                <a:cs typeface="Times New Roman" panose="02020603050405020304" charset="0"/>
              </a:rPr>
              <a:t>The goal is to uncover patterns and insights that show how AI is shaping global content and communication.</a:t>
            </a:r>
            <a:endParaRPr lang="en-US" altLang="en-US">
              <a:solidFill>
                <a:schemeClr val="bg2"/>
              </a:solidFill>
              <a:latin typeface="Times New Roman" panose="02020603050405020304" charset="0"/>
              <a:cs typeface="Times New Roman" panose="02020603050405020304" charset="0"/>
            </a:endParaRPr>
          </a:p>
          <a:p>
            <a:endParaRPr lang="en-US" altLang="en-US">
              <a:solidFill>
                <a:schemeClr val="bg2"/>
              </a:solidFill>
              <a:latin typeface="Times New Roman" panose="02020603050405020304" charset="0"/>
              <a:cs typeface="Times New Roman" panose="02020603050405020304" charset="0"/>
            </a:endParaRPr>
          </a:p>
          <a:p>
            <a:r>
              <a:rPr lang="en-US" altLang="zh-CN">
                <a:solidFill>
                  <a:schemeClr val="bg2"/>
                </a:solidFill>
                <a:latin typeface="Times New Roman" panose="02020603050405020304" charset="0"/>
                <a:cs typeface="Times New Roman" panose="02020603050405020304" charset="0"/>
              </a:rPr>
              <a:t>This project focuses on performing data analytics on a real-world dataset to extract meaningful insights and understand underlying patterns. Using various data processing and visualization techniques, the goal is to explore, analyze, and interpret the dataset in a structured manner.</a:t>
            </a:r>
            <a:endParaRPr lang="en-US" altLang="zh-CN">
              <a:solidFill>
                <a:schemeClr val="bg2"/>
              </a:solidFill>
              <a:latin typeface="Times New Roman" panose="02020603050405020304" charset="0"/>
              <a:cs typeface="Times New Roman" panose="02020603050405020304" charset="0"/>
            </a:endParaRPr>
          </a:p>
          <a:p>
            <a:endParaRPr lang="en-US" altLang="zh-CN">
              <a:solidFill>
                <a:schemeClr val="bg2"/>
              </a:solidFill>
              <a:latin typeface="Times New Roman" panose="02020603050405020304" charset="0"/>
              <a:cs typeface="Times New Roman" panose="02020603050405020304" charset="0"/>
            </a:endParaRPr>
          </a:p>
          <a:p>
            <a:r>
              <a:rPr lang="en-US" altLang="zh-CN">
                <a:solidFill>
                  <a:schemeClr val="bg2"/>
                </a:solidFill>
                <a:latin typeface="Times New Roman" panose="02020603050405020304" charset="0"/>
                <a:cs typeface="Times New Roman" panose="02020603050405020304" charset="0"/>
              </a:rPr>
              <a:t>The analysis involves cleaning the data, identifying trends, generating visual summaries, and drawing conclusions based on statistical observations. This project helps demonstrate the application of data analytics in making data-driven decisions and presenting insights in a clear and concise format.</a:t>
            </a:r>
            <a:endParaRPr lang="en-US" altLang="zh-CN">
              <a:solidFill>
                <a:schemeClr val="bg2"/>
              </a:solidFill>
              <a:latin typeface="Times New Roman" panose="02020603050405020304" charset="0"/>
              <a:cs typeface="Times New Roman" panose="02020603050405020304" charset="0"/>
            </a:endParaRPr>
          </a:p>
        </p:txBody>
      </p:sp>
    </p:spTree>
    <p:custDataLst>
      <p:tags r:id="rId6"/>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937510" y="0"/>
            <a:ext cx="6104890" cy="1183005"/>
          </a:xfrm>
          <a:prstGeom prst="rect">
            <a:avLst/>
          </a:prstGeom>
          <a:noFill/>
        </p:spPr>
        <p:txBody>
          <a:bodyPr wrap="square" rtlCol="0">
            <a:noAutofit/>
          </a:bodyPr>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zh-CN" sz="2400" i="1">
                <a:solidFill>
                  <a:schemeClr val="bg1"/>
                </a:solidFill>
                <a:latin typeface="Bookman Old Style" panose="02050604050505020204" charset="0"/>
                <a:ea typeface="Inter Black" panose="02000503000000020004" charset="0"/>
                <a:cs typeface="Bookman Old Style" panose="02050604050505020204" charset="0"/>
                <a:sym typeface="+mn-ea"/>
              </a:rPr>
              <a:t>Libraries used</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 </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b="1" i="1" dirty="0">
              <a:ln>
                <a:solidFill>
                  <a:schemeClr val="bg1"/>
                </a:solidFill>
              </a:ln>
              <a:noFill/>
              <a:latin typeface="Inter Black" panose="02000503000000020004" charset="0"/>
              <a:ea typeface="Inter Black" panose="02000503000000020004" charset="0"/>
              <a:cs typeface="Inter" panose="020005030000000200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1458595"/>
            <a:ext cx="7906385" cy="460375"/>
          </a:xfrm>
          <a:prstGeom prst="rect">
            <a:avLst/>
          </a:prstGeom>
          <a:noFill/>
          <a:ln cap="flat">
            <a:noFill/>
          </a:ln>
        </p:spPr>
        <p:txBody>
          <a:bodyPr vert="horz" wrap="square" lIns="91440" tIns="45720" rIns="91440" bIns="45720" anchor="t" anchorCtr="0" compatLnSpc="1">
            <a:spAutoFit/>
          </a:bodyPr>
          <a:p>
            <a:pPr algn="l">
              <a:lnSpc>
                <a:spcPct val="150000"/>
              </a:lnSpc>
            </a:pP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3044190" y="1667510"/>
            <a:ext cx="6104255" cy="2861310"/>
          </a:xfrm>
          <a:prstGeom prst="rect">
            <a:avLst/>
          </a:prstGeom>
          <a:noFill/>
          <a:ln cap="flat">
            <a:noFill/>
          </a:ln>
        </p:spPr>
        <p:txBody>
          <a:bodyPr vert="horz" wrap="square" lIns="91440" tIns="45720" rIns="91440" bIns="45720" anchor="t" anchorCtr="0" compatLnSpc="1">
            <a:spAutoFit/>
          </a:bodyPr>
          <a:p>
            <a:pPr marL="285750" indent="-285750" algn="ctr">
              <a:lnSpc>
                <a:spcPct val="150000"/>
              </a:lnSpc>
              <a:buClr>
                <a:srgbClr val="E24848"/>
              </a:buClr>
              <a:buSzTx/>
              <a:buFont typeface="Wingdings" panose="05000000000000000000" charset="0"/>
              <a:buChar char="v"/>
            </a:pPr>
            <a:r>
              <a:rPr sz="2400">
                <a:solidFill>
                  <a:schemeClr val="accent2">
                    <a:lumMod val="60000"/>
                    <a:lumOff val="40000"/>
                  </a:schemeClr>
                </a:solidFill>
                <a:latin typeface="Times New Roman" panose="02020603050405020304" charset="0"/>
                <a:cs typeface="Times New Roman" panose="02020603050405020304" charset="0"/>
                <a:sym typeface="+mn-ea"/>
              </a:rPr>
              <a:t>pandas – for data processing</a:t>
            </a:r>
            <a:endParaRPr sz="2400">
              <a:solidFill>
                <a:schemeClr val="accent2">
                  <a:lumMod val="60000"/>
                  <a:lumOff val="40000"/>
                </a:schemeClr>
              </a:solidFill>
              <a:latin typeface="Times New Roman" panose="02020603050405020304" charset="0"/>
              <a:cs typeface="Times New Roman" panose="02020603050405020304" charset="0"/>
              <a:sym typeface="+mn-ea"/>
            </a:endParaRPr>
          </a:p>
          <a:p>
            <a:pPr marL="285750" indent="-285750" algn="ctr">
              <a:lnSpc>
                <a:spcPct val="150000"/>
              </a:lnSpc>
              <a:buClr>
                <a:srgbClr val="E24848"/>
              </a:buClr>
              <a:buSzTx/>
              <a:buFont typeface="Wingdings" panose="05000000000000000000" charset="0"/>
              <a:buChar char="v"/>
            </a:pPr>
            <a:r>
              <a:rPr sz="2400">
                <a:solidFill>
                  <a:schemeClr val="accent2">
                    <a:lumMod val="60000"/>
                    <a:lumOff val="40000"/>
                  </a:schemeClr>
                </a:solidFill>
                <a:latin typeface="Times New Roman" panose="02020603050405020304" charset="0"/>
                <a:cs typeface="Times New Roman" panose="02020603050405020304" charset="0"/>
                <a:sym typeface="+mn-ea"/>
              </a:rPr>
              <a:t>numpy – for numerical operations</a:t>
            </a:r>
            <a:endParaRPr sz="2400">
              <a:solidFill>
                <a:schemeClr val="accent2">
                  <a:lumMod val="60000"/>
                  <a:lumOff val="40000"/>
                </a:schemeClr>
              </a:solidFill>
              <a:latin typeface="Times New Roman" panose="02020603050405020304" charset="0"/>
              <a:cs typeface="Times New Roman" panose="02020603050405020304" charset="0"/>
              <a:sym typeface="+mn-ea"/>
            </a:endParaRPr>
          </a:p>
          <a:p>
            <a:pPr marL="285750" indent="-285750" algn="ctr">
              <a:lnSpc>
                <a:spcPct val="150000"/>
              </a:lnSpc>
              <a:buClr>
                <a:srgbClr val="E24848"/>
              </a:buClr>
              <a:buSzTx/>
              <a:buFont typeface="Wingdings" panose="05000000000000000000" charset="0"/>
              <a:buChar char="v"/>
            </a:pPr>
            <a:r>
              <a:rPr sz="2400">
                <a:solidFill>
                  <a:schemeClr val="accent2">
                    <a:lumMod val="60000"/>
                    <a:lumOff val="40000"/>
                  </a:schemeClr>
                </a:solidFill>
                <a:latin typeface="Times New Roman" panose="02020603050405020304" charset="0"/>
                <a:cs typeface="Times New Roman" panose="02020603050405020304" charset="0"/>
                <a:sym typeface="+mn-ea"/>
              </a:rPr>
              <a:t>matplotlib – for plotting</a:t>
            </a:r>
            <a:endParaRPr sz="2400">
              <a:solidFill>
                <a:schemeClr val="accent2">
                  <a:lumMod val="60000"/>
                  <a:lumOff val="40000"/>
                </a:schemeClr>
              </a:solidFill>
              <a:latin typeface="Times New Roman" panose="02020603050405020304" charset="0"/>
              <a:cs typeface="Times New Roman" panose="02020603050405020304" charset="0"/>
              <a:sym typeface="+mn-ea"/>
            </a:endParaRPr>
          </a:p>
          <a:p>
            <a:pPr marL="285750" indent="-285750" algn="ctr">
              <a:lnSpc>
                <a:spcPct val="150000"/>
              </a:lnSpc>
              <a:buClr>
                <a:srgbClr val="E24848"/>
              </a:buClr>
              <a:buSzTx/>
              <a:buFont typeface="Wingdings" panose="05000000000000000000" charset="0"/>
              <a:buChar char="v"/>
            </a:pPr>
            <a:r>
              <a:rPr sz="2400">
                <a:solidFill>
                  <a:schemeClr val="accent2">
                    <a:lumMod val="60000"/>
                    <a:lumOff val="40000"/>
                  </a:schemeClr>
                </a:solidFill>
                <a:latin typeface="Times New Roman" panose="02020603050405020304" charset="0"/>
                <a:cs typeface="Times New Roman" panose="02020603050405020304" charset="0"/>
                <a:sym typeface="+mn-ea"/>
              </a:rPr>
              <a:t>seaborn – for advanced visualizations</a:t>
            </a:r>
            <a:endParaRPr sz="2400">
              <a:solidFill>
                <a:schemeClr val="accent2">
                  <a:lumMod val="60000"/>
                  <a:lumOff val="40000"/>
                </a:schemeClr>
              </a:solidFill>
              <a:latin typeface="Times New Roman" panose="02020603050405020304" charset="0"/>
              <a:cs typeface="Times New Roman" panose="02020603050405020304" charset="0"/>
              <a:sym typeface="+mn-ea"/>
            </a:endParaRPr>
          </a:p>
          <a:p>
            <a:pPr algn="ctr">
              <a:lnSpc>
                <a:spcPct val="150000"/>
              </a:lnSpc>
              <a:buClr>
                <a:srgbClr val="E24848"/>
              </a:buClr>
              <a:buSzTx/>
              <a:buFontTx/>
            </a:pPr>
            <a:endParaRPr lang="en-US" altLang="en-US" sz="2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1016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937510" y="0"/>
            <a:ext cx="6104890" cy="1183005"/>
          </a:xfrm>
          <a:prstGeom prst="rect">
            <a:avLst/>
          </a:prstGeom>
          <a:noFill/>
        </p:spPr>
        <p:txBody>
          <a:bodyPr wrap="square" rtlCol="0">
            <a:noAutofit/>
          </a:bodyPr>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zh-CN" sz="2400" i="1">
                <a:solidFill>
                  <a:schemeClr val="bg1"/>
                </a:solidFill>
                <a:latin typeface="Bookman Old Style" panose="02050604050505020204" charset="0"/>
                <a:ea typeface="Inter Black" panose="02000503000000020004" charset="0"/>
                <a:cs typeface="Bookman Old Style" panose="02050604050505020204" charset="0"/>
                <a:sym typeface="+mn-ea"/>
              </a:rPr>
              <a:t>DataSet Information</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 </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b="1" i="1" dirty="0">
              <a:ln>
                <a:solidFill>
                  <a:schemeClr val="bg1"/>
                </a:solidFill>
              </a:ln>
              <a:noFill/>
              <a:latin typeface="Inter Black" panose="02000503000000020004" charset="0"/>
              <a:ea typeface="Inter Black" panose="02000503000000020004" charset="0"/>
              <a:cs typeface="Inter" panose="020005030000000200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1458595"/>
            <a:ext cx="7906385" cy="460375"/>
          </a:xfrm>
          <a:prstGeom prst="rect">
            <a:avLst/>
          </a:prstGeom>
          <a:noFill/>
          <a:ln cap="flat">
            <a:noFill/>
          </a:ln>
        </p:spPr>
        <p:txBody>
          <a:bodyPr vert="horz" wrap="square" lIns="91440" tIns="45720" rIns="91440" bIns="45720" anchor="t" anchorCtr="0" compatLnSpc="1">
            <a:spAutoFit/>
          </a:bodyPr>
          <a:p>
            <a:pPr algn="l">
              <a:lnSpc>
                <a:spcPct val="150000"/>
              </a:lnSpc>
            </a:pP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10160" y="911225"/>
            <a:ext cx="11874500" cy="6231255"/>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contains 200 records with 12 columns, including:Country, Year, and Industry</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Metrics like:</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AI Adoption Rate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AI-Generated Content Volume (TBs/year)</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Job Loss Due to AI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Revenue Increase Due to AI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Human-AI Collaboration Rate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Consumer Trust in AI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Market Share of AI Companies (%)</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r>
              <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rPr>
              <a:t>Categorical columns like Top AI Tools Used and Regulation Status</a:t>
            </a: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a:p>
            <a:pPr algn="ctr">
              <a:lnSpc>
                <a:spcPct val="150000"/>
              </a:lnSpc>
              <a:buClr>
                <a:srgbClr val="E24848"/>
              </a:buClr>
              <a:buSzTx/>
              <a:buFontTx/>
            </a:pPr>
            <a:endParaRPr lang="en-US" altLang="en-US" sz="1400">
              <a:solidFill>
                <a:schemeClr val="accent2">
                  <a:lumMod val="60000"/>
                  <a:lumOff val="40000"/>
                </a:schemeClr>
              </a:solidFill>
              <a:latin typeface="Times New Roman" panose="02020603050405020304" charset="0"/>
              <a:ea typeface="Inter Black" panose="02000503000000020004" charset="0"/>
              <a:cs typeface="Times New Roman" panose="02020603050405020304" charset="0"/>
              <a:sym typeface="+mn-ea"/>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2937510" y="48450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2</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zh-CN" sz="2400" i="1">
                <a:solidFill>
                  <a:schemeClr val="bg1"/>
                </a:solidFill>
                <a:latin typeface="Bookman Old Style" panose="02050604050505020204" charset="0"/>
                <a:ea typeface="Inter Black" panose="02000503000000020004" charset="0"/>
                <a:cs typeface="Bookman Old Style" panose="02050604050505020204" charset="0"/>
                <a:sym typeface="+mn-ea"/>
              </a:rPr>
              <a:t>AI Adoption by country</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 </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b="1" i="1" dirty="0">
              <a:ln>
                <a:solidFill>
                  <a:schemeClr val="bg1"/>
                </a:solidFill>
              </a:ln>
              <a:noFill/>
              <a:latin typeface="Inter Black" panose="02000503000000020004" charset="0"/>
              <a:ea typeface="Inter Black" panose="02000503000000020004" charset="0"/>
              <a:cs typeface="Inter" panose="020005030000000200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1458595"/>
            <a:ext cx="7906385" cy="2676525"/>
          </a:xfrm>
          <a:prstGeom prst="rect">
            <a:avLst/>
          </a:prstGeom>
          <a:noFill/>
          <a:ln cap="flat">
            <a:noFill/>
          </a:ln>
        </p:spPr>
        <p:txBody>
          <a:bodyPr vert="horz" wrap="square" lIns="91440" tIns="45720" rIns="91440" bIns="45720" anchor="t" anchorCtr="0" compatLnSpc="1">
            <a:spAutoFit/>
          </a:bodyPr>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plt.figure(figsize=(12, 6))</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adopt_country = df.groupby('Country')['AI Adoption Rate (%)'].mean().sort_values(ascending=False)</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adopt_country.plot(kind='bar', color='skyblue')</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plt.ylabel("AI Adoption Rate (%)")</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plt.title("Average AI Adoption Rate by Country")</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sz="16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4135120"/>
            <a:ext cx="6104255" cy="2584450"/>
          </a:xfrm>
          <a:prstGeom prst="rect">
            <a:avLst/>
          </a:prstGeom>
          <a:noFill/>
          <a:ln cap="flat">
            <a:noFill/>
          </a:ln>
        </p:spPr>
        <p:txBody>
          <a:bodyPr vert="horz" wrap="square" lIns="91440" tIns="45720" rIns="91440" bIns="45720" anchor="t" anchorCtr="0" compatLnSpc="1">
            <a:spAutoFit/>
          </a:bodyPr>
          <a:p>
            <a:pPr algn="ctr">
              <a:lnSpc>
                <a:spcPct val="150000"/>
              </a:lnSpc>
              <a:buClr>
                <a:srgbClr val="E24848"/>
              </a:buClr>
              <a:buSzTx/>
              <a:buFontTx/>
            </a:pPr>
            <a:r>
              <a:rPr lang="en-US" altLang="en-US">
                <a:solidFill>
                  <a:schemeClr val="bg1">
                    <a:lumMod val="85000"/>
                  </a:schemeClr>
                </a:solidFill>
                <a:latin typeface="Times New Roman" panose="02020603050405020304" charset="0"/>
                <a:ea typeface="Inter Black" panose="02000503000000020004" charset="0"/>
                <a:cs typeface="Times New Roman" panose="02020603050405020304" charset="0"/>
                <a:sym typeface="+mn-ea"/>
              </a:rPr>
              <a:t>AI Adoption by Country refers to how widely AI technologies are being implemented across different nations. It is measured as a percentage, indicating the extent of AI integration in sectors like business, healthcare, and education. This helps compare the technological advancement and readiness of countries in embracing AI.</a:t>
            </a:r>
            <a:endParaRPr lang="en-US" altLang="en-US">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5" name="Picture 4"/>
          <p:cNvPicPr>
            <a:picLocks noChangeAspect="1"/>
          </p:cNvPicPr>
          <p:nvPr/>
        </p:nvPicPr>
        <p:blipFill>
          <a:blip r:embed="rId3"/>
          <a:stretch>
            <a:fillRect/>
          </a:stretch>
        </p:blipFill>
        <p:spPr>
          <a:xfrm>
            <a:off x="6256655" y="1471295"/>
            <a:ext cx="5744845" cy="351345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039110" y="46545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3</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US"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Revenue Increase vs Job Loss Due to AI</a:t>
            </a:r>
            <a:endParaRPr lang="en-US"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b="1" i="1" dirty="0">
              <a:ln>
                <a:solidFill>
                  <a:schemeClr val="bg1"/>
                </a:solidFill>
              </a:ln>
              <a:noFill/>
              <a:latin typeface="Inter Black" panose="02000503000000020004" charset="0"/>
              <a:ea typeface="Inter Black" panose="02000503000000020004" charset="0"/>
              <a:cs typeface="Inter" panose="020005030000000200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1458595"/>
            <a:ext cx="6301105" cy="3738245"/>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Revenue vs Job Loss</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matplotlib.pyplot as plt</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seaborn as sns</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plt.figure(figsize=(8, 6))</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sns.scatterplot(data=df, x='Job Loss Due to AI (%)',y='Revenue Increase Due to AI (%)', hue='Industry')</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plt.title("Revenue Increase vs Job Loss Due to AI")</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plt.xlabel("Job Loss Due to AI (%)")</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plt.ylabel("Revenue Increase Due to AI (%)")</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plt.legend()</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sz="14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r>
              <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rPr>
              <a:t>Revenue Increase vs Job Loss Due to AI compares the financial benefits of AI adoption with its potential negative impact on employment. It highlights the trade-off between business growth and workforce displacement. This analysis helps assess whether AI-driven revenue gains come at the cost of significant job losses.</a:t>
            </a: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2" name="Picture 1"/>
          <p:cNvPicPr>
            <a:picLocks noChangeAspect="1"/>
          </p:cNvPicPr>
          <p:nvPr/>
        </p:nvPicPr>
        <p:blipFill>
          <a:blip r:embed="rId3"/>
          <a:stretch>
            <a:fillRect/>
          </a:stretch>
        </p:blipFill>
        <p:spPr>
          <a:xfrm>
            <a:off x="6673215" y="1377950"/>
            <a:ext cx="5211445" cy="399224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044190" y="48450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4</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US"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Total revenue increase du</a:t>
            </a:r>
            <a:r>
              <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e to AI countrywise</a:t>
            </a:r>
            <a:endPar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endParaRPr lang="en-IN" altLang="en-US" sz="2400" b="1" i="1" dirty="0">
              <a:ln>
                <a:solidFill>
                  <a:schemeClr val="bg1"/>
                </a:solidFill>
              </a:ln>
              <a:noFill/>
              <a:latin typeface="Inter Black" panose="02000503000000020004" charset="0"/>
              <a:ea typeface="Inter Black" panose="02000503000000020004" charset="0"/>
              <a:cs typeface="Inter" panose="020005030000000200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274320" y="793115"/>
            <a:ext cx="6301105" cy="3738245"/>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#Total revenue increase due to AI</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numpy as np</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pandas as pd</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matplotlib.pyplot as plt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Load the dataset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df = pd.read_csv("Global_AI_Content_Impact_Dataset.csv")</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Group by 'Country' and sum the 'Revenue Increase Due to AI (%)' (acting as 'Total Sales')</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region_sales = df.groupby("Country")["Revenue Increase Due to AI (%)"].sum()</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Plotting the sales by region (country)</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plt.figure(figsize=(10, 6))</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plt.bar(region_sales.index, region_sales.values, color=['blue', 'red', 'green', 'purple', 'orange', 'cyan'])</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Labels and title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plt.xlabel("Country")</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plt.ylabel("Total Revenue Increase Due to AI (%)")</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plt.title("Total Revenue Increase by Country")</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Show plot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5" name="Picture 4"/>
          <p:cNvPicPr>
            <a:picLocks noChangeAspect="1"/>
          </p:cNvPicPr>
          <p:nvPr/>
        </p:nvPicPr>
        <p:blipFill>
          <a:blip r:embed="rId3"/>
          <a:stretch>
            <a:fillRect/>
          </a:stretch>
        </p:blipFill>
        <p:spPr>
          <a:xfrm>
            <a:off x="6508115" y="1318895"/>
            <a:ext cx="5523230" cy="457136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17" name="图片 16" descr="VCG2112800586751"/>
          <p:cNvPicPr>
            <a:picLocks noChangeAspect="1"/>
          </p:cNvPicPr>
          <p:nvPr/>
        </p:nvPicPr>
        <p:blipFill>
          <a:blip r:embed="rId1">
            <a:alphaModFix amt="10000"/>
          </a:blip>
          <a:stretch>
            <a:fillRect/>
          </a:stretch>
        </p:blipFill>
        <p:spPr>
          <a:xfrm>
            <a:off x="0" y="0"/>
            <a:ext cx="12183110" cy="6858000"/>
          </a:xfrm>
          <a:prstGeom prst="rect">
            <a:avLst/>
          </a:prstGeom>
        </p:spPr>
      </p:pic>
      <p:sp>
        <p:nvSpPr>
          <p:cNvPr id="139" name="任意多边形: 形状 138"/>
          <p:cNvSpPr/>
          <p:nvPr>
            <p:custDataLst>
              <p:tags r:id="rId2"/>
            </p:custDataLst>
          </p:nvPr>
        </p:nvSpPr>
        <p:spPr>
          <a:xfrm rot="10800000">
            <a:off x="307658" y="793115"/>
            <a:ext cx="11576685" cy="5765165"/>
          </a:xfrm>
          <a:custGeom>
            <a:avLst/>
            <a:gdLst>
              <a:gd name="connsiteX0" fmla="*/ 0 w 10858500"/>
              <a:gd name="connsiteY0" fmla="*/ 0 h 4680000"/>
              <a:gd name="connsiteX1" fmla="*/ 10858500 w 10858500"/>
              <a:gd name="connsiteY1" fmla="*/ 0 h 4680000"/>
              <a:gd name="connsiteX2" fmla="*/ 10858500 w 10858500"/>
              <a:gd name="connsiteY2" fmla="*/ 498804 h 4680000"/>
              <a:gd name="connsiteX3" fmla="*/ 10858498 w 10858500"/>
              <a:gd name="connsiteY3" fmla="*/ 498806 h 4680000"/>
              <a:gd name="connsiteX4" fmla="*/ 10858498 w 10858500"/>
              <a:gd name="connsiteY4" fmla="*/ 489916 h 4680000"/>
              <a:gd name="connsiteX5" fmla="*/ 10798658 w 10858500"/>
              <a:gd name="connsiteY5" fmla="*/ 545937 h 4680000"/>
              <a:gd name="connsiteX6" fmla="*/ 10798658 w 10858500"/>
              <a:gd name="connsiteY6" fmla="*/ 4134061 h 4680000"/>
              <a:gd name="connsiteX7" fmla="*/ 10858498 w 10858500"/>
              <a:gd name="connsiteY7" fmla="*/ 4190082 h 4680000"/>
              <a:gd name="connsiteX8" fmla="*/ 10858498 w 10858500"/>
              <a:gd name="connsiteY8" fmla="*/ 4179297 h 4680000"/>
              <a:gd name="connsiteX9" fmla="*/ 10858500 w 10858500"/>
              <a:gd name="connsiteY9" fmla="*/ 4179299 h 4680000"/>
              <a:gd name="connsiteX10" fmla="*/ 10858500 w 10858500"/>
              <a:gd name="connsiteY10" fmla="*/ 4680000 h 4680000"/>
              <a:gd name="connsiteX11" fmla="*/ 9082087 w 10858500"/>
              <a:gd name="connsiteY11" fmla="*/ 4680000 h 4680000"/>
              <a:gd name="connsiteX12" fmla="*/ 9036435 w 10858500"/>
              <a:gd name="connsiteY12" fmla="*/ 4637262 h 4680000"/>
              <a:gd name="connsiteX13" fmla="*/ 1835005 w 10858500"/>
              <a:gd name="connsiteY13" fmla="*/ 4637262 h 4680000"/>
              <a:gd name="connsiteX14" fmla="*/ 1789353 w 10858500"/>
              <a:gd name="connsiteY14" fmla="*/ 4680000 h 4680000"/>
              <a:gd name="connsiteX15" fmla="*/ 0 w 10858500"/>
              <a:gd name="connsiteY15" fmla="*/ 4680000 h 4680000"/>
              <a:gd name="connsiteX16" fmla="*/ 0 w 10858500"/>
              <a:gd name="connsiteY16" fmla="*/ 4190082 h 4680000"/>
              <a:gd name="connsiteX17" fmla="*/ 59840 w 10858500"/>
              <a:gd name="connsiteY17" fmla="*/ 4134061 h 4680000"/>
              <a:gd name="connsiteX18" fmla="*/ 59840 w 10858500"/>
              <a:gd name="connsiteY18" fmla="*/ 545937 h 4680000"/>
              <a:gd name="connsiteX19" fmla="*/ 0 w 10858500"/>
              <a:gd name="connsiteY19" fmla="*/ 489916 h 46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0858500" h="4680000">
                <a:moveTo>
                  <a:pt x="0" y="0"/>
                </a:moveTo>
                <a:lnTo>
                  <a:pt x="10858500" y="0"/>
                </a:lnTo>
                <a:lnTo>
                  <a:pt x="10858500" y="498804"/>
                </a:lnTo>
                <a:lnTo>
                  <a:pt x="10858498" y="498806"/>
                </a:lnTo>
                <a:lnTo>
                  <a:pt x="10858498" y="489916"/>
                </a:lnTo>
                <a:lnTo>
                  <a:pt x="10798658" y="545937"/>
                </a:lnTo>
                <a:lnTo>
                  <a:pt x="10798658" y="4134061"/>
                </a:lnTo>
                <a:lnTo>
                  <a:pt x="10858498" y="4190082"/>
                </a:lnTo>
                <a:lnTo>
                  <a:pt x="10858498" y="4179297"/>
                </a:lnTo>
                <a:lnTo>
                  <a:pt x="10858500" y="4179299"/>
                </a:lnTo>
                <a:lnTo>
                  <a:pt x="10858500" y="4680000"/>
                </a:lnTo>
                <a:lnTo>
                  <a:pt x="9082087" y="4680000"/>
                </a:lnTo>
                <a:lnTo>
                  <a:pt x="9036435" y="4637262"/>
                </a:lnTo>
                <a:lnTo>
                  <a:pt x="1835005" y="4637262"/>
                </a:lnTo>
                <a:lnTo>
                  <a:pt x="1789353" y="4680000"/>
                </a:lnTo>
                <a:lnTo>
                  <a:pt x="0" y="4680000"/>
                </a:lnTo>
                <a:lnTo>
                  <a:pt x="0" y="4190082"/>
                </a:lnTo>
                <a:lnTo>
                  <a:pt x="59840" y="4134061"/>
                </a:lnTo>
                <a:lnTo>
                  <a:pt x="59840" y="545937"/>
                </a:lnTo>
                <a:lnTo>
                  <a:pt x="0" y="489916"/>
                </a:lnTo>
                <a:close/>
              </a:path>
            </a:pathLst>
          </a:custGeom>
          <a:noFill/>
          <a:ln w="31750">
            <a:gradFill>
              <a:gsLst>
                <a:gs pos="0">
                  <a:schemeClr val="accent6">
                    <a:alpha val="0"/>
                    <a:lumMod val="0"/>
                    <a:lumOff val="100000"/>
                  </a:schemeClr>
                </a:gs>
                <a:gs pos="50000">
                  <a:schemeClr val="accent6"/>
                </a:gs>
                <a:gs pos="100000">
                  <a:schemeClr val="accent6">
                    <a:alpha val="0"/>
                  </a:schemeClr>
                </a:gs>
              </a:gsLst>
              <a:lin ang="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ln>
                <a:gradFill>
                  <a:gsLst>
                    <a:gs pos="0">
                      <a:srgbClr val="FFFFFF"/>
                    </a:gs>
                    <a:gs pos="51000">
                      <a:srgbClr val="FFFFFF"/>
                    </a:gs>
                  </a:gsLst>
                  <a:lin ang="5400000" scaled="0"/>
                </a:gradFill>
              </a:ln>
              <a:solidFill>
                <a:schemeClr val="lt1"/>
              </a:solidFill>
              <a:cs typeface="Inter" panose="02000503000000020004" charset="0"/>
            </a:endParaRPr>
          </a:p>
        </p:txBody>
      </p:sp>
      <p:sp>
        <p:nvSpPr>
          <p:cNvPr id="11" name="文本框 10"/>
          <p:cNvSpPr txBox="1"/>
          <p:nvPr/>
        </p:nvSpPr>
        <p:spPr>
          <a:xfrm>
            <a:off x="3039110" y="484505"/>
            <a:ext cx="6104890" cy="1183005"/>
          </a:xfrm>
          <a:prstGeom prst="rect">
            <a:avLst/>
          </a:prstGeom>
          <a:noFill/>
        </p:spPr>
        <p:txBody>
          <a:bodyPr wrap="square" rtlCol="0">
            <a:noAutofit/>
          </a:bodyPr>
          <a:p>
            <a:pPr algn="ctr"/>
            <a:r>
              <a:rPr lang="en-US" altLang="zh-CN" sz="2400" i="1" dirty="0">
                <a:ln>
                  <a:solidFill>
                    <a:schemeClr val="bg1"/>
                  </a:solidFill>
                </a:ln>
                <a:noFill/>
                <a:latin typeface="Inter Black" panose="02000503000000020004" charset="0"/>
                <a:ea typeface="Inter Black" panose="02000503000000020004" charset="0"/>
                <a:cs typeface="Inter" panose="02000503000000020004" charset="0"/>
                <a:sym typeface="+mn-ea"/>
              </a:rPr>
              <a:t>0</a:t>
            </a:r>
            <a:r>
              <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rPr>
              <a:t>5</a:t>
            </a:r>
            <a:endParaRPr lang="en-IN" altLang="en-US" sz="2400" i="1" dirty="0">
              <a:ln>
                <a:solidFill>
                  <a:schemeClr val="bg1"/>
                </a:solidFill>
              </a:ln>
              <a:noFill/>
              <a:latin typeface="Inter Black" panose="02000503000000020004" charset="0"/>
              <a:ea typeface="Inter Black" panose="02000503000000020004" charset="0"/>
              <a:cs typeface="Inter" panose="02000503000000020004" charset="0"/>
              <a:sym typeface="+mn-ea"/>
            </a:endParaRPr>
          </a:p>
          <a:p>
            <a:pPr algn="ctr"/>
            <a:r>
              <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rPr>
              <a:t>Total market share of AI companies by Industry</a:t>
            </a:r>
            <a:endParaRPr lang="en-IN" altLang="en-US" sz="2400" i="1">
              <a:ln>
                <a:noFill/>
              </a:ln>
              <a:solidFill>
                <a:schemeClr val="bg1"/>
              </a:solidFill>
              <a:latin typeface="Times New Roman" panose="02020603050405020304" charset="0"/>
              <a:ea typeface="Inter Black" panose="02000503000000020004" charset="0"/>
              <a:cs typeface="Times New Roman" panose="02020603050405020304" charset="0"/>
              <a:sym typeface="+mn-ea"/>
            </a:endParaRPr>
          </a:p>
          <a:p>
            <a:pPr algn="ctr"/>
            <a:endParaRPr lang="en-US" altLang="en-US" sz="2400" b="1" i="1" dirty="0">
              <a:ln>
                <a:solidFill>
                  <a:schemeClr val="bg1"/>
                </a:solidFill>
              </a:ln>
              <a:noFill/>
              <a:latin typeface="Times New Roman" panose="02020603050405020304" charset="0"/>
              <a:ea typeface="Inter Black" panose="02000503000000020004" charset="0"/>
              <a:cs typeface="Times New Roman" panose="02020603050405020304" charset="0"/>
              <a:sym typeface="+mn-ea"/>
            </a:endParaRPr>
          </a:p>
        </p:txBody>
      </p:sp>
      <p:grpSp>
        <p:nvGrpSpPr>
          <p:cNvPr id="3" name="组合 2"/>
          <p:cNvGrpSpPr/>
          <p:nvPr/>
        </p:nvGrpSpPr>
        <p:grpSpPr>
          <a:xfrm rot="0">
            <a:off x="3374390" y="465455"/>
            <a:ext cx="878205" cy="196850"/>
            <a:chOff x="5272" y="688"/>
            <a:chExt cx="1383" cy="310"/>
          </a:xfrm>
        </p:grpSpPr>
        <p:sp>
          <p:nvSpPr>
            <p:cNvPr id="68" name="平行四边形 6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0" name="平行四边形 6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72" name="平行四边形 7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0" name="平行四边形 89"/>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2" name="平行四边形 91"/>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94" name="平行四边形 93"/>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grpSp>
        <p:nvGrpSpPr>
          <p:cNvPr id="4" name="组合 3"/>
          <p:cNvGrpSpPr/>
          <p:nvPr/>
        </p:nvGrpSpPr>
        <p:grpSpPr>
          <a:xfrm rot="0" flipH="1">
            <a:off x="7940040" y="465455"/>
            <a:ext cx="878205" cy="196850"/>
            <a:chOff x="5272" y="688"/>
            <a:chExt cx="1383" cy="310"/>
          </a:xfrm>
        </p:grpSpPr>
        <p:sp>
          <p:nvSpPr>
            <p:cNvPr id="8" name="平行四边形 7"/>
            <p:cNvSpPr/>
            <p:nvPr/>
          </p:nvSpPr>
          <p:spPr>
            <a:xfrm flipV="1">
              <a:off x="6137"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0" name="平行四边形 9"/>
            <p:cNvSpPr/>
            <p:nvPr/>
          </p:nvSpPr>
          <p:spPr>
            <a:xfrm flipV="1">
              <a:off x="5703"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2" name="平行四边形 11"/>
            <p:cNvSpPr/>
            <p:nvPr/>
          </p:nvSpPr>
          <p:spPr>
            <a:xfrm flipV="1">
              <a:off x="5272" y="718"/>
              <a:ext cx="497" cy="281"/>
            </a:xfrm>
            <a:prstGeom prst="parallelogram">
              <a:avLst>
                <a:gd name="adj" fmla="val 10184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3" name="平行四边形 12"/>
            <p:cNvSpPr/>
            <p:nvPr/>
          </p:nvSpPr>
          <p:spPr>
            <a:xfrm flipV="1">
              <a:off x="6159"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4" name="平行四边形 13"/>
            <p:cNvSpPr/>
            <p:nvPr/>
          </p:nvSpPr>
          <p:spPr>
            <a:xfrm flipV="1">
              <a:off x="5726"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sp>
          <p:nvSpPr>
            <p:cNvPr id="15" name="平行四边形 14"/>
            <p:cNvSpPr/>
            <p:nvPr/>
          </p:nvSpPr>
          <p:spPr>
            <a:xfrm flipV="1">
              <a:off x="5294" y="688"/>
              <a:ext cx="497" cy="281"/>
            </a:xfrm>
            <a:prstGeom prst="parallelogram">
              <a:avLst>
                <a:gd name="adj" fmla="val 10184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Inter" panose="02000503000000020004" charset="0"/>
              </a:endParaRPr>
            </a:p>
          </p:txBody>
        </p:sp>
      </p:grpSp>
      <p:sp>
        <p:nvSpPr>
          <p:cNvPr id="46" name="TextBox 25"/>
          <p:cNvSpPr txBox="1"/>
          <p:nvPr/>
        </p:nvSpPr>
        <p:spPr>
          <a:xfrm>
            <a:off x="307975" y="915670"/>
            <a:ext cx="11294745" cy="4281170"/>
          </a:xfrm>
          <a:prstGeom prst="rect">
            <a:avLst/>
          </a:prstGeom>
          <a:noFill/>
          <a:ln cap="flat">
            <a:noFill/>
          </a:ln>
        </p:spPr>
        <p:txBody>
          <a:bodyPr vert="horz" wrap="square" lIns="91440" tIns="45720" rIns="91440" bIns="45720" anchor="t" anchorCtr="0" compatLnSpc="1">
            <a:noAutofit/>
          </a:bodyPr>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pandas as pd</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import matplotlib.pyplot as plt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Load the data</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df = pd.read_csv('Global_AI_Content_Impact_Dataset.csv')</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Group by Industry and sum market share</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industry_market_share = df.groupby("Industry")["Market Share of AI Companies (%)"].sum()</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 Plot pie chart</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plt.figure(figsize=(8, 8))</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plt.pie(industry_market_share, labels=industry_market_share.index, autopct='%1.1f%%')</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plt.title("Total Market Share of AI Companies by Industry")</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plt.axis('equal')  # Make the pie chart circular</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r>
              <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rPr>
              <a:t>plt.show()</a:t>
            </a: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a:p>
            <a:pPr algn="l">
              <a:lnSpc>
                <a:spcPct val="150000"/>
              </a:lnSpc>
            </a:pPr>
            <a:endParaRPr lang="en-US" altLang="en-US" sz="1200" dirty="0">
              <a:solidFill>
                <a:schemeClr val="accent4">
                  <a:lumMod val="60000"/>
                  <a:lumOff val="40000"/>
                </a:schemeClr>
              </a:solidFill>
              <a:latin typeface="Times New Roman" panose="02020603050405020304" charset="0"/>
              <a:ea typeface="Inter Black" panose="02000503000000020004" charset="0"/>
              <a:cs typeface="Times New Roman" panose="02020603050405020304" charset="0"/>
            </a:endParaRPr>
          </a:p>
        </p:txBody>
      </p:sp>
      <p:sp>
        <p:nvSpPr>
          <p:cNvPr id="55" name="TextBox 25"/>
          <p:cNvSpPr txBox="1"/>
          <p:nvPr/>
        </p:nvSpPr>
        <p:spPr>
          <a:xfrm>
            <a:off x="274320" y="5370195"/>
            <a:ext cx="9394190" cy="1326515"/>
          </a:xfrm>
          <a:prstGeom prst="rect">
            <a:avLst/>
          </a:prstGeom>
          <a:noFill/>
          <a:ln cap="flat">
            <a:noFill/>
          </a:ln>
        </p:spPr>
        <p:txBody>
          <a:bodyPr vert="horz" wrap="square" lIns="91440" tIns="45720" rIns="91440" bIns="45720" anchor="t" anchorCtr="0" compatLnSpc="1">
            <a:noAutofit/>
          </a:bodyPr>
          <a:p>
            <a:pPr algn="ctr">
              <a:lnSpc>
                <a:spcPct val="150000"/>
              </a:lnSpc>
              <a:buClr>
                <a:srgbClr val="E24848"/>
              </a:buClr>
              <a:buSzTx/>
              <a:buFontTx/>
            </a:pPr>
            <a:endParaRPr lang="en-US" altLang="en-US" sz="1600">
              <a:solidFill>
                <a:schemeClr val="bg1">
                  <a:lumMod val="85000"/>
                </a:schemeClr>
              </a:solidFill>
              <a:latin typeface="Times New Roman" panose="02020603050405020304" charset="0"/>
              <a:ea typeface="Inter Black" panose="02000503000000020004" charset="0"/>
              <a:cs typeface="Times New Roman" panose="02020603050405020304" charset="0"/>
              <a:sym typeface="+mn-ea"/>
            </a:endParaRPr>
          </a:p>
        </p:txBody>
      </p:sp>
      <p:pic>
        <p:nvPicPr>
          <p:cNvPr id="5" name="Picture 4"/>
          <p:cNvPicPr>
            <a:picLocks noChangeAspect="1"/>
          </p:cNvPicPr>
          <p:nvPr/>
        </p:nvPicPr>
        <p:blipFill>
          <a:blip r:embed="rId3"/>
          <a:stretch>
            <a:fillRect/>
          </a:stretch>
        </p:blipFill>
        <p:spPr>
          <a:xfrm>
            <a:off x="6500495" y="1360170"/>
            <a:ext cx="5526405" cy="4137660"/>
          </a:xfrm>
          <a:prstGeom prst="rect">
            <a:avLst/>
          </a:prstGeom>
        </p:spPr>
      </p:pic>
    </p:spTree>
    <p:custDataLst>
      <p:tags r:id="rId4"/>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2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BRIGHTNESS" val="0"/>
  <p:tag name="KSO_WM_UNIT_LINE_FORE_SCHEMECOLOR_INDEX" val="6"/>
  <p:tag name="KSO_WM_UNIT_LINE_FILL_TYPE" val="2"/>
</p:tagLst>
</file>

<file path=ppt/tags/tag128.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 name="KSO_WM_UNIT_FILL_FORE_SCHEMECOLOR_INDEX_1_BRIGHTNESS" val="0"/>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1"/>
  <p:tag name="KSO_WM_UNIT_FILL_FORE_SCHEMECOLOR_INDEX_2_TRANS" val="1"/>
  <p:tag name="KSO_WM_UNIT_FILL_GRADIENT_TYPE" val="0"/>
  <p:tag name="KSO_WM_UNIT_FILL_GRADIENT_ANGLE" val="30"/>
  <p:tag name="KSO_WM_UNIT_FILL_GRADIENT_Direction" val="-2"/>
  <p:tag name="KSO_WM_UNIT_FILL_TYPE" val="3"/>
</p:tagLst>
</file>

<file path=ppt/tags/tag129.xml><?xml version="1.0" encoding="utf-8"?>
<p:tagLst xmlns:p="http://schemas.openxmlformats.org/presentationml/2006/main">
  <p:tag name="KSO_WM_UNIT_LINE_FORE_SCHEMECOLOR_INDEX_1_BRIGHTNESS" val="-0.25"/>
  <p:tag name="KSO_WM_UNIT_LINE_FORE_SCHEMECOLOR_INDEX_1" val="16"/>
  <p:tag name="KSO_WM_UNIT_LINE_FORE_SCHEMECOLOR_INDEX_1_POS" val="0.3"/>
  <p:tag name="KSO_WM_UNIT_LINE_FORE_SCHEMECOLOR_INDEX_1_TRANS" val="1"/>
  <p:tag name="KSO_WM_UNIT_LINE_FORE_SCHEMECOLOR_INDEX_2_BRIGHTNESS" val="-0.25"/>
  <p:tag name="KSO_WM_UNIT_LINE_FORE_SCHEMECOLOR_INDEX_2" val="16"/>
  <p:tag name="KSO_WM_UNIT_LINE_FORE_SCHEMECOLOR_INDEX_2_POS" val="1"/>
  <p:tag name="KSO_WM_UNIT_LINE_FORE_SCHEMECOLOR_INDEX_2_TRANS" val="0"/>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32.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33.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34.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5.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138.xml><?xml version="1.0" encoding="utf-8"?>
<p:tagLst xmlns:p="http://schemas.openxmlformats.org/presentationml/2006/main">
  <p:tag name="KSO_WM_UNIT_FILL_FORE_SCHEMECOLOR_INDEX_BRIGHTNESS" val="0"/>
  <p:tag name="KSO_WM_UNIT_FILL_FORE_SCHEMECOLOR_INDEX" val="8"/>
  <p:tag name="KSO_WM_UNIT_FILL_TYPE" val="1"/>
</p:tagLst>
</file>

<file path=ppt/tags/tag1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1.xml><?xml version="1.0" encoding="utf-8"?>
<p:tagLst xmlns:p="http://schemas.openxmlformats.org/presentationml/2006/main">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49"/>
  <p:tag name="KSO_WM_UNIT_LINE_FORE_SCHEMECOLOR_INDEX_2_TRANS" val="1"/>
  <p:tag name="KSO_WM_UNIT_LINE_GRADIENT_TYPE" val="0"/>
  <p:tag name="KSO_WM_UNIT_LINE_GRADIENT_ANGLE" val="0"/>
  <p:tag name="KSO_WM_UNIT_LINE_GRADIENT_Direction" val="3"/>
  <p:tag name="KSO_WM_UNIT_LINE_FILL_TYPE" val="5"/>
</p:tagLst>
</file>

<file path=ppt/tags/tag142.xml><?xml version="1.0" encoding="utf-8"?>
<p:tagLst xmlns:p="http://schemas.openxmlformats.org/presentationml/2006/main">
  <p:tag name="KSO_WM_UNIT_LINE_FORE_SCHEMECOLOR_INDEX_1_BRIGHTNESS" val="0"/>
  <p:tag name="KSO_WM_UNIT_LINE_FORE_SCHEMECOLOR_INDEX_1" val="5"/>
  <p:tag name="KSO_WM_UNIT_LINE_FORE_SCHEMECOLOR_INDEX_1_POS" val="0.39"/>
  <p:tag name="KSO_WM_UNIT_LINE_FORE_SCHEMECOLOR_INDEX_1_TRANS" val="1"/>
  <p:tag name="KSO_WM_UNIT_LINE_FORE_SCHEMECOLOR_INDEX_2_BRIGHTNESS" val="0"/>
  <p:tag name="KSO_WM_UNIT_LINE_FORE_SCHEMECOLOR_INDEX_2" val="5"/>
  <p:tag name="KSO_WM_UNIT_LINE_FORE_SCHEMECOLOR_INDEX_2_POS" val="0.55"/>
  <p:tag name="KSO_WM_UNIT_LINE_FORE_SCHEMECOLOR_INDEX_2_TRANS" val="0"/>
  <p:tag name="KSO_WM_UNIT_LINE_GRADIENT_TYPE" val="0"/>
  <p:tag name="KSO_WM_UNIT_LINE_GRADIENT_ANGLE" val="0"/>
  <p:tag name="KSO_WM_UNIT_LINE_GRADIENT_Direction" val="3"/>
  <p:tag name="KSO_WM_UNIT_LINE_FILL_TYPE" val="5"/>
</p:tagLst>
</file>

<file path=ppt/tags/tag14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4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3.xml><?xml version="1.0" encoding="utf-8"?>
<p:tagLst xmlns:p="http://schemas.openxmlformats.org/presentationml/2006/main">
  <p:tag name="KSO_WM_UNIT_TEXT_FILL_FORE_SCHEMECOLOR_INDEX_BRIGHTNESS" val="-0.35"/>
  <p:tag name="KSO_WM_UNIT_TEXT_FILL_FORE_SCHEMECOLOR_INDEX" val="14"/>
  <p:tag name="KSO_WM_UNIT_TEXT_FILL_TYPE" val="1"/>
</p:tagLst>
</file>

<file path=ppt/tags/tag154.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7.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5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3.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6.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9.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2.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7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LINE_FORE_SCHEMECOLOR_INDEX_1_BRIGHTNESS" val="0"/>
  <p:tag name="KSO_WM_UNIT_LINE_FORE_SCHEMECOLOR_INDEX_1" val="8"/>
  <p:tag name="KSO_WM_UNIT_LINE_FORE_SCHEMECOLOR_INDEX_1_POS" val="0.02"/>
  <p:tag name="KSO_WM_UNIT_LINE_FORE_SCHEMECOLOR_INDEX_1_TRANS" val="1"/>
  <p:tag name="KSO_WM_UNIT_LINE_FORE_SCHEMECOLOR_INDEX_2_BRIGHTNESS" val="0"/>
  <p:tag name="KSO_WM_UNIT_LINE_FORE_SCHEMECOLOR_INDEX_2" val="8"/>
  <p:tag name="KSO_WM_UNIT_LINE_FORE_SCHEMECOLOR_INDEX_2_POS" val="0.5"/>
  <p:tag name="KSO_WM_UNIT_LINE_FORE_SCHEMECOLOR_INDEX_2_TRANS" val="0"/>
  <p:tag name="KSO_WM_UNIT_LINE_FORE_SCHEMECOLOR_INDEX_3_BRIGHTNESS" val="0"/>
  <p:tag name="KSO_WM_UNIT_LINE_FORE_SCHEMECOLOR_INDEX_3" val="8"/>
  <p:tag name="KSO_WM_UNIT_LINE_FORE_SCHEMECOLOR_INDEX_3_POS" val="1"/>
  <p:tag name="KSO_WM_UNIT_LINE_FORE_SCHEMECOLOR_INDEX_3_TRANS" val="1"/>
  <p:tag name="KSO_WM_UNIT_LINE_GRADIENT_TYPE" val="0"/>
  <p:tag name="KSO_WM_UNIT_LINE_GRADIENT_ANGLE" val="0"/>
  <p:tag name="KSO_WM_UNIT_LINE_GRADIENT_Direction" val="3"/>
  <p:tag name="KSO_WM_UNIT_LINE_FILL_TYPE" val="5"/>
</p:tagLst>
</file>

<file path=ppt/tags/tag178.xml><?xml version="1.0" encoding="utf-8"?>
<p:tagLst xmlns:p="http://schemas.openxmlformats.org/presentationml/2006/main">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Lst>
</file>

<file path=ppt/tags/tag179.xml><?xml version="1.0" encoding="utf-8"?>
<p:tagLst xmlns:p="http://schemas.openxmlformats.org/presentationml/2006/main">
  <p:tag name="KSO_WM_UNIT_TEXT_FILL_FORE_SCHEMECOLOR_INDEX_BRIGHTNESS" val="0"/>
  <p:tag name="KSO_WM_UNIT_TEXT_FILL_FORE_SCHEMECOLOR_INDEX" val="16"/>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8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TEXT_FORE_SCHEMECOLOR_INDEX_1_BRIGHTNESS" val="0"/>
  <p:tag name="KSO_WM_UNIT_TEXT_FORE_SCHEMECOLOR_INDEX_1" val="14"/>
  <p:tag name="KSO_WM_UNIT_TEXT_FORE_SCHEMECOLOR_INDEX_1_POS" val="0"/>
  <p:tag name="KSO_WM_UNIT_TEXT_FORE_SCHEMECOLOR_INDEX_1_TRANS" val="0"/>
  <p:tag name="KSO_WM_UNIT_TEXT_FORE_SCHEMECOLOR_INDEX_2_BRIGHTNESS" val="0"/>
  <p:tag name="KSO_WM_UNIT_TEXT_FORE_SCHEMECOLOR_INDEX_2" val="14"/>
  <p:tag name="KSO_WM_UNIT_TEXT_FORE_SCHEMECOLOR_INDEX_2_POS" val="0.51"/>
  <p:tag name="KSO_WM_UNIT_TEXT_FORE_SCHEMECOLOR_INDEX_2_TRANS" val="0"/>
  <p:tag name="KSO_WM_UNIT_TEXT_LINE_GRADIENT_TYPE" val="0"/>
  <p:tag name="KSO_WM_UNIT_TEXT_LINE_GRADIENT_ANGLE" val="90"/>
  <p:tag name="KSO_WM_UNIT_TEXT_LINE_GRADIENT_Direction" val="1"/>
  <p:tag name="KSO_WM_UNIT_TEXT_LINE_FILL_TYPE" val="5"/>
</p:tagLst>
</file>

<file path=ppt/tags/tag19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9.xml><?xml version="1.0" encoding="utf-8"?>
<p:tagLst xmlns:p="http://schemas.openxmlformats.org/presentationml/2006/main">
  <p:tag name="COMMONDATA" val="eyJoZGlkIjoiMmNmYmEwOWQ4Y2Q0M2IxMGZkNjI4ZjhkZDQyNzg1OTYifQ=="/>
  <p:tag name="KSO_WPP_MARK_KEY" val="37523c5a-f9bd-4157-ab56-121979c0b78d"/>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F1423"/>
      </a:dk2>
      <a:lt2>
        <a:srgbClr val="FFFFFF"/>
      </a:lt2>
      <a:accent1>
        <a:srgbClr val="4675FC"/>
      </a:accent1>
      <a:accent2>
        <a:srgbClr val="4589FB"/>
      </a:accent2>
      <a:accent3>
        <a:srgbClr val="54A6FB"/>
      </a:accent3>
      <a:accent4>
        <a:srgbClr val="47B2FA"/>
      </a:accent4>
      <a:accent5>
        <a:srgbClr val="4AC7F9"/>
      </a:accent5>
      <a:accent6>
        <a:srgbClr val="4DDBF8"/>
      </a:accent6>
      <a:hlink>
        <a:srgbClr val="0563C1"/>
      </a:hlink>
      <a:folHlink>
        <a:srgbClr val="954D72"/>
      </a:folHlink>
    </a:clrScheme>
    <a:fontScheme name="自定义 9">
      <a:majorFont>
        <a:latin typeface="Inter"/>
        <a:ea typeface="Inter Black"/>
        <a:cs typeface=""/>
      </a:majorFont>
      <a:minorFont>
        <a:latin typeface="Inter"/>
        <a:ea typeface="Inter Blac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Inter Black"/>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nter Black"/>
        <a:ea typeface=""/>
        <a:cs typeface=""/>
        <a:font script="Jpan" typeface="ＭＳ Ｐゴシック"/>
        <a:font script="Hang" typeface="맑은 고딕"/>
        <a:font script="Hans" typeface="Inter Black"/>
        <a:font script="Hant" typeface="新細明體"/>
        <a:font script="Arab" typeface="Inter"/>
        <a:font script="Hebr" typeface="Inter"/>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Inter"/>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6795</Words>
  <Application>WPS Presentation</Application>
  <PresentationFormat>宽屏</PresentationFormat>
  <Paragraphs>226</Paragraphs>
  <Slides>12</Slides>
  <Notes>4</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Arial</vt:lpstr>
      <vt:lpstr>SimSun</vt:lpstr>
      <vt:lpstr>Wingdings</vt:lpstr>
      <vt:lpstr>Inter</vt:lpstr>
      <vt:lpstr>Inter Black</vt:lpstr>
      <vt:lpstr>Wingdings</vt:lpstr>
      <vt:lpstr>Bookman Old Style</vt:lpstr>
      <vt:lpstr>Times New Roman</vt:lpstr>
      <vt:lpstr>Microsoft YaHei</vt:lpstr>
      <vt:lpstr>Arial Unicode MS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M.M.MOHAMED MANSOOR</cp:lastModifiedBy>
  <cp:revision>168</cp:revision>
  <dcterms:created xsi:type="dcterms:W3CDTF">2019-06-19T02:08:00Z</dcterms:created>
  <dcterms:modified xsi:type="dcterms:W3CDTF">2025-05-22T13:44:53Z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ICV">
    <vt:lpwstr>E227C6A90DAB4208B1CFD63ABC5DD46F_12</vt:lpwstr>
  </property>
</Properties>
</file>