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6"/>
  </p:notesMasterIdLst>
  <p:sldIdLst>
    <p:sldId id="275" r:id="rId2"/>
    <p:sldId id="256" r:id="rId3"/>
    <p:sldId id="274" r:id="rId4"/>
    <p:sldId id="257" r:id="rId5"/>
    <p:sldId id="273" r:id="rId6"/>
    <p:sldId id="258" r:id="rId7"/>
    <p:sldId id="259" r:id="rId8"/>
    <p:sldId id="283" r:id="rId9"/>
    <p:sldId id="260" r:id="rId10"/>
    <p:sldId id="262" r:id="rId11"/>
    <p:sldId id="263" r:id="rId12"/>
    <p:sldId id="264" r:id="rId13"/>
    <p:sldId id="277" r:id="rId14"/>
    <p:sldId id="265" r:id="rId15"/>
    <p:sldId id="276" r:id="rId16"/>
    <p:sldId id="268" r:id="rId17"/>
    <p:sldId id="269" r:id="rId18"/>
    <p:sldId id="270" r:id="rId19"/>
    <p:sldId id="278" r:id="rId20"/>
    <p:sldId id="279" r:id="rId21"/>
    <p:sldId id="280" r:id="rId22"/>
    <p:sldId id="281" r:id="rId23"/>
    <p:sldId id="282" r:id="rId24"/>
    <p:sldId id="292" r:id="rId25"/>
    <p:sldId id="284" r:id="rId26"/>
    <p:sldId id="286" r:id="rId27"/>
    <p:sldId id="287" r:id="rId28"/>
    <p:sldId id="288" r:id="rId29"/>
    <p:sldId id="289" r:id="rId30"/>
    <p:sldId id="294" r:id="rId31"/>
    <p:sldId id="296" r:id="rId32"/>
    <p:sldId id="298" r:id="rId33"/>
    <p:sldId id="300"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8CF91-DE2B-4334-98C6-B9945E02AF08}" type="doc">
      <dgm:prSet loTypeId="urn:microsoft.com/office/officeart/2005/8/layout/process1" loCatId="process" qsTypeId="urn:microsoft.com/office/officeart/2005/8/quickstyle/3d7" qsCatId="3D" csTypeId="urn:microsoft.com/office/officeart/2005/8/colors/accent3_2" csCatId="accent3" phldr="1"/>
      <dgm:spPr/>
      <dgm:t>
        <a:bodyPr/>
        <a:lstStyle/>
        <a:p>
          <a:endParaRPr lang="en-US"/>
        </a:p>
      </dgm:t>
    </dgm:pt>
    <dgm:pt modelId="{23A67888-DA02-4566-A1DB-72BC609093EE}">
      <dgm:prSet custT="1"/>
      <dgm:spPr/>
      <dgm:t>
        <a:bodyPr/>
        <a:lstStyle/>
        <a:p>
          <a:pPr rtl="0"/>
          <a:r>
            <a:rPr lang="en-US" sz="2000" dirty="0" smtClean="0"/>
            <a:t>Most birds have approximately 175 different muscles, mainly controlling the wings, skin, and legs.</a:t>
          </a:r>
          <a:endParaRPr lang="en-US" sz="2000" dirty="0"/>
        </a:p>
      </dgm:t>
    </dgm:pt>
    <dgm:pt modelId="{ACC32016-98BA-4909-9211-F06D34D50FF3}" type="parTrans" cxnId="{B545E466-860A-4E4D-9AF6-81A44EE975AB}">
      <dgm:prSet/>
      <dgm:spPr/>
      <dgm:t>
        <a:bodyPr/>
        <a:lstStyle/>
        <a:p>
          <a:endParaRPr lang="en-US"/>
        </a:p>
      </dgm:t>
    </dgm:pt>
    <dgm:pt modelId="{D1D730ED-11C9-4488-B248-D5CC47F5D5D9}" type="sibTrans" cxnId="{B545E466-860A-4E4D-9AF6-81A44EE975AB}">
      <dgm:prSet/>
      <dgm:spPr/>
      <dgm:t>
        <a:bodyPr/>
        <a:lstStyle/>
        <a:p>
          <a:endParaRPr lang="en-US"/>
        </a:p>
      </dgm:t>
    </dgm:pt>
    <dgm:pt modelId="{E0999BC7-C88C-47C3-854B-E80892561860}">
      <dgm:prSet custT="1"/>
      <dgm:spPr/>
      <dgm:t>
        <a:bodyPr/>
        <a:lstStyle/>
        <a:p>
          <a:pPr rtl="0"/>
          <a:r>
            <a:rPr lang="en-US" sz="2000" dirty="0" smtClean="0"/>
            <a:t>The largest muscles control the wings and run between the upper arm and the keel</a:t>
          </a:r>
          <a:r>
            <a:rPr lang="en-US" sz="1400" dirty="0" smtClean="0"/>
            <a:t>.</a:t>
          </a:r>
          <a:endParaRPr lang="en-US" sz="1400" dirty="0"/>
        </a:p>
      </dgm:t>
    </dgm:pt>
    <dgm:pt modelId="{92512BA8-8299-4504-9000-B0424BDDAFD9}" type="parTrans" cxnId="{7AB5F994-9461-4500-89C5-C77199E43FEF}">
      <dgm:prSet/>
      <dgm:spPr/>
      <dgm:t>
        <a:bodyPr/>
        <a:lstStyle/>
        <a:p>
          <a:endParaRPr lang="en-US"/>
        </a:p>
      </dgm:t>
    </dgm:pt>
    <dgm:pt modelId="{E3CD624F-B341-4744-90F5-FAEA1EA23128}" type="sibTrans" cxnId="{7AB5F994-9461-4500-89C5-C77199E43FEF}">
      <dgm:prSet/>
      <dgm:spPr/>
      <dgm:t>
        <a:bodyPr/>
        <a:lstStyle/>
        <a:p>
          <a:endParaRPr lang="en-US"/>
        </a:p>
      </dgm:t>
    </dgm:pt>
    <dgm:pt modelId="{D3690BBE-459C-422B-9CAB-D5C6BC4CEBB2}">
      <dgm:prSet custT="1"/>
      <dgm:spPr/>
      <dgm:t>
        <a:bodyPr/>
        <a:lstStyle/>
        <a:p>
          <a:pPr rtl="0"/>
          <a:r>
            <a:rPr lang="en-US" sz="1800" dirty="0" smtClean="0"/>
            <a:t>The </a:t>
          </a:r>
          <a:r>
            <a:rPr lang="en-US" sz="1800" dirty="0" err="1" smtClean="0"/>
            <a:t>pectoralis</a:t>
          </a:r>
          <a:r>
            <a:rPr lang="en-US" sz="1800" dirty="0" smtClean="0"/>
            <a:t> major provides the powerful </a:t>
          </a:r>
          <a:r>
            <a:rPr lang="en-US" sz="1800" dirty="0" err="1" smtClean="0"/>
            <a:t>downstrokeThe</a:t>
          </a:r>
          <a:r>
            <a:rPr lang="en-US" sz="1800" dirty="0" smtClean="0"/>
            <a:t> </a:t>
          </a:r>
          <a:r>
            <a:rPr lang="en-US" sz="1800" dirty="0" err="1" smtClean="0"/>
            <a:t>supracoracoideus</a:t>
          </a:r>
          <a:r>
            <a:rPr lang="en-US" sz="1800" dirty="0" smtClean="0"/>
            <a:t> muscle raises the wing Uses a pulley-like system to lift the wing.</a:t>
          </a:r>
          <a:endParaRPr lang="en-US" sz="1800" dirty="0"/>
        </a:p>
      </dgm:t>
    </dgm:pt>
    <dgm:pt modelId="{82AEBA40-3E73-4A46-9683-CE26BB0609A9}" type="parTrans" cxnId="{452CB1B2-C440-4CF1-A62D-E7EF684103DF}">
      <dgm:prSet/>
      <dgm:spPr/>
      <dgm:t>
        <a:bodyPr/>
        <a:lstStyle/>
        <a:p>
          <a:endParaRPr lang="en-US"/>
        </a:p>
      </dgm:t>
    </dgm:pt>
    <dgm:pt modelId="{BDA428CF-3E3F-4E31-8E9F-518C4747466D}" type="sibTrans" cxnId="{452CB1B2-C440-4CF1-A62D-E7EF684103DF}">
      <dgm:prSet/>
      <dgm:spPr/>
      <dgm:t>
        <a:bodyPr/>
        <a:lstStyle/>
        <a:p>
          <a:endParaRPr lang="en-US"/>
        </a:p>
      </dgm:t>
    </dgm:pt>
    <dgm:pt modelId="{4102BDB3-3131-4592-81BD-154C113AF66C}">
      <dgm:prSet custT="1"/>
      <dgm:spPr/>
      <dgm:t>
        <a:bodyPr/>
        <a:lstStyle/>
        <a:p>
          <a:pPr rtl="0"/>
          <a:r>
            <a:rPr lang="en-US" sz="2000" dirty="0" smtClean="0"/>
            <a:t>These </a:t>
          </a:r>
          <a:r>
            <a:rPr lang="en-US" sz="2000" dirty="0" err="1" smtClean="0"/>
            <a:t>musclesconstitute</a:t>
          </a:r>
          <a:r>
            <a:rPr lang="en-US" sz="2000" dirty="0" smtClean="0"/>
            <a:t> about 20 – 25 percent of the bird's total body mass. </a:t>
          </a:r>
          <a:endParaRPr lang="en-US" sz="2000" dirty="0"/>
        </a:p>
      </dgm:t>
    </dgm:pt>
    <dgm:pt modelId="{C5B1982A-0447-402B-A804-EF3CC6142D76}" type="parTrans" cxnId="{FFF092EB-F86F-45FE-AE62-B4E7085259C5}">
      <dgm:prSet/>
      <dgm:spPr/>
      <dgm:t>
        <a:bodyPr/>
        <a:lstStyle/>
        <a:p>
          <a:endParaRPr lang="en-US"/>
        </a:p>
      </dgm:t>
    </dgm:pt>
    <dgm:pt modelId="{3CF3932E-C228-49D4-B3CA-8EE83BFE4E26}" type="sibTrans" cxnId="{FFF092EB-F86F-45FE-AE62-B4E7085259C5}">
      <dgm:prSet/>
      <dgm:spPr/>
      <dgm:t>
        <a:bodyPr/>
        <a:lstStyle/>
        <a:p>
          <a:endParaRPr lang="en-US"/>
        </a:p>
      </dgm:t>
    </dgm:pt>
    <dgm:pt modelId="{BE37646C-DA8A-40B4-AD11-CCAB2A94EF8B}" type="pres">
      <dgm:prSet presAssocID="{9AB8CF91-DE2B-4334-98C6-B9945E02AF08}" presName="Name0" presStyleCnt="0">
        <dgm:presLayoutVars>
          <dgm:dir/>
          <dgm:resizeHandles val="exact"/>
        </dgm:presLayoutVars>
      </dgm:prSet>
      <dgm:spPr/>
      <dgm:t>
        <a:bodyPr/>
        <a:lstStyle/>
        <a:p>
          <a:endParaRPr lang="en-US"/>
        </a:p>
      </dgm:t>
    </dgm:pt>
    <dgm:pt modelId="{DDA58009-BD24-46BB-BE1F-5432C389721C}" type="pres">
      <dgm:prSet presAssocID="{23A67888-DA02-4566-A1DB-72BC609093EE}" presName="node" presStyleLbl="node1" presStyleIdx="0" presStyleCnt="4" custScaleX="107154">
        <dgm:presLayoutVars>
          <dgm:bulletEnabled val="1"/>
        </dgm:presLayoutVars>
      </dgm:prSet>
      <dgm:spPr/>
      <dgm:t>
        <a:bodyPr/>
        <a:lstStyle/>
        <a:p>
          <a:endParaRPr lang="en-US"/>
        </a:p>
      </dgm:t>
    </dgm:pt>
    <dgm:pt modelId="{86EFF1CB-0DCF-4C19-B146-E71218EF5257}" type="pres">
      <dgm:prSet presAssocID="{D1D730ED-11C9-4488-B248-D5CC47F5D5D9}" presName="sibTrans" presStyleLbl="sibTrans2D1" presStyleIdx="0" presStyleCnt="3"/>
      <dgm:spPr/>
      <dgm:t>
        <a:bodyPr/>
        <a:lstStyle/>
        <a:p>
          <a:endParaRPr lang="en-US"/>
        </a:p>
      </dgm:t>
    </dgm:pt>
    <dgm:pt modelId="{5DEC1F7F-C7BF-432B-8FD9-D08AB49BA20A}" type="pres">
      <dgm:prSet presAssocID="{D1D730ED-11C9-4488-B248-D5CC47F5D5D9}" presName="connectorText" presStyleLbl="sibTrans2D1" presStyleIdx="0" presStyleCnt="3"/>
      <dgm:spPr/>
      <dgm:t>
        <a:bodyPr/>
        <a:lstStyle/>
        <a:p>
          <a:endParaRPr lang="en-US"/>
        </a:p>
      </dgm:t>
    </dgm:pt>
    <dgm:pt modelId="{9F805103-931F-437C-8BF5-33432E1C0A0F}" type="pres">
      <dgm:prSet presAssocID="{E0999BC7-C88C-47C3-854B-E80892561860}" presName="node" presStyleLbl="node1" presStyleIdx="1" presStyleCnt="4" custLinFactNeighborY="2046">
        <dgm:presLayoutVars>
          <dgm:bulletEnabled val="1"/>
        </dgm:presLayoutVars>
      </dgm:prSet>
      <dgm:spPr/>
      <dgm:t>
        <a:bodyPr/>
        <a:lstStyle/>
        <a:p>
          <a:endParaRPr lang="en-US"/>
        </a:p>
      </dgm:t>
    </dgm:pt>
    <dgm:pt modelId="{20B1B212-645B-47E0-B883-30A3F1094654}" type="pres">
      <dgm:prSet presAssocID="{E3CD624F-B341-4744-90F5-FAEA1EA23128}" presName="sibTrans" presStyleLbl="sibTrans2D1" presStyleIdx="1" presStyleCnt="3"/>
      <dgm:spPr/>
      <dgm:t>
        <a:bodyPr/>
        <a:lstStyle/>
        <a:p>
          <a:endParaRPr lang="en-US"/>
        </a:p>
      </dgm:t>
    </dgm:pt>
    <dgm:pt modelId="{0DE1E48B-9ADF-4465-888E-AF741814EC0F}" type="pres">
      <dgm:prSet presAssocID="{E3CD624F-B341-4744-90F5-FAEA1EA23128}" presName="connectorText" presStyleLbl="sibTrans2D1" presStyleIdx="1" presStyleCnt="3"/>
      <dgm:spPr/>
      <dgm:t>
        <a:bodyPr/>
        <a:lstStyle/>
        <a:p>
          <a:endParaRPr lang="en-US"/>
        </a:p>
      </dgm:t>
    </dgm:pt>
    <dgm:pt modelId="{A03C69F4-17E8-4CDE-9319-74EB826F9475}" type="pres">
      <dgm:prSet presAssocID="{D3690BBE-459C-422B-9CAB-D5C6BC4CEBB2}" presName="node" presStyleLbl="node1" presStyleIdx="2" presStyleCnt="4">
        <dgm:presLayoutVars>
          <dgm:bulletEnabled val="1"/>
        </dgm:presLayoutVars>
      </dgm:prSet>
      <dgm:spPr/>
      <dgm:t>
        <a:bodyPr/>
        <a:lstStyle/>
        <a:p>
          <a:endParaRPr lang="en-US"/>
        </a:p>
      </dgm:t>
    </dgm:pt>
    <dgm:pt modelId="{67D90449-6DA4-4D84-A8E5-33FEB1DB6C87}" type="pres">
      <dgm:prSet presAssocID="{BDA428CF-3E3F-4E31-8E9F-518C4747466D}" presName="sibTrans" presStyleLbl="sibTrans2D1" presStyleIdx="2" presStyleCnt="3"/>
      <dgm:spPr/>
      <dgm:t>
        <a:bodyPr/>
        <a:lstStyle/>
        <a:p>
          <a:endParaRPr lang="en-US"/>
        </a:p>
      </dgm:t>
    </dgm:pt>
    <dgm:pt modelId="{54D7B2C0-76E2-4947-9AB2-EEF49BE75AC9}" type="pres">
      <dgm:prSet presAssocID="{BDA428CF-3E3F-4E31-8E9F-518C4747466D}" presName="connectorText" presStyleLbl="sibTrans2D1" presStyleIdx="2" presStyleCnt="3"/>
      <dgm:spPr/>
      <dgm:t>
        <a:bodyPr/>
        <a:lstStyle/>
        <a:p>
          <a:endParaRPr lang="en-US"/>
        </a:p>
      </dgm:t>
    </dgm:pt>
    <dgm:pt modelId="{12BFA4F9-AC39-4D29-844B-2AB2601128DC}" type="pres">
      <dgm:prSet presAssocID="{4102BDB3-3131-4592-81BD-154C113AF66C}" presName="node" presStyleLbl="node1" presStyleIdx="3" presStyleCnt="4">
        <dgm:presLayoutVars>
          <dgm:bulletEnabled val="1"/>
        </dgm:presLayoutVars>
      </dgm:prSet>
      <dgm:spPr/>
      <dgm:t>
        <a:bodyPr/>
        <a:lstStyle/>
        <a:p>
          <a:endParaRPr lang="en-US"/>
        </a:p>
      </dgm:t>
    </dgm:pt>
  </dgm:ptLst>
  <dgm:cxnLst>
    <dgm:cxn modelId="{B545E466-860A-4E4D-9AF6-81A44EE975AB}" srcId="{9AB8CF91-DE2B-4334-98C6-B9945E02AF08}" destId="{23A67888-DA02-4566-A1DB-72BC609093EE}" srcOrd="0" destOrd="0" parTransId="{ACC32016-98BA-4909-9211-F06D34D50FF3}" sibTransId="{D1D730ED-11C9-4488-B248-D5CC47F5D5D9}"/>
    <dgm:cxn modelId="{7AB5F994-9461-4500-89C5-C77199E43FEF}" srcId="{9AB8CF91-DE2B-4334-98C6-B9945E02AF08}" destId="{E0999BC7-C88C-47C3-854B-E80892561860}" srcOrd="1" destOrd="0" parTransId="{92512BA8-8299-4504-9000-B0424BDDAFD9}" sibTransId="{E3CD624F-B341-4744-90F5-FAEA1EA23128}"/>
    <dgm:cxn modelId="{81BB1890-FE8E-4DD7-98F8-5F9C386241E7}" type="presOf" srcId="{BDA428CF-3E3F-4E31-8E9F-518C4747466D}" destId="{67D90449-6DA4-4D84-A8E5-33FEB1DB6C87}" srcOrd="0" destOrd="0" presId="urn:microsoft.com/office/officeart/2005/8/layout/process1"/>
    <dgm:cxn modelId="{6BE1324D-5F5F-4A10-83AC-AC4D510662C9}" type="presOf" srcId="{E3CD624F-B341-4744-90F5-FAEA1EA23128}" destId="{20B1B212-645B-47E0-B883-30A3F1094654}" srcOrd="0" destOrd="0" presId="urn:microsoft.com/office/officeart/2005/8/layout/process1"/>
    <dgm:cxn modelId="{7145B80B-4E66-4731-B3F8-F07ADCF40858}" type="presOf" srcId="{D3690BBE-459C-422B-9CAB-D5C6BC4CEBB2}" destId="{A03C69F4-17E8-4CDE-9319-74EB826F9475}" srcOrd="0" destOrd="0" presId="urn:microsoft.com/office/officeart/2005/8/layout/process1"/>
    <dgm:cxn modelId="{33CD1E82-5F80-4563-AA9C-42A308462D56}" type="presOf" srcId="{BDA428CF-3E3F-4E31-8E9F-518C4747466D}" destId="{54D7B2C0-76E2-4947-9AB2-EEF49BE75AC9}" srcOrd="1" destOrd="0" presId="urn:microsoft.com/office/officeart/2005/8/layout/process1"/>
    <dgm:cxn modelId="{398E6D91-AB36-4063-B12D-21B57D047BE2}" type="presOf" srcId="{E0999BC7-C88C-47C3-854B-E80892561860}" destId="{9F805103-931F-437C-8BF5-33432E1C0A0F}" srcOrd="0" destOrd="0" presId="urn:microsoft.com/office/officeart/2005/8/layout/process1"/>
    <dgm:cxn modelId="{795FF03E-9B90-49EC-B6ED-7C58A2DC2D6B}" type="presOf" srcId="{9AB8CF91-DE2B-4334-98C6-B9945E02AF08}" destId="{BE37646C-DA8A-40B4-AD11-CCAB2A94EF8B}" srcOrd="0" destOrd="0" presId="urn:microsoft.com/office/officeart/2005/8/layout/process1"/>
    <dgm:cxn modelId="{790E86A2-8D3D-499E-BC39-603B52E6A576}" type="presOf" srcId="{D1D730ED-11C9-4488-B248-D5CC47F5D5D9}" destId="{86EFF1CB-0DCF-4C19-B146-E71218EF5257}" srcOrd="0" destOrd="0" presId="urn:microsoft.com/office/officeart/2005/8/layout/process1"/>
    <dgm:cxn modelId="{134549C2-B184-4A1D-A74A-3F3B7C758B5B}" type="presOf" srcId="{23A67888-DA02-4566-A1DB-72BC609093EE}" destId="{DDA58009-BD24-46BB-BE1F-5432C389721C}" srcOrd="0" destOrd="0" presId="urn:microsoft.com/office/officeart/2005/8/layout/process1"/>
    <dgm:cxn modelId="{452CB1B2-C440-4CF1-A62D-E7EF684103DF}" srcId="{9AB8CF91-DE2B-4334-98C6-B9945E02AF08}" destId="{D3690BBE-459C-422B-9CAB-D5C6BC4CEBB2}" srcOrd="2" destOrd="0" parTransId="{82AEBA40-3E73-4A46-9683-CE26BB0609A9}" sibTransId="{BDA428CF-3E3F-4E31-8E9F-518C4747466D}"/>
    <dgm:cxn modelId="{1BDEB68F-4F65-49D8-990A-E5F271083007}" type="presOf" srcId="{E3CD624F-B341-4744-90F5-FAEA1EA23128}" destId="{0DE1E48B-9ADF-4465-888E-AF741814EC0F}" srcOrd="1" destOrd="0" presId="urn:microsoft.com/office/officeart/2005/8/layout/process1"/>
    <dgm:cxn modelId="{CC07BF15-D121-4E9B-8ED7-98A4FC768AC2}" type="presOf" srcId="{4102BDB3-3131-4592-81BD-154C113AF66C}" destId="{12BFA4F9-AC39-4D29-844B-2AB2601128DC}" srcOrd="0" destOrd="0" presId="urn:microsoft.com/office/officeart/2005/8/layout/process1"/>
    <dgm:cxn modelId="{053BBEC7-A8BD-493F-BA50-C75B6DA716DF}" type="presOf" srcId="{D1D730ED-11C9-4488-B248-D5CC47F5D5D9}" destId="{5DEC1F7F-C7BF-432B-8FD9-D08AB49BA20A}" srcOrd="1" destOrd="0" presId="urn:microsoft.com/office/officeart/2005/8/layout/process1"/>
    <dgm:cxn modelId="{FFF092EB-F86F-45FE-AE62-B4E7085259C5}" srcId="{9AB8CF91-DE2B-4334-98C6-B9945E02AF08}" destId="{4102BDB3-3131-4592-81BD-154C113AF66C}" srcOrd="3" destOrd="0" parTransId="{C5B1982A-0447-402B-A804-EF3CC6142D76}" sibTransId="{3CF3932E-C228-49D4-B3CA-8EE83BFE4E26}"/>
    <dgm:cxn modelId="{181478F1-5FE9-4A4A-8FAB-D9710DB0D4EB}" type="presParOf" srcId="{BE37646C-DA8A-40B4-AD11-CCAB2A94EF8B}" destId="{DDA58009-BD24-46BB-BE1F-5432C389721C}" srcOrd="0" destOrd="0" presId="urn:microsoft.com/office/officeart/2005/8/layout/process1"/>
    <dgm:cxn modelId="{E0982BAD-43B4-453E-AD7D-BD865EE68AAD}" type="presParOf" srcId="{BE37646C-DA8A-40B4-AD11-CCAB2A94EF8B}" destId="{86EFF1CB-0DCF-4C19-B146-E71218EF5257}" srcOrd="1" destOrd="0" presId="urn:microsoft.com/office/officeart/2005/8/layout/process1"/>
    <dgm:cxn modelId="{9E1838F5-B11D-413C-B1D4-576AB6808C41}" type="presParOf" srcId="{86EFF1CB-0DCF-4C19-B146-E71218EF5257}" destId="{5DEC1F7F-C7BF-432B-8FD9-D08AB49BA20A}" srcOrd="0" destOrd="0" presId="urn:microsoft.com/office/officeart/2005/8/layout/process1"/>
    <dgm:cxn modelId="{F08EE622-72C7-4976-808E-A1F6C05F4D5F}" type="presParOf" srcId="{BE37646C-DA8A-40B4-AD11-CCAB2A94EF8B}" destId="{9F805103-931F-437C-8BF5-33432E1C0A0F}" srcOrd="2" destOrd="0" presId="urn:microsoft.com/office/officeart/2005/8/layout/process1"/>
    <dgm:cxn modelId="{011143CC-7623-4CFB-9198-9570B03B6FF8}" type="presParOf" srcId="{BE37646C-DA8A-40B4-AD11-CCAB2A94EF8B}" destId="{20B1B212-645B-47E0-B883-30A3F1094654}" srcOrd="3" destOrd="0" presId="urn:microsoft.com/office/officeart/2005/8/layout/process1"/>
    <dgm:cxn modelId="{B97397C6-5AE3-41FA-85E3-E3884BC97C4B}" type="presParOf" srcId="{20B1B212-645B-47E0-B883-30A3F1094654}" destId="{0DE1E48B-9ADF-4465-888E-AF741814EC0F}" srcOrd="0" destOrd="0" presId="urn:microsoft.com/office/officeart/2005/8/layout/process1"/>
    <dgm:cxn modelId="{54E35A33-ABD1-40EE-B739-642D0AEE23BF}" type="presParOf" srcId="{BE37646C-DA8A-40B4-AD11-CCAB2A94EF8B}" destId="{A03C69F4-17E8-4CDE-9319-74EB826F9475}" srcOrd="4" destOrd="0" presId="urn:microsoft.com/office/officeart/2005/8/layout/process1"/>
    <dgm:cxn modelId="{153C968E-7B35-4227-A546-8899F3C4AC07}" type="presParOf" srcId="{BE37646C-DA8A-40B4-AD11-CCAB2A94EF8B}" destId="{67D90449-6DA4-4D84-A8E5-33FEB1DB6C87}" srcOrd="5" destOrd="0" presId="urn:microsoft.com/office/officeart/2005/8/layout/process1"/>
    <dgm:cxn modelId="{157A0BD5-025D-4692-9C5C-7C6C0DE7E0A2}" type="presParOf" srcId="{67D90449-6DA4-4D84-A8E5-33FEB1DB6C87}" destId="{54D7B2C0-76E2-4947-9AB2-EEF49BE75AC9}" srcOrd="0" destOrd="0" presId="urn:microsoft.com/office/officeart/2005/8/layout/process1"/>
    <dgm:cxn modelId="{DA837987-119F-4B23-BDF1-A736F2C911F4}" type="presParOf" srcId="{BE37646C-DA8A-40B4-AD11-CCAB2A94EF8B}" destId="{12BFA4F9-AC39-4D29-844B-2AB2601128DC}"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A04FBB-3D21-4AB6-8B4B-3C57AB676E9A}" type="doc">
      <dgm:prSet loTypeId="urn:microsoft.com/office/officeart/2009/3/layout/SubStepProcess" loCatId="process" qsTypeId="urn:microsoft.com/office/officeart/2005/8/quickstyle/simple1" qsCatId="simple" csTypeId="urn:microsoft.com/office/officeart/2005/8/colors/colorful2" csCatId="colorful" phldr="1"/>
      <dgm:spPr/>
      <dgm:t>
        <a:bodyPr/>
        <a:lstStyle/>
        <a:p>
          <a:endParaRPr lang="en-US"/>
        </a:p>
      </dgm:t>
    </dgm:pt>
    <dgm:pt modelId="{D8BEC566-DB14-46F8-9170-260F35683E58}">
      <dgm:prSet/>
      <dgm:spPr/>
      <dgm:t>
        <a:bodyPr/>
        <a:lstStyle/>
        <a:p>
          <a:pPr rtl="0"/>
          <a:r>
            <a:rPr lang="en-US" dirty="0" smtClean="0"/>
            <a:t>The </a:t>
          </a:r>
          <a:r>
            <a:rPr lang="en-US" dirty="0" smtClean="0"/>
            <a:t>organisms on earth, only birds have feathers</a:t>
          </a:r>
          <a:endParaRPr lang="en-US" dirty="0"/>
        </a:p>
      </dgm:t>
    </dgm:pt>
    <dgm:pt modelId="{E3A0D681-A5FD-4201-BF50-20A488DB477F}" type="parTrans" cxnId="{391B65C8-DA83-4418-A7EA-E4FF11E6E300}">
      <dgm:prSet/>
      <dgm:spPr/>
      <dgm:t>
        <a:bodyPr/>
        <a:lstStyle/>
        <a:p>
          <a:endParaRPr lang="en-US"/>
        </a:p>
      </dgm:t>
    </dgm:pt>
    <dgm:pt modelId="{56558658-3A91-461F-85A4-F7480275FF78}" type="sibTrans" cxnId="{391B65C8-DA83-4418-A7EA-E4FF11E6E300}">
      <dgm:prSet/>
      <dgm:spPr/>
      <dgm:t>
        <a:bodyPr/>
        <a:lstStyle/>
        <a:p>
          <a:endParaRPr lang="en-US"/>
        </a:p>
      </dgm:t>
    </dgm:pt>
    <dgm:pt modelId="{6B449835-DA13-414D-82A5-6720D0276EE3}">
      <dgm:prSet/>
      <dgm:spPr/>
      <dgm:t>
        <a:bodyPr/>
        <a:lstStyle/>
        <a:p>
          <a:pPr rtl="0"/>
          <a:r>
            <a:rPr lang="en-US" dirty="0" smtClean="0"/>
            <a:t>They are instrumental in flying.</a:t>
          </a:r>
          <a:endParaRPr lang="en-US" dirty="0"/>
        </a:p>
      </dgm:t>
    </dgm:pt>
    <dgm:pt modelId="{36D8C752-ADC9-46F2-80C9-4D0F91AB2F91}" type="parTrans" cxnId="{68F12C7C-D22D-40DA-A483-2B92F057EA77}">
      <dgm:prSet/>
      <dgm:spPr/>
      <dgm:t>
        <a:bodyPr/>
        <a:lstStyle/>
        <a:p>
          <a:endParaRPr lang="en-US"/>
        </a:p>
      </dgm:t>
    </dgm:pt>
    <dgm:pt modelId="{8F5AD264-C749-4BB6-BF13-DDEF15E3F874}" type="sibTrans" cxnId="{68F12C7C-D22D-40DA-A483-2B92F057EA77}">
      <dgm:prSet/>
      <dgm:spPr/>
      <dgm:t>
        <a:bodyPr/>
        <a:lstStyle/>
        <a:p>
          <a:endParaRPr lang="en-US"/>
        </a:p>
      </dgm:t>
    </dgm:pt>
    <dgm:pt modelId="{2E2B1718-3CA0-4A2E-A648-F2BBBDC8DC14}">
      <dgm:prSet/>
      <dgm:spPr/>
      <dgm:t>
        <a:bodyPr/>
        <a:lstStyle/>
        <a:p>
          <a:pPr rtl="0"/>
          <a:r>
            <a:rPr lang="en-US" dirty="0" smtClean="0"/>
            <a:t>They play a critical role in temperature regulation.</a:t>
          </a:r>
          <a:endParaRPr lang="en-US" dirty="0"/>
        </a:p>
      </dgm:t>
    </dgm:pt>
    <dgm:pt modelId="{97A4C01F-954F-4710-9E8C-5F89CDD02E2A}" type="parTrans" cxnId="{05E3A63F-BF9E-461D-8705-4DDF7BB7F7F6}">
      <dgm:prSet/>
      <dgm:spPr/>
      <dgm:t>
        <a:bodyPr/>
        <a:lstStyle/>
        <a:p>
          <a:endParaRPr lang="en-US"/>
        </a:p>
      </dgm:t>
    </dgm:pt>
    <dgm:pt modelId="{3C37E56D-FC41-42AE-A47E-AECB90DC0CC8}" type="sibTrans" cxnId="{05E3A63F-BF9E-461D-8705-4DDF7BB7F7F6}">
      <dgm:prSet/>
      <dgm:spPr/>
      <dgm:t>
        <a:bodyPr/>
        <a:lstStyle/>
        <a:p>
          <a:endParaRPr lang="en-US"/>
        </a:p>
      </dgm:t>
    </dgm:pt>
    <dgm:pt modelId="{7E269644-F59F-4305-AC87-BE2A4FBA40ED}">
      <dgm:prSet/>
      <dgm:spPr/>
      <dgm:t>
        <a:bodyPr/>
        <a:lstStyle/>
        <a:p>
          <a:pPr rtl="0"/>
          <a:r>
            <a:rPr lang="en-US" dirty="0" smtClean="0"/>
            <a:t>Their color patterns are essential in both display and camouflage.</a:t>
          </a:r>
          <a:endParaRPr lang="en-US" dirty="0"/>
        </a:p>
      </dgm:t>
    </dgm:pt>
    <dgm:pt modelId="{1FBAB59A-A281-4917-8C4B-D4BF59EC6F5A}" type="parTrans" cxnId="{25E6B2CB-A6E2-4D1E-9753-44229B2D8CE3}">
      <dgm:prSet/>
      <dgm:spPr/>
      <dgm:t>
        <a:bodyPr/>
        <a:lstStyle/>
        <a:p>
          <a:endParaRPr lang="en-US"/>
        </a:p>
      </dgm:t>
    </dgm:pt>
    <dgm:pt modelId="{2220005A-C55B-4373-88E1-5A54B7FFBB6E}" type="sibTrans" cxnId="{25E6B2CB-A6E2-4D1E-9753-44229B2D8CE3}">
      <dgm:prSet/>
      <dgm:spPr/>
      <dgm:t>
        <a:bodyPr/>
        <a:lstStyle/>
        <a:p>
          <a:endParaRPr lang="en-US"/>
        </a:p>
      </dgm:t>
    </dgm:pt>
    <dgm:pt modelId="{B8A1336E-888D-4132-9045-1B7F995F479B}">
      <dgm:prSet/>
      <dgm:spPr/>
      <dgm:t>
        <a:bodyPr/>
        <a:lstStyle/>
        <a:p>
          <a:pPr rtl="0"/>
          <a:r>
            <a:rPr lang="en-US" dirty="0" smtClean="0"/>
            <a:t>The mass of feathers on a bird’s body constitutes its plumage</a:t>
          </a:r>
          <a:endParaRPr lang="en-US" dirty="0"/>
        </a:p>
      </dgm:t>
    </dgm:pt>
    <dgm:pt modelId="{DD1F9E8E-05A8-4124-953C-3055D78C1EB4}" type="parTrans" cxnId="{EC52BBDF-FCE4-480A-90B1-A40ECBCE1340}">
      <dgm:prSet/>
      <dgm:spPr/>
      <dgm:t>
        <a:bodyPr/>
        <a:lstStyle/>
        <a:p>
          <a:endParaRPr lang="en-US"/>
        </a:p>
      </dgm:t>
    </dgm:pt>
    <dgm:pt modelId="{FA55720C-B7E0-4D30-B1B6-12A92E8B34F4}" type="sibTrans" cxnId="{EC52BBDF-FCE4-480A-90B1-A40ECBCE1340}">
      <dgm:prSet/>
      <dgm:spPr/>
      <dgm:t>
        <a:bodyPr/>
        <a:lstStyle/>
        <a:p>
          <a:endParaRPr lang="en-US"/>
        </a:p>
      </dgm:t>
    </dgm:pt>
    <dgm:pt modelId="{4F6512A7-A389-4B5C-BBD2-93D8A8E7C844}">
      <dgm:prSet/>
      <dgm:spPr/>
      <dgm:t>
        <a:bodyPr/>
        <a:lstStyle/>
        <a:p>
          <a:pPr rtl="0"/>
          <a:r>
            <a:rPr lang="en-US" dirty="0" smtClean="0"/>
            <a:t>Feathers clump in distinct tracts with featherless areas in between</a:t>
          </a:r>
          <a:endParaRPr lang="en-US" dirty="0"/>
        </a:p>
      </dgm:t>
    </dgm:pt>
    <dgm:pt modelId="{43B77284-9BC5-4B51-BA7A-466CBA623CB0}" type="parTrans" cxnId="{9AF3701C-160F-4CDE-9D2B-CC161AD1015F}">
      <dgm:prSet/>
      <dgm:spPr/>
      <dgm:t>
        <a:bodyPr/>
        <a:lstStyle/>
        <a:p>
          <a:endParaRPr lang="en-US"/>
        </a:p>
      </dgm:t>
    </dgm:pt>
    <dgm:pt modelId="{F529C4B5-C234-4672-8ECF-C127D2ED0C18}" type="sibTrans" cxnId="{9AF3701C-160F-4CDE-9D2B-CC161AD1015F}">
      <dgm:prSet/>
      <dgm:spPr/>
      <dgm:t>
        <a:bodyPr/>
        <a:lstStyle/>
        <a:p>
          <a:endParaRPr lang="en-US"/>
        </a:p>
      </dgm:t>
    </dgm:pt>
    <dgm:pt modelId="{23054F69-AAE2-4801-8553-4B58BC62765B}">
      <dgm:prSet/>
      <dgm:spPr/>
      <dgm:t>
        <a:bodyPr/>
        <a:lstStyle/>
        <a:p>
          <a:pPr rtl="0"/>
          <a:r>
            <a:rPr lang="en-US" dirty="0" smtClean="0"/>
            <a:t>Birds’ color patterns are built of these units Worn feathers are periodically replaced through a process called “molt”</a:t>
          </a:r>
          <a:endParaRPr lang="en-US" dirty="0"/>
        </a:p>
      </dgm:t>
    </dgm:pt>
    <dgm:pt modelId="{F649A0BA-7C22-4D49-9FF8-BB9D500BFF49}" type="parTrans" cxnId="{58B305F3-C287-4ACF-AAF5-E0874D589469}">
      <dgm:prSet/>
      <dgm:spPr/>
      <dgm:t>
        <a:bodyPr/>
        <a:lstStyle/>
        <a:p>
          <a:endParaRPr lang="en-US"/>
        </a:p>
      </dgm:t>
    </dgm:pt>
    <dgm:pt modelId="{ECB96A45-8320-4A7C-A66B-482F9628D90E}" type="sibTrans" cxnId="{58B305F3-C287-4ACF-AAF5-E0874D589469}">
      <dgm:prSet/>
      <dgm:spPr/>
      <dgm:t>
        <a:bodyPr/>
        <a:lstStyle/>
        <a:p>
          <a:endParaRPr lang="en-US"/>
        </a:p>
      </dgm:t>
    </dgm:pt>
    <dgm:pt modelId="{59460D91-6B5E-4BD2-AF1C-3953605D3D18}" type="pres">
      <dgm:prSet presAssocID="{06A04FBB-3D21-4AB6-8B4B-3C57AB676E9A}" presName="Name0" presStyleCnt="0">
        <dgm:presLayoutVars>
          <dgm:chMax val="7"/>
          <dgm:dir/>
          <dgm:animOne val="branch"/>
        </dgm:presLayoutVars>
      </dgm:prSet>
      <dgm:spPr/>
      <dgm:t>
        <a:bodyPr/>
        <a:lstStyle/>
        <a:p>
          <a:endParaRPr lang="en-US"/>
        </a:p>
      </dgm:t>
    </dgm:pt>
    <dgm:pt modelId="{F2C1BBB3-2D30-46E6-8238-0C2982CF603B}" type="pres">
      <dgm:prSet presAssocID="{D8BEC566-DB14-46F8-9170-260F35683E58}" presName="parTx1" presStyleLbl="node1" presStyleIdx="0" presStyleCnt="1"/>
      <dgm:spPr/>
      <dgm:t>
        <a:bodyPr/>
        <a:lstStyle/>
        <a:p>
          <a:endParaRPr lang="en-US"/>
        </a:p>
      </dgm:t>
    </dgm:pt>
    <dgm:pt modelId="{24D4F434-7977-4E25-87EA-AA1D550CB5DD}" type="pres">
      <dgm:prSet presAssocID="{D8BEC566-DB14-46F8-9170-260F35683E58}" presName="spPre1" presStyleCnt="0"/>
      <dgm:spPr/>
    </dgm:pt>
    <dgm:pt modelId="{87D16AA9-5918-47A3-A882-FF8896FAE1DB}" type="pres">
      <dgm:prSet presAssocID="{D8BEC566-DB14-46F8-9170-260F35683E58}" presName="chLin1" presStyleCnt="0"/>
      <dgm:spPr/>
    </dgm:pt>
    <dgm:pt modelId="{F5D1D669-8075-4D15-B8F5-2B189537F2EF}" type="pres">
      <dgm:prSet presAssocID="{36D8C752-ADC9-46F2-80C9-4D0F91AB2F91}" presName="Name11" presStyleLbl="parChTrans1D1" presStyleIdx="0" presStyleCnt="12"/>
      <dgm:spPr/>
    </dgm:pt>
    <dgm:pt modelId="{433965E5-CAB5-47B8-A22C-81F5AADD789C}" type="pres">
      <dgm:prSet presAssocID="{6B449835-DA13-414D-82A5-6720D0276EE3}" presName="txAndLines1" presStyleCnt="0"/>
      <dgm:spPr/>
    </dgm:pt>
    <dgm:pt modelId="{E3C88F8B-CC36-4EB4-957F-F5A79BE7BEAC}" type="pres">
      <dgm:prSet presAssocID="{6B449835-DA13-414D-82A5-6720D0276EE3}" presName="anchor1" presStyleCnt="0"/>
      <dgm:spPr/>
    </dgm:pt>
    <dgm:pt modelId="{DFE49371-F6F7-446E-AD43-6FAF8A54FB7E}" type="pres">
      <dgm:prSet presAssocID="{6B449835-DA13-414D-82A5-6720D0276EE3}" presName="backup1" presStyleCnt="0"/>
      <dgm:spPr/>
    </dgm:pt>
    <dgm:pt modelId="{DFF281CB-6F05-4F5E-BB5D-B4A2237C42AE}" type="pres">
      <dgm:prSet presAssocID="{6B449835-DA13-414D-82A5-6720D0276EE3}" presName="preLine1" presStyleLbl="parChTrans1D1" presStyleIdx="1" presStyleCnt="12"/>
      <dgm:spPr/>
    </dgm:pt>
    <dgm:pt modelId="{40F3CC18-10C7-45B0-8947-6C19C8801373}" type="pres">
      <dgm:prSet presAssocID="{6B449835-DA13-414D-82A5-6720D0276EE3}" presName="desTx1" presStyleLbl="revTx" presStyleIdx="0" presStyleCnt="0">
        <dgm:presLayoutVars>
          <dgm:bulletEnabled val="1"/>
        </dgm:presLayoutVars>
      </dgm:prSet>
      <dgm:spPr/>
      <dgm:t>
        <a:bodyPr/>
        <a:lstStyle/>
        <a:p>
          <a:endParaRPr lang="en-US"/>
        </a:p>
      </dgm:t>
    </dgm:pt>
    <dgm:pt modelId="{8BAE324A-2EC6-410F-AF60-B4D945032B97}" type="pres">
      <dgm:prSet presAssocID="{97A4C01F-954F-4710-9E8C-5F89CDD02E2A}" presName="Name11" presStyleLbl="parChTrans1D1" presStyleIdx="2" presStyleCnt="12"/>
      <dgm:spPr/>
    </dgm:pt>
    <dgm:pt modelId="{BC261BC5-3440-48A2-B4C0-D2690F917CF0}" type="pres">
      <dgm:prSet presAssocID="{2E2B1718-3CA0-4A2E-A648-F2BBBDC8DC14}" presName="txAndLines1" presStyleCnt="0"/>
      <dgm:spPr/>
    </dgm:pt>
    <dgm:pt modelId="{A5403C04-1CA6-471F-9235-61DB52AE5C26}" type="pres">
      <dgm:prSet presAssocID="{2E2B1718-3CA0-4A2E-A648-F2BBBDC8DC14}" presName="anchor1" presStyleCnt="0"/>
      <dgm:spPr/>
    </dgm:pt>
    <dgm:pt modelId="{F15F6368-A1F6-42DA-A1F9-D60CE9EC24ED}" type="pres">
      <dgm:prSet presAssocID="{2E2B1718-3CA0-4A2E-A648-F2BBBDC8DC14}" presName="backup1" presStyleCnt="0"/>
      <dgm:spPr/>
    </dgm:pt>
    <dgm:pt modelId="{ABFBA500-A9CD-40C8-9913-3C99D383B3C6}" type="pres">
      <dgm:prSet presAssocID="{2E2B1718-3CA0-4A2E-A648-F2BBBDC8DC14}" presName="preLine1" presStyleLbl="parChTrans1D1" presStyleIdx="3" presStyleCnt="12"/>
      <dgm:spPr/>
    </dgm:pt>
    <dgm:pt modelId="{D0A55290-9DA5-45C5-9925-5DF1DDD3F655}" type="pres">
      <dgm:prSet presAssocID="{2E2B1718-3CA0-4A2E-A648-F2BBBDC8DC14}" presName="desTx1" presStyleLbl="revTx" presStyleIdx="0" presStyleCnt="0">
        <dgm:presLayoutVars>
          <dgm:bulletEnabled val="1"/>
        </dgm:presLayoutVars>
      </dgm:prSet>
      <dgm:spPr/>
      <dgm:t>
        <a:bodyPr/>
        <a:lstStyle/>
        <a:p>
          <a:endParaRPr lang="en-US"/>
        </a:p>
      </dgm:t>
    </dgm:pt>
    <dgm:pt modelId="{E466FF1C-83C4-4380-8346-E55333B42120}" type="pres">
      <dgm:prSet presAssocID="{1FBAB59A-A281-4917-8C4B-D4BF59EC6F5A}" presName="Name11" presStyleLbl="parChTrans1D1" presStyleIdx="4" presStyleCnt="12"/>
      <dgm:spPr/>
    </dgm:pt>
    <dgm:pt modelId="{5C031637-CBCD-458E-AEBE-2726D69D471E}" type="pres">
      <dgm:prSet presAssocID="{7E269644-F59F-4305-AC87-BE2A4FBA40ED}" presName="txAndLines1" presStyleCnt="0"/>
      <dgm:spPr/>
    </dgm:pt>
    <dgm:pt modelId="{D0F7B764-12A6-4386-9ABF-A78A9280DF1F}" type="pres">
      <dgm:prSet presAssocID="{7E269644-F59F-4305-AC87-BE2A4FBA40ED}" presName="anchor1" presStyleCnt="0"/>
      <dgm:spPr/>
    </dgm:pt>
    <dgm:pt modelId="{E9A1E5A8-821C-418A-BA12-BA5811A31637}" type="pres">
      <dgm:prSet presAssocID="{7E269644-F59F-4305-AC87-BE2A4FBA40ED}" presName="backup1" presStyleCnt="0"/>
      <dgm:spPr/>
    </dgm:pt>
    <dgm:pt modelId="{64809F4B-9841-43D5-9FDB-6FC03DB7C678}" type="pres">
      <dgm:prSet presAssocID="{7E269644-F59F-4305-AC87-BE2A4FBA40ED}" presName="preLine1" presStyleLbl="parChTrans1D1" presStyleIdx="5" presStyleCnt="12"/>
      <dgm:spPr/>
    </dgm:pt>
    <dgm:pt modelId="{1C6B8918-E156-4D37-BA8F-52AF67BA1A91}" type="pres">
      <dgm:prSet presAssocID="{7E269644-F59F-4305-AC87-BE2A4FBA40ED}" presName="desTx1" presStyleLbl="revTx" presStyleIdx="0" presStyleCnt="0">
        <dgm:presLayoutVars>
          <dgm:bulletEnabled val="1"/>
        </dgm:presLayoutVars>
      </dgm:prSet>
      <dgm:spPr/>
      <dgm:t>
        <a:bodyPr/>
        <a:lstStyle/>
        <a:p>
          <a:endParaRPr lang="en-US"/>
        </a:p>
      </dgm:t>
    </dgm:pt>
    <dgm:pt modelId="{C49151CD-6B43-487B-BA40-DC786F73CFFE}" type="pres">
      <dgm:prSet presAssocID="{DD1F9E8E-05A8-4124-953C-3055D78C1EB4}" presName="Name11" presStyleLbl="parChTrans1D1" presStyleIdx="6" presStyleCnt="12"/>
      <dgm:spPr/>
    </dgm:pt>
    <dgm:pt modelId="{B6465037-1DB1-4BD9-B240-FCDC5B1780BF}" type="pres">
      <dgm:prSet presAssocID="{B8A1336E-888D-4132-9045-1B7F995F479B}" presName="txAndLines1" presStyleCnt="0"/>
      <dgm:spPr/>
    </dgm:pt>
    <dgm:pt modelId="{0D35800F-94FD-44EB-83DE-E20A5517A76E}" type="pres">
      <dgm:prSet presAssocID="{B8A1336E-888D-4132-9045-1B7F995F479B}" presName="anchor1" presStyleCnt="0"/>
      <dgm:spPr/>
    </dgm:pt>
    <dgm:pt modelId="{BCED4F25-1941-4275-B033-8B571B2336EA}" type="pres">
      <dgm:prSet presAssocID="{B8A1336E-888D-4132-9045-1B7F995F479B}" presName="backup1" presStyleCnt="0"/>
      <dgm:spPr/>
    </dgm:pt>
    <dgm:pt modelId="{C7CE69B7-2E41-4EF2-B459-9AB86BE5F605}" type="pres">
      <dgm:prSet presAssocID="{B8A1336E-888D-4132-9045-1B7F995F479B}" presName="preLine1" presStyleLbl="parChTrans1D1" presStyleIdx="7" presStyleCnt="12"/>
      <dgm:spPr/>
    </dgm:pt>
    <dgm:pt modelId="{89213140-DD3B-48B9-BFA0-E32F8E82D376}" type="pres">
      <dgm:prSet presAssocID="{B8A1336E-888D-4132-9045-1B7F995F479B}" presName="desTx1" presStyleLbl="revTx" presStyleIdx="0" presStyleCnt="0">
        <dgm:presLayoutVars>
          <dgm:bulletEnabled val="1"/>
        </dgm:presLayoutVars>
      </dgm:prSet>
      <dgm:spPr/>
      <dgm:t>
        <a:bodyPr/>
        <a:lstStyle/>
        <a:p>
          <a:endParaRPr lang="en-US"/>
        </a:p>
      </dgm:t>
    </dgm:pt>
    <dgm:pt modelId="{A81177CA-F65E-4CD8-B3C5-B732629C280A}" type="pres">
      <dgm:prSet presAssocID="{43B77284-9BC5-4B51-BA7A-466CBA623CB0}" presName="Name11" presStyleLbl="parChTrans1D1" presStyleIdx="8" presStyleCnt="12"/>
      <dgm:spPr/>
    </dgm:pt>
    <dgm:pt modelId="{1FB89D22-C7B6-4EEF-98D2-2A8FBFAEA2DA}" type="pres">
      <dgm:prSet presAssocID="{4F6512A7-A389-4B5C-BBD2-93D8A8E7C844}" presName="txAndLines1" presStyleCnt="0"/>
      <dgm:spPr/>
    </dgm:pt>
    <dgm:pt modelId="{D4115395-FB16-49D0-A7B8-3B9FF3473CE7}" type="pres">
      <dgm:prSet presAssocID="{4F6512A7-A389-4B5C-BBD2-93D8A8E7C844}" presName="anchor1" presStyleCnt="0"/>
      <dgm:spPr/>
    </dgm:pt>
    <dgm:pt modelId="{12E9A5DD-3766-4B8B-96BA-5D3BC0B5A246}" type="pres">
      <dgm:prSet presAssocID="{4F6512A7-A389-4B5C-BBD2-93D8A8E7C844}" presName="backup1" presStyleCnt="0"/>
      <dgm:spPr/>
    </dgm:pt>
    <dgm:pt modelId="{15CDDEB2-4ED2-4443-AAF7-254FB01777BC}" type="pres">
      <dgm:prSet presAssocID="{4F6512A7-A389-4B5C-BBD2-93D8A8E7C844}" presName="preLine1" presStyleLbl="parChTrans1D1" presStyleIdx="9" presStyleCnt="12"/>
      <dgm:spPr/>
    </dgm:pt>
    <dgm:pt modelId="{9BAA3DE6-4E66-4BEE-95B1-7AE7D855EA0E}" type="pres">
      <dgm:prSet presAssocID="{4F6512A7-A389-4B5C-BBD2-93D8A8E7C844}" presName="desTx1" presStyleLbl="revTx" presStyleIdx="0" presStyleCnt="0">
        <dgm:presLayoutVars>
          <dgm:bulletEnabled val="1"/>
        </dgm:presLayoutVars>
      </dgm:prSet>
      <dgm:spPr/>
      <dgm:t>
        <a:bodyPr/>
        <a:lstStyle/>
        <a:p>
          <a:endParaRPr lang="en-US"/>
        </a:p>
      </dgm:t>
    </dgm:pt>
    <dgm:pt modelId="{7B88671F-049E-45AC-98F2-3120FEF248B4}" type="pres">
      <dgm:prSet presAssocID="{F649A0BA-7C22-4D49-9FF8-BB9D500BFF49}" presName="Name11" presStyleLbl="parChTrans1D1" presStyleIdx="10" presStyleCnt="12"/>
      <dgm:spPr/>
    </dgm:pt>
    <dgm:pt modelId="{3CAB131A-155C-4518-85F6-4EFA303E9689}" type="pres">
      <dgm:prSet presAssocID="{23054F69-AAE2-4801-8553-4B58BC62765B}" presName="txAndLines1" presStyleCnt="0"/>
      <dgm:spPr/>
    </dgm:pt>
    <dgm:pt modelId="{04F3ECF1-23CD-4D90-9E1C-246E56BEC80B}" type="pres">
      <dgm:prSet presAssocID="{23054F69-AAE2-4801-8553-4B58BC62765B}" presName="anchor1" presStyleCnt="0"/>
      <dgm:spPr/>
    </dgm:pt>
    <dgm:pt modelId="{32DB8B70-E5D1-4DC9-B086-07F62D8657EF}" type="pres">
      <dgm:prSet presAssocID="{23054F69-AAE2-4801-8553-4B58BC62765B}" presName="backup1" presStyleCnt="0"/>
      <dgm:spPr/>
    </dgm:pt>
    <dgm:pt modelId="{1C2DDC79-E788-4506-AAF1-CD5925E2CA5A}" type="pres">
      <dgm:prSet presAssocID="{23054F69-AAE2-4801-8553-4B58BC62765B}" presName="preLine1" presStyleLbl="parChTrans1D1" presStyleIdx="11" presStyleCnt="12"/>
      <dgm:spPr/>
    </dgm:pt>
    <dgm:pt modelId="{6C968A26-9F1E-46B6-8810-08B627947443}" type="pres">
      <dgm:prSet presAssocID="{23054F69-AAE2-4801-8553-4B58BC62765B}" presName="desTx1" presStyleLbl="revTx" presStyleIdx="0" presStyleCnt="0">
        <dgm:presLayoutVars>
          <dgm:bulletEnabled val="1"/>
        </dgm:presLayoutVars>
      </dgm:prSet>
      <dgm:spPr/>
      <dgm:t>
        <a:bodyPr/>
        <a:lstStyle/>
        <a:p>
          <a:endParaRPr lang="en-US"/>
        </a:p>
      </dgm:t>
    </dgm:pt>
  </dgm:ptLst>
  <dgm:cxnLst>
    <dgm:cxn modelId="{8FE9D8B6-4896-46C7-9488-1F05918AFEB6}" type="presOf" srcId="{D8BEC566-DB14-46F8-9170-260F35683E58}" destId="{F2C1BBB3-2D30-46E6-8238-0C2982CF603B}" srcOrd="0" destOrd="0" presId="urn:microsoft.com/office/officeart/2009/3/layout/SubStepProcess"/>
    <dgm:cxn modelId="{05E3A63F-BF9E-461D-8705-4DDF7BB7F7F6}" srcId="{D8BEC566-DB14-46F8-9170-260F35683E58}" destId="{2E2B1718-3CA0-4A2E-A648-F2BBBDC8DC14}" srcOrd="1" destOrd="0" parTransId="{97A4C01F-954F-4710-9E8C-5F89CDD02E2A}" sibTransId="{3C37E56D-FC41-42AE-A47E-AECB90DC0CC8}"/>
    <dgm:cxn modelId="{9836B009-D46E-4192-A982-2CF031410D28}" type="presOf" srcId="{6B449835-DA13-414D-82A5-6720D0276EE3}" destId="{40F3CC18-10C7-45B0-8947-6C19C8801373}" srcOrd="0" destOrd="0" presId="urn:microsoft.com/office/officeart/2009/3/layout/SubStepProcess"/>
    <dgm:cxn modelId="{022EF0A4-F893-43E5-A77C-615DA54FD0CB}" type="presOf" srcId="{06A04FBB-3D21-4AB6-8B4B-3C57AB676E9A}" destId="{59460D91-6B5E-4BD2-AF1C-3953605D3D18}" srcOrd="0" destOrd="0" presId="urn:microsoft.com/office/officeart/2009/3/layout/SubStepProcess"/>
    <dgm:cxn modelId="{9AF3701C-160F-4CDE-9D2B-CC161AD1015F}" srcId="{D8BEC566-DB14-46F8-9170-260F35683E58}" destId="{4F6512A7-A389-4B5C-BBD2-93D8A8E7C844}" srcOrd="4" destOrd="0" parTransId="{43B77284-9BC5-4B51-BA7A-466CBA623CB0}" sibTransId="{F529C4B5-C234-4672-8ECF-C127D2ED0C18}"/>
    <dgm:cxn modelId="{ADB1E0C9-DCF7-41B1-9CB0-08A3B2692940}" type="presOf" srcId="{23054F69-AAE2-4801-8553-4B58BC62765B}" destId="{6C968A26-9F1E-46B6-8810-08B627947443}" srcOrd="0" destOrd="0" presId="urn:microsoft.com/office/officeart/2009/3/layout/SubStepProcess"/>
    <dgm:cxn modelId="{68F12C7C-D22D-40DA-A483-2B92F057EA77}" srcId="{D8BEC566-DB14-46F8-9170-260F35683E58}" destId="{6B449835-DA13-414D-82A5-6720D0276EE3}" srcOrd="0" destOrd="0" parTransId="{36D8C752-ADC9-46F2-80C9-4D0F91AB2F91}" sibTransId="{8F5AD264-C749-4BB6-BF13-DDEF15E3F874}"/>
    <dgm:cxn modelId="{25E6B2CB-A6E2-4D1E-9753-44229B2D8CE3}" srcId="{D8BEC566-DB14-46F8-9170-260F35683E58}" destId="{7E269644-F59F-4305-AC87-BE2A4FBA40ED}" srcOrd="2" destOrd="0" parTransId="{1FBAB59A-A281-4917-8C4B-D4BF59EC6F5A}" sibTransId="{2220005A-C55B-4373-88E1-5A54B7FFBB6E}"/>
    <dgm:cxn modelId="{982513EF-5018-474C-B6FD-A799892270E5}" type="presOf" srcId="{4F6512A7-A389-4B5C-BBD2-93D8A8E7C844}" destId="{9BAA3DE6-4E66-4BEE-95B1-7AE7D855EA0E}" srcOrd="0" destOrd="0" presId="urn:microsoft.com/office/officeart/2009/3/layout/SubStepProcess"/>
    <dgm:cxn modelId="{243F5288-2F30-4177-AB21-24973D0FF45D}" type="presOf" srcId="{7E269644-F59F-4305-AC87-BE2A4FBA40ED}" destId="{1C6B8918-E156-4D37-BA8F-52AF67BA1A91}" srcOrd="0" destOrd="0" presId="urn:microsoft.com/office/officeart/2009/3/layout/SubStepProcess"/>
    <dgm:cxn modelId="{EC52BBDF-FCE4-480A-90B1-A40ECBCE1340}" srcId="{D8BEC566-DB14-46F8-9170-260F35683E58}" destId="{B8A1336E-888D-4132-9045-1B7F995F479B}" srcOrd="3" destOrd="0" parTransId="{DD1F9E8E-05A8-4124-953C-3055D78C1EB4}" sibTransId="{FA55720C-B7E0-4D30-B1B6-12A92E8B34F4}"/>
    <dgm:cxn modelId="{9518478B-1588-4635-9628-ACB6E24A537D}" type="presOf" srcId="{2E2B1718-3CA0-4A2E-A648-F2BBBDC8DC14}" destId="{D0A55290-9DA5-45C5-9925-5DF1DDD3F655}" srcOrd="0" destOrd="0" presId="urn:microsoft.com/office/officeart/2009/3/layout/SubStepProcess"/>
    <dgm:cxn modelId="{391B65C8-DA83-4418-A7EA-E4FF11E6E300}" srcId="{06A04FBB-3D21-4AB6-8B4B-3C57AB676E9A}" destId="{D8BEC566-DB14-46F8-9170-260F35683E58}" srcOrd="0" destOrd="0" parTransId="{E3A0D681-A5FD-4201-BF50-20A488DB477F}" sibTransId="{56558658-3A91-461F-85A4-F7480275FF78}"/>
    <dgm:cxn modelId="{3C1AF511-4E8E-42D4-93FE-EBA7BEC20C9E}" type="presOf" srcId="{B8A1336E-888D-4132-9045-1B7F995F479B}" destId="{89213140-DD3B-48B9-BFA0-E32F8E82D376}" srcOrd="0" destOrd="0" presId="urn:microsoft.com/office/officeart/2009/3/layout/SubStepProcess"/>
    <dgm:cxn modelId="{58B305F3-C287-4ACF-AAF5-E0874D589469}" srcId="{D8BEC566-DB14-46F8-9170-260F35683E58}" destId="{23054F69-AAE2-4801-8553-4B58BC62765B}" srcOrd="5" destOrd="0" parTransId="{F649A0BA-7C22-4D49-9FF8-BB9D500BFF49}" sibTransId="{ECB96A45-8320-4A7C-A66B-482F9628D90E}"/>
    <dgm:cxn modelId="{9840DAD3-1797-4381-9F3A-E92D45061474}" type="presParOf" srcId="{59460D91-6B5E-4BD2-AF1C-3953605D3D18}" destId="{F2C1BBB3-2D30-46E6-8238-0C2982CF603B}" srcOrd="0" destOrd="0" presId="urn:microsoft.com/office/officeart/2009/3/layout/SubStepProcess"/>
    <dgm:cxn modelId="{14F39407-7D79-4B5E-8209-E44FAC81EDDA}" type="presParOf" srcId="{59460D91-6B5E-4BD2-AF1C-3953605D3D18}" destId="{24D4F434-7977-4E25-87EA-AA1D550CB5DD}" srcOrd="1" destOrd="0" presId="urn:microsoft.com/office/officeart/2009/3/layout/SubStepProcess"/>
    <dgm:cxn modelId="{C5F5C244-59B5-454A-8D93-0548657D5F79}" type="presParOf" srcId="{59460D91-6B5E-4BD2-AF1C-3953605D3D18}" destId="{87D16AA9-5918-47A3-A882-FF8896FAE1DB}" srcOrd="2" destOrd="0" presId="urn:microsoft.com/office/officeart/2009/3/layout/SubStepProcess"/>
    <dgm:cxn modelId="{99DD6540-ECEC-4A81-96F4-E5A137A78098}" type="presParOf" srcId="{87D16AA9-5918-47A3-A882-FF8896FAE1DB}" destId="{F5D1D669-8075-4D15-B8F5-2B189537F2EF}" srcOrd="0" destOrd="0" presId="urn:microsoft.com/office/officeart/2009/3/layout/SubStepProcess"/>
    <dgm:cxn modelId="{25323725-8C39-48F3-B7A4-2177413E8119}" type="presParOf" srcId="{87D16AA9-5918-47A3-A882-FF8896FAE1DB}" destId="{433965E5-CAB5-47B8-A22C-81F5AADD789C}" srcOrd="1" destOrd="0" presId="urn:microsoft.com/office/officeart/2009/3/layout/SubStepProcess"/>
    <dgm:cxn modelId="{DB199681-52D7-4DE2-A11B-F0EED07156FF}" type="presParOf" srcId="{433965E5-CAB5-47B8-A22C-81F5AADD789C}" destId="{E3C88F8B-CC36-4EB4-957F-F5A79BE7BEAC}" srcOrd="0" destOrd="0" presId="urn:microsoft.com/office/officeart/2009/3/layout/SubStepProcess"/>
    <dgm:cxn modelId="{61F805E6-3522-4BA3-B275-47212FB66060}" type="presParOf" srcId="{433965E5-CAB5-47B8-A22C-81F5AADD789C}" destId="{DFE49371-F6F7-446E-AD43-6FAF8A54FB7E}" srcOrd="1" destOrd="0" presId="urn:microsoft.com/office/officeart/2009/3/layout/SubStepProcess"/>
    <dgm:cxn modelId="{E188655B-D3EA-430A-A4E7-68A986C24380}" type="presParOf" srcId="{433965E5-CAB5-47B8-A22C-81F5AADD789C}" destId="{DFF281CB-6F05-4F5E-BB5D-B4A2237C42AE}" srcOrd="2" destOrd="0" presId="urn:microsoft.com/office/officeart/2009/3/layout/SubStepProcess"/>
    <dgm:cxn modelId="{36F101D7-9B3C-4A4F-A30F-C25E10FDEFB4}" type="presParOf" srcId="{433965E5-CAB5-47B8-A22C-81F5AADD789C}" destId="{40F3CC18-10C7-45B0-8947-6C19C8801373}" srcOrd="3" destOrd="0" presId="urn:microsoft.com/office/officeart/2009/3/layout/SubStepProcess"/>
    <dgm:cxn modelId="{595170FD-3989-4485-86C2-5202F80D4D3A}" type="presParOf" srcId="{87D16AA9-5918-47A3-A882-FF8896FAE1DB}" destId="{8BAE324A-2EC6-410F-AF60-B4D945032B97}" srcOrd="2" destOrd="0" presId="urn:microsoft.com/office/officeart/2009/3/layout/SubStepProcess"/>
    <dgm:cxn modelId="{9EE19A7C-8DE3-49D4-BC87-AB41B8298DF9}" type="presParOf" srcId="{87D16AA9-5918-47A3-A882-FF8896FAE1DB}" destId="{BC261BC5-3440-48A2-B4C0-D2690F917CF0}" srcOrd="3" destOrd="0" presId="urn:microsoft.com/office/officeart/2009/3/layout/SubStepProcess"/>
    <dgm:cxn modelId="{8CAF9EF7-EBC2-431E-855E-C1EF8AC50A55}" type="presParOf" srcId="{BC261BC5-3440-48A2-B4C0-D2690F917CF0}" destId="{A5403C04-1CA6-471F-9235-61DB52AE5C26}" srcOrd="0" destOrd="0" presId="urn:microsoft.com/office/officeart/2009/3/layout/SubStepProcess"/>
    <dgm:cxn modelId="{06B752BC-15D2-4BD3-A419-BCDDE95C8CD2}" type="presParOf" srcId="{BC261BC5-3440-48A2-B4C0-D2690F917CF0}" destId="{F15F6368-A1F6-42DA-A1F9-D60CE9EC24ED}" srcOrd="1" destOrd="0" presId="urn:microsoft.com/office/officeart/2009/3/layout/SubStepProcess"/>
    <dgm:cxn modelId="{75DFC23A-F901-4CCE-8EC6-440B270C28FE}" type="presParOf" srcId="{BC261BC5-3440-48A2-B4C0-D2690F917CF0}" destId="{ABFBA500-A9CD-40C8-9913-3C99D383B3C6}" srcOrd="2" destOrd="0" presId="urn:microsoft.com/office/officeart/2009/3/layout/SubStepProcess"/>
    <dgm:cxn modelId="{4139FB97-F4E6-45B8-89BC-1C7D58709F22}" type="presParOf" srcId="{BC261BC5-3440-48A2-B4C0-D2690F917CF0}" destId="{D0A55290-9DA5-45C5-9925-5DF1DDD3F655}" srcOrd="3" destOrd="0" presId="urn:microsoft.com/office/officeart/2009/3/layout/SubStepProcess"/>
    <dgm:cxn modelId="{E1E12532-38A9-42E2-9F4D-EB44A96762B5}" type="presParOf" srcId="{87D16AA9-5918-47A3-A882-FF8896FAE1DB}" destId="{E466FF1C-83C4-4380-8346-E55333B42120}" srcOrd="4" destOrd="0" presId="urn:microsoft.com/office/officeart/2009/3/layout/SubStepProcess"/>
    <dgm:cxn modelId="{E5DF4318-4FCC-4601-A8F3-E054E96A1FE5}" type="presParOf" srcId="{87D16AA9-5918-47A3-A882-FF8896FAE1DB}" destId="{5C031637-CBCD-458E-AEBE-2726D69D471E}" srcOrd="5" destOrd="0" presId="urn:microsoft.com/office/officeart/2009/3/layout/SubStepProcess"/>
    <dgm:cxn modelId="{A6DB437E-33E1-4AC7-ADB8-C81FC8F39397}" type="presParOf" srcId="{5C031637-CBCD-458E-AEBE-2726D69D471E}" destId="{D0F7B764-12A6-4386-9ABF-A78A9280DF1F}" srcOrd="0" destOrd="0" presId="urn:microsoft.com/office/officeart/2009/3/layout/SubStepProcess"/>
    <dgm:cxn modelId="{C863CA15-1DBE-4C14-912E-0CFF6142554B}" type="presParOf" srcId="{5C031637-CBCD-458E-AEBE-2726D69D471E}" destId="{E9A1E5A8-821C-418A-BA12-BA5811A31637}" srcOrd="1" destOrd="0" presId="urn:microsoft.com/office/officeart/2009/3/layout/SubStepProcess"/>
    <dgm:cxn modelId="{5F4E328E-F8DA-4BC6-BC4D-C22995FA0967}" type="presParOf" srcId="{5C031637-CBCD-458E-AEBE-2726D69D471E}" destId="{64809F4B-9841-43D5-9FDB-6FC03DB7C678}" srcOrd="2" destOrd="0" presId="urn:microsoft.com/office/officeart/2009/3/layout/SubStepProcess"/>
    <dgm:cxn modelId="{74F9D993-991B-480E-981B-59CD715F6BD2}" type="presParOf" srcId="{5C031637-CBCD-458E-AEBE-2726D69D471E}" destId="{1C6B8918-E156-4D37-BA8F-52AF67BA1A91}" srcOrd="3" destOrd="0" presId="urn:microsoft.com/office/officeart/2009/3/layout/SubStepProcess"/>
    <dgm:cxn modelId="{B5D94A93-71B9-41A4-B13F-A62C84931447}" type="presParOf" srcId="{87D16AA9-5918-47A3-A882-FF8896FAE1DB}" destId="{C49151CD-6B43-487B-BA40-DC786F73CFFE}" srcOrd="6" destOrd="0" presId="urn:microsoft.com/office/officeart/2009/3/layout/SubStepProcess"/>
    <dgm:cxn modelId="{64FB327D-498C-4339-80BE-DC34B6513E32}" type="presParOf" srcId="{87D16AA9-5918-47A3-A882-FF8896FAE1DB}" destId="{B6465037-1DB1-4BD9-B240-FCDC5B1780BF}" srcOrd="7" destOrd="0" presId="urn:microsoft.com/office/officeart/2009/3/layout/SubStepProcess"/>
    <dgm:cxn modelId="{1B26B0A2-01DB-4825-9917-4134F2E1D007}" type="presParOf" srcId="{B6465037-1DB1-4BD9-B240-FCDC5B1780BF}" destId="{0D35800F-94FD-44EB-83DE-E20A5517A76E}" srcOrd="0" destOrd="0" presId="urn:microsoft.com/office/officeart/2009/3/layout/SubStepProcess"/>
    <dgm:cxn modelId="{365FDAF0-39E4-4520-81E4-732AE4E1CABD}" type="presParOf" srcId="{B6465037-1DB1-4BD9-B240-FCDC5B1780BF}" destId="{BCED4F25-1941-4275-B033-8B571B2336EA}" srcOrd="1" destOrd="0" presId="urn:microsoft.com/office/officeart/2009/3/layout/SubStepProcess"/>
    <dgm:cxn modelId="{6A1581EF-40D3-4860-BFDB-149A35886C91}" type="presParOf" srcId="{B6465037-1DB1-4BD9-B240-FCDC5B1780BF}" destId="{C7CE69B7-2E41-4EF2-B459-9AB86BE5F605}" srcOrd="2" destOrd="0" presId="urn:microsoft.com/office/officeart/2009/3/layout/SubStepProcess"/>
    <dgm:cxn modelId="{67D5C0A5-FE89-413F-B881-CB9E295436AD}" type="presParOf" srcId="{B6465037-1DB1-4BD9-B240-FCDC5B1780BF}" destId="{89213140-DD3B-48B9-BFA0-E32F8E82D376}" srcOrd="3" destOrd="0" presId="urn:microsoft.com/office/officeart/2009/3/layout/SubStepProcess"/>
    <dgm:cxn modelId="{9C412F54-523A-42DD-B32D-B5B90A6A0E46}" type="presParOf" srcId="{87D16AA9-5918-47A3-A882-FF8896FAE1DB}" destId="{A81177CA-F65E-4CD8-B3C5-B732629C280A}" srcOrd="8" destOrd="0" presId="urn:microsoft.com/office/officeart/2009/3/layout/SubStepProcess"/>
    <dgm:cxn modelId="{D0FB6C0F-3680-47DC-B5A5-14F6077052EA}" type="presParOf" srcId="{87D16AA9-5918-47A3-A882-FF8896FAE1DB}" destId="{1FB89D22-C7B6-4EEF-98D2-2A8FBFAEA2DA}" srcOrd="9" destOrd="0" presId="urn:microsoft.com/office/officeart/2009/3/layout/SubStepProcess"/>
    <dgm:cxn modelId="{7EBFB37A-124F-4E53-9A60-CD057EB02647}" type="presParOf" srcId="{1FB89D22-C7B6-4EEF-98D2-2A8FBFAEA2DA}" destId="{D4115395-FB16-49D0-A7B8-3B9FF3473CE7}" srcOrd="0" destOrd="0" presId="urn:microsoft.com/office/officeart/2009/3/layout/SubStepProcess"/>
    <dgm:cxn modelId="{39DB9C71-DC2A-46D7-86E4-DF3F9FF86658}" type="presParOf" srcId="{1FB89D22-C7B6-4EEF-98D2-2A8FBFAEA2DA}" destId="{12E9A5DD-3766-4B8B-96BA-5D3BC0B5A246}" srcOrd="1" destOrd="0" presId="urn:microsoft.com/office/officeart/2009/3/layout/SubStepProcess"/>
    <dgm:cxn modelId="{944D53A3-0678-40AC-AD30-0BE58C36CEFE}" type="presParOf" srcId="{1FB89D22-C7B6-4EEF-98D2-2A8FBFAEA2DA}" destId="{15CDDEB2-4ED2-4443-AAF7-254FB01777BC}" srcOrd="2" destOrd="0" presId="urn:microsoft.com/office/officeart/2009/3/layout/SubStepProcess"/>
    <dgm:cxn modelId="{E7290857-7C6F-481A-B725-A9EB90E01C6D}" type="presParOf" srcId="{1FB89D22-C7B6-4EEF-98D2-2A8FBFAEA2DA}" destId="{9BAA3DE6-4E66-4BEE-95B1-7AE7D855EA0E}" srcOrd="3" destOrd="0" presId="urn:microsoft.com/office/officeart/2009/3/layout/SubStepProcess"/>
    <dgm:cxn modelId="{9440EC61-D098-4395-A699-F0A7554B2922}" type="presParOf" srcId="{87D16AA9-5918-47A3-A882-FF8896FAE1DB}" destId="{7B88671F-049E-45AC-98F2-3120FEF248B4}" srcOrd="10" destOrd="0" presId="urn:microsoft.com/office/officeart/2009/3/layout/SubStepProcess"/>
    <dgm:cxn modelId="{2888BF7D-9B93-4CEC-AD6B-CE2673771290}" type="presParOf" srcId="{87D16AA9-5918-47A3-A882-FF8896FAE1DB}" destId="{3CAB131A-155C-4518-85F6-4EFA303E9689}" srcOrd="11" destOrd="0" presId="urn:microsoft.com/office/officeart/2009/3/layout/SubStepProcess"/>
    <dgm:cxn modelId="{F6723ABC-2AE3-4C3B-B8CB-1EAAA33F0CB5}" type="presParOf" srcId="{3CAB131A-155C-4518-85F6-4EFA303E9689}" destId="{04F3ECF1-23CD-4D90-9E1C-246E56BEC80B}" srcOrd="0" destOrd="0" presId="urn:microsoft.com/office/officeart/2009/3/layout/SubStepProcess"/>
    <dgm:cxn modelId="{A7C9B228-7FDC-454C-BA18-3963FDC242E1}" type="presParOf" srcId="{3CAB131A-155C-4518-85F6-4EFA303E9689}" destId="{32DB8B70-E5D1-4DC9-B086-07F62D8657EF}" srcOrd="1" destOrd="0" presId="urn:microsoft.com/office/officeart/2009/3/layout/SubStepProcess"/>
    <dgm:cxn modelId="{0D474EE8-0CE9-4803-A1EA-8EC33558C405}" type="presParOf" srcId="{3CAB131A-155C-4518-85F6-4EFA303E9689}" destId="{1C2DDC79-E788-4506-AAF1-CD5925E2CA5A}" srcOrd="2" destOrd="0" presId="urn:microsoft.com/office/officeart/2009/3/layout/SubStepProcess"/>
    <dgm:cxn modelId="{E36A687C-A116-4E83-9E71-61F372562EEA}" type="presParOf" srcId="{3CAB131A-155C-4518-85F6-4EFA303E9689}" destId="{6C968A26-9F1E-46B6-8810-08B627947443}" srcOrd="3"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58009-BD24-46BB-BE1F-5432C389721C}">
      <dsp:nvSpPr>
        <dsp:cNvPr id="0" name=""/>
        <dsp:cNvSpPr/>
      </dsp:nvSpPr>
      <dsp:spPr>
        <a:xfrm>
          <a:off x="2988" y="212501"/>
          <a:ext cx="1238713" cy="4985195"/>
        </a:xfrm>
        <a:prstGeom prst="roundRect">
          <a:avLst>
            <a:gd name="adj" fmla="val 10000"/>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Most birds have approximately 175 different muscles, mainly controlling the wings, skin, and legs.</a:t>
          </a:r>
          <a:endParaRPr lang="en-US" sz="2000" kern="1200" dirty="0"/>
        </a:p>
      </dsp:txBody>
      <dsp:txXfrm>
        <a:off x="39269" y="248782"/>
        <a:ext cx="1166151" cy="4912633"/>
      </dsp:txXfrm>
    </dsp:sp>
    <dsp:sp modelId="{86EFF1CB-0DCF-4C19-B146-E71218EF5257}">
      <dsp:nvSpPr>
        <dsp:cNvPr id="0" name=""/>
        <dsp:cNvSpPr/>
      </dsp:nvSpPr>
      <dsp:spPr>
        <a:xfrm rot="210993">
          <a:off x="1357071" y="2614449"/>
          <a:ext cx="245536" cy="286691"/>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7150" dist="38100" dir="5400000" algn="ctr" rotWithShape="0">
            <a:schemeClr val="accent3">
              <a:tint val="60000"/>
              <a:hueOff val="0"/>
              <a:satOff val="0"/>
              <a:lumOff val="0"/>
              <a:alphaOff val="0"/>
              <a:shade val="9000"/>
              <a:satMod val="105000"/>
              <a:alpha val="48000"/>
            </a:scheme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357140" y="2669528"/>
        <a:ext cx="171875" cy="172015"/>
      </dsp:txXfrm>
    </dsp:sp>
    <dsp:sp modelId="{9F805103-931F-437C-8BF5-33432E1C0A0F}">
      <dsp:nvSpPr>
        <dsp:cNvPr id="0" name=""/>
        <dsp:cNvSpPr/>
      </dsp:nvSpPr>
      <dsp:spPr>
        <a:xfrm>
          <a:off x="1704106" y="314498"/>
          <a:ext cx="1156012" cy="4985195"/>
        </a:xfrm>
        <a:prstGeom prst="roundRect">
          <a:avLst>
            <a:gd name="adj" fmla="val 10000"/>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The largest muscles control the wings and run between the upper arm and the keel</a:t>
          </a:r>
          <a:r>
            <a:rPr lang="en-US" sz="1400" kern="1200" dirty="0" smtClean="0"/>
            <a:t>.</a:t>
          </a:r>
          <a:endParaRPr lang="en-US" sz="1400" kern="1200" dirty="0"/>
        </a:p>
      </dsp:txBody>
      <dsp:txXfrm>
        <a:off x="1737964" y="348356"/>
        <a:ext cx="1088296" cy="4917479"/>
      </dsp:txXfrm>
    </dsp:sp>
    <dsp:sp modelId="{20B1B212-645B-47E0-B883-30A3F1094654}">
      <dsp:nvSpPr>
        <dsp:cNvPr id="0" name=""/>
        <dsp:cNvSpPr/>
      </dsp:nvSpPr>
      <dsp:spPr>
        <a:xfrm rot="21383630">
          <a:off x="2975477" y="2612315"/>
          <a:ext cx="245560" cy="286691"/>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7150" dist="38100" dir="5400000" algn="ctr" rotWithShape="0">
            <a:schemeClr val="accent3">
              <a:tint val="60000"/>
              <a:hueOff val="0"/>
              <a:satOff val="0"/>
              <a:lumOff val="0"/>
              <a:alphaOff val="0"/>
              <a:shade val="9000"/>
              <a:satMod val="105000"/>
              <a:alpha val="48000"/>
            </a:scheme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975550" y="2671970"/>
        <a:ext cx="171892" cy="172015"/>
      </dsp:txXfrm>
    </dsp:sp>
    <dsp:sp modelId="{A03C69F4-17E8-4CDE-9319-74EB826F9475}">
      <dsp:nvSpPr>
        <dsp:cNvPr id="0" name=""/>
        <dsp:cNvSpPr/>
      </dsp:nvSpPr>
      <dsp:spPr>
        <a:xfrm>
          <a:off x="3322524" y="212501"/>
          <a:ext cx="1156012" cy="4985195"/>
        </a:xfrm>
        <a:prstGeom prst="roundRect">
          <a:avLst>
            <a:gd name="adj" fmla="val 10000"/>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The </a:t>
          </a:r>
          <a:r>
            <a:rPr lang="en-US" sz="1800" kern="1200" dirty="0" err="1" smtClean="0"/>
            <a:t>pectoralis</a:t>
          </a:r>
          <a:r>
            <a:rPr lang="en-US" sz="1800" kern="1200" dirty="0" smtClean="0"/>
            <a:t> major provides the powerful </a:t>
          </a:r>
          <a:r>
            <a:rPr lang="en-US" sz="1800" kern="1200" dirty="0" err="1" smtClean="0"/>
            <a:t>downstrokeThe</a:t>
          </a:r>
          <a:r>
            <a:rPr lang="en-US" sz="1800" kern="1200" dirty="0" smtClean="0"/>
            <a:t> </a:t>
          </a:r>
          <a:r>
            <a:rPr lang="en-US" sz="1800" kern="1200" dirty="0" err="1" smtClean="0"/>
            <a:t>supracoracoideus</a:t>
          </a:r>
          <a:r>
            <a:rPr lang="en-US" sz="1800" kern="1200" dirty="0" smtClean="0"/>
            <a:t> muscle raises the wing Uses a pulley-like system to lift the wing.</a:t>
          </a:r>
          <a:endParaRPr lang="en-US" sz="1800" kern="1200" dirty="0"/>
        </a:p>
      </dsp:txBody>
      <dsp:txXfrm>
        <a:off x="3356382" y="246359"/>
        <a:ext cx="1088296" cy="4917479"/>
      </dsp:txXfrm>
    </dsp:sp>
    <dsp:sp modelId="{67D90449-6DA4-4D84-A8E5-33FEB1DB6C87}">
      <dsp:nvSpPr>
        <dsp:cNvPr id="0" name=""/>
        <dsp:cNvSpPr/>
      </dsp:nvSpPr>
      <dsp:spPr>
        <a:xfrm>
          <a:off x="4594137" y="2561753"/>
          <a:ext cx="245074" cy="286691"/>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7150" dist="38100" dir="5400000" algn="ctr" rotWithShape="0">
            <a:schemeClr val="accent3">
              <a:tint val="60000"/>
              <a:hueOff val="0"/>
              <a:satOff val="0"/>
              <a:lumOff val="0"/>
              <a:alphaOff val="0"/>
              <a:shade val="9000"/>
              <a:satMod val="105000"/>
              <a:alpha val="48000"/>
            </a:scheme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594137" y="2619091"/>
        <a:ext cx="171552" cy="172015"/>
      </dsp:txXfrm>
    </dsp:sp>
    <dsp:sp modelId="{12BFA4F9-AC39-4D29-844B-2AB2601128DC}">
      <dsp:nvSpPr>
        <dsp:cNvPr id="0" name=""/>
        <dsp:cNvSpPr/>
      </dsp:nvSpPr>
      <dsp:spPr>
        <a:xfrm>
          <a:off x="4940941" y="212501"/>
          <a:ext cx="1156012" cy="4985195"/>
        </a:xfrm>
        <a:prstGeom prst="roundRect">
          <a:avLst>
            <a:gd name="adj" fmla="val 10000"/>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These </a:t>
          </a:r>
          <a:r>
            <a:rPr lang="en-US" sz="2000" kern="1200" dirty="0" err="1" smtClean="0"/>
            <a:t>musclesconstitute</a:t>
          </a:r>
          <a:r>
            <a:rPr lang="en-US" sz="2000" kern="1200" dirty="0" smtClean="0"/>
            <a:t> about 20 – 25 percent of the bird's total body mass. </a:t>
          </a:r>
          <a:endParaRPr lang="en-US" sz="2000" kern="1200" dirty="0"/>
        </a:p>
      </dsp:txBody>
      <dsp:txXfrm>
        <a:off x="4974799" y="246359"/>
        <a:ext cx="1088296" cy="4917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1BBB3-2D30-46E6-8238-0C2982CF603B}">
      <dsp:nvSpPr>
        <dsp:cNvPr id="0" name=""/>
        <dsp:cNvSpPr/>
      </dsp:nvSpPr>
      <dsp:spPr>
        <a:xfrm>
          <a:off x="866" y="1058457"/>
          <a:ext cx="2352610" cy="235261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en-US" sz="2300" kern="1200" dirty="0" smtClean="0"/>
            <a:t>The </a:t>
          </a:r>
          <a:r>
            <a:rPr lang="en-US" sz="2300" kern="1200" dirty="0" smtClean="0"/>
            <a:t>organisms on earth, only birds have feathers</a:t>
          </a:r>
          <a:endParaRPr lang="en-US" sz="2300" kern="1200" dirty="0"/>
        </a:p>
      </dsp:txBody>
      <dsp:txXfrm>
        <a:off x="345398" y="1402989"/>
        <a:ext cx="1663546" cy="1663546"/>
      </dsp:txXfrm>
    </dsp:sp>
    <dsp:sp modelId="{F5D1D669-8075-4D15-B8F5-2B189537F2EF}">
      <dsp:nvSpPr>
        <dsp:cNvPr id="0" name=""/>
        <dsp:cNvSpPr/>
      </dsp:nvSpPr>
      <dsp:spPr>
        <a:xfrm rot="17330605">
          <a:off x="1830842" y="1201753"/>
          <a:ext cx="1750347" cy="0"/>
        </a:xfrm>
        <a:custGeom>
          <a:avLst/>
          <a:gdLst/>
          <a:ahLst/>
          <a:cxnLst/>
          <a:rect l="0" t="0" r="0" b="0"/>
          <a:pathLst>
            <a:path>
              <a:moveTo>
                <a:pt x="0" y="0"/>
              </a:moveTo>
              <a:lnTo>
                <a:pt x="1750347"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F281CB-6F05-4F5E-BB5D-B4A2237C42AE}">
      <dsp:nvSpPr>
        <dsp:cNvPr id="0" name=""/>
        <dsp:cNvSpPr/>
      </dsp:nvSpPr>
      <dsp:spPr>
        <a:xfrm>
          <a:off x="2988681" y="373484"/>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3CC18-10C7-45B0-8947-6C19C8801373}">
      <dsp:nvSpPr>
        <dsp:cNvPr id="0" name=""/>
        <dsp:cNvSpPr/>
      </dsp:nvSpPr>
      <dsp:spPr>
        <a:xfrm>
          <a:off x="3263669" y="1229"/>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They are instrumental in flying.</a:t>
          </a:r>
          <a:endParaRPr lang="en-US" sz="1000" kern="1200" dirty="0"/>
        </a:p>
      </dsp:txBody>
      <dsp:txXfrm>
        <a:off x="3263669" y="1229"/>
        <a:ext cx="1949909" cy="744511"/>
      </dsp:txXfrm>
    </dsp:sp>
    <dsp:sp modelId="{8BAE324A-2EC6-410F-AF60-B4D945032B97}">
      <dsp:nvSpPr>
        <dsp:cNvPr id="0" name=""/>
        <dsp:cNvSpPr/>
      </dsp:nvSpPr>
      <dsp:spPr>
        <a:xfrm rot="17977846">
          <a:off x="2134289" y="1614957"/>
          <a:ext cx="1143451" cy="0"/>
        </a:xfrm>
        <a:custGeom>
          <a:avLst/>
          <a:gdLst/>
          <a:ahLst/>
          <a:cxnLst/>
          <a:rect l="0" t="0" r="0" b="0"/>
          <a:pathLst>
            <a:path>
              <a:moveTo>
                <a:pt x="0" y="0"/>
              </a:moveTo>
              <a:lnTo>
                <a:pt x="1143451"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FBA500-A9CD-40C8-9913-3C99D383B3C6}">
      <dsp:nvSpPr>
        <dsp:cNvPr id="0" name=""/>
        <dsp:cNvSpPr/>
      </dsp:nvSpPr>
      <dsp:spPr>
        <a:xfrm>
          <a:off x="2988681" y="1117995"/>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55290-9DA5-45C5-9925-5DF1DDD3F655}">
      <dsp:nvSpPr>
        <dsp:cNvPr id="0" name=""/>
        <dsp:cNvSpPr/>
      </dsp:nvSpPr>
      <dsp:spPr>
        <a:xfrm>
          <a:off x="3263669" y="745740"/>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They play a critical role in temperature regulation.</a:t>
          </a:r>
          <a:endParaRPr lang="en-US" sz="1000" kern="1200" dirty="0"/>
        </a:p>
      </dsp:txBody>
      <dsp:txXfrm>
        <a:off x="3263669" y="745740"/>
        <a:ext cx="1949909" cy="744511"/>
      </dsp:txXfrm>
    </dsp:sp>
    <dsp:sp modelId="{E466FF1C-83C4-4380-8346-E55333B42120}">
      <dsp:nvSpPr>
        <dsp:cNvPr id="0" name=""/>
        <dsp:cNvSpPr/>
      </dsp:nvSpPr>
      <dsp:spPr>
        <a:xfrm rot="19777679">
          <a:off x="2378385" y="2028160"/>
          <a:ext cx="655259" cy="0"/>
        </a:xfrm>
        <a:custGeom>
          <a:avLst/>
          <a:gdLst/>
          <a:ahLst/>
          <a:cxnLst/>
          <a:rect l="0" t="0" r="0" b="0"/>
          <a:pathLst>
            <a:path>
              <a:moveTo>
                <a:pt x="0" y="0"/>
              </a:moveTo>
              <a:lnTo>
                <a:pt x="655259"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809F4B-9841-43D5-9FDB-6FC03DB7C678}">
      <dsp:nvSpPr>
        <dsp:cNvPr id="0" name=""/>
        <dsp:cNvSpPr/>
      </dsp:nvSpPr>
      <dsp:spPr>
        <a:xfrm>
          <a:off x="2988681" y="1862506"/>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B8918-E156-4D37-BA8F-52AF67BA1A91}">
      <dsp:nvSpPr>
        <dsp:cNvPr id="0" name=""/>
        <dsp:cNvSpPr/>
      </dsp:nvSpPr>
      <dsp:spPr>
        <a:xfrm>
          <a:off x="3263669" y="1490251"/>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Their color patterns are essential in both display and camouflage.</a:t>
          </a:r>
          <a:endParaRPr lang="en-US" sz="1000" kern="1200" dirty="0"/>
        </a:p>
      </dsp:txBody>
      <dsp:txXfrm>
        <a:off x="3263669" y="1490251"/>
        <a:ext cx="1949909" cy="744511"/>
      </dsp:txXfrm>
    </dsp:sp>
    <dsp:sp modelId="{C49151CD-6B43-487B-BA40-DC786F73CFFE}">
      <dsp:nvSpPr>
        <dsp:cNvPr id="0" name=""/>
        <dsp:cNvSpPr/>
      </dsp:nvSpPr>
      <dsp:spPr>
        <a:xfrm rot="1822321">
          <a:off x="2378385" y="2441364"/>
          <a:ext cx="655259" cy="0"/>
        </a:xfrm>
        <a:custGeom>
          <a:avLst/>
          <a:gdLst/>
          <a:ahLst/>
          <a:cxnLst/>
          <a:rect l="0" t="0" r="0" b="0"/>
          <a:pathLst>
            <a:path>
              <a:moveTo>
                <a:pt x="0" y="0"/>
              </a:moveTo>
              <a:lnTo>
                <a:pt x="655259"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CE69B7-2E41-4EF2-B459-9AB86BE5F605}">
      <dsp:nvSpPr>
        <dsp:cNvPr id="0" name=""/>
        <dsp:cNvSpPr/>
      </dsp:nvSpPr>
      <dsp:spPr>
        <a:xfrm>
          <a:off x="2988681" y="2607018"/>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213140-DD3B-48B9-BFA0-E32F8E82D376}">
      <dsp:nvSpPr>
        <dsp:cNvPr id="0" name=""/>
        <dsp:cNvSpPr/>
      </dsp:nvSpPr>
      <dsp:spPr>
        <a:xfrm>
          <a:off x="3263669" y="2234762"/>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The mass of feathers on a bird’s body constitutes its plumage</a:t>
          </a:r>
          <a:endParaRPr lang="en-US" sz="1000" kern="1200" dirty="0"/>
        </a:p>
      </dsp:txBody>
      <dsp:txXfrm>
        <a:off x="3263669" y="2234762"/>
        <a:ext cx="1949909" cy="744511"/>
      </dsp:txXfrm>
    </dsp:sp>
    <dsp:sp modelId="{A81177CA-F65E-4CD8-B3C5-B732629C280A}">
      <dsp:nvSpPr>
        <dsp:cNvPr id="0" name=""/>
        <dsp:cNvSpPr/>
      </dsp:nvSpPr>
      <dsp:spPr>
        <a:xfrm rot="3622154">
          <a:off x="2134289" y="2854567"/>
          <a:ext cx="1143451" cy="0"/>
        </a:xfrm>
        <a:custGeom>
          <a:avLst/>
          <a:gdLst/>
          <a:ahLst/>
          <a:cxnLst/>
          <a:rect l="0" t="0" r="0" b="0"/>
          <a:pathLst>
            <a:path>
              <a:moveTo>
                <a:pt x="0" y="0"/>
              </a:moveTo>
              <a:lnTo>
                <a:pt x="1143451"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CDDEB2-4ED2-4443-AAF7-254FB01777BC}">
      <dsp:nvSpPr>
        <dsp:cNvPr id="0" name=""/>
        <dsp:cNvSpPr/>
      </dsp:nvSpPr>
      <dsp:spPr>
        <a:xfrm>
          <a:off x="2988681" y="3351529"/>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AA3DE6-4E66-4BEE-95B1-7AE7D855EA0E}">
      <dsp:nvSpPr>
        <dsp:cNvPr id="0" name=""/>
        <dsp:cNvSpPr/>
      </dsp:nvSpPr>
      <dsp:spPr>
        <a:xfrm>
          <a:off x="3263669" y="2979273"/>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Feathers clump in distinct tracts with featherless areas in between</a:t>
          </a:r>
          <a:endParaRPr lang="en-US" sz="1000" kern="1200" dirty="0"/>
        </a:p>
      </dsp:txBody>
      <dsp:txXfrm>
        <a:off x="3263669" y="2979273"/>
        <a:ext cx="1949909" cy="744511"/>
      </dsp:txXfrm>
    </dsp:sp>
    <dsp:sp modelId="{7B88671F-049E-45AC-98F2-3120FEF248B4}">
      <dsp:nvSpPr>
        <dsp:cNvPr id="0" name=""/>
        <dsp:cNvSpPr/>
      </dsp:nvSpPr>
      <dsp:spPr>
        <a:xfrm rot="4269395">
          <a:off x="1830842" y="3267771"/>
          <a:ext cx="1750347" cy="0"/>
        </a:xfrm>
        <a:custGeom>
          <a:avLst/>
          <a:gdLst/>
          <a:ahLst/>
          <a:cxnLst/>
          <a:rect l="0" t="0" r="0" b="0"/>
          <a:pathLst>
            <a:path>
              <a:moveTo>
                <a:pt x="0" y="0"/>
              </a:moveTo>
              <a:lnTo>
                <a:pt x="1750347"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2DDC79-E788-4506-AAF1-CD5925E2CA5A}">
      <dsp:nvSpPr>
        <dsp:cNvPr id="0" name=""/>
        <dsp:cNvSpPr/>
      </dsp:nvSpPr>
      <dsp:spPr>
        <a:xfrm>
          <a:off x="2988681" y="4096040"/>
          <a:ext cx="274987" cy="0"/>
        </a:xfrm>
        <a:prstGeom prst="line">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8A26-9F1E-46B6-8810-08B627947443}">
      <dsp:nvSpPr>
        <dsp:cNvPr id="0" name=""/>
        <dsp:cNvSpPr/>
      </dsp:nvSpPr>
      <dsp:spPr>
        <a:xfrm>
          <a:off x="3263669" y="3723784"/>
          <a:ext cx="1949909" cy="744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en-US" sz="1000" kern="1200" dirty="0" smtClean="0"/>
            <a:t>Birds’ color patterns are built of these units Worn feathers are periodically replaced through a process called “molt”</a:t>
          </a:r>
          <a:endParaRPr lang="en-US" sz="1000" kern="1200" dirty="0"/>
        </a:p>
      </dsp:txBody>
      <dsp:txXfrm>
        <a:off x="3263669" y="3723784"/>
        <a:ext cx="1949909" cy="7445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DC164A-8A70-46C8-AC4F-FB7B42DE3809}" type="datetimeFigureOut">
              <a:rPr lang="en-US" smtClean="0"/>
              <a:pPr/>
              <a:t>3/7/2016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D82D2-1DBE-4291-BEFD-3B248FBC1459}" type="slidenum">
              <a:rPr lang="en-US" smtClean="0"/>
              <a:pPr/>
              <a:t>‹#›</a:t>
            </a:fld>
            <a:endParaRPr lang="en-US"/>
          </a:p>
        </p:txBody>
      </p:sp>
    </p:spTree>
    <p:extLst>
      <p:ext uri="{BB962C8B-B14F-4D97-AF65-F5344CB8AC3E}">
        <p14:creationId xmlns:p14="http://schemas.microsoft.com/office/powerpoint/2010/main" val="10535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3D82D2-1DBE-4291-BEFD-3B248FBC1459}" type="slidenum">
              <a:rPr lang="en-US" smtClean="0"/>
              <a:pPr/>
              <a:t>2</a:t>
            </a:fld>
            <a:endParaRPr lang="en-US" dirty="0"/>
          </a:p>
        </p:txBody>
      </p:sp>
    </p:spTree>
    <p:extLst>
      <p:ext uri="{BB962C8B-B14F-4D97-AF65-F5344CB8AC3E}">
        <p14:creationId xmlns:p14="http://schemas.microsoft.com/office/powerpoint/2010/main" val="148097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9E29435-1A37-4778-A3DC-FC2FEF68FC3B}" type="datetimeFigureOut">
              <a:rPr lang="en-US" smtClean="0"/>
              <a:pPr/>
              <a:t>3/7/2016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CA07FD7-C3C3-478D-9E98-6EBD2654E8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29435-1A37-4778-A3DC-FC2FEF68FC3B}"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29435-1A37-4778-A3DC-FC2FEF68FC3B}"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29435-1A37-4778-A3DC-FC2FEF68FC3B}"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E29435-1A37-4778-A3DC-FC2FEF68FC3B}"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07FD7-C3C3-478D-9E98-6EBD2654E8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E29435-1A37-4778-A3DC-FC2FEF68FC3B}"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E29435-1A37-4778-A3DC-FC2FEF68FC3B}" type="datetimeFigureOut">
              <a:rPr lang="en-US" smtClean="0"/>
              <a:pPr/>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E29435-1A37-4778-A3DC-FC2FEF68FC3B}" type="datetimeFigureOut">
              <a:rPr lang="en-US" smtClean="0"/>
              <a:pPr/>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29435-1A37-4778-A3DC-FC2FEF68FC3B}" type="datetimeFigureOut">
              <a:rPr lang="en-US" smtClean="0"/>
              <a:pPr/>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E29435-1A37-4778-A3DC-FC2FEF68FC3B}"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07FD7-C3C3-478D-9E98-6EBD2654E8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E29435-1A37-4778-A3DC-FC2FEF68FC3B}"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CA07FD7-C3C3-478D-9E98-6EBD2654E8C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E29435-1A37-4778-A3DC-FC2FEF68FC3B}" type="datetimeFigureOut">
              <a:rPr lang="en-US" smtClean="0"/>
              <a:pPr/>
              <a:t>3/7/2016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CA07FD7-C3C3-478D-9E98-6EBD2654E8C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9.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1.jp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media.mnn.com/assets/images/2015/08/Wilson's_Bird_of_Paradise_Best.jpg.838x0_q80.jpg"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Image result for bismillah pic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4202317" cy="1600438"/>
          </a:xfrm>
          <a:prstGeom prst="rect">
            <a:avLst/>
          </a:prstGeom>
          <a:noFill/>
        </p:spPr>
        <p:txBody>
          <a:bodyPr wrap="square" lIns="91440" tIns="45720" rIns="91440" bIns="45720">
            <a:spAutoFit/>
          </a:bodyPr>
          <a:lstStyle/>
          <a:p>
            <a:pPr algn="ctr"/>
            <a:endParaRPr lang="en-US" sz="4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gn="ctr"/>
            <a:r>
              <a:rPr lang="en-US" sz="4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ii: Albatross:</a:t>
            </a: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TextBox 4"/>
          <p:cNvSpPr txBox="1"/>
          <p:nvPr/>
        </p:nvSpPr>
        <p:spPr>
          <a:xfrm>
            <a:off x="228600" y="1828800"/>
            <a:ext cx="7315200" cy="2862322"/>
          </a:xfrm>
          <a:prstGeom prst="rect">
            <a:avLst/>
          </a:prstGeom>
          <a:noFill/>
        </p:spPr>
        <p:txBody>
          <a:bodyPr wrap="square" rtlCol="0">
            <a:spAutoFit/>
          </a:bodyPr>
          <a:lstStyle/>
          <a:p>
            <a:pPr>
              <a:buFont typeface="Arial" pitchFamily="34" charset="0"/>
              <a:buChar char="•"/>
            </a:pPr>
            <a:r>
              <a:rPr lang="en-US" dirty="0" smtClean="0"/>
              <a:t>In size it is look like a combination of gull, pelican and parrot.</a:t>
            </a:r>
          </a:p>
          <a:p>
            <a:pPr marL="0" lvl="8">
              <a:buFont typeface="Arial" pitchFamily="34" charset="0"/>
              <a:buChar char="•"/>
            </a:pPr>
            <a:endParaRPr lang="en-US" dirty="0" smtClean="0"/>
          </a:p>
          <a:p>
            <a:pPr marL="0" lvl="8">
              <a:buFont typeface="Arial" pitchFamily="34" charset="0"/>
              <a:buChar char="•"/>
            </a:pPr>
            <a:r>
              <a:rPr lang="en-US" dirty="0" smtClean="0"/>
              <a:t>It is one of the most  gorgeous  tropical bird  you’ll  ever see, it </a:t>
            </a:r>
            <a:r>
              <a:rPr lang="en-US" dirty="0" err="1" smtClean="0"/>
              <a:t>It</a:t>
            </a:r>
            <a:r>
              <a:rPr lang="en-US" dirty="0" smtClean="0"/>
              <a:t> is a both rainforest and  seabird that depend on fishes for food.</a:t>
            </a:r>
          </a:p>
          <a:p>
            <a:pPr marL="0" lvl="8">
              <a:buFont typeface="Arial" pitchFamily="34" charset="0"/>
              <a:buChar char="•"/>
            </a:pPr>
            <a:endParaRPr lang="en-US" dirty="0" smtClean="0"/>
          </a:p>
          <a:p>
            <a:pPr marL="0" lvl="8">
              <a:buFont typeface="Arial" pitchFamily="34" charset="0"/>
              <a:buChar char="•"/>
            </a:pPr>
            <a:r>
              <a:rPr lang="en-US" dirty="0" smtClean="0"/>
              <a:t>Has a dark  grey shade on the face and head side and light grey feathers with white spots at the bottom.</a:t>
            </a:r>
          </a:p>
          <a:p>
            <a:pPr>
              <a:buFont typeface="Arial" pitchFamily="34" charset="0"/>
              <a:buChar char="•"/>
            </a:pPr>
            <a:endParaRPr lang="en-US" dirty="0" smtClean="0"/>
          </a:p>
          <a:p>
            <a:pPr>
              <a:buFont typeface="Arial" pitchFamily="34" charset="0"/>
              <a:buChar char="•"/>
            </a:pPr>
            <a:r>
              <a:rPr lang="en-US" dirty="0" smtClean="0"/>
              <a:t>They are surprisingly one of those rare birds that live to long age, and still declared endangered.</a:t>
            </a:r>
          </a:p>
        </p:txBody>
      </p:sp>
      <p:pic>
        <p:nvPicPr>
          <p:cNvPr id="6" name="Picture 5" descr="Albatross Bird Image"/>
          <p:cNvPicPr/>
          <p:nvPr/>
        </p:nvPicPr>
        <p:blipFill>
          <a:blip r:embed="rId2"/>
          <a:srcRect/>
          <a:stretch>
            <a:fillRect/>
          </a:stretch>
        </p:blipFill>
        <p:spPr bwMode="auto">
          <a:xfrm>
            <a:off x="4495800" y="4343400"/>
            <a:ext cx="4419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3505200" cy="923330"/>
          </a:xfrm>
          <a:prstGeom prst="rect">
            <a:avLst/>
          </a:prstGeom>
          <a:noFill/>
        </p:spPr>
        <p:txBody>
          <a:bodyPr wrap="square" lIns="91440" tIns="45720" rIns="91440" bIns="45720">
            <a:spAutoFit/>
          </a:bodyPr>
          <a:lstStyle/>
          <a:p>
            <a:pPr algn="ctr"/>
            <a:r>
              <a:rPr lang="en-US" sz="4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iii:Booby:</a:t>
            </a: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6" name="TextBox 5"/>
          <p:cNvSpPr txBox="1"/>
          <p:nvPr/>
        </p:nvSpPr>
        <p:spPr>
          <a:xfrm>
            <a:off x="228600" y="1447800"/>
            <a:ext cx="3886200" cy="3970318"/>
          </a:xfrm>
          <a:prstGeom prst="rect">
            <a:avLst/>
          </a:prstGeom>
          <a:noFill/>
        </p:spPr>
        <p:txBody>
          <a:bodyPr wrap="square" rtlCol="0">
            <a:spAutoFit/>
          </a:bodyPr>
          <a:lstStyle/>
          <a:p>
            <a:pPr>
              <a:buFont typeface="Arial" pitchFamily="34" charset="0"/>
              <a:buChar char="•"/>
            </a:pPr>
            <a:r>
              <a:rPr lang="en-US" dirty="0" smtClean="0"/>
              <a:t>This is one of those tropical birds that can swim, fly and swoop to hunt for food.</a:t>
            </a:r>
          </a:p>
          <a:p>
            <a:pPr>
              <a:buFont typeface="Arial" pitchFamily="34" charset="0"/>
              <a:buChar char="•"/>
            </a:pPr>
            <a:endParaRPr lang="en-US" dirty="0" smtClean="0"/>
          </a:p>
          <a:p>
            <a:pPr>
              <a:buFont typeface="Arial" pitchFamily="34" charset="0"/>
              <a:buChar char="•"/>
            </a:pPr>
            <a:r>
              <a:rPr lang="en-US" dirty="0" smtClean="0"/>
              <a:t> It’s a sea bird that quite a  large bird and can  be as big as pelicans.</a:t>
            </a:r>
          </a:p>
          <a:p>
            <a:pPr>
              <a:buFont typeface="Arial" pitchFamily="34" charset="0"/>
              <a:buChar char="•"/>
            </a:pPr>
            <a:endParaRPr lang="en-US" dirty="0" smtClean="0"/>
          </a:p>
          <a:p>
            <a:pPr>
              <a:buFont typeface="Arial" pitchFamily="34" charset="0"/>
              <a:buChar char="•"/>
            </a:pPr>
            <a:r>
              <a:rPr lang="en-US" dirty="0" smtClean="0"/>
              <a:t>The  bird has a long beak that helps it catch fishes easily, with a smooth plumage, wide and long wings, and duck foot pigmentation.</a:t>
            </a:r>
          </a:p>
          <a:p>
            <a:pPr>
              <a:buFont typeface="Arial" pitchFamily="34" charset="0"/>
              <a:buChar char="•"/>
            </a:pPr>
            <a:endParaRPr lang="en-US" dirty="0" smtClean="0"/>
          </a:p>
          <a:p>
            <a:pPr>
              <a:buFont typeface="Arial" pitchFamily="34" charset="0"/>
              <a:buChar char="•"/>
            </a:pPr>
            <a:r>
              <a:rPr lang="en-US" dirty="0" smtClean="0"/>
              <a:t>Its blue color foot also indicate the current health condition of a booby.</a:t>
            </a:r>
            <a:endParaRPr lang="en-US" dirty="0"/>
          </a:p>
        </p:txBody>
      </p:sp>
      <p:pic>
        <p:nvPicPr>
          <p:cNvPr id="7" name="Picture 6" descr="Booby Bird"/>
          <p:cNvPicPr/>
          <p:nvPr/>
        </p:nvPicPr>
        <p:blipFill>
          <a:blip r:embed="rId2"/>
          <a:srcRect/>
          <a:stretch>
            <a:fillRect/>
          </a:stretch>
        </p:blipFill>
        <p:spPr bwMode="auto">
          <a:xfrm>
            <a:off x="4038600" y="2438400"/>
            <a:ext cx="49530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752600"/>
            <a:ext cx="8064399" cy="1938992"/>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000" b="1" dirty="0" smtClean="0">
                <a:ln>
                  <a:solidFill>
                    <a:schemeClr val="accent5"/>
                  </a:solidFill>
                  <a:prstDash val="solid"/>
                </a:ln>
                <a:effectLst>
                  <a:outerShdw blurRad="88000" dist="50800" dir="5040000" algn="tl">
                    <a:schemeClr val="accent4">
                      <a:tint val="80000"/>
                      <a:satMod val="250000"/>
                      <a:alpha val="45000"/>
                    </a:schemeClr>
                  </a:outerShdw>
                </a:effectLst>
                <a:latin typeface="Andalus" pitchFamily="18" charset="-78"/>
                <a:cs typeface="Andalus" pitchFamily="18" charset="-78"/>
              </a:rPr>
              <a:t>Flight &amp; Flightless Birds</a:t>
            </a:r>
          </a:p>
          <a:p>
            <a:pPr algn="ctr"/>
            <a:r>
              <a:rPr lang="en-US" sz="6000" b="1" dirty="0" smtClean="0">
                <a:ln>
                  <a:solidFill>
                    <a:schemeClr val="accent5"/>
                  </a:solidFill>
                  <a:prstDash val="solid"/>
                </a:ln>
                <a:effectLst>
                  <a:outerShdw blurRad="88000" dist="50800" dir="5040000" algn="tl">
                    <a:schemeClr val="accent4">
                      <a:tint val="80000"/>
                      <a:satMod val="250000"/>
                      <a:alpha val="45000"/>
                    </a:schemeClr>
                  </a:outerShdw>
                </a:effectLst>
                <a:latin typeface="Andalus" pitchFamily="18" charset="-78"/>
                <a:cs typeface="Andalus" pitchFamily="18" charset="-78"/>
              </a:rPr>
              <a:t> </a:t>
            </a:r>
            <a:endParaRPr lang="en-US" sz="6000" b="1" cap="none" spc="0" dirty="0">
              <a:ln>
                <a:solidFill>
                  <a:schemeClr val="accent5"/>
                </a:solidFill>
                <a:prstDash val="solid"/>
              </a:ln>
              <a:effectLst>
                <a:outerShdw blurRad="88000" dist="50800" dir="5040000" algn="tl">
                  <a:schemeClr val="accent4">
                    <a:tint val="80000"/>
                    <a:satMod val="250000"/>
                    <a:alpha val="45000"/>
                  </a:schemeClr>
                </a:outerShdw>
              </a:effectLst>
              <a:latin typeface="Andalus" pitchFamily="18" charset="-78"/>
              <a:cs typeface="Andalus" pitchFamily="18" charset="-78"/>
            </a:endParaRPr>
          </a:p>
        </p:txBody>
      </p:sp>
      <p:sp>
        <p:nvSpPr>
          <p:cNvPr id="14" name="TextBox 13"/>
          <p:cNvSpPr txBox="1"/>
          <p:nvPr/>
        </p:nvSpPr>
        <p:spPr>
          <a:xfrm>
            <a:off x="1752600" y="4038600"/>
            <a:ext cx="4572000" cy="584775"/>
          </a:xfrm>
          <a:prstGeom prst="rect">
            <a:avLst/>
          </a:prstGeom>
          <a:noFill/>
        </p:spPr>
        <p:txBody>
          <a:bodyPr wrap="square" rtlCol="0">
            <a:spAutoFit/>
          </a:bodyPr>
          <a:lstStyle/>
          <a:p>
            <a:r>
              <a:rPr lang="en-US" sz="3200" dirty="0" smtClean="0">
                <a:latin typeface="Algerian" pitchFamily="82" charset="0"/>
              </a:rPr>
              <a:t>BY LAMIAH MANSOOR</a:t>
            </a:r>
            <a:endParaRPr lang="en-US" sz="3200" dirty="0">
              <a:latin typeface="Algerian" pitchFamily="8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5791200" cy="769441"/>
          </a:xfrm>
          <a:prstGeom prst="rect">
            <a:avLst/>
          </a:prstGeom>
        </p:spPr>
        <p:txBody>
          <a:bodyPr wrap="square">
            <a:spAutoFit/>
          </a:bodyPr>
          <a:lstStyle/>
          <a:p>
            <a:pPr algn="ctr"/>
            <a:r>
              <a:rPr lang="en-US" sz="4400" b="1" dirty="0" smtClean="0">
                <a:ln w="10541" cmpd="sng">
                  <a:solidFill>
                    <a:schemeClr val="tx2"/>
                  </a:solidFill>
                  <a:prstDash val="solid"/>
                </a:ln>
                <a:solidFill>
                  <a:schemeClr val="accent5"/>
                </a:solidFill>
                <a:latin typeface="Agency FB" pitchFamily="34" charset="0"/>
                <a:cs typeface="Angsana New" pitchFamily="18" charset="-34"/>
              </a:rPr>
              <a:t>Introduction:-</a:t>
            </a:r>
          </a:p>
        </p:txBody>
      </p:sp>
      <p:sp>
        <p:nvSpPr>
          <p:cNvPr id="3" name="Rectangle 2"/>
          <p:cNvSpPr/>
          <p:nvPr/>
        </p:nvSpPr>
        <p:spPr>
          <a:xfrm>
            <a:off x="1600200" y="2667000"/>
            <a:ext cx="4572000" cy="1477328"/>
          </a:xfrm>
          <a:prstGeom prst="rect">
            <a:avLst/>
          </a:prstGeom>
        </p:spPr>
        <p:txBody>
          <a:bodyPr>
            <a:spAutoFit/>
          </a:bodyPr>
          <a:lstStyle/>
          <a:p>
            <a:pPr algn="just"/>
            <a:r>
              <a:rPr lang="en-US" dirty="0" smtClean="0"/>
              <a:t>There are two types of birds.</a:t>
            </a:r>
          </a:p>
          <a:p>
            <a:pPr algn="just"/>
            <a:endParaRPr lang="en-US" dirty="0" smtClean="0"/>
          </a:p>
          <a:p>
            <a:pPr algn="just"/>
            <a:r>
              <a:rPr lang="en-US" dirty="0" smtClean="0"/>
              <a:t>i: flying birds</a:t>
            </a:r>
          </a:p>
          <a:p>
            <a:pPr algn="just"/>
            <a:r>
              <a:rPr lang="en-US" dirty="0" smtClean="0"/>
              <a:t> </a:t>
            </a:r>
          </a:p>
          <a:p>
            <a:pPr algn="just"/>
            <a:r>
              <a:rPr lang="en-US" dirty="0" smtClean="0"/>
              <a:t>ii: non flying birds.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5286576" cy="923330"/>
          </a:xfrm>
          <a:prstGeom prst="rect">
            <a:avLst/>
          </a:prstGeom>
          <a:noFill/>
        </p:spPr>
        <p:txBody>
          <a:bodyPr wrap="square" lIns="91440" tIns="45720" rIns="91440" bIns="45720">
            <a:sp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Non-Flying Birds</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0" y="1676400"/>
            <a:ext cx="4648200" cy="5078313"/>
          </a:xfrm>
          <a:prstGeom prst="rect">
            <a:avLst/>
          </a:prstGeom>
          <a:noFill/>
        </p:spPr>
        <p:txBody>
          <a:bodyPr wrap="square" rtlCol="0">
            <a:spAutoFit/>
          </a:bodyPr>
          <a:lstStyle/>
          <a:p>
            <a:pPr algn="just">
              <a:buFont typeface="Arial" pitchFamily="34" charset="0"/>
              <a:buChar char="•"/>
            </a:pPr>
            <a:r>
              <a:rPr lang="en-US" dirty="0" smtClean="0"/>
              <a:t>Flightless birds are birds that have evolved the inability to fly.</a:t>
            </a:r>
          </a:p>
          <a:p>
            <a:pPr algn="just">
              <a:buFont typeface="Arial" pitchFamily="34" charset="0"/>
              <a:buChar char="•"/>
            </a:pPr>
            <a:r>
              <a:rPr lang="en-US" dirty="0" smtClean="0"/>
              <a:t>There are over  40 extant species including the well known ratites, ostrich, emu, cassowary, rhea and kiwi etc.</a:t>
            </a:r>
          </a:p>
          <a:p>
            <a:pPr algn="just">
              <a:buFont typeface="Arial" pitchFamily="34" charset="0"/>
              <a:buChar char="•"/>
            </a:pPr>
            <a:r>
              <a:rPr lang="en-US" dirty="0" smtClean="0"/>
              <a:t>The smallest flightless bird is the inaccessible  Island rail (length 12.5 cm, weight 34.7 g), the largest ( both heaviest and tallest ) flightless bird, which is also the largest living bird, is the ostrich ( 2.7m , 156 kg), ostriches are farmed for their decorative feathers, meat and their skins, which are used to make leather.</a:t>
            </a:r>
          </a:p>
          <a:p>
            <a:pPr algn="just">
              <a:buFont typeface="Arial" pitchFamily="34" charset="0"/>
              <a:buChar char="•"/>
            </a:pPr>
            <a:r>
              <a:rPr lang="en-US" dirty="0" smtClean="0"/>
              <a:t>Flightless has evolved in many different birds independently, they were also other families of flightless birds, such as the now extent </a:t>
            </a:r>
            <a:r>
              <a:rPr lang="en-US" dirty="0" err="1" smtClean="0"/>
              <a:t>phoruschidae</a:t>
            </a:r>
            <a:r>
              <a:rPr lang="en-US" dirty="0" smtClean="0"/>
              <a:t>, that evolved to be powerful predators.</a:t>
            </a:r>
            <a:endParaRPr lang="en-US" dirty="0"/>
          </a:p>
        </p:txBody>
      </p:sp>
      <p:pic>
        <p:nvPicPr>
          <p:cNvPr id="6" name="Picture 5" descr="emu.jpg"/>
          <p:cNvPicPr>
            <a:picLocks noChangeAspect="1"/>
          </p:cNvPicPr>
          <p:nvPr/>
        </p:nvPicPr>
        <p:blipFill>
          <a:blip r:embed="rId2"/>
          <a:stretch>
            <a:fillRect/>
          </a:stretch>
        </p:blipFill>
        <p:spPr>
          <a:xfrm>
            <a:off x="5410200" y="228600"/>
            <a:ext cx="3429000" cy="3124200"/>
          </a:xfrm>
          <a:prstGeom prst="rect">
            <a:avLst/>
          </a:prstGeom>
        </p:spPr>
      </p:pic>
      <p:pic>
        <p:nvPicPr>
          <p:cNvPr id="7" name="Picture 6" descr="cassowary3.jpg"/>
          <p:cNvPicPr>
            <a:picLocks noChangeAspect="1"/>
          </p:cNvPicPr>
          <p:nvPr/>
        </p:nvPicPr>
        <p:blipFill>
          <a:blip r:embed="rId3"/>
          <a:stretch>
            <a:fillRect/>
          </a:stretch>
        </p:blipFill>
        <p:spPr>
          <a:xfrm>
            <a:off x="5486400" y="3581400"/>
            <a:ext cx="3290887" cy="29908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7772400" cy="923330"/>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Flying Birds:-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533400" y="1828800"/>
            <a:ext cx="4876800" cy="3970318"/>
          </a:xfrm>
          <a:prstGeom prst="rect">
            <a:avLst/>
          </a:prstGeom>
        </p:spPr>
        <p:txBody>
          <a:bodyPr wrap="square">
            <a:spAutoFit/>
          </a:bodyPr>
          <a:lstStyle/>
          <a:p>
            <a:pPr algn="just">
              <a:buFont typeface="Arial" pitchFamily="34" charset="0"/>
              <a:buChar char="•"/>
            </a:pPr>
            <a:r>
              <a:rPr lang="en-US" dirty="0" smtClean="0"/>
              <a:t>Flying birds have warm bodies.</a:t>
            </a:r>
          </a:p>
          <a:p>
            <a:pPr algn="just">
              <a:buFont typeface="Arial" pitchFamily="34" charset="0"/>
              <a:buChar char="•"/>
            </a:pPr>
            <a:endParaRPr lang="en-US" dirty="0" smtClean="0"/>
          </a:p>
          <a:p>
            <a:pPr algn="just">
              <a:buFont typeface="Arial" pitchFamily="34" charset="0"/>
              <a:buChar char="•"/>
            </a:pPr>
            <a:r>
              <a:rPr lang="en-US" dirty="0" smtClean="0"/>
              <a:t>The body temperature of flying birds is generally higher than that of humans, so they seem warm to the touch.</a:t>
            </a:r>
          </a:p>
          <a:p>
            <a:pPr algn="just">
              <a:buFont typeface="Arial" pitchFamily="34" charset="0"/>
              <a:buChar char="•"/>
            </a:pPr>
            <a:endParaRPr lang="en-US" dirty="0" smtClean="0"/>
          </a:p>
          <a:p>
            <a:pPr algn="just">
              <a:buFont typeface="Arial" pitchFamily="34" charset="0"/>
              <a:buChar char="•"/>
            </a:pPr>
            <a:r>
              <a:rPr lang="en-US" dirty="0" smtClean="0"/>
              <a:t>They live in woodlands, open areas, cities, lakes, swamps even the open oceans.</a:t>
            </a:r>
          </a:p>
          <a:p>
            <a:pPr algn="just">
              <a:buFont typeface="Arial" pitchFamily="34" charset="0"/>
              <a:buChar char="•"/>
            </a:pPr>
            <a:endParaRPr lang="en-US" dirty="0" smtClean="0"/>
          </a:p>
          <a:p>
            <a:pPr algn="just">
              <a:buFont typeface="Arial" pitchFamily="34" charset="0"/>
              <a:buChar char="•"/>
            </a:pPr>
            <a:r>
              <a:rPr lang="en-US" dirty="0" smtClean="0"/>
              <a:t>They  lay their eggs and raise their young's in holes in the ground, in nest of varying complexity in vegetation or on the ground, in holes in trees, in human constructed nest boxes, and in or on various parts of buildings.</a:t>
            </a:r>
          </a:p>
        </p:txBody>
      </p:sp>
      <p:pic>
        <p:nvPicPr>
          <p:cNvPr id="4" name="Picture 3" descr="110808_zim_1947.jpg"/>
          <p:cNvPicPr>
            <a:picLocks noChangeAspect="1"/>
          </p:cNvPicPr>
          <p:nvPr/>
        </p:nvPicPr>
        <p:blipFill>
          <a:blip r:embed="rId2" cstate="print"/>
          <a:stretch>
            <a:fillRect/>
          </a:stretch>
        </p:blipFill>
        <p:spPr>
          <a:xfrm>
            <a:off x="5638800" y="2057400"/>
            <a:ext cx="3352800" cy="2209800"/>
          </a:xfrm>
          <a:prstGeom prst="rect">
            <a:avLst/>
          </a:prstGeom>
        </p:spPr>
      </p:pic>
      <p:pic>
        <p:nvPicPr>
          <p:cNvPr id="5" name="Picture 4" descr="6th.jpg"/>
          <p:cNvPicPr>
            <a:picLocks noChangeAspect="1"/>
          </p:cNvPicPr>
          <p:nvPr/>
        </p:nvPicPr>
        <p:blipFill>
          <a:blip r:embed="rId3"/>
          <a:stretch>
            <a:fillRect/>
          </a:stretch>
        </p:blipFill>
        <p:spPr>
          <a:xfrm>
            <a:off x="5867400" y="4495800"/>
            <a:ext cx="2628900"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par>
                                <p:cTn id="10" presetID="2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edge">
                                      <p:cBhvr>
                                        <p:cTn id="12" dur="2000"/>
                                        <p:tgtEl>
                                          <p:spTgt spid="4"/>
                                        </p:tgtEl>
                                      </p:cBhvr>
                                    </p:animEffect>
                                  </p:childTnLst>
                                </p:cTn>
                              </p:par>
                              <p:par>
                                <p:cTn id="13" presetID="19"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lgerian" pitchFamily="82" charset="0"/>
              </a:rPr>
              <a:t>Comparison Between Flying &amp; Non-Flying Birds:-</a:t>
            </a:r>
            <a:endParaRPr lang="en-US" sz="3200" dirty="0">
              <a:latin typeface="Algerian" pitchFamily="82" charset="0"/>
            </a:endParaRPr>
          </a:p>
        </p:txBody>
      </p:sp>
      <p:sp>
        <p:nvSpPr>
          <p:cNvPr id="3" name="Text Placeholder 2"/>
          <p:cNvSpPr>
            <a:spLocks noGrp="1"/>
          </p:cNvSpPr>
          <p:nvPr>
            <p:ph type="body" idx="1"/>
          </p:nvPr>
        </p:nvSpPr>
        <p:spPr/>
        <p:txBody>
          <a:bodyPr>
            <a:normAutofit/>
          </a:bodyPr>
          <a:lstStyle/>
          <a:p>
            <a:r>
              <a:rPr lang="en-US" dirty="0" smtClean="0"/>
              <a:t>Flying Birds ( carinatae ) </a:t>
            </a:r>
            <a:endParaRPr lang="en-US" dirty="0"/>
          </a:p>
        </p:txBody>
      </p:sp>
      <p:sp>
        <p:nvSpPr>
          <p:cNvPr id="5" name="Text Placeholder 4"/>
          <p:cNvSpPr>
            <a:spLocks noGrp="1"/>
          </p:cNvSpPr>
          <p:nvPr>
            <p:ph type="body" sz="half" idx="3"/>
          </p:nvPr>
        </p:nvSpPr>
        <p:spPr>
          <a:xfrm>
            <a:off x="4572000" y="1524000"/>
            <a:ext cx="4041775" cy="639762"/>
          </a:xfrm>
        </p:spPr>
        <p:txBody>
          <a:bodyPr>
            <a:normAutofit/>
          </a:bodyPr>
          <a:lstStyle/>
          <a:p>
            <a:r>
              <a:rPr lang="en-US" dirty="0" smtClean="0"/>
              <a:t>Flightless Birds ( ratitae </a:t>
            </a:r>
            <a:endParaRPr lang="en-US" dirty="0"/>
          </a:p>
        </p:txBody>
      </p:sp>
      <p:sp>
        <p:nvSpPr>
          <p:cNvPr id="4" name="Content Placeholder 3"/>
          <p:cNvSpPr>
            <a:spLocks noGrp="1"/>
          </p:cNvSpPr>
          <p:nvPr>
            <p:ph sz="quarter" idx="2"/>
          </p:nvPr>
        </p:nvSpPr>
        <p:spPr/>
        <p:txBody>
          <a:bodyPr>
            <a:normAutofit/>
          </a:bodyPr>
          <a:lstStyle/>
          <a:p>
            <a:pPr>
              <a:buNone/>
            </a:pPr>
            <a:r>
              <a:rPr lang="en-US" dirty="0" smtClean="0"/>
              <a:t>i:They are usually small in size.</a:t>
            </a:r>
          </a:p>
          <a:p>
            <a:pPr>
              <a:buNone/>
            </a:pPr>
            <a:r>
              <a:rPr lang="en-US" dirty="0" smtClean="0"/>
              <a:t>ii:They have well developed wings.</a:t>
            </a:r>
          </a:p>
          <a:p>
            <a:pPr>
              <a:buNone/>
            </a:pPr>
            <a:r>
              <a:rPr lang="en-US" dirty="0" smtClean="0"/>
              <a:t>iii: Tail quills are present.</a:t>
            </a:r>
          </a:p>
          <a:p>
            <a:pPr>
              <a:buNone/>
            </a:pPr>
            <a:r>
              <a:rPr lang="en-US" dirty="0" smtClean="0"/>
              <a:t>iv: Oil gland is present.</a:t>
            </a:r>
          </a:p>
          <a:p>
            <a:pPr>
              <a:buNone/>
            </a:pPr>
            <a:r>
              <a:rPr lang="en-US" dirty="0" smtClean="0"/>
              <a:t>v: well developed flight muscles.</a:t>
            </a:r>
          </a:p>
          <a:p>
            <a:pPr>
              <a:buNone/>
            </a:pPr>
            <a:r>
              <a:rPr lang="en-US" dirty="0" smtClean="0"/>
              <a:t>vi: They have cosmopolitan distribution ( found everywhere ).</a:t>
            </a:r>
            <a:endParaRPr lang="en-US" dirty="0"/>
          </a:p>
        </p:txBody>
      </p:sp>
      <p:sp>
        <p:nvSpPr>
          <p:cNvPr id="6" name="Content Placeholder 5"/>
          <p:cNvSpPr>
            <a:spLocks noGrp="1"/>
          </p:cNvSpPr>
          <p:nvPr>
            <p:ph sz="quarter" idx="4"/>
          </p:nvPr>
        </p:nvSpPr>
        <p:spPr>
          <a:xfrm>
            <a:off x="4648200" y="2133600"/>
            <a:ext cx="4041775" cy="3951288"/>
          </a:xfrm>
        </p:spPr>
        <p:txBody>
          <a:bodyPr>
            <a:normAutofit/>
          </a:bodyPr>
          <a:lstStyle/>
          <a:p>
            <a:pPr>
              <a:buNone/>
            </a:pPr>
            <a:r>
              <a:rPr lang="en-US" dirty="0" smtClean="0"/>
              <a:t>i: They are usually large in size.</a:t>
            </a:r>
          </a:p>
          <a:p>
            <a:pPr>
              <a:buNone/>
            </a:pPr>
            <a:r>
              <a:rPr lang="en-US" dirty="0" smtClean="0"/>
              <a:t>ii: They have poorly developed wings.</a:t>
            </a:r>
          </a:p>
          <a:p>
            <a:pPr>
              <a:buNone/>
            </a:pPr>
            <a:r>
              <a:rPr lang="en-US" dirty="0" smtClean="0"/>
              <a:t>iii: Tail quills are absent.</a:t>
            </a:r>
          </a:p>
          <a:p>
            <a:pPr>
              <a:buNone/>
            </a:pPr>
            <a:r>
              <a:rPr lang="en-US" dirty="0" smtClean="0"/>
              <a:t>iv: Oil gland is absent.</a:t>
            </a:r>
          </a:p>
          <a:p>
            <a:pPr>
              <a:buNone/>
            </a:pPr>
            <a:r>
              <a:rPr lang="en-US" dirty="0" smtClean="0"/>
              <a:t>v: Reduced flight muscle.</a:t>
            </a:r>
          </a:p>
          <a:p>
            <a:pPr>
              <a:buNone/>
            </a:pPr>
            <a:r>
              <a:rPr lang="en-US" dirty="0" smtClean="0"/>
              <a:t>vi: They have discontinuous  distribution.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3964099"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Flying Birds:-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7" name="Picture 6" descr="157954248.3TzcHFw6.jpg"/>
          <p:cNvPicPr>
            <a:picLocks noChangeAspect="1"/>
          </p:cNvPicPr>
          <p:nvPr/>
        </p:nvPicPr>
        <p:blipFill>
          <a:blip r:embed="rId2"/>
          <a:stretch>
            <a:fillRect/>
          </a:stretch>
        </p:blipFill>
        <p:spPr>
          <a:xfrm>
            <a:off x="609600" y="1295400"/>
            <a:ext cx="3124200" cy="2057400"/>
          </a:xfrm>
          <a:prstGeom prst="rect">
            <a:avLst/>
          </a:prstGeom>
        </p:spPr>
      </p:pic>
      <p:pic>
        <p:nvPicPr>
          <p:cNvPr id="8" name="Picture 7" descr="107039847.4St0KKv0.jpg"/>
          <p:cNvPicPr>
            <a:picLocks noChangeAspect="1"/>
          </p:cNvPicPr>
          <p:nvPr/>
        </p:nvPicPr>
        <p:blipFill>
          <a:blip r:embed="rId3"/>
          <a:stretch>
            <a:fillRect/>
          </a:stretch>
        </p:blipFill>
        <p:spPr>
          <a:xfrm>
            <a:off x="4876800" y="152400"/>
            <a:ext cx="3352800" cy="3124200"/>
          </a:xfrm>
          <a:prstGeom prst="rect">
            <a:avLst/>
          </a:prstGeom>
        </p:spPr>
      </p:pic>
      <p:pic>
        <p:nvPicPr>
          <p:cNvPr id="9" name="Picture 8" descr="156444916.bg5U4SRq.jpg"/>
          <p:cNvPicPr>
            <a:picLocks noChangeAspect="1"/>
          </p:cNvPicPr>
          <p:nvPr/>
        </p:nvPicPr>
        <p:blipFill>
          <a:blip r:embed="rId4"/>
          <a:stretch>
            <a:fillRect/>
          </a:stretch>
        </p:blipFill>
        <p:spPr>
          <a:xfrm>
            <a:off x="2438400" y="3429000"/>
            <a:ext cx="3429000" cy="2819400"/>
          </a:xfrm>
          <a:prstGeom prst="rect">
            <a:avLst/>
          </a:prstGeom>
        </p:spPr>
      </p:pic>
      <p:sp>
        <p:nvSpPr>
          <p:cNvPr id="10" name="TextBox 9"/>
          <p:cNvSpPr txBox="1"/>
          <p:nvPr/>
        </p:nvSpPr>
        <p:spPr>
          <a:xfrm>
            <a:off x="228600" y="3429000"/>
            <a:ext cx="3200400" cy="369332"/>
          </a:xfrm>
          <a:prstGeom prst="rect">
            <a:avLst/>
          </a:prstGeom>
          <a:noFill/>
        </p:spPr>
        <p:txBody>
          <a:bodyPr wrap="square" rtlCol="0">
            <a:spAutoFit/>
          </a:bodyPr>
          <a:lstStyle/>
          <a:p>
            <a:r>
              <a:rPr lang="en-US" dirty="0" smtClean="0"/>
              <a:t>Great Egret.</a:t>
            </a:r>
            <a:endParaRPr lang="en-US" dirty="0"/>
          </a:p>
        </p:txBody>
      </p:sp>
      <p:sp>
        <p:nvSpPr>
          <p:cNvPr id="11" name="TextBox 10"/>
          <p:cNvSpPr txBox="1"/>
          <p:nvPr/>
        </p:nvSpPr>
        <p:spPr>
          <a:xfrm>
            <a:off x="2057400" y="6324600"/>
            <a:ext cx="4038600" cy="369332"/>
          </a:xfrm>
          <a:prstGeom prst="rect">
            <a:avLst/>
          </a:prstGeom>
          <a:noFill/>
        </p:spPr>
        <p:txBody>
          <a:bodyPr wrap="square" rtlCol="0">
            <a:spAutoFit/>
          </a:bodyPr>
          <a:lstStyle/>
          <a:p>
            <a:r>
              <a:rPr lang="en-US" dirty="0" smtClean="0"/>
              <a:t>Yellow crowned  night heron</a:t>
            </a:r>
            <a:endParaRPr lang="en-US" dirty="0"/>
          </a:p>
        </p:txBody>
      </p:sp>
      <p:sp>
        <p:nvSpPr>
          <p:cNvPr id="12" name="TextBox 11"/>
          <p:cNvSpPr txBox="1"/>
          <p:nvPr/>
        </p:nvSpPr>
        <p:spPr>
          <a:xfrm>
            <a:off x="6019800" y="3429000"/>
            <a:ext cx="2667000" cy="369332"/>
          </a:xfrm>
          <a:prstGeom prst="rect">
            <a:avLst/>
          </a:prstGeom>
          <a:noFill/>
        </p:spPr>
        <p:txBody>
          <a:bodyPr wrap="square" rtlCol="0">
            <a:spAutoFit/>
          </a:bodyPr>
          <a:lstStyle/>
          <a:p>
            <a:r>
              <a:rPr lang="en-US" dirty="0" smtClean="0"/>
              <a:t>Roseate spoonbill.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0"/>
            <a:ext cx="5401993"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Non-Flying Birds:-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5" name="Picture 4" descr="010611chim9.jpg"/>
          <p:cNvPicPr>
            <a:picLocks noChangeAspect="1"/>
          </p:cNvPicPr>
          <p:nvPr/>
        </p:nvPicPr>
        <p:blipFill>
          <a:blip r:embed="rId2"/>
          <a:stretch>
            <a:fillRect/>
          </a:stretch>
        </p:blipFill>
        <p:spPr>
          <a:xfrm>
            <a:off x="228600" y="1143000"/>
            <a:ext cx="4191000" cy="4343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file (2).jpeg"/>
          <p:cNvPicPr>
            <a:picLocks noChangeAspect="1"/>
          </p:cNvPicPr>
          <p:nvPr/>
        </p:nvPicPr>
        <p:blipFill>
          <a:blip r:embed="rId3"/>
          <a:stretch>
            <a:fillRect/>
          </a:stretch>
        </p:blipFill>
        <p:spPr>
          <a:xfrm>
            <a:off x="4953000" y="838200"/>
            <a:ext cx="38481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file (1).jpeg"/>
          <p:cNvPicPr>
            <a:picLocks noChangeAspect="1"/>
          </p:cNvPicPr>
          <p:nvPr/>
        </p:nvPicPr>
        <p:blipFill>
          <a:blip r:embed="rId4"/>
          <a:stretch>
            <a:fillRect/>
          </a:stretch>
        </p:blipFill>
        <p:spPr>
          <a:xfrm>
            <a:off x="4876800" y="3962400"/>
            <a:ext cx="38862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228600" y="5715000"/>
            <a:ext cx="4267200" cy="369332"/>
          </a:xfrm>
          <a:prstGeom prst="rect">
            <a:avLst/>
          </a:prstGeom>
          <a:noFill/>
        </p:spPr>
        <p:txBody>
          <a:bodyPr wrap="square" rtlCol="0">
            <a:spAutoFit/>
          </a:bodyPr>
          <a:lstStyle/>
          <a:p>
            <a:r>
              <a:rPr lang="en-US" dirty="0" smtClean="0"/>
              <a:t>Flightless cormorant.</a:t>
            </a:r>
            <a:endParaRPr lang="en-US" dirty="0"/>
          </a:p>
        </p:txBody>
      </p:sp>
      <p:sp>
        <p:nvSpPr>
          <p:cNvPr id="9" name="TextBox 8"/>
          <p:cNvSpPr txBox="1"/>
          <p:nvPr/>
        </p:nvSpPr>
        <p:spPr>
          <a:xfrm>
            <a:off x="5105400" y="3276600"/>
            <a:ext cx="3733800" cy="369332"/>
          </a:xfrm>
          <a:prstGeom prst="rect">
            <a:avLst/>
          </a:prstGeom>
          <a:noFill/>
        </p:spPr>
        <p:txBody>
          <a:bodyPr wrap="square" rtlCol="0">
            <a:spAutoFit/>
          </a:bodyPr>
          <a:lstStyle/>
          <a:p>
            <a:r>
              <a:rPr lang="en-US" dirty="0" smtClean="0"/>
              <a:t>Emperor  Penguins.</a:t>
            </a:r>
            <a:endParaRPr lang="en-US" dirty="0"/>
          </a:p>
        </p:txBody>
      </p:sp>
      <p:sp>
        <p:nvSpPr>
          <p:cNvPr id="10" name="TextBox 9"/>
          <p:cNvSpPr txBox="1"/>
          <p:nvPr/>
        </p:nvSpPr>
        <p:spPr>
          <a:xfrm>
            <a:off x="4953000" y="6477000"/>
            <a:ext cx="3886200" cy="381000"/>
          </a:xfrm>
          <a:prstGeom prst="rect">
            <a:avLst/>
          </a:prstGeom>
          <a:noFill/>
        </p:spPr>
        <p:txBody>
          <a:bodyPr wrap="square" rtlCol="0">
            <a:spAutoFit/>
          </a:bodyPr>
          <a:lstStyle/>
          <a:p>
            <a:r>
              <a:rPr lang="en-US" dirty="0" smtClean="0"/>
              <a:t>Great Rhea.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990600"/>
            <a:ext cx="4572000" cy="1446550"/>
          </a:xfrm>
          <a:prstGeom prst="rect">
            <a:avLst/>
          </a:prstGeom>
        </p:spPr>
        <p:txBody>
          <a:bodyPr wrap="square">
            <a:spAutoFit/>
          </a:bodyPr>
          <a:lstStyle/>
          <a:p>
            <a:pPr algn="ctr"/>
            <a:endPar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Types Of Birds</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5" name="TextBox 4"/>
          <p:cNvSpPr txBox="1"/>
          <p:nvPr/>
        </p:nvSpPr>
        <p:spPr>
          <a:xfrm>
            <a:off x="2057400" y="3276601"/>
            <a:ext cx="4800600" cy="584775"/>
          </a:xfrm>
          <a:prstGeom prst="rect">
            <a:avLst/>
          </a:prstGeom>
          <a:noFill/>
        </p:spPr>
        <p:txBody>
          <a:bodyPr wrap="square" rtlCol="0">
            <a:spAutoFit/>
          </a:bodyPr>
          <a:lstStyle/>
          <a:p>
            <a:r>
              <a:rPr lang="en-US" sz="3200" dirty="0" smtClean="0">
                <a:latin typeface="Algerian" pitchFamily="82" charset="0"/>
              </a:rPr>
              <a:t>BY ALINA AMJAD ALI</a:t>
            </a:r>
            <a:endParaRPr lang="en-US" sz="32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685800" y="1295400"/>
            <a:ext cx="7620000" cy="1569660"/>
          </a:xfrm>
          <a:prstGeom prst="rect">
            <a:avLst/>
          </a:prstGeom>
          <a:noFill/>
        </p:spPr>
        <p:txBody>
          <a:bodyPr wrap="square" lIns="91440" tIns="45720" rIns="91440" bIns="45720">
            <a:spAutoFit/>
          </a:bodyPr>
          <a:lstStyle/>
          <a:p>
            <a:pPr algn="ctr"/>
            <a:r>
              <a:rPr lang="en-US" sz="4800" b="1" dirty="0" smtClean="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rPr>
              <a:t>COLOUR PIGMENTATION </a:t>
            </a:r>
            <a:endParaRPr lang="en-US" sz="4800" b="1" dirty="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endParaRPr>
          </a:p>
        </p:txBody>
      </p:sp>
      <p:sp>
        <p:nvSpPr>
          <p:cNvPr id="8" name="TextBox 7"/>
          <p:cNvSpPr txBox="1"/>
          <p:nvPr/>
        </p:nvSpPr>
        <p:spPr>
          <a:xfrm>
            <a:off x="1905000" y="4343400"/>
            <a:ext cx="5486400" cy="1077218"/>
          </a:xfrm>
          <a:prstGeom prst="rect">
            <a:avLst/>
          </a:prstGeom>
          <a:noFill/>
        </p:spPr>
        <p:txBody>
          <a:bodyPr wrap="square" rtlCol="0">
            <a:spAutoFit/>
          </a:bodyPr>
          <a:lstStyle/>
          <a:p>
            <a:r>
              <a:rPr lang="en-US" sz="3200" dirty="0" smtClean="0"/>
              <a:t>                     BY</a:t>
            </a:r>
          </a:p>
          <a:p>
            <a:r>
              <a:rPr lang="en-US" sz="3200" dirty="0" smtClean="0"/>
              <a:t>  SYEDA TOOBA ZAINAB</a:t>
            </a:r>
            <a:endParaRPr lang="en-US" sz="3200" dirty="0"/>
          </a:p>
        </p:txBody>
      </p:sp>
    </p:spTree>
  </p:cSld>
  <p:clrMapOvr>
    <a:masterClrMapping/>
  </p:clrMapOvr>
  <p:transition>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3281539" cy="769441"/>
          </a:xfrm>
          <a:prstGeom prst="rect">
            <a:avLst/>
          </a:prstGeom>
        </p:spPr>
        <p:txBody>
          <a:bodyPr wrap="square">
            <a:spAutoFit/>
          </a:bodyPr>
          <a:lstStyle/>
          <a:p>
            <a:r>
              <a:rPr lang="en-US" sz="4400" u="sng" dirty="0" smtClean="0"/>
              <a:t>i: Pet Birds:- </a:t>
            </a:r>
            <a:endParaRPr lang="en-US" sz="4400" u="sng" dirty="0"/>
          </a:p>
        </p:txBody>
      </p:sp>
      <p:sp>
        <p:nvSpPr>
          <p:cNvPr id="3" name="Rectangle 2"/>
          <p:cNvSpPr/>
          <p:nvPr/>
        </p:nvSpPr>
        <p:spPr>
          <a:xfrm>
            <a:off x="228600" y="1676400"/>
            <a:ext cx="4572000" cy="4185761"/>
          </a:xfrm>
          <a:prstGeom prst="rect">
            <a:avLst/>
          </a:prstGeom>
        </p:spPr>
        <p:txBody>
          <a:bodyPr>
            <a:spAutoFit/>
          </a:bodyPr>
          <a:lstStyle/>
          <a:p>
            <a:pPr marL="514350" indent="-514350"/>
            <a:r>
              <a:rPr lang="en-US" sz="3200" dirty="0" smtClean="0">
                <a:solidFill>
                  <a:schemeClr val="tx2">
                    <a:lumMod val="40000"/>
                    <a:lumOff val="60000"/>
                  </a:schemeClr>
                </a:solidFill>
                <a:latin typeface="Times New Roman" pitchFamily="18" charset="0"/>
                <a:cs typeface="Times New Roman" pitchFamily="18" charset="0"/>
              </a:rPr>
              <a:t>Diamond Dove</a:t>
            </a:r>
            <a:r>
              <a:rPr lang="en-US" sz="3200" dirty="0" smtClean="0">
                <a:solidFill>
                  <a:schemeClr val="tx2">
                    <a:lumMod val="40000"/>
                    <a:lumOff val="60000"/>
                  </a:schemeClr>
                </a:solidFill>
              </a:rPr>
              <a:t>:</a:t>
            </a:r>
          </a:p>
          <a:p>
            <a:pPr marL="514350" indent="-514350">
              <a:buFont typeface="Arial" pitchFamily="34" charset="0"/>
              <a:buChar char="•"/>
            </a:pPr>
            <a:r>
              <a:rPr lang="en-US" dirty="0" smtClean="0"/>
              <a:t>The diamond bird is a tiny, delicate-looking bird whose body is about a size of a lovebird, but with a long, slender tail.</a:t>
            </a:r>
          </a:p>
          <a:p>
            <a:pPr marL="514350" indent="-514350">
              <a:buFont typeface="Arial" pitchFamily="34" charset="0"/>
              <a:buChar char="•"/>
            </a:pPr>
            <a:r>
              <a:rPr lang="en-US" dirty="0" smtClean="0"/>
              <a:t>The color of these birds are often found in nature, is a darkish-grey with specks on the wings.</a:t>
            </a:r>
          </a:p>
          <a:p>
            <a:pPr marL="514350" indent="-514350">
              <a:buFont typeface="Arial" pitchFamily="34" charset="0"/>
              <a:buChar char="•"/>
            </a:pPr>
            <a:r>
              <a:rPr lang="en-US" dirty="0" smtClean="0"/>
              <a:t>The diamond is native to Australia, where they are found in the dry deserts in the north &amp; the central parts of Australia.</a:t>
            </a:r>
          </a:p>
          <a:p>
            <a:pPr marL="514350" indent="-514350">
              <a:buFont typeface="Arial" pitchFamily="34" charset="0"/>
              <a:buChar char="•"/>
            </a:pPr>
            <a:r>
              <a:rPr lang="en-US" dirty="0" smtClean="0"/>
              <a:t>Doves are not generally loud birds.</a:t>
            </a:r>
          </a:p>
          <a:p>
            <a:pPr marL="514350" indent="-514350">
              <a:buFont typeface="Arial" pitchFamily="34" charset="0"/>
              <a:buChar char="•"/>
            </a:pPr>
            <a:endParaRPr lang="en-US" dirty="0" smtClean="0"/>
          </a:p>
        </p:txBody>
      </p:sp>
      <p:pic>
        <p:nvPicPr>
          <p:cNvPr id="4" name="Picture 2"/>
          <p:cNvPicPr>
            <a:picLocks noChangeAspect="1" noChangeArrowheads="1"/>
          </p:cNvPicPr>
          <p:nvPr/>
        </p:nvPicPr>
        <p:blipFill>
          <a:blip r:embed="rId2"/>
          <a:srcRect/>
          <a:stretch>
            <a:fillRect/>
          </a:stretch>
        </p:blipFill>
        <p:spPr bwMode="auto">
          <a:xfrm>
            <a:off x="5486400" y="1752600"/>
            <a:ext cx="3190875" cy="38481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3429000" cy="584775"/>
          </a:xfrm>
          <a:prstGeom prst="rect">
            <a:avLst/>
          </a:prstGeom>
        </p:spPr>
        <p:txBody>
          <a:bodyPr wrap="square">
            <a:spAutoFit/>
          </a:bodyPr>
          <a:lstStyle/>
          <a:p>
            <a:r>
              <a:rPr lang="en-US" sz="3200" dirty="0" err="1" smtClean="0">
                <a:solidFill>
                  <a:schemeClr val="tx2">
                    <a:lumMod val="40000"/>
                    <a:lumOff val="60000"/>
                  </a:schemeClr>
                </a:solidFill>
              </a:rPr>
              <a:t>Goldies</a:t>
            </a:r>
            <a:r>
              <a:rPr lang="en-US" sz="3200" dirty="0" smtClean="0">
                <a:solidFill>
                  <a:schemeClr val="tx2">
                    <a:lumMod val="40000"/>
                    <a:lumOff val="60000"/>
                  </a:schemeClr>
                </a:solidFill>
              </a:rPr>
              <a:t> </a:t>
            </a:r>
            <a:r>
              <a:rPr lang="en-US" sz="3200" dirty="0" smtClean="0">
                <a:solidFill>
                  <a:schemeClr val="tx2">
                    <a:lumMod val="40000"/>
                    <a:lumOff val="60000"/>
                  </a:schemeClr>
                </a:solidFill>
              </a:rPr>
              <a:t>Lorikeets</a:t>
            </a:r>
            <a:endParaRPr lang="en-US" sz="3200" dirty="0">
              <a:solidFill>
                <a:schemeClr val="tx2">
                  <a:lumMod val="40000"/>
                  <a:lumOff val="60000"/>
                </a:schemeClr>
              </a:solidFill>
            </a:endParaRPr>
          </a:p>
        </p:txBody>
      </p:sp>
      <p:sp>
        <p:nvSpPr>
          <p:cNvPr id="5" name="Rectangle 4"/>
          <p:cNvSpPr/>
          <p:nvPr/>
        </p:nvSpPr>
        <p:spPr>
          <a:xfrm>
            <a:off x="457200" y="1828801"/>
            <a:ext cx="4419600" cy="2862322"/>
          </a:xfrm>
          <a:prstGeom prst="rect">
            <a:avLst/>
          </a:prstGeom>
        </p:spPr>
        <p:txBody>
          <a:bodyPr wrap="square">
            <a:spAutoFit/>
          </a:bodyPr>
          <a:lstStyle/>
          <a:p>
            <a:pPr>
              <a:buFont typeface="Arial" pitchFamily="34" charset="0"/>
              <a:buChar char="•"/>
            </a:pPr>
            <a:r>
              <a:rPr lang="en-US" dirty="0" smtClean="0"/>
              <a:t>     The life expectancy is about 20 years</a:t>
            </a:r>
          </a:p>
          <a:p>
            <a:pPr>
              <a:buFont typeface="Arial" pitchFamily="34" charset="0"/>
              <a:buChar char="•"/>
            </a:pPr>
            <a:r>
              <a:rPr lang="en-US" dirty="0" smtClean="0"/>
              <a:t>     The lorikeets are native to New Guinea, and their noise level is low.</a:t>
            </a:r>
          </a:p>
          <a:p>
            <a:pPr>
              <a:buFont typeface="Arial" pitchFamily="34" charset="0"/>
              <a:buChar char="•"/>
            </a:pPr>
            <a:r>
              <a:rPr lang="en-US" dirty="0" smtClean="0"/>
              <a:t>    Goldie's lorikeets are susceptible to hemi chromatists  or iron-storage disease.</a:t>
            </a:r>
          </a:p>
          <a:p>
            <a:pPr>
              <a:buFont typeface="Arial" pitchFamily="34" charset="0"/>
              <a:buChar char="•"/>
            </a:pPr>
            <a:r>
              <a:rPr lang="en-US" dirty="0" smtClean="0"/>
              <a:t>   They need nectar as the base of their diet.</a:t>
            </a:r>
          </a:p>
          <a:p>
            <a:pPr>
              <a:buFont typeface="Arial" pitchFamily="34" charset="0"/>
              <a:buChar char="•"/>
            </a:pPr>
            <a:r>
              <a:rPr lang="en-US" dirty="0" smtClean="0"/>
              <a:t>     The Goldie's lorikeet is very curious, so they supervise playtime and be sure their cage  bars have appropriate spacing</a:t>
            </a:r>
            <a:endParaRPr lang="en-US" dirty="0"/>
          </a:p>
        </p:txBody>
      </p:sp>
      <p:pic>
        <p:nvPicPr>
          <p:cNvPr id="6" name="Picture 2"/>
          <p:cNvPicPr>
            <a:picLocks noChangeAspect="1" noChangeArrowheads="1"/>
          </p:cNvPicPr>
          <p:nvPr/>
        </p:nvPicPr>
        <p:blipFill>
          <a:blip r:embed="rId2"/>
          <a:srcRect/>
          <a:stretch>
            <a:fillRect/>
          </a:stretch>
        </p:blipFill>
        <p:spPr bwMode="auto">
          <a:xfrm>
            <a:off x="5257800" y="1447800"/>
            <a:ext cx="3409950" cy="39433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518" y="990600"/>
            <a:ext cx="3423181" cy="646331"/>
          </a:xfrm>
          <a:prstGeom prst="rect">
            <a:avLst/>
          </a:prstGeom>
        </p:spPr>
        <p:txBody>
          <a:bodyPr wrap="square">
            <a:spAutoFit/>
          </a:bodyPr>
          <a:lstStyle/>
          <a:p>
            <a:pPr algn="ctr"/>
            <a:r>
              <a:rPr lang="en-US" sz="36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ii: Wild Birds:-</a:t>
            </a:r>
            <a:endParaRPr lang="en-US" sz="36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Rectangle 3"/>
          <p:cNvSpPr/>
          <p:nvPr/>
        </p:nvSpPr>
        <p:spPr>
          <a:xfrm>
            <a:off x="685800" y="1600200"/>
            <a:ext cx="2031325" cy="584775"/>
          </a:xfrm>
          <a:prstGeom prst="rect">
            <a:avLst/>
          </a:prstGeom>
        </p:spPr>
        <p:txBody>
          <a:bodyPr wrap="square">
            <a:spAutoFit/>
          </a:bodyPr>
          <a:lstStyle/>
          <a:p>
            <a:pPr marL="342900" indent="-342900"/>
            <a:r>
              <a:rPr lang="en-US" sz="3200" dirty="0" smtClean="0">
                <a:solidFill>
                  <a:schemeClr val="bg2">
                    <a:lumMod val="75000"/>
                  </a:schemeClr>
                </a:solidFill>
                <a:latin typeface="Times New Roman" pitchFamily="18" charset="0"/>
                <a:cs typeface="Times New Roman" pitchFamily="18" charset="0"/>
              </a:rPr>
              <a:t>Flamingos:</a:t>
            </a:r>
            <a:endParaRPr lang="en-US" sz="3200" dirty="0">
              <a:solidFill>
                <a:schemeClr val="bg2">
                  <a:lumMod val="75000"/>
                </a:schemeClr>
              </a:solidFill>
              <a:latin typeface="Times New Roman" pitchFamily="18" charset="0"/>
              <a:cs typeface="Times New Roman" pitchFamily="18" charset="0"/>
            </a:endParaRPr>
          </a:p>
        </p:txBody>
      </p:sp>
      <p:sp>
        <p:nvSpPr>
          <p:cNvPr id="5" name="Rectangle 4"/>
          <p:cNvSpPr/>
          <p:nvPr/>
        </p:nvSpPr>
        <p:spPr>
          <a:xfrm>
            <a:off x="685800" y="2133600"/>
            <a:ext cx="4572000" cy="3693319"/>
          </a:xfrm>
          <a:prstGeom prst="rect">
            <a:avLst/>
          </a:prstGeom>
        </p:spPr>
        <p:txBody>
          <a:bodyPr wrap="square">
            <a:spAutoFit/>
          </a:bodyPr>
          <a:lstStyle/>
          <a:p>
            <a:pPr>
              <a:buFont typeface="Arial" pitchFamily="34" charset="0"/>
              <a:buChar char="•"/>
            </a:pPr>
            <a:r>
              <a:rPr lang="en-US" dirty="0" smtClean="0"/>
              <a:t>   These famous pink birds can be found in warm, watery regions on many continents.</a:t>
            </a:r>
          </a:p>
          <a:p>
            <a:pPr>
              <a:buFont typeface="Arial" pitchFamily="34" charset="0"/>
              <a:buChar char="•"/>
            </a:pPr>
            <a:r>
              <a:rPr lang="en-US" dirty="0" smtClean="0"/>
              <a:t>   The flamingos are surprisingly fluid swimmers, but really thrive on the extensive  mud flats  where they breed and feed.</a:t>
            </a:r>
          </a:p>
          <a:p>
            <a:pPr>
              <a:buFont typeface="Arial" pitchFamily="34" charset="0"/>
              <a:buChar char="•"/>
            </a:pPr>
            <a:r>
              <a:rPr lang="en-US" dirty="0" smtClean="0"/>
              <a:t>   Their bent bills allow them to feed on small organisms- planktons, tiny fish, fly larvae etc.</a:t>
            </a:r>
          </a:p>
          <a:p>
            <a:pPr>
              <a:buFont typeface="Arial" pitchFamily="34" charset="0"/>
              <a:buChar char="•"/>
            </a:pPr>
            <a:r>
              <a:rPr lang="en-US" dirty="0" smtClean="0"/>
              <a:t>   A flamingo’s beak has a filter like structure to remove food from the water before the liquid is expelled.</a:t>
            </a:r>
          </a:p>
          <a:p>
            <a:pPr>
              <a:buFont typeface="Arial" pitchFamily="34" charset="0"/>
              <a:buChar char="•"/>
            </a:pPr>
            <a:r>
              <a:rPr lang="en-US" dirty="0" smtClean="0"/>
              <a:t>   Greater flamingos live and feed in groups called flocks or colonies.</a:t>
            </a:r>
            <a:endParaRPr lang="en-US" dirty="0"/>
          </a:p>
        </p:txBody>
      </p:sp>
      <p:pic>
        <p:nvPicPr>
          <p:cNvPr id="6" name="Picture 2"/>
          <p:cNvPicPr>
            <a:picLocks noChangeAspect="1" noChangeArrowheads="1"/>
          </p:cNvPicPr>
          <p:nvPr/>
        </p:nvPicPr>
        <p:blipFill>
          <a:blip r:embed="rId2"/>
          <a:srcRect/>
          <a:stretch>
            <a:fillRect/>
          </a:stretch>
        </p:blipFill>
        <p:spPr bwMode="auto">
          <a:xfrm>
            <a:off x="5334000" y="2438400"/>
            <a:ext cx="3609975" cy="36004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2249334" cy="646331"/>
          </a:xfrm>
          <a:prstGeom prst="rect">
            <a:avLst/>
          </a:prstGeom>
        </p:spPr>
        <p:txBody>
          <a:bodyPr wrap="square">
            <a:spAutoFit/>
          </a:bodyPr>
          <a:lstStyle/>
          <a:p>
            <a:r>
              <a:rPr lang="en-US" sz="3600" dirty="0" smtClean="0">
                <a:solidFill>
                  <a:schemeClr val="tx2">
                    <a:lumMod val="40000"/>
                    <a:lumOff val="60000"/>
                  </a:schemeClr>
                </a:solidFill>
                <a:latin typeface="Times New Roman" pitchFamily="18" charset="0"/>
                <a:cs typeface="Times New Roman" pitchFamily="18" charset="0"/>
              </a:rPr>
              <a:t>Barn Owl:</a:t>
            </a:r>
            <a:endParaRPr lang="en-US" dirty="0">
              <a:solidFill>
                <a:schemeClr val="tx2">
                  <a:lumMod val="40000"/>
                  <a:lumOff val="60000"/>
                </a:schemeClr>
              </a:solidFill>
            </a:endParaRPr>
          </a:p>
        </p:txBody>
      </p:sp>
      <p:sp>
        <p:nvSpPr>
          <p:cNvPr id="3" name="Rectangle 2"/>
          <p:cNvSpPr/>
          <p:nvPr/>
        </p:nvSpPr>
        <p:spPr>
          <a:xfrm>
            <a:off x="685800" y="1676400"/>
            <a:ext cx="3962400" cy="2862322"/>
          </a:xfrm>
          <a:prstGeom prst="rect">
            <a:avLst/>
          </a:prstGeom>
        </p:spPr>
        <p:txBody>
          <a:bodyPr wrap="square">
            <a:spAutoFit/>
          </a:bodyPr>
          <a:lstStyle/>
          <a:p>
            <a:r>
              <a:rPr lang="en-US" dirty="0" smtClean="0"/>
              <a:t>The barn owl is the most widely distributed species of owl and one of the most widespread of all birds.                                                                                                       Its scientific name is tyro alba.                                                                                            They are ghostly pale and strictly nocturnal.                                                                     These medium-sized owls have long , rounded wings and short tails.                            The legs are long and the head is smoothly rounded. </a:t>
            </a:r>
            <a:endParaRPr lang="en-US" dirty="0"/>
          </a:p>
        </p:txBody>
      </p:sp>
      <p:pic>
        <p:nvPicPr>
          <p:cNvPr id="4" name="Picture 3"/>
          <p:cNvPicPr/>
          <p:nvPr/>
        </p:nvPicPr>
        <p:blipFill>
          <a:blip r:embed="rId2"/>
          <a:srcRect/>
          <a:stretch>
            <a:fillRect/>
          </a:stretch>
        </p:blipFill>
        <p:spPr bwMode="auto">
          <a:xfrm>
            <a:off x="4800600" y="1600200"/>
            <a:ext cx="3505200" cy="3505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143000"/>
            <a:ext cx="8534400" cy="707886"/>
          </a:xfrm>
          <a:prstGeom prst="rect">
            <a:avLst/>
          </a:prstGeom>
          <a:noFill/>
        </p:spPr>
        <p:txBody>
          <a:bodyPr wrap="square" lIns="91440" tIns="45720" rIns="91440" bIns="45720">
            <a:spAutoFit/>
          </a:bodyPr>
          <a:lstStyle/>
          <a:p>
            <a:pPr algn="ctr"/>
            <a:r>
              <a:rPr lang="en-US" sz="4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rPr>
              <a:t>REPRODUCTION IN BIRDS</a:t>
            </a:r>
            <a:endParaRPr lang="en-US" sz="4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endParaRPr>
          </a:p>
        </p:txBody>
      </p:sp>
      <p:sp>
        <p:nvSpPr>
          <p:cNvPr id="8" name="TextBox 7"/>
          <p:cNvSpPr txBox="1"/>
          <p:nvPr/>
        </p:nvSpPr>
        <p:spPr>
          <a:xfrm>
            <a:off x="2286000" y="3352800"/>
            <a:ext cx="4953000" cy="1077218"/>
          </a:xfrm>
          <a:prstGeom prst="rect">
            <a:avLst/>
          </a:prstGeom>
          <a:noFill/>
        </p:spPr>
        <p:txBody>
          <a:bodyPr wrap="square" rtlCol="0">
            <a:spAutoFit/>
          </a:bodyPr>
          <a:lstStyle/>
          <a:p>
            <a:r>
              <a:rPr lang="en-US" sz="3200" dirty="0" smtClean="0"/>
              <a:t>           BY</a:t>
            </a:r>
          </a:p>
          <a:p>
            <a:r>
              <a:rPr lang="en-US" sz="3200" dirty="0" smtClean="0"/>
              <a:t> BEENISH KHAN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123" y="762000"/>
            <a:ext cx="4650477" cy="523220"/>
          </a:xfrm>
          <a:prstGeom prst="rect">
            <a:avLst/>
          </a:prstGeom>
        </p:spPr>
        <p:txBody>
          <a:bodyPr wrap="square">
            <a:spAutoFit/>
          </a:bodyPr>
          <a:lstStyle/>
          <a:p>
            <a:pPr algn="ctr"/>
            <a:r>
              <a:rPr lang="en-US" sz="2800" b="1" dirty="0" smtClean="0">
                <a:ln w="18000">
                  <a:solidFill>
                    <a:schemeClr val="accent2">
                      <a:satMod val="140000"/>
                    </a:schemeClr>
                  </a:solidFill>
                  <a:prstDash val="solid"/>
                  <a:miter lim="800000"/>
                </a:ln>
                <a:effectLst>
                  <a:outerShdw blurRad="25500" dist="23000" dir="7020000" algn="tl">
                    <a:srgbClr val="000000">
                      <a:alpha val="50000"/>
                    </a:srgbClr>
                  </a:outerShdw>
                </a:effectLst>
                <a:latin typeface="Algerian" pitchFamily="82" charset="0"/>
              </a:rPr>
              <a:t>Reproduction In Birds:-</a:t>
            </a:r>
            <a:endParaRPr lang="en-US" sz="2800" b="1" dirty="0">
              <a:ln w="18000">
                <a:solidFill>
                  <a:schemeClr val="accent2">
                    <a:satMod val="140000"/>
                  </a:schemeClr>
                </a:solidFill>
                <a:prstDash val="solid"/>
                <a:miter lim="800000"/>
              </a:ln>
              <a:effectLst>
                <a:outerShdw blurRad="25500" dist="23000" dir="7020000" algn="tl">
                  <a:srgbClr val="000000">
                    <a:alpha val="50000"/>
                  </a:srgbClr>
                </a:outerShdw>
              </a:effectLst>
              <a:latin typeface="Algerian" pitchFamily="82" charset="0"/>
            </a:endParaRPr>
          </a:p>
        </p:txBody>
      </p:sp>
      <p:sp>
        <p:nvSpPr>
          <p:cNvPr id="3" name="TextBox 2"/>
          <p:cNvSpPr txBox="1"/>
          <p:nvPr/>
        </p:nvSpPr>
        <p:spPr>
          <a:xfrm>
            <a:off x="304800" y="1219200"/>
            <a:ext cx="4114800" cy="523220"/>
          </a:xfrm>
          <a:prstGeom prst="rect">
            <a:avLst/>
          </a:prstGeom>
          <a:noFill/>
        </p:spPr>
        <p:txBody>
          <a:bodyPr wrap="square" rtlCol="0">
            <a:spAutoFit/>
          </a:bodyPr>
          <a:lstStyle/>
          <a:p>
            <a:r>
              <a:rPr lang="en-US" sz="2800" dirty="0" smtClean="0">
                <a:ln>
                  <a:solidFill>
                    <a:schemeClr val="accent1"/>
                  </a:solidFill>
                </a:ln>
              </a:rPr>
              <a:t>Breeding  Season Timing</a:t>
            </a:r>
            <a:r>
              <a:rPr lang="en-US" sz="2800" dirty="0" smtClean="0"/>
              <a:t>:</a:t>
            </a:r>
            <a:endParaRPr lang="en-US" sz="2800" dirty="0"/>
          </a:p>
        </p:txBody>
      </p:sp>
      <p:sp>
        <p:nvSpPr>
          <p:cNvPr id="4" name="TextBox 3"/>
          <p:cNvSpPr txBox="1"/>
          <p:nvPr/>
        </p:nvSpPr>
        <p:spPr>
          <a:xfrm>
            <a:off x="304800" y="1752600"/>
            <a:ext cx="3810000" cy="3416320"/>
          </a:xfrm>
          <a:prstGeom prst="rect">
            <a:avLst/>
          </a:prstGeom>
          <a:noFill/>
        </p:spPr>
        <p:txBody>
          <a:bodyPr wrap="square" rtlCol="0">
            <a:spAutoFit/>
          </a:bodyPr>
          <a:lstStyle/>
          <a:p>
            <a:pPr marL="342900" indent="-342900" algn="just"/>
            <a:r>
              <a:rPr lang="en-US" dirty="0" smtClean="0"/>
              <a:t>      Birds do not mate for pleasure, only for procreation, and many male birds are sterile outside the breeding season. The exact timing of when bird pairs comes together  for successful mating varies, and the timing </a:t>
            </a:r>
            <a:r>
              <a:rPr lang="en-US" dirty="0" err="1" smtClean="0"/>
              <a:t>evoves</a:t>
            </a:r>
            <a:r>
              <a:rPr lang="en-US" dirty="0" smtClean="0"/>
              <a:t> for </a:t>
            </a:r>
            <a:r>
              <a:rPr lang="en-US" dirty="0" err="1" smtClean="0"/>
              <a:t>diffrerent</a:t>
            </a:r>
            <a:r>
              <a:rPr lang="en-US" dirty="0" smtClean="0"/>
              <a:t> species to give the resulting chicks the best chance of </a:t>
            </a:r>
            <a:r>
              <a:rPr lang="en-US" dirty="0" err="1" smtClean="0"/>
              <a:t>survival.Factors</a:t>
            </a:r>
            <a:r>
              <a:rPr lang="en-US" dirty="0" smtClean="0"/>
              <a:t> that affect when birds mate include.</a:t>
            </a:r>
          </a:p>
          <a:p>
            <a:pPr marL="342900" indent="-342900" algn="just"/>
            <a:endParaRPr lang="en-US" dirty="0" smtClean="0"/>
          </a:p>
        </p:txBody>
      </p:sp>
      <p:sp>
        <p:nvSpPr>
          <p:cNvPr id="5" name="TextBox 4"/>
          <p:cNvSpPr txBox="1"/>
          <p:nvPr/>
        </p:nvSpPr>
        <p:spPr>
          <a:xfrm>
            <a:off x="0" y="4876800"/>
            <a:ext cx="5791200" cy="523220"/>
          </a:xfrm>
          <a:prstGeom prst="rect">
            <a:avLst/>
          </a:prstGeom>
          <a:noFill/>
        </p:spPr>
        <p:txBody>
          <a:bodyPr wrap="square" rtlCol="0">
            <a:spAutoFit/>
          </a:bodyPr>
          <a:lstStyle/>
          <a:p>
            <a:pPr marL="342900" indent="-342900"/>
            <a:r>
              <a:rPr lang="en-US" sz="2800" dirty="0" smtClean="0">
                <a:ln>
                  <a:solidFill>
                    <a:schemeClr val="accent3"/>
                  </a:solidFill>
                </a:ln>
              </a:rPr>
              <a:t>1. </a:t>
            </a:r>
            <a:r>
              <a:rPr lang="en-US" sz="2800" dirty="0" err="1" smtClean="0">
                <a:ln>
                  <a:solidFill>
                    <a:schemeClr val="accent3"/>
                  </a:solidFill>
                </a:ln>
              </a:rPr>
              <a:t>Geograpy</a:t>
            </a:r>
            <a:r>
              <a:rPr lang="en-US" sz="2800" dirty="0" smtClean="0">
                <a:ln>
                  <a:solidFill>
                    <a:schemeClr val="accent3"/>
                  </a:solidFill>
                </a:ln>
              </a:rPr>
              <a:t>:-</a:t>
            </a:r>
            <a:endParaRPr lang="en-US" sz="2800" dirty="0">
              <a:ln>
                <a:solidFill>
                  <a:schemeClr val="accent3"/>
                </a:solidFill>
              </a:ln>
            </a:endParaRPr>
          </a:p>
        </p:txBody>
      </p:sp>
      <p:sp>
        <p:nvSpPr>
          <p:cNvPr id="6" name="TextBox 5"/>
          <p:cNvSpPr txBox="1"/>
          <p:nvPr/>
        </p:nvSpPr>
        <p:spPr>
          <a:xfrm>
            <a:off x="228600" y="5562600"/>
            <a:ext cx="7696200" cy="1200329"/>
          </a:xfrm>
          <a:prstGeom prst="rect">
            <a:avLst/>
          </a:prstGeom>
          <a:noFill/>
        </p:spPr>
        <p:txBody>
          <a:bodyPr wrap="square" rtlCol="0">
            <a:spAutoFit/>
          </a:bodyPr>
          <a:lstStyle/>
          <a:p>
            <a:pPr>
              <a:buFont typeface="Arial" pitchFamily="34" charset="0"/>
              <a:buChar char="•"/>
            </a:pPr>
            <a:r>
              <a:rPr lang="en-US" dirty="0" smtClean="0"/>
              <a:t>The farther north a bird’s breeding range is located, the later its mating season will commence.</a:t>
            </a:r>
          </a:p>
          <a:p>
            <a:pPr>
              <a:buFont typeface="Arial" pitchFamily="34" charset="0"/>
              <a:buChar char="•"/>
            </a:pPr>
            <a:r>
              <a:rPr lang="en-US" dirty="0" smtClean="0"/>
              <a:t>These birds may migrate earlier, however, because they have greater  distances to travel in order to reach their ideal breeding locations.</a:t>
            </a:r>
          </a:p>
        </p:txBody>
      </p:sp>
      <p:pic>
        <p:nvPicPr>
          <p:cNvPr id="7" name="Picture 6" descr="download.jpg"/>
          <p:cNvPicPr>
            <a:picLocks noChangeAspect="1"/>
          </p:cNvPicPr>
          <p:nvPr/>
        </p:nvPicPr>
        <p:blipFill>
          <a:blip r:embed="rId2"/>
          <a:stretch>
            <a:fillRect/>
          </a:stretch>
        </p:blipFill>
        <p:spPr>
          <a:xfrm>
            <a:off x="4572000" y="1447800"/>
            <a:ext cx="4319588" cy="3200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2400"/>
            <a:ext cx="6248400" cy="523220"/>
          </a:xfrm>
          <a:prstGeom prst="rect">
            <a:avLst/>
          </a:prstGeom>
          <a:noFill/>
        </p:spPr>
        <p:txBody>
          <a:bodyPr wrap="square" rtlCol="0">
            <a:spAutoFit/>
          </a:bodyPr>
          <a:lstStyle/>
          <a:p>
            <a:r>
              <a:rPr lang="en-US" sz="2800" dirty="0" smtClean="0">
                <a:ln>
                  <a:solidFill>
                    <a:schemeClr val="accent3"/>
                  </a:solidFill>
                </a:ln>
              </a:rPr>
              <a:t>2. Food:-</a:t>
            </a:r>
            <a:endParaRPr lang="en-US" sz="2800" dirty="0">
              <a:ln>
                <a:solidFill>
                  <a:schemeClr val="accent3"/>
                </a:solidFill>
              </a:ln>
            </a:endParaRPr>
          </a:p>
        </p:txBody>
      </p:sp>
      <p:sp>
        <p:nvSpPr>
          <p:cNvPr id="6" name="TextBox 5"/>
          <p:cNvSpPr txBox="1"/>
          <p:nvPr/>
        </p:nvSpPr>
        <p:spPr>
          <a:xfrm>
            <a:off x="533400" y="914400"/>
            <a:ext cx="7239000" cy="1477328"/>
          </a:xfrm>
          <a:prstGeom prst="rect">
            <a:avLst/>
          </a:prstGeom>
          <a:noFill/>
        </p:spPr>
        <p:txBody>
          <a:bodyPr wrap="square" rtlCol="0">
            <a:spAutoFit/>
          </a:bodyPr>
          <a:lstStyle/>
          <a:p>
            <a:pPr>
              <a:buFont typeface="Arial" pitchFamily="34" charset="0"/>
              <a:buChar char="•"/>
            </a:pPr>
            <a:r>
              <a:rPr lang="en-US" dirty="0" smtClean="0"/>
              <a:t>A greater availability  of easily accessible food is essential for parent birds to provide adequate nutrition for their chicks. This is why birds migrate before breeding season, because moving to adifferet area where food is abundant helps spread out their population so they will have a better chance of properly feeding their young.</a:t>
            </a:r>
            <a:endParaRPr lang="en-US" dirty="0"/>
          </a:p>
        </p:txBody>
      </p:sp>
      <p:pic>
        <p:nvPicPr>
          <p:cNvPr id="8" name="Picture 7" descr="file (4).jpeg"/>
          <p:cNvPicPr>
            <a:picLocks noChangeAspect="1"/>
          </p:cNvPicPr>
          <p:nvPr/>
        </p:nvPicPr>
        <p:blipFill>
          <a:blip r:embed="rId2"/>
          <a:stretch>
            <a:fillRect/>
          </a:stretch>
        </p:blipFill>
        <p:spPr>
          <a:xfrm>
            <a:off x="228600" y="2819400"/>
            <a:ext cx="3810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hqdefault (2).jpg"/>
          <p:cNvPicPr>
            <a:picLocks noChangeAspect="1"/>
          </p:cNvPicPr>
          <p:nvPr/>
        </p:nvPicPr>
        <p:blipFill>
          <a:blip r:embed="rId3"/>
          <a:stretch>
            <a:fillRect/>
          </a:stretch>
        </p:blipFill>
        <p:spPr>
          <a:xfrm>
            <a:off x="4724400" y="2514600"/>
            <a:ext cx="4191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382000" cy="523220"/>
          </a:xfrm>
          <a:prstGeom prst="rect">
            <a:avLst/>
          </a:prstGeom>
          <a:noFill/>
        </p:spPr>
        <p:txBody>
          <a:bodyPr wrap="square" rtlCol="0">
            <a:spAutoFit/>
          </a:bodyPr>
          <a:lstStyle/>
          <a:p>
            <a:pPr marL="342900" indent="-342900"/>
            <a:r>
              <a:rPr lang="en-US" sz="2800" dirty="0" smtClean="0">
                <a:ln>
                  <a:solidFill>
                    <a:schemeClr val="accent3"/>
                  </a:solidFill>
                </a:ln>
                <a:solidFill>
                  <a:schemeClr val="accent3"/>
                </a:solidFill>
              </a:rPr>
              <a:t>3.  Care Period:-</a:t>
            </a:r>
            <a:endParaRPr lang="en-US" sz="2800" dirty="0">
              <a:ln>
                <a:solidFill>
                  <a:schemeClr val="accent3"/>
                </a:solidFill>
              </a:ln>
              <a:solidFill>
                <a:schemeClr val="accent3"/>
              </a:solidFill>
            </a:endParaRPr>
          </a:p>
        </p:txBody>
      </p:sp>
      <p:sp>
        <p:nvSpPr>
          <p:cNvPr id="5" name="TextBox 4"/>
          <p:cNvSpPr txBox="1"/>
          <p:nvPr/>
        </p:nvSpPr>
        <p:spPr>
          <a:xfrm>
            <a:off x="0" y="838200"/>
            <a:ext cx="8686800" cy="1477328"/>
          </a:xfrm>
          <a:prstGeom prst="rect">
            <a:avLst/>
          </a:prstGeom>
          <a:noFill/>
        </p:spPr>
        <p:txBody>
          <a:bodyPr wrap="square" rtlCol="0">
            <a:spAutoFit/>
          </a:bodyPr>
          <a:lstStyle/>
          <a:p>
            <a:pPr>
              <a:buFont typeface="Arial" pitchFamily="34" charset="0"/>
              <a:buChar char="•"/>
            </a:pPr>
            <a:r>
              <a:rPr lang="en-US" dirty="0" smtClean="0"/>
              <a:t> Some baby bird mature quickly while others require their parents care for weeks or months before they can feed  and protect themselves.</a:t>
            </a:r>
          </a:p>
          <a:p>
            <a:pPr>
              <a:buFont typeface="Arial" pitchFamily="34" charset="0"/>
              <a:buChar char="•"/>
            </a:pPr>
            <a:r>
              <a:rPr lang="en-US" dirty="0" smtClean="0"/>
              <a:t>The more care a baby bird requires or the longer the initial incubation period for the eggs,</a:t>
            </a:r>
          </a:p>
          <a:p>
            <a:r>
              <a:rPr lang="en-US" dirty="0" smtClean="0"/>
              <a:t>the earlier the mating season will be so parents have enough time to raise the chicks before environmental conditions worsen .</a:t>
            </a:r>
            <a:endParaRPr lang="en-US" dirty="0"/>
          </a:p>
        </p:txBody>
      </p:sp>
      <p:pic>
        <p:nvPicPr>
          <p:cNvPr id="6" name="Picture 5" descr="file (5).jpeg"/>
          <p:cNvPicPr>
            <a:picLocks noChangeAspect="1"/>
          </p:cNvPicPr>
          <p:nvPr/>
        </p:nvPicPr>
        <p:blipFill>
          <a:blip r:embed="rId2"/>
          <a:stretch>
            <a:fillRect/>
          </a:stretch>
        </p:blipFill>
        <p:spPr>
          <a:xfrm>
            <a:off x="228600" y="2514600"/>
            <a:ext cx="3810000" cy="3967089"/>
          </a:xfrm>
          <a:prstGeom prst="rect">
            <a:avLst/>
          </a:prstGeom>
        </p:spPr>
      </p:pic>
      <p:pic>
        <p:nvPicPr>
          <p:cNvPr id="7" name="Picture 6" descr="102845-004-A7E21A7F.jpg.pagespeed.ce.eisJAmoOmy.jpg"/>
          <p:cNvPicPr>
            <a:picLocks noChangeAspect="1"/>
          </p:cNvPicPr>
          <p:nvPr/>
        </p:nvPicPr>
        <p:blipFill>
          <a:blip r:embed="rId3"/>
          <a:stretch>
            <a:fillRect/>
          </a:stretch>
        </p:blipFill>
        <p:spPr>
          <a:xfrm>
            <a:off x="5257800" y="2209800"/>
            <a:ext cx="2847975" cy="42862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077200" cy="523220"/>
          </a:xfrm>
          <a:prstGeom prst="rect">
            <a:avLst/>
          </a:prstGeom>
          <a:noFill/>
        </p:spPr>
        <p:txBody>
          <a:bodyPr wrap="square" rtlCol="0">
            <a:spAutoFit/>
          </a:bodyPr>
          <a:lstStyle/>
          <a:p>
            <a:r>
              <a:rPr lang="en-US" sz="2800" dirty="0" smtClean="0">
                <a:ln>
                  <a:solidFill>
                    <a:schemeClr val="accent3"/>
                  </a:solidFill>
                </a:ln>
              </a:rPr>
              <a:t>4. Nesting Sites:-</a:t>
            </a:r>
            <a:endParaRPr lang="en-US" sz="2800" dirty="0">
              <a:ln>
                <a:solidFill>
                  <a:schemeClr val="accent3"/>
                </a:solidFill>
              </a:ln>
            </a:endParaRPr>
          </a:p>
        </p:txBody>
      </p:sp>
      <p:sp>
        <p:nvSpPr>
          <p:cNvPr id="6" name="TextBox 5"/>
          <p:cNvSpPr txBox="1"/>
          <p:nvPr/>
        </p:nvSpPr>
        <p:spPr>
          <a:xfrm>
            <a:off x="152400" y="685800"/>
            <a:ext cx="8610600" cy="1754326"/>
          </a:xfrm>
          <a:prstGeom prst="rect">
            <a:avLst/>
          </a:prstGeom>
          <a:noFill/>
        </p:spPr>
        <p:txBody>
          <a:bodyPr wrap="square" rtlCol="0">
            <a:spAutoFit/>
          </a:bodyPr>
          <a:lstStyle/>
          <a:p>
            <a:pPr>
              <a:buFont typeface="Arial" pitchFamily="34" charset="0"/>
              <a:buChar char="•"/>
            </a:pPr>
            <a:r>
              <a:rPr lang="en-US" dirty="0" smtClean="0"/>
              <a:t>Where a bird builds a nest can  affect the time it mates.</a:t>
            </a:r>
          </a:p>
          <a:p>
            <a:pPr>
              <a:buFont typeface="Arial" pitchFamily="34" charset="0"/>
              <a:buChar char="•"/>
            </a:pPr>
            <a:r>
              <a:rPr lang="en-US" dirty="0" smtClean="0"/>
              <a:t>Cavity nesting species that reuse the nest cavities of other birds may breed later in the season so more nesting sites have already been abandoned after earlier successful nests.</a:t>
            </a:r>
          </a:p>
          <a:p>
            <a:pPr>
              <a:buFont typeface="Arial" pitchFamily="34" charset="0"/>
              <a:buChar char="•"/>
            </a:pPr>
            <a:r>
              <a:rPr lang="en-US" dirty="0" smtClean="0"/>
              <a:t>Birds that build new nests each year may also nest later in the season, while birds that reuse old nests each year can mate earlier and still have a suitable location to raise their young.</a:t>
            </a:r>
            <a:endParaRPr lang="en-US" dirty="0"/>
          </a:p>
        </p:txBody>
      </p:sp>
      <p:pic>
        <p:nvPicPr>
          <p:cNvPr id="9" name="Picture 8" descr="WIFL-eggs.jpg"/>
          <p:cNvPicPr>
            <a:picLocks noChangeAspect="1"/>
          </p:cNvPicPr>
          <p:nvPr/>
        </p:nvPicPr>
        <p:blipFill>
          <a:blip r:embed="rId2"/>
          <a:stretch>
            <a:fillRect/>
          </a:stretch>
        </p:blipFill>
        <p:spPr>
          <a:xfrm>
            <a:off x="1066800" y="2133600"/>
            <a:ext cx="2857500" cy="1904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emu.jpg"/>
          <p:cNvPicPr>
            <a:picLocks noChangeAspect="1"/>
          </p:cNvPicPr>
          <p:nvPr/>
        </p:nvPicPr>
        <p:blipFill>
          <a:blip r:embed="rId3"/>
          <a:stretch>
            <a:fillRect/>
          </a:stretch>
        </p:blipFill>
        <p:spPr>
          <a:xfrm>
            <a:off x="2362200" y="4114800"/>
            <a:ext cx="2743200" cy="251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images (2).jpg"/>
          <p:cNvPicPr>
            <a:picLocks noChangeAspect="1"/>
          </p:cNvPicPr>
          <p:nvPr/>
        </p:nvPicPr>
        <p:blipFill>
          <a:blip r:embed="rId4"/>
          <a:stretch>
            <a:fillRect/>
          </a:stretch>
        </p:blipFill>
        <p:spPr>
          <a:xfrm>
            <a:off x="5410200" y="2133600"/>
            <a:ext cx="3381375" cy="320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0"/>
            <a:ext cx="8526694"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Signs Of The Mating Season:-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228600" y="914400"/>
            <a:ext cx="5029200" cy="5078313"/>
          </a:xfrm>
          <a:prstGeom prst="rect">
            <a:avLst/>
          </a:prstGeom>
          <a:noFill/>
        </p:spPr>
        <p:txBody>
          <a:bodyPr wrap="square" rtlCol="0">
            <a:spAutoFit/>
          </a:bodyPr>
          <a:lstStyle/>
          <a:p>
            <a:r>
              <a:rPr lang="en-US" dirty="0" smtClean="0"/>
              <a:t>Spring is the typical mating season for most bird species because food sources are increasing, melting snows, and spring rains provide plenty of water and there will be a long, temperate season for birds to mature before winter arrives.</a:t>
            </a:r>
          </a:p>
          <a:p>
            <a:r>
              <a:rPr lang="en-US" dirty="0" smtClean="0"/>
              <a:t>Birders can watch for signs of the breeding season, however, to learn when local birds are feeling reproductive urges.</a:t>
            </a:r>
          </a:p>
          <a:p>
            <a:r>
              <a:rPr lang="en-US" dirty="0" smtClean="0"/>
              <a:t>To pinpoint when the bird mating season occurs,       </a:t>
            </a:r>
          </a:p>
          <a:p>
            <a:endParaRPr lang="en-US" dirty="0" smtClean="0"/>
          </a:p>
          <a:p>
            <a:pPr>
              <a:buFont typeface="Arial" pitchFamily="34" charset="0"/>
              <a:buChar char="•"/>
            </a:pPr>
            <a:r>
              <a:rPr lang="en-US" dirty="0" smtClean="0"/>
              <a:t> Warming temperature and blooming flowers that show the change of seasons.</a:t>
            </a:r>
          </a:p>
          <a:p>
            <a:pPr>
              <a:buFont typeface="Arial" pitchFamily="34" charset="0"/>
              <a:buChar char="•"/>
            </a:pPr>
            <a:r>
              <a:rPr lang="en-US" dirty="0" smtClean="0"/>
              <a:t>Birds claiming territory and becoming more aggressive toward intrudes, particulaly males.</a:t>
            </a:r>
          </a:p>
          <a:p>
            <a:pPr>
              <a:buFont typeface="Arial" pitchFamily="34" charset="0"/>
              <a:buChar char="•"/>
            </a:pPr>
            <a:r>
              <a:rPr lang="en-US" dirty="0" smtClean="0"/>
              <a:t>Increased bird songs, which can help definite trritories and attract males.</a:t>
            </a:r>
          </a:p>
          <a:p>
            <a:pPr>
              <a:buFont typeface="Arial" pitchFamily="34" charset="0"/>
              <a:buChar char="•"/>
            </a:pPr>
            <a:r>
              <a:rPr lang="en-US" dirty="0" smtClean="0"/>
              <a:t>Bird courtship behaviour, including elaborate display flights and other bonding</a:t>
            </a:r>
            <a:endParaRPr lang="en-US" dirty="0"/>
          </a:p>
        </p:txBody>
      </p:sp>
      <p:pic>
        <p:nvPicPr>
          <p:cNvPr id="6" name="Picture 5" descr="file (3).jpeg"/>
          <p:cNvPicPr>
            <a:picLocks noChangeAspect="1"/>
          </p:cNvPicPr>
          <p:nvPr/>
        </p:nvPicPr>
        <p:blipFill>
          <a:blip r:embed="rId2"/>
          <a:stretch>
            <a:fillRect/>
          </a:stretch>
        </p:blipFill>
        <p:spPr>
          <a:xfrm>
            <a:off x="5410200" y="3765550"/>
            <a:ext cx="3378200" cy="2940050"/>
          </a:xfrm>
          <a:prstGeom prst="rect">
            <a:avLst/>
          </a:prstGeom>
        </p:spPr>
      </p:pic>
      <p:pic>
        <p:nvPicPr>
          <p:cNvPr id="7" name="Picture 6" descr="mating.jpg"/>
          <p:cNvPicPr>
            <a:picLocks noChangeAspect="1"/>
          </p:cNvPicPr>
          <p:nvPr/>
        </p:nvPicPr>
        <p:blipFill>
          <a:blip r:embed="rId3"/>
          <a:stretch>
            <a:fillRect/>
          </a:stretch>
        </p:blipFill>
        <p:spPr>
          <a:xfrm>
            <a:off x="5410200" y="914400"/>
            <a:ext cx="3282950" cy="26225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ctr">
              <a:buNone/>
            </a:pPr>
            <a:endParaRPr lang="en-US" sz="2000" dirty="0" smtClean="0">
              <a:latin typeface="Times New Roman" pitchFamily="18" charset="0"/>
              <a:cs typeface="Times New Roman" pitchFamily="18" charset="0"/>
            </a:endParaRPr>
          </a:p>
          <a:p>
            <a:pPr algn="ctr">
              <a:buNone/>
            </a:pPr>
            <a:r>
              <a:rPr lang="en-US" sz="2000" dirty="0" smtClean="0">
                <a:latin typeface="Times New Roman" pitchFamily="18" charset="0"/>
                <a:cs typeface="Times New Roman" pitchFamily="18" charset="0"/>
              </a:rPr>
              <a:t>INTRODUCTION</a:t>
            </a:r>
          </a:p>
          <a:p>
            <a:pPr algn="ct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Biological pigments are also known as </a:t>
            </a:r>
            <a:r>
              <a:rPr lang="en-US" sz="1800" dirty="0" err="1" smtClean="0">
                <a:latin typeface="Times New Roman" pitchFamily="18" charset="0"/>
                <a:cs typeface="Times New Roman" pitchFamily="18" charset="0"/>
              </a:rPr>
              <a:t>simlpy</a:t>
            </a:r>
            <a:r>
              <a:rPr lang="en-US" sz="1800" dirty="0" smtClean="0">
                <a:latin typeface="Times New Roman" pitchFamily="18" charset="0"/>
                <a:cs typeface="Times New Roman" pitchFamily="18" charset="0"/>
              </a:rPr>
              <a:t> as pigments &amp; </a:t>
            </a:r>
            <a:r>
              <a:rPr lang="en-US" sz="1800" dirty="0" err="1" smtClean="0">
                <a:latin typeface="Times New Roman" pitchFamily="18" charset="0"/>
                <a:cs typeface="Times New Roman" pitchFamily="18" charset="0"/>
              </a:rPr>
              <a:t>biochromes</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They are substance produced by living organisms that have a </a:t>
            </a:r>
            <a:r>
              <a:rPr lang="en-US" sz="1800" dirty="0" err="1" smtClean="0">
                <a:latin typeface="Times New Roman" pitchFamily="18" charset="0"/>
                <a:cs typeface="Times New Roman" pitchFamily="18" charset="0"/>
              </a:rPr>
              <a:t>coloufull</a:t>
            </a:r>
            <a:r>
              <a:rPr lang="en-US" sz="1800" dirty="0" smtClean="0">
                <a:latin typeface="Times New Roman" pitchFamily="18" charset="0"/>
                <a:cs typeface="Times New Roman" pitchFamily="18" charset="0"/>
              </a:rPr>
              <a:t> resulting from selective </a:t>
            </a:r>
            <a:r>
              <a:rPr lang="en-US" sz="1800" dirty="0" err="1" smtClean="0">
                <a:latin typeface="Times New Roman" pitchFamily="18" charset="0"/>
                <a:cs typeface="Times New Roman" pitchFamily="18" charset="0"/>
              </a:rPr>
              <a:t>colourfull</a:t>
            </a:r>
            <a:r>
              <a:rPr lang="en-US" sz="1800" dirty="0" smtClean="0">
                <a:latin typeface="Times New Roman" pitchFamily="18" charset="0"/>
                <a:cs typeface="Times New Roman" pitchFamily="18" charset="0"/>
              </a:rPr>
              <a:t> absorption.</a:t>
            </a:r>
          </a:p>
          <a:p>
            <a:r>
              <a:rPr lang="en-US" sz="1800" dirty="0" smtClean="0">
                <a:latin typeface="Times New Roman" pitchFamily="18" charset="0"/>
                <a:cs typeface="Times New Roman" pitchFamily="18" charset="0"/>
              </a:rPr>
              <a:t>Biological pigments includes plant pigments and </a:t>
            </a:r>
            <a:r>
              <a:rPr lang="en-US" sz="1800" dirty="0" err="1" smtClean="0">
                <a:latin typeface="Times New Roman" pitchFamily="18" charset="0"/>
                <a:cs typeface="Times New Roman" pitchFamily="18" charset="0"/>
              </a:rPr>
              <a:t>colourfull</a:t>
            </a:r>
            <a:r>
              <a:rPr lang="en-US" sz="1800" dirty="0" smtClean="0">
                <a:latin typeface="Times New Roman" pitchFamily="18" charset="0"/>
                <a:cs typeface="Times New Roman" pitchFamily="18" charset="0"/>
              </a:rPr>
              <a:t> pigments in birds</a:t>
            </a:r>
            <a:endParaRPr lang="en-US" sz="1800" dirty="0">
              <a:latin typeface="Times New Roman" pitchFamily="18" charset="0"/>
              <a:cs typeface="Times New Roman" pitchFamily="18" charset="0"/>
            </a:endParaRPr>
          </a:p>
        </p:txBody>
      </p:sp>
      <p:pic>
        <p:nvPicPr>
          <p:cNvPr id="25602" name="Picture 2" descr="Image result for PIGMENTATION OF BIRDS"/>
          <p:cNvPicPr>
            <a:picLocks noChangeAspect="1" noChangeArrowheads="1"/>
          </p:cNvPicPr>
          <p:nvPr/>
        </p:nvPicPr>
        <p:blipFill>
          <a:blip r:embed="rId2"/>
          <a:srcRect/>
          <a:stretch>
            <a:fillRect/>
          </a:stretch>
        </p:blipFill>
        <p:spPr bwMode="auto">
          <a:xfrm>
            <a:off x="6934200" y="3886200"/>
            <a:ext cx="2000250" cy="2743201"/>
          </a:xfrm>
          <a:prstGeom prst="rect">
            <a:avLst/>
          </a:prstGeom>
          <a:noFill/>
        </p:spPr>
      </p:pic>
      <p:pic>
        <p:nvPicPr>
          <p:cNvPr id="25604" name="Picture 4" descr="Image result for PIGMENTATION OF BIRDS"/>
          <p:cNvPicPr>
            <a:picLocks noChangeAspect="1" noChangeArrowheads="1"/>
          </p:cNvPicPr>
          <p:nvPr/>
        </p:nvPicPr>
        <p:blipFill>
          <a:blip r:embed="rId3"/>
          <a:srcRect/>
          <a:stretch>
            <a:fillRect/>
          </a:stretch>
        </p:blipFill>
        <p:spPr bwMode="auto">
          <a:xfrm>
            <a:off x="4267200" y="3124200"/>
            <a:ext cx="2466975" cy="2286000"/>
          </a:xfrm>
          <a:prstGeom prst="rect">
            <a:avLst/>
          </a:prstGeom>
          <a:noFill/>
        </p:spPr>
      </p:pic>
      <p:pic>
        <p:nvPicPr>
          <p:cNvPr id="25606" name="Picture 6" descr="Image result for PIGMENTATION OF BIRDS"/>
          <p:cNvPicPr>
            <a:picLocks noChangeAspect="1" noChangeArrowheads="1"/>
          </p:cNvPicPr>
          <p:nvPr/>
        </p:nvPicPr>
        <p:blipFill>
          <a:blip r:embed="rId4"/>
          <a:srcRect/>
          <a:stretch>
            <a:fillRect/>
          </a:stretch>
        </p:blipFill>
        <p:spPr bwMode="auto">
          <a:xfrm>
            <a:off x="381000" y="3276600"/>
            <a:ext cx="3048000" cy="1524000"/>
          </a:xfrm>
          <a:prstGeom prst="rect">
            <a:avLst/>
          </a:prstGeom>
          <a:noFill/>
        </p:spPr>
      </p:pic>
      <p:pic>
        <p:nvPicPr>
          <p:cNvPr id="25608" name="Picture 8" descr="Image result for PIGMENTATION OF BIRDS"/>
          <p:cNvPicPr>
            <a:picLocks noChangeAspect="1" noChangeArrowheads="1"/>
          </p:cNvPicPr>
          <p:nvPr/>
        </p:nvPicPr>
        <p:blipFill>
          <a:blip r:embed="rId5"/>
          <a:srcRect/>
          <a:stretch>
            <a:fillRect/>
          </a:stretch>
        </p:blipFill>
        <p:spPr bwMode="auto">
          <a:xfrm>
            <a:off x="1524000" y="4953000"/>
            <a:ext cx="2619375" cy="174307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4763" y="2394385"/>
            <a:ext cx="5072556" cy="11079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300" dirty="0">
                <a:effectLst>
                  <a:outerShdw blurRad="38100" dist="38100" dir="2700000" algn="tl">
                    <a:srgbClr val="000000">
                      <a:alpha val="43137"/>
                    </a:srgbClr>
                  </a:outerShdw>
                </a:effectLst>
                <a:latin typeface="Algerian" panose="04020705040A02060702" pitchFamily="82" charset="0"/>
              </a:rPr>
              <a:t>Adaptations in birds </a:t>
            </a:r>
          </a:p>
          <a:p>
            <a:r>
              <a:rPr lang="en-US" sz="3300" dirty="0">
                <a:effectLst>
                  <a:outerShdw blurRad="38100" dist="38100" dir="2700000" algn="tl">
                    <a:srgbClr val="000000">
                      <a:alpha val="43137"/>
                    </a:srgbClr>
                  </a:outerShdw>
                </a:effectLst>
                <a:latin typeface="Algerian" panose="04020705040A02060702" pitchFamily="82" charset="0"/>
              </a:rPr>
              <a:t> </a:t>
            </a:r>
            <a:r>
              <a:rPr lang="en-US" sz="3300" dirty="0">
                <a:effectLst>
                  <a:outerShdw blurRad="38100" dist="38100" dir="2700000" algn="tl">
                    <a:srgbClr val="000000">
                      <a:alpha val="43137"/>
                    </a:srgbClr>
                  </a:outerShdw>
                </a:effectLst>
                <a:latin typeface="Algerian" panose="04020705040A02060702" pitchFamily="82" charset="0"/>
              </a:rPr>
              <a:t>                by</a:t>
            </a:r>
          </a:p>
        </p:txBody>
      </p:sp>
      <p:sp>
        <p:nvSpPr>
          <p:cNvPr id="5" name="TextBox 4"/>
          <p:cNvSpPr txBox="1"/>
          <p:nvPr/>
        </p:nvSpPr>
        <p:spPr>
          <a:xfrm>
            <a:off x="2530370" y="3742340"/>
            <a:ext cx="404385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3600" dirty="0">
                <a:latin typeface="Algerian" panose="04020705040A02060702" pitchFamily="82" charset="0"/>
              </a:rPr>
              <a:t>   </a:t>
            </a:r>
            <a:r>
              <a:rPr lang="en-US" sz="3600" dirty="0">
                <a:solidFill>
                  <a:srgbClr val="002060"/>
                </a:solidFill>
                <a:effectLst>
                  <a:outerShdw blurRad="38100" dist="38100" dir="2700000" algn="tl">
                    <a:srgbClr val="000000">
                      <a:alpha val="43137"/>
                    </a:srgbClr>
                  </a:outerShdw>
                </a:effectLst>
                <a:latin typeface="Algerian" panose="04020705040A02060702" pitchFamily="82" charset="0"/>
              </a:rPr>
              <a:t>MEHAK RAFIQ</a:t>
            </a:r>
            <a:r>
              <a:rPr lang="en-US" sz="3600" dirty="0">
                <a:latin typeface="Algerian" panose="04020705040A02060702" pitchFamily="82" charset="0"/>
              </a:rPr>
              <a:t> </a:t>
            </a:r>
            <a:endParaRPr lang="en-US" sz="3600" dirty="0">
              <a:latin typeface="Algerian" panose="04020705040A02060702" pitchFamily="82" charset="0"/>
            </a:endParaRPr>
          </a:p>
        </p:txBody>
      </p:sp>
    </p:spTree>
    <p:extLst>
      <p:ext uri="{BB962C8B-B14F-4D97-AF65-F5344CB8AC3E}">
        <p14:creationId xmlns:p14="http://schemas.microsoft.com/office/powerpoint/2010/main" val="3746211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851229801"/>
              </p:ext>
            </p:extLst>
          </p:nvPr>
        </p:nvGraphicFramePr>
        <p:xfrm>
          <a:off x="-152400" y="1219200"/>
          <a:ext cx="6099942" cy="5410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p:cNvGrpSpPr/>
          <p:nvPr/>
        </p:nvGrpSpPr>
        <p:grpSpPr>
          <a:xfrm>
            <a:off x="5959370" y="1563583"/>
            <a:ext cx="3047916" cy="3601277"/>
            <a:chOff x="361570" y="990600"/>
            <a:chExt cx="6657241" cy="4648200"/>
          </a:xfrm>
        </p:grpSpPr>
        <p:pic>
          <p:nvPicPr>
            <p:cNvPr id="4" name="Picture 3"/>
            <p:cNvPicPr/>
            <p:nvPr/>
          </p:nvPicPr>
          <p:blipFill>
            <a:blip r:embed="rId7"/>
            <a:stretch>
              <a:fillRect/>
            </a:stretch>
          </p:blipFill>
          <p:spPr>
            <a:xfrm>
              <a:off x="361570" y="990600"/>
              <a:ext cx="5004818" cy="4648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Rectangle 4"/>
            <p:cNvSpPr/>
            <p:nvPr/>
          </p:nvSpPr>
          <p:spPr>
            <a:xfrm>
              <a:off x="4334260" y="3619500"/>
              <a:ext cx="2178897" cy="499624"/>
            </a:xfrm>
            <a:prstGeom prst="rect">
              <a:avLst/>
            </a:prstGeom>
            <a:ln>
              <a:noFill/>
            </a:ln>
          </p:spPr>
          <p:txBody>
            <a:bodyPr vert="horz" lIns="0" tIns="0" rIns="0" bIns="0" rtlCol="0">
              <a:noAutofit/>
            </a:bodyPr>
            <a:lstStyle/>
            <a:p>
              <a:pPr>
                <a:lnSpc>
                  <a:spcPct val="107000"/>
                </a:lnSpc>
                <a:spcAft>
                  <a:spcPts val="600"/>
                </a:spcAft>
              </a:pPr>
              <a:r>
                <a:rPr lang="en-US" sz="135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Calibri" panose="020F0502020204030204" pitchFamily="34" charset="0"/>
                </a:rPr>
                <a:t>Pectoralismajor</a:t>
              </a:r>
              <a:endParaRPr lang="en-US" sz="825">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p:cNvSpPr/>
            <p:nvPr/>
          </p:nvSpPr>
          <p:spPr>
            <a:xfrm>
              <a:off x="4334260" y="4250890"/>
              <a:ext cx="2684551" cy="454458"/>
            </a:xfrm>
            <a:prstGeom prst="rect">
              <a:avLst/>
            </a:prstGeom>
            <a:ln>
              <a:noFill/>
            </a:ln>
          </p:spPr>
          <p:txBody>
            <a:bodyPr vert="horz" lIns="0" tIns="0" rIns="0" bIns="0" rtlCol="0">
              <a:noAutofit/>
            </a:bodyPr>
            <a:lstStyle/>
            <a:p>
              <a:pPr>
                <a:lnSpc>
                  <a:spcPct val="107000"/>
                </a:lnSpc>
                <a:spcAft>
                  <a:spcPts val="600"/>
                </a:spcAft>
              </a:pPr>
              <a:r>
                <a:rPr lang="en-US" sz="135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Calibri" panose="020F0502020204030204" pitchFamily="34" charset="0"/>
                </a:rPr>
                <a:t>Pulls the wing down</a:t>
              </a:r>
              <a:endParaRPr lang="en-US" sz="825">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7" name="Shape 203"/>
            <p:cNvSpPr/>
            <p:nvPr/>
          </p:nvSpPr>
          <p:spPr>
            <a:xfrm>
              <a:off x="3252216" y="3924301"/>
              <a:ext cx="995172" cy="76200"/>
            </a:xfrm>
            <a:custGeom>
              <a:avLst/>
              <a:gdLst/>
              <a:ahLst/>
              <a:cxnLst/>
              <a:rect l="0" t="0" r="0" b="0"/>
              <a:pathLst>
                <a:path w="995172" h="76200">
                  <a:moveTo>
                    <a:pt x="76200" y="0"/>
                  </a:moveTo>
                  <a:lnTo>
                    <a:pt x="76200" y="33528"/>
                  </a:lnTo>
                  <a:lnTo>
                    <a:pt x="990600" y="33528"/>
                  </a:lnTo>
                  <a:lnTo>
                    <a:pt x="993648" y="35052"/>
                  </a:lnTo>
                  <a:lnTo>
                    <a:pt x="995172" y="38100"/>
                  </a:lnTo>
                  <a:lnTo>
                    <a:pt x="993648" y="41148"/>
                  </a:lnTo>
                  <a:lnTo>
                    <a:pt x="990600" y="42672"/>
                  </a:lnTo>
                  <a:lnTo>
                    <a:pt x="76200" y="42672"/>
                  </a:ln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sz="1350">
                <a:ln w="0"/>
                <a:solidFill>
                  <a:schemeClr val="accent1"/>
                </a:solidFill>
                <a:effectLst>
                  <a:outerShdw blurRad="38100" dist="25400" dir="5400000" algn="ctr" rotWithShape="0">
                    <a:srgbClr val="6E747A">
                      <a:alpha val="43000"/>
                    </a:srgbClr>
                  </a:outerShdw>
                </a:effectLst>
              </a:endParaRPr>
            </a:p>
          </p:txBody>
        </p:sp>
      </p:grpSp>
      <p:sp>
        <p:nvSpPr>
          <p:cNvPr id="8" name="TextBox 7"/>
          <p:cNvSpPr txBox="1"/>
          <p:nvPr/>
        </p:nvSpPr>
        <p:spPr>
          <a:xfrm>
            <a:off x="4549" y="455587"/>
            <a:ext cx="593571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557213" indent="-557213">
              <a:buFont typeface="+mj-lt"/>
              <a:buAutoNum type="arabicPeriod"/>
            </a:pPr>
            <a:r>
              <a:rPr lang="en-US" sz="2800" dirty="0">
                <a:solidFill>
                  <a:srgbClr val="00B0F0"/>
                </a:solidFill>
                <a:effectLst>
                  <a:outerShdw blurRad="38100" dist="38100" dir="2700000" algn="tl">
                    <a:srgbClr val="000000">
                      <a:alpha val="43137"/>
                    </a:srgbClr>
                  </a:outerShdw>
                </a:effectLst>
              </a:rPr>
              <a:t>Light but Powerful Musculature</a:t>
            </a:r>
          </a:p>
        </p:txBody>
      </p:sp>
    </p:spTree>
    <p:extLst>
      <p:ext uri="{BB962C8B-B14F-4D97-AF65-F5344CB8AC3E}">
        <p14:creationId xmlns:p14="http://schemas.microsoft.com/office/powerpoint/2010/main" val="107401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200150"/>
            <a:ext cx="5391807" cy="5078313"/>
          </a:xfrm>
          <a:prstGeom prst="rect">
            <a:avLst/>
          </a:prstGeom>
          <a:noFill/>
        </p:spPr>
        <p:txBody>
          <a:bodyPr wrap="square" rtlCol="0">
            <a:spAutoFit/>
          </a:bodyPr>
          <a:lstStyle/>
          <a:p>
            <a:pPr marL="557213" indent="-557213">
              <a:buFont typeface="+mj-lt"/>
              <a:buAutoNum type="arabicPeriod" startAt="2"/>
            </a:pPr>
            <a:r>
              <a:rPr lang="en-US" sz="3300" dirty="0">
                <a:solidFill>
                  <a:srgbClr val="00B0F0"/>
                </a:solidFill>
                <a:effectLst>
                  <a:outerShdw blurRad="38100" dist="38100" dir="2700000" algn="tl">
                    <a:srgbClr val="000000">
                      <a:alpha val="43137"/>
                    </a:srgbClr>
                  </a:outerShdw>
                </a:effectLst>
              </a:rPr>
              <a:t>Respiratory </a:t>
            </a:r>
            <a:r>
              <a:rPr lang="en-US" sz="3300" dirty="0">
                <a:solidFill>
                  <a:srgbClr val="00B0F0"/>
                </a:solidFill>
                <a:effectLst>
                  <a:outerShdw blurRad="38100" dist="38100" dir="2700000" algn="tl">
                    <a:srgbClr val="000000">
                      <a:alpha val="43137"/>
                    </a:srgbClr>
                  </a:outerShdw>
                </a:effectLst>
              </a:rPr>
              <a:t>System</a:t>
            </a:r>
          </a:p>
          <a:p>
            <a:pPr marL="257175" indent="-257175">
              <a:buFont typeface="Arial" panose="020B0604020202020204" pitchFamily="34" charset="0"/>
              <a:buChar char="•"/>
            </a:pPr>
            <a:r>
              <a:rPr lang="en-US" dirty="0">
                <a:latin typeface="Monotype Corsiva" panose="03010101010201010101" pitchFamily="66" charset="0"/>
              </a:rPr>
              <a:t>Due to the high metabolic rate required for flight, birds have a high oxygen demand Birds ventilate their lungs by means of air sacs</a:t>
            </a:r>
            <a:r>
              <a:rPr lang="en-US" dirty="0">
                <a:latin typeface="Monotype Corsiva" panose="03010101010201010101" pitchFamily="66" charset="0"/>
              </a:rPr>
              <a:t>.</a:t>
            </a:r>
          </a:p>
          <a:p>
            <a:pPr marL="257175" indent="-257175">
              <a:buFont typeface="Arial" panose="020B0604020202020204" pitchFamily="34" charset="0"/>
              <a:buChar char="•"/>
            </a:pPr>
            <a:r>
              <a:rPr lang="en-US" dirty="0">
                <a:latin typeface="Monotype Corsiva" panose="03010101010201010101" pitchFamily="66" charset="0"/>
              </a:rPr>
              <a:t>The active phase of respiration in birds is exhalation, requiring muscular </a:t>
            </a:r>
            <a:r>
              <a:rPr lang="en-US" dirty="0">
                <a:latin typeface="Monotype Corsiva" panose="03010101010201010101" pitchFamily="66" charset="0"/>
              </a:rPr>
              <a:t>contraction . Air </a:t>
            </a:r>
            <a:r>
              <a:rPr lang="en-US" dirty="0">
                <a:latin typeface="Monotype Corsiva" panose="03010101010201010101" pitchFamily="66" charset="0"/>
              </a:rPr>
              <a:t>flows through the air sac system and lungs</a:t>
            </a:r>
            <a:r>
              <a:rPr lang="en-US" dirty="0">
                <a:latin typeface="Monotype Corsiva" panose="03010101010201010101" pitchFamily="66" charset="0"/>
              </a:rPr>
              <a:t>.</a:t>
            </a:r>
          </a:p>
          <a:p>
            <a:pPr marL="257175" indent="-257175">
              <a:buFont typeface="Arial" panose="020B0604020202020204" pitchFamily="34" charset="0"/>
              <a:buChar char="•"/>
            </a:pPr>
            <a:r>
              <a:rPr lang="en-US" dirty="0">
                <a:latin typeface="Monotype Corsiva" panose="03010101010201010101" pitchFamily="66" charset="0"/>
              </a:rPr>
              <a:t>The active phase of respiration in birds is exhalation, requiring muscular </a:t>
            </a:r>
            <a:r>
              <a:rPr lang="en-US" dirty="0">
                <a:latin typeface="Monotype Corsiva" panose="03010101010201010101" pitchFamily="66" charset="0"/>
              </a:rPr>
              <a:t>contraction . Air </a:t>
            </a:r>
            <a:r>
              <a:rPr lang="en-US" dirty="0">
                <a:latin typeface="Monotype Corsiva" panose="03010101010201010101" pitchFamily="66" charset="0"/>
              </a:rPr>
              <a:t>flows through the air sac system and lungs</a:t>
            </a:r>
            <a:r>
              <a:rPr lang="en-US" dirty="0">
                <a:latin typeface="Monotype Corsiva" panose="03010101010201010101" pitchFamily="66" charset="0"/>
              </a:rPr>
              <a:t>.</a:t>
            </a:r>
          </a:p>
          <a:p>
            <a:pPr marL="257175" indent="-257175">
              <a:buFont typeface="Arial" panose="020B0604020202020204" pitchFamily="34" charset="0"/>
              <a:buChar char="•"/>
            </a:pPr>
            <a:r>
              <a:rPr lang="en-US" dirty="0">
                <a:latin typeface="Monotype Corsiva" panose="03010101010201010101" pitchFamily="66" charset="0"/>
              </a:rPr>
              <a:t>The partial pressure of oxygen in a bird's lungs is the same as the environment </a:t>
            </a:r>
          </a:p>
          <a:p>
            <a:pPr marL="257175" indent="-257175">
              <a:buFont typeface="Arial" panose="020B0604020202020204" pitchFamily="34" charset="0"/>
              <a:buChar char="•"/>
            </a:pPr>
            <a:r>
              <a:rPr lang="en-US" dirty="0">
                <a:latin typeface="Monotype Corsiva" panose="03010101010201010101" pitchFamily="66" charset="0"/>
              </a:rPr>
              <a:t>Birds have more efficient gas-exchange of both oxygen and carbon dioxide than do mammals.</a:t>
            </a:r>
          </a:p>
          <a:p>
            <a:pPr marL="557213" indent="-557213">
              <a:buFont typeface="Arial" panose="020B0604020202020204" pitchFamily="34" charset="0"/>
              <a:buChar char="•"/>
            </a:pPr>
            <a:endParaRPr lang="en-US" dirty="0">
              <a:latin typeface="Monotype Corsiva" panose="03010101010201010101" pitchFamily="66" charset="0"/>
            </a:endParaRPr>
          </a:p>
          <a:p>
            <a:pPr marL="557213" indent="-557213">
              <a:buFont typeface="Arial" panose="020B0604020202020204" pitchFamily="34" charset="0"/>
              <a:buChar char="•"/>
            </a:pPr>
            <a:endParaRPr lang="en-US" dirty="0">
              <a:latin typeface="Monotype Corsiva" panose="03010101010201010101" pitchFamily="66" charset="0"/>
            </a:endParaRPr>
          </a:p>
          <a:p>
            <a:pPr marL="557213" indent="-557213">
              <a:buFont typeface="Arial" panose="020B0604020202020204" pitchFamily="34" charset="0"/>
              <a:buChar char="•"/>
            </a:pPr>
            <a:endParaRPr lang="en-US" sz="2100" dirty="0">
              <a:solidFill>
                <a:srgbClr val="00B0F0"/>
              </a:solidFill>
              <a:effectLst>
                <a:outerShdw blurRad="38100" dist="38100" dir="2700000" algn="tl">
                  <a:srgbClr val="000000">
                    <a:alpha val="43137"/>
                  </a:srgbClr>
                </a:outerShdw>
              </a:effectLst>
            </a:endParaRPr>
          </a:p>
        </p:txBody>
      </p:sp>
      <p:pic>
        <p:nvPicPr>
          <p:cNvPr id="9" name="Picture 8"/>
          <p:cNvPicPr/>
          <p:nvPr/>
        </p:nvPicPr>
        <p:blipFill>
          <a:blip r:embed="rId2"/>
          <a:stretch>
            <a:fillRect/>
          </a:stretch>
        </p:blipFill>
        <p:spPr>
          <a:xfrm>
            <a:off x="5533696" y="2749112"/>
            <a:ext cx="3610304" cy="2750303"/>
          </a:xfrm>
          <a:prstGeom prst="rect">
            <a:avLst/>
          </a:prstGeom>
        </p:spPr>
      </p:pic>
    </p:spTree>
    <p:extLst>
      <p:ext uri="{BB962C8B-B14F-4D97-AF65-F5344CB8AC3E}">
        <p14:creationId xmlns:p14="http://schemas.microsoft.com/office/powerpoint/2010/main" val="2505359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542940919"/>
              </p:ext>
            </p:extLst>
          </p:nvPr>
        </p:nvGraphicFramePr>
        <p:xfrm>
          <a:off x="0" y="1550275"/>
          <a:ext cx="5214445" cy="4469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p:nvPr/>
        </p:nvPicPr>
        <p:blipFill>
          <a:blip r:embed="rId7"/>
          <a:stretch>
            <a:fillRect/>
          </a:stretch>
        </p:blipFill>
        <p:spPr>
          <a:xfrm>
            <a:off x="5391807" y="1445783"/>
            <a:ext cx="3335655" cy="317896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extBox 1"/>
          <p:cNvSpPr txBox="1"/>
          <p:nvPr/>
        </p:nvSpPr>
        <p:spPr>
          <a:xfrm>
            <a:off x="165541" y="908654"/>
            <a:ext cx="2349059" cy="60016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557213" indent="-557213">
              <a:buFont typeface="+mj-lt"/>
              <a:buAutoNum type="arabicPeriod" startAt="3"/>
            </a:pPr>
            <a:r>
              <a:rPr lang="en-US" sz="3300" dirty="0">
                <a:solidFill>
                  <a:srgbClr val="00B0F0"/>
                </a:solidFill>
                <a:effectLst>
                  <a:outerShdw blurRad="38100" dist="38100" dir="2700000" algn="tl">
                    <a:srgbClr val="000000">
                      <a:alpha val="43137"/>
                    </a:srgbClr>
                  </a:outerShdw>
                </a:effectLst>
              </a:rPr>
              <a:t>Feathers</a:t>
            </a:r>
          </a:p>
        </p:txBody>
      </p:sp>
    </p:spTree>
    <p:extLst>
      <p:ext uri="{BB962C8B-B14F-4D97-AF65-F5344CB8AC3E}">
        <p14:creationId xmlns:p14="http://schemas.microsoft.com/office/powerpoint/2010/main" val="3773877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057400"/>
            <a:ext cx="6477000" cy="1200329"/>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7200" b="1" i="1" u="sng" cap="none" spc="0" dirty="0" smtClean="0">
                <a:ln>
                  <a:prstDash val="solid"/>
                </a:ln>
                <a:solidFill>
                  <a:srgbClr val="C00000"/>
                </a:solidFill>
                <a:effectLst>
                  <a:outerShdw blurRad="88000" dist="50800" dir="5040000" algn="tl">
                    <a:schemeClr val="accent4">
                      <a:tint val="80000"/>
                      <a:satMod val="250000"/>
                      <a:alpha val="45000"/>
                    </a:schemeClr>
                  </a:outerShdw>
                </a:effectLst>
                <a:latin typeface="Colonna MT" pitchFamily="82" charset="0"/>
              </a:rPr>
              <a:t>THANK YOU !!!</a:t>
            </a:r>
            <a:endParaRPr lang="en-US" sz="7200" b="1" i="1" u="sng" cap="none" spc="0" dirty="0">
              <a:ln>
                <a:prstDash val="solid"/>
              </a:ln>
              <a:solidFill>
                <a:srgbClr val="C00000"/>
              </a:solidFill>
              <a:effectLst>
                <a:outerShdw blurRad="88000" dist="50800" dir="5040000" algn="tl">
                  <a:schemeClr val="accent4">
                    <a:tint val="80000"/>
                    <a:satMod val="250000"/>
                    <a:alpha val="45000"/>
                  </a:schemeClr>
                </a:outerShdw>
              </a:effectLst>
              <a:latin typeface="Colonna MT" pitchFamily="82" charset="0"/>
            </a:endParaRPr>
          </a:p>
        </p:txBody>
      </p:sp>
    </p:spTree>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5448253" cy="1754326"/>
          </a:xfrm>
          <a:prstGeom prst="rect">
            <a:avLst/>
          </a:prstGeom>
          <a:noFill/>
        </p:spPr>
        <p:txBody>
          <a:bodyPr wrap="square" lIns="91440" tIns="45720" rIns="91440" bIns="45720">
            <a:spAutoFit/>
          </a:bodyPr>
          <a:lstStyle/>
          <a:p>
            <a:pPr algn="ctr"/>
            <a:endPar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endParaRPr>
          </a:p>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rPr>
              <a:t>HOW BIRD’S FEATHERS ARE COLOURFUL??</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endParaRPr>
          </a:p>
        </p:txBody>
      </p:sp>
      <p:sp>
        <p:nvSpPr>
          <p:cNvPr id="5" name="TextBox 4"/>
          <p:cNvSpPr txBox="1"/>
          <p:nvPr/>
        </p:nvSpPr>
        <p:spPr>
          <a:xfrm>
            <a:off x="381000" y="2286000"/>
            <a:ext cx="6781800" cy="2031325"/>
          </a:xfrm>
          <a:prstGeom prst="rect">
            <a:avLst/>
          </a:prstGeom>
          <a:noFill/>
        </p:spPr>
        <p:txBody>
          <a:bodyPr wrap="square" rtlCol="0">
            <a:spAutoFit/>
          </a:bodyPr>
          <a:lstStyle/>
          <a:p>
            <a:pPr>
              <a:buFont typeface="Arial" pitchFamily="34" charset="0"/>
              <a:buChar char="•"/>
            </a:pPr>
            <a:endParaRPr lang="en-US" dirty="0" smtClean="0"/>
          </a:p>
          <a:p>
            <a:pPr>
              <a:buFont typeface="Arial" pitchFamily="34" charset="0"/>
              <a:buChar char="•"/>
            </a:pPr>
            <a:r>
              <a:rPr lang="en-US" dirty="0" smtClean="0">
                <a:latin typeface="Times New Roman" pitchFamily="18" charset="0"/>
                <a:cs typeface="Times New Roman" pitchFamily="18" charset="0"/>
              </a:rPr>
              <a:t>Amazing diversity of colors and patterns exhibited by more than 9000 bird species found in the world.</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colors in the feathers of birds are formed in two different ways :</a:t>
            </a:r>
          </a:p>
          <a:p>
            <a:pPr marL="400050" indent="-400050"/>
            <a:r>
              <a:rPr lang="en-US" dirty="0" smtClean="0">
                <a:latin typeface="Times New Roman" pitchFamily="18" charset="0"/>
                <a:cs typeface="Times New Roman" pitchFamily="18" charset="0"/>
              </a:rPr>
              <a:t>   i. pigments</a:t>
            </a:r>
          </a:p>
          <a:p>
            <a:pPr marL="342900" indent="-342900"/>
            <a:r>
              <a:rPr lang="en-US" dirty="0" smtClean="0">
                <a:latin typeface="Times New Roman" pitchFamily="18" charset="0"/>
                <a:cs typeface="Times New Roman" pitchFamily="18" charset="0"/>
              </a:rPr>
              <a:t>   ii. light refraction.</a:t>
            </a:r>
          </a:p>
        </p:txBody>
      </p:sp>
      <p:sp>
        <p:nvSpPr>
          <p:cNvPr id="38918" name="AutoShape 6" descr="Image result for colourful feath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20" name="AutoShape 8" descr="Image result for colourful feath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22" name="AutoShape 10" descr="Image result for colourful feath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index.jpg"/>
          <p:cNvPicPr>
            <a:picLocks noChangeAspect="1"/>
          </p:cNvPicPr>
          <p:nvPr/>
        </p:nvPicPr>
        <p:blipFill>
          <a:blip r:embed="rId2"/>
          <a:stretch>
            <a:fillRect/>
          </a:stretch>
        </p:blipFill>
        <p:spPr>
          <a:xfrm>
            <a:off x="3581400" y="4419600"/>
            <a:ext cx="2724150" cy="1781175"/>
          </a:xfrm>
          <a:prstGeom prst="rect">
            <a:avLst/>
          </a:prstGeom>
        </p:spPr>
      </p:pic>
      <p:sp>
        <p:nvSpPr>
          <p:cNvPr id="38924" name="AutoShape 12" descr="Image result for colourful feath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index.jpg"/>
          <p:cNvPicPr>
            <a:picLocks noChangeAspect="1"/>
          </p:cNvPicPr>
          <p:nvPr/>
        </p:nvPicPr>
        <p:blipFill>
          <a:blip r:embed="rId3"/>
          <a:stretch>
            <a:fillRect/>
          </a:stretch>
        </p:blipFill>
        <p:spPr>
          <a:xfrm>
            <a:off x="6553200" y="3581400"/>
            <a:ext cx="2371725" cy="2143125"/>
          </a:xfrm>
          <a:prstGeom prst="rect">
            <a:avLst/>
          </a:prstGeom>
        </p:spPr>
      </p:pic>
      <p:pic>
        <p:nvPicPr>
          <p:cNvPr id="13" name="Picture 12" descr="images.jpg"/>
          <p:cNvPicPr>
            <a:picLocks noChangeAspect="1"/>
          </p:cNvPicPr>
          <p:nvPr/>
        </p:nvPicPr>
        <p:blipFill>
          <a:blip r:embed="rId4"/>
          <a:stretch>
            <a:fillRect/>
          </a:stretch>
        </p:blipFill>
        <p:spPr>
          <a:xfrm>
            <a:off x="228600" y="5181600"/>
            <a:ext cx="3162300" cy="1447800"/>
          </a:xfrm>
          <a:prstGeom prst="rect">
            <a:avLst/>
          </a:prstGeom>
        </p:spPr>
      </p:pic>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76400"/>
            <a:ext cx="5715000" cy="2831544"/>
          </a:xfrm>
          <a:prstGeom prst="rect">
            <a:avLst/>
          </a:prstGeom>
        </p:spPr>
        <p:txBody>
          <a:bodyPr wrap="square">
            <a:spAutoFit/>
          </a:bodyPr>
          <a:lstStyle/>
          <a:p>
            <a:pPr>
              <a:buFont typeface="Arial" pitchFamily="34" charset="0"/>
              <a:buChar char="•"/>
            </a:pPr>
            <a:endParaRPr lang="en-US" sz="2000" dirty="0" smtClean="0"/>
          </a:p>
          <a:p>
            <a:pPr>
              <a:buFont typeface="Arial" pitchFamily="34" charset="0"/>
              <a:buChar char="•"/>
            </a:pPr>
            <a:r>
              <a:rPr lang="en-US" sz="2000" dirty="0" smtClean="0"/>
              <a:t>Pigments are colored substance that can be found in both plants and birds.</a:t>
            </a:r>
          </a:p>
          <a:p>
            <a:pPr>
              <a:buFont typeface="Arial" pitchFamily="34" charset="0"/>
              <a:buChar char="•"/>
            </a:pPr>
            <a:r>
              <a:rPr lang="en-US" sz="2000" dirty="0" smtClean="0"/>
              <a:t>The coloration created by pigments is independent of the structure of the feathers.</a:t>
            </a:r>
          </a:p>
          <a:p>
            <a:pPr>
              <a:buFont typeface="Arial" pitchFamily="34" charset="0"/>
              <a:buChar char="•"/>
            </a:pPr>
            <a:r>
              <a:rPr lang="en-US" sz="2000" dirty="0" smtClean="0"/>
              <a:t>Pigment colorization in birds comes from 3 different groups: carotenoids, melanins, porphyrines.</a:t>
            </a:r>
          </a:p>
          <a:p>
            <a:endParaRPr lang="en-US" dirty="0"/>
          </a:p>
        </p:txBody>
      </p:sp>
      <p:sp>
        <p:nvSpPr>
          <p:cNvPr id="3" name="Rectangle 2"/>
          <p:cNvSpPr/>
          <p:nvPr/>
        </p:nvSpPr>
        <p:spPr>
          <a:xfrm>
            <a:off x="533400" y="762000"/>
            <a:ext cx="3962400" cy="707886"/>
          </a:xfrm>
          <a:prstGeom prst="rect">
            <a:avLst/>
          </a:prstGeom>
        </p:spPr>
        <p:txBody>
          <a:bodyPr wrap="square">
            <a:spAutoFit/>
          </a:bodyPr>
          <a:lstStyle/>
          <a:p>
            <a:pPr algn="ctr"/>
            <a:r>
              <a:rPr lang="en-US" sz="4000" b="1" dirty="0" smtClean="0">
                <a:ln w="17780" cmpd="sng">
                  <a:solidFill>
                    <a:schemeClr val="accent1">
                      <a:tint val="3000"/>
                    </a:schemeClr>
                  </a:solidFill>
                  <a:prstDash val="solid"/>
                  <a:miter lim="800000"/>
                </a:ln>
                <a:solidFill>
                  <a:schemeClr val="accent3">
                    <a:lumMod val="75000"/>
                  </a:schemeClr>
                </a:solidFill>
                <a:effectLst>
                  <a:outerShdw blurRad="55000" dist="50800" dir="5400000" algn="tl">
                    <a:srgbClr val="000000">
                      <a:alpha val="33000"/>
                    </a:srgbClr>
                  </a:outerShdw>
                </a:effectLst>
                <a:latin typeface="Brush Script MT" pitchFamily="66" charset="0"/>
              </a:rPr>
              <a:t>PIGMENTATION</a:t>
            </a:r>
            <a:endParaRPr lang="en-US" sz="4000" b="1" dirty="0">
              <a:ln w="17780" cmpd="sng">
                <a:solidFill>
                  <a:schemeClr val="accent1">
                    <a:tint val="3000"/>
                  </a:schemeClr>
                </a:solidFill>
                <a:prstDash val="solid"/>
                <a:miter lim="800000"/>
              </a:ln>
              <a:solidFill>
                <a:schemeClr val="accent3">
                  <a:lumMod val="75000"/>
                </a:schemeClr>
              </a:solidFill>
              <a:effectLst>
                <a:outerShdw blurRad="55000" dist="50800" dir="5400000" algn="tl">
                  <a:srgbClr val="000000">
                    <a:alpha val="33000"/>
                  </a:srgbClr>
                </a:outerShdw>
              </a:effectLst>
              <a:latin typeface="Brush Script MT" pitchFamily="66" charset="0"/>
            </a:endParaRPr>
          </a:p>
        </p:txBody>
      </p:sp>
      <p:pic>
        <p:nvPicPr>
          <p:cNvPr id="4" name="Picture 3" descr="The microstructure of a pigmented feather. Here, all but the red wavelengths are absorbed by the pigment granules. "/>
          <p:cNvPicPr/>
          <p:nvPr/>
        </p:nvPicPr>
        <p:blipFill>
          <a:blip r:embed="rId2"/>
          <a:srcRect/>
          <a:stretch>
            <a:fillRect/>
          </a:stretch>
        </p:blipFill>
        <p:spPr bwMode="auto">
          <a:xfrm>
            <a:off x="4800600" y="4038600"/>
            <a:ext cx="4038600"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600" y="457200"/>
            <a:ext cx="6956229" cy="1446550"/>
          </a:xfrm>
          <a:prstGeom prst="rect">
            <a:avLst/>
          </a:prstGeom>
          <a:noFill/>
        </p:spPr>
        <p:txBody>
          <a:bodyPr wrap="square" lIns="91440" tIns="45720" rIns="91440" bIns="45720">
            <a:spAutoFit/>
          </a:bodyPr>
          <a:lstStyle/>
          <a:p>
            <a:pPr algn="ctr"/>
            <a:endPar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Color abnormalities</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TextBox 6"/>
          <p:cNvSpPr txBox="1"/>
          <p:nvPr/>
        </p:nvSpPr>
        <p:spPr>
          <a:xfrm>
            <a:off x="762000" y="1371600"/>
            <a:ext cx="8001000" cy="2308324"/>
          </a:xfrm>
          <a:prstGeom prst="rect">
            <a:avLst/>
          </a:prstGeom>
          <a:noFill/>
        </p:spPr>
        <p:txBody>
          <a:bodyPr wrap="square" rtlCol="0">
            <a:spAutoFit/>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When pigments are present (or absent) at unusual levels the appearance of a bird can change dramatically.</a:t>
            </a:r>
          </a:p>
          <a:p>
            <a:pPr>
              <a:buFont typeface="Arial" pitchFamily="34" charset="0"/>
              <a:buChar char="•"/>
            </a:pPr>
            <a:r>
              <a:rPr lang="en-US" dirty="0" smtClean="0"/>
              <a:t>Color abnormalities , while not common, do occur on a regular basis.</a:t>
            </a:r>
          </a:p>
          <a:p>
            <a:pPr>
              <a:buFont typeface="Arial" pitchFamily="34" charset="0"/>
              <a:buChar char="•"/>
            </a:pPr>
            <a:r>
              <a:rPr lang="en-US" dirty="0" smtClean="0"/>
              <a:t>Few are the examples of birds that commonly show aberrant white patches:</a:t>
            </a:r>
          </a:p>
          <a:p>
            <a:pPr>
              <a:buFont typeface="Arial" pitchFamily="34" charset="0"/>
              <a:buChar char="•"/>
            </a:pPr>
            <a:r>
              <a:rPr lang="en-US" dirty="0" smtClean="0"/>
              <a:t>caned goose, American crow,  Black-capped, Chickadee, Dark-eyed  junco, Common grackle and House sparrow.</a:t>
            </a:r>
            <a:endParaRPr lang="en-US" dirty="0"/>
          </a:p>
        </p:txBody>
      </p:sp>
      <p:pic>
        <p:nvPicPr>
          <p:cNvPr id="8" name="Picture 7" descr="American Crows: Kevin J. McGowan"/>
          <p:cNvPicPr/>
          <p:nvPr/>
        </p:nvPicPr>
        <p:blipFill>
          <a:blip r:embed="rId2"/>
          <a:srcRect/>
          <a:stretch>
            <a:fillRect/>
          </a:stretch>
        </p:blipFill>
        <p:spPr bwMode="auto">
          <a:xfrm>
            <a:off x="3886200" y="4114800"/>
            <a:ext cx="4876800"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143000"/>
            <a:ext cx="8534400" cy="1323439"/>
          </a:xfrm>
          <a:prstGeom prst="rect">
            <a:avLst/>
          </a:prstGeom>
          <a:noFill/>
        </p:spPr>
        <p:txBody>
          <a:bodyPr wrap="square" lIns="91440" tIns="45720" rIns="91440" bIns="45720">
            <a:spAutoFit/>
          </a:bodyPr>
          <a:lstStyle/>
          <a:p>
            <a:pPr algn="ctr"/>
            <a:endParaRPr lang="en-US" sz="4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endParaRPr>
          </a:p>
          <a:p>
            <a:pPr algn="ctr"/>
            <a:r>
              <a:rPr lang="en-US" sz="4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rPr>
              <a:t>   Ultraviolet feathers</a:t>
            </a:r>
            <a:endParaRPr lang="en-US" sz="4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lgerian" pitchFamily="82" charset="0"/>
            </a:endParaRPr>
          </a:p>
        </p:txBody>
      </p:sp>
      <p:sp>
        <p:nvSpPr>
          <p:cNvPr id="8" name="TextBox 7"/>
          <p:cNvSpPr txBox="1"/>
          <p:nvPr/>
        </p:nvSpPr>
        <p:spPr>
          <a:xfrm>
            <a:off x="2286000" y="3352800"/>
            <a:ext cx="4953000" cy="1077218"/>
          </a:xfrm>
          <a:prstGeom prst="rect">
            <a:avLst/>
          </a:prstGeom>
          <a:noFill/>
        </p:spPr>
        <p:txBody>
          <a:bodyPr wrap="square" rtlCol="0">
            <a:spAutoFit/>
          </a:bodyPr>
          <a:lstStyle/>
          <a:p>
            <a:r>
              <a:rPr lang="en-US" sz="3200" dirty="0" smtClean="0"/>
              <a:t>                 BY</a:t>
            </a:r>
          </a:p>
          <a:p>
            <a:r>
              <a:rPr lang="en-US" sz="3200" dirty="0" smtClean="0"/>
              <a:t>HAFIZA ROHMA ABID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22274"/>
            <a:ext cx="4572000" cy="1754326"/>
          </a:xfrm>
          <a:prstGeom prst="rect">
            <a:avLst/>
          </a:prstGeom>
        </p:spPr>
        <p:txBody>
          <a:bodyPr>
            <a:spAutoFit/>
          </a:bodyPr>
          <a:lstStyle/>
          <a:p>
            <a:r>
              <a:rPr lang="en-US" dirty="0" smtClean="0"/>
              <a:t>The feather structure of many species also reflect light in the ultraviolet range, because  many birds can discriminate a greater variety of colors  than humans, including ultraviolet wavelengths, they can appear quite different  to each other</a:t>
            </a:r>
            <a:endParaRPr lang="en-US" dirty="0"/>
          </a:p>
        </p:txBody>
      </p:sp>
      <p:pic>
        <p:nvPicPr>
          <p:cNvPr id="5" name="Picture 4" descr="The range of wavelengths that a typical bird can see compared with the range for humans "/>
          <p:cNvPicPr/>
          <p:nvPr/>
        </p:nvPicPr>
        <p:blipFill>
          <a:blip r:embed="rId2"/>
          <a:srcRect l="3922" t="24138" r="1961" b="18965"/>
          <a:stretch>
            <a:fillRect/>
          </a:stretch>
        </p:blipFill>
        <p:spPr bwMode="auto">
          <a:xfrm>
            <a:off x="4495800" y="3048000"/>
            <a:ext cx="4267200" cy="3581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0"/>
            <a:ext cx="6172200" cy="1015663"/>
          </a:xfrm>
          <a:prstGeom prst="rect">
            <a:avLst/>
          </a:prstGeom>
          <a:noFill/>
        </p:spPr>
        <p:txBody>
          <a:bodyPr wrap="square" lIns="91440" tIns="45720" rIns="91440" bIns="45720">
            <a:spAutoFit/>
          </a:bodyPr>
          <a:lstStyle/>
          <a:p>
            <a:pPr algn="ctr"/>
            <a:r>
              <a:rPr lang="en-US" sz="6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Andalus" pitchFamily="18" charset="-78"/>
                <a:cs typeface="Andalus" pitchFamily="18" charset="-78"/>
              </a:rPr>
              <a:t>Colorfull feathers</a:t>
            </a:r>
            <a:endParaRPr lang="en-US" sz="60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Andalus" pitchFamily="18" charset="-78"/>
              <a:cs typeface="Andalus" pitchFamily="18" charset="-78"/>
            </a:endParaRPr>
          </a:p>
        </p:txBody>
      </p:sp>
      <p:sp>
        <p:nvSpPr>
          <p:cNvPr id="5" name="TextBox 4"/>
          <p:cNvSpPr txBox="1"/>
          <p:nvPr/>
        </p:nvSpPr>
        <p:spPr>
          <a:xfrm>
            <a:off x="381000" y="914400"/>
            <a:ext cx="8229600" cy="923330"/>
          </a:xfrm>
          <a:prstGeom prst="rect">
            <a:avLst/>
          </a:prstGeom>
          <a:noFill/>
        </p:spPr>
        <p:txBody>
          <a:bodyPr wrap="square" rtlCol="0">
            <a:spAutoFit/>
          </a:bodyPr>
          <a:lstStyle/>
          <a:p>
            <a:pPr>
              <a:buFont typeface="Arial" pitchFamily="34" charset="0"/>
              <a:buChar char="•"/>
            </a:pPr>
            <a:r>
              <a:rPr lang="en-US" dirty="0" smtClean="0"/>
              <a:t>Some of birds are given below which have colorful feathers.</a:t>
            </a:r>
          </a:p>
          <a:p>
            <a:r>
              <a:rPr lang="en-US" dirty="0" smtClean="0"/>
              <a:t>i: Wilson’s bird-of-paradise, ii: Albatross, iii: Booby.</a:t>
            </a:r>
          </a:p>
          <a:p>
            <a:pPr>
              <a:buFont typeface="Arial" pitchFamily="34" charset="0"/>
              <a:buChar char="•"/>
            </a:pPr>
            <a:endParaRPr lang="en-US" dirty="0"/>
          </a:p>
        </p:txBody>
      </p:sp>
      <p:sp>
        <p:nvSpPr>
          <p:cNvPr id="6" name="Rectangle 5"/>
          <p:cNvSpPr/>
          <p:nvPr/>
        </p:nvSpPr>
        <p:spPr>
          <a:xfrm>
            <a:off x="-228600" y="1600200"/>
            <a:ext cx="6096000" cy="923330"/>
          </a:xfrm>
          <a:prstGeom prst="rect">
            <a:avLst/>
          </a:prstGeom>
          <a:noFill/>
        </p:spPr>
        <p:txBody>
          <a:bodyPr wrap="square" lIns="91440" tIns="45720" rIns="91440" bIns="45720">
            <a:spAutoFit/>
          </a:bodyPr>
          <a:lstStyle/>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ngsana New" pitchFamily="18" charset="-34"/>
                <a:cs typeface="Angsana New" pitchFamily="18" charset="-34"/>
              </a:rPr>
              <a:t>Wilson’s Bird-of-Paradise:-</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ngsana New" pitchFamily="18" charset="-34"/>
              <a:cs typeface="Angsana New" pitchFamily="18" charset="-34"/>
            </a:endParaRPr>
          </a:p>
        </p:txBody>
      </p:sp>
      <p:sp>
        <p:nvSpPr>
          <p:cNvPr id="7" name="TextBox 6"/>
          <p:cNvSpPr txBox="1"/>
          <p:nvPr/>
        </p:nvSpPr>
        <p:spPr>
          <a:xfrm>
            <a:off x="0" y="2362200"/>
            <a:ext cx="4419600" cy="2308324"/>
          </a:xfrm>
          <a:prstGeom prst="rect">
            <a:avLst/>
          </a:prstGeom>
          <a:noFill/>
        </p:spPr>
        <p:txBody>
          <a:bodyPr wrap="square" rtlCol="0">
            <a:spAutoFit/>
          </a:bodyPr>
          <a:lstStyle/>
          <a:p>
            <a:pPr>
              <a:buFont typeface="Arial" pitchFamily="34" charset="0"/>
              <a:buChar char="•"/>
            </a:pPr>
            <a:r>
              <a:rPr lang="en-US" dirty="0" smtClean="0"/>
              <a:t>A fancy tail doesn’t have to be exceptionally long, it can also be exceptionally  well styled.</a:t>
            </a:r>
          </a:p>
          <a:p>
            <a:pPr>
              <a:buFont typeface="Arial" pitchFamily="34" charset="0"/>
              <a:buChar char="•"/>
            </a:pPr>
            <a:r>
              <a:rPr lang="en-US" dirty="0" smtClean="0"/>
              <a:t>The unusual appearance of the bird, starting with its naked blue head, is made all the more interesting  by two violet tail feathers that curl in opposite directions.</a:t>
            </a:r>
          </a:p>
          <a:p>
            <a:pPr>
              <a:buFont typeface="Arial" pitchFamily="34" charset="0"/>
              <a:buChar char="•"/>
            </a:pPr>
            <a:r>
              <a:rPr lang="en-US" dirty="0" smtClean="0"/>
              <a:t>The bird was filmed in the wild for the first time as recently in 1996.</a:t>
            </a:r>
            <a:endParaRPr lang="en-US" dirty="0"/>
          </a:p>
        </p:txBody>
      </p:sp>
      <p:pic>
        <p:nvPicPr>
          <p:cNvPr id="8" name="Picture 7" descr="Wilson's bird-of-paradise">
            <a:hlinkClick r:id="rId2"/>
          </p:cNvPr>
          <p:cNvPicPr/>
          <p:nvPr/>
        </p:nvPicPr>
        <p:blipFill>
          <a:blip r:embed="rId3"/>
          <a:srcRect/>
          <a:stretch>
            <a:fillRect/>
          </a:stretch>
        </p:blipFill>
        <p:spPr bwMode="auto">
          <a:xfrm>
            <a:off x="5857875" y="1257300"/>
            <a:ext cx="3286125" cy="560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TotalTime>
  <Words>1972</Words>
  <Application>Microsoft Office PowerPoint</Application>
  <PresentationFormat>On-screen Show (4:3)</PresentationFormat>
  <Paragraphs>183</Paragraphs>
  <Slides>34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Agency FB</vt:lpstr>
      <vt:lpstr>Algerian</vt:lpstr>
      <vt:lpstr>Andalus</vt:lpstr>
      <vt:lpstr>Angsana New</vt:lpstr>
      <vt:lpstr>Arial</vt:lpstr>
      <vt:lpstr>Brush Script MT</vt:lpstr>
      <vt:lpstr>Calibri</vt:lpstr>
      <vt:lpstr>Colonna MT</vt:lpstr>
      <vt:lpstr>Constantia</vt:lpstr>
      <vt:lpstr>Monotype Corsiva</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Between Flying &amp; Non-Flying Birds:-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THS</dc:creator>
  <cp:lastModifiedBy>Mansoor Rafiq</cp:lastModifiedBy>
  <cp:revision>88</cp:revision>
  <dcterms:created xsi:type="dcterms:W3CDTF">2016-02-29T05:35:46Z</dcterms:created>
  <dcterms:modified xsi:type="dcterms:W3CDTF">2016-03-07T18:02:25Z</dcterms:modified>
</cp:coreProperties>
</file>