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2" r:id="rId4"/>
    <p:sldId id="263" r:id="rId5"/>
    <p:sldId id="257" r:id="rId6"/>
    <p:sldId id="258" r:id="rId7"/>
    <p:sldId id="259" r:id="rId8"/>
    <p:sldId id="264" r:id="rId9"/>
    <p:sldId id="265"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4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C164A-8A70-46C8-AC4F-FB7B42DE3809}" type="datetimeFigureOut">
              <a:rPr lang="en-US" smtClean="0"/>
              <a:pPr/>
              <a:t>3/2/2016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82D2-1DBE-4291-BEFD-3B248FBC14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3D82D2-1DBE-4291-BEFD-3B248FBC145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29435-1A37-4778-A3DC-FC2FEF68FC3B}"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29435-1A37-4778-A3DC-FC2FEF68FC3B}"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29435-1A37-4778-A3DC-FC2FEF68FC3B}"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29435-1A37-4778-A3DC-FC2FEF68FC3B}"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29435-1A37-4778-A3DC-FC2FEF68FC3B}"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29435-1A37-4778-A3DC-FC2FEF68FC3B}"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29435-1A37-4778-A3DC-FC2FEF68FC3B}" type="datetimeFigureOut">
              <a:rPr lang="en-US" smtClean="0"/>
              <a:pPr/>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29435-1A37-4778-A3DC-FC2FEF68FC3B}" type="datetimeFigureOut">
              <a:rPr lang="en-US" smtClean="0"/>
              <a:pPr/>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29435-1A37-4778-A3DC-FC2FEF68FC3B}" type="datetimeFigureOut">
              <a:rPr lang="en-US" smtClean="0"/>
              <a:pPr/>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29435-1A37-4778-A3DC-FC2FEF68FC3B}"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29435-1A37-4778-A3DC-FC2FEF68FC3B}"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29435-1A37-4778-A3DC-FC2FEF68FC3B}" type="datetimeFigureOut">
              <a:rPr lang="en-US" smtClean="0"/>
              <a:pPr/>
              <a:t>3/2/2016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07FD7-C3C3-478D-9E98-6EBD2654E8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media.mnn.com/assets/images/2015/08/Wilson's_Bird_of_Paradise_Best.jpg.838x0_q80.jp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1524000" y="0"/>
            <a:ext cx="6248401" cy="1077218"/>
          </a:xfrm>
          <a:prstGeom prst="rect">
            <a:avLst/>
          </a:prstGeom>
          <a:noFill/>
        </p:spPr>
        <p:txBody>
          <a:bodyPr wrap="squar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TOPIC : COLOUR PIGMENTATION IN BIRDS</a:t>
            </a:r>
            <a:endPar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descr="Cornell_Lab_of_Ornithology-Bird_feather_colors-674x450.jpg"/>
          <p:cNvPicPr/>
          <p:nvPr/>
        </p:nvPicPr>
        <p:blipFill>
          <a:blip r:embed="rId3"/>
          <a:stretch>
            <a:fillRect/>
          </a:stretch>
        </p:blipFill>
        <p:spPr>
          <a:xfrm>
            <a:off x="1676400" y="1066800"/>
            <a:ext cx="5732145" cy="3827145"/>
          </a:xfrm>
          <a:prstGeom prst="rect">
            <a:avLst/>
          </a:prstGeom>
        </p:spPr>
      </p:pic>
      <p:sp>
        <p:nvSpPr>
          <p:cNvPr id="6" name="TextBox 5"/>
          <p:cNvSpPr txBox="1"/>
          <p:nvPr/>
        </p:nvSpPr>
        <p:spPr>
          <a:xfrm flipH="1">
            <a:off x="1066800" y="5029200"/>
            <a:ext cx="7543800" cy="1477328"/>
          </a:xfrm>
          <a:prstGeom prst="rect">
            <a:avLst/>
          </a:prstGeom>
          <a:noFill/>
        </p:spPr>
        <p:txBody>
          <a:bodyPr wrap="square" rtlCol="0">
            <a:spAutoFit/>
          </a:bodyPr>
          <a:lstStyle/>
          <a:p>
            <a:pPr>
              <a:buFont typeface="Arial" pitchFamily="34" charset="0"/>
              <a:buChar char="•"/>
            </a:pPr>
            <a:r>
              <a:rPr lang="en-US" dirty="0" smtClean="0"/>
              <a:t>INTRODUCTION :</a:t>
            </a:r>
          </a:p>
          <a:p>
            <a:pPr>
              <a:buFont typeface="Arial" pitchFamily="34" charset="0"/>
              <a:buChar char="•"/>
            </a:pPr>
            <a:r>
              <a:rPr lang="en-US" dirty="0" smtClean="0"/>
              <a:t>Biological pigments are also known as </a:t>
            </a:r>
            <a:r>
              <a:rPr lang="en-US" dirty="0" err="1" smtClean="0"/>
              <a:t>simlpy</a:t>
            </a:r>
            <a:r>
              <a:rPr lang="en-US" dirty="0" smtClean="0"/>
              <a:t> as pigments &amp; </a:t>
            </a:r>
            <a:r>
              <a:rPr lang="en-US" dirty="0" err="1" smtClean="0"/>
              <a:t>biochromes</a:t>
            </a:r>
            <a:endParaRPr lang="en-US" dirty="0" smtClean="0"/>
          </a:p>
          <a:p>
            <a:pPr>
              <a:buFont typeface="Arial" pitchFamily="34" charset="0"/>
              <a:buChar char="•"/>
            </a:pPr>
            <a:r>
              <a:rPr lang="en-US" dirty="0" smtClean="0"/>
              <a:t>They are substance produced by living organisms that have a </a:t>
            </a:r>
            <a:r>
              <a:rPr lang="en-US" dirty="0" err="1" smtClean="0"/>
              <a:t>coloufull</a:t>
            </a:r>
            <a:r>
              <a:rPr lang="en-US" dirty="0" smtClean="0"/>
              <a:t> resulting from selective </a:t>
            </a:r>
            <a:r>
              <a:rPr lang="en-US" dirty="0" err="1" smtClean="0"/>
              <a:t>colourfull</a:t>
            </a:r>
            <a:r>
              <a:rPr lang="en-US" dirty="0" smtClean="0"/>
              <a:t> absorption.</a:t>
            </a:r>
          </a:p>
          <a:p>
            <a:pPr>
              <a:buFont typeface="Arial" pitchFamily="34" charset="0"/>
              <a:buChar char="•"/>
            </a:pPr>
            <a:r>
              <a:rPr lang="en-US" dirty="0" smtClean="0"/>
              <a:t>Biological pigments includes plant pigments and </a:t>
            </a:r>
            <a:r>
              <a:rPr lang="en-US" dirty="0" err="1" smtClean="0"/>
              <a:t>colourfull</a:t>
            </a:r>
            <a:r>
              <a:rPr lang="en-US" dirty="0" smtClean="0"/>
              <a:t> pigments in birds.</a:t>
            </a: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lgerian" pitchFamily="82" charset="0"/>
              </a:rPr>
              <a:t>Comparison Between Flying &amp; Non-Flying Birds:-</a:t>
            </a:r>
            <a:endParaRPr lang="en-US" sz="3200" dirty="0">
              <a:latin typeface="Algerian" pitchFamily="82" charset="0"/>
            </a:endParaRPr>
          </a:p>
        </p:txBody>
      </p:sp>
      <p:sp>
        <p:nvSpPr>
          <p:cNvPr id="3" name="Text Placeholder 2"/>
          <p:cNvSpPr>
            <a:spLocks noGrp="1"/>
          </p:cNvSpPr>
          <p:nvPr>
            <p:ph type="body" idx="1"/>
          </p:nvPr>
        </p:nvSpPr>
        <p:spPr/>
        <p:txBody>
          <a:bodyPr/>
          <a:lstStyle/>
          <a:p>
            <a:r>
              <a:rPr lang="en-US" dirty="0" smtClean="0"/>
              <a:t>Flying Birds ( </a:t>
            </a:r>
            <a:r>
              <a:rPr lang="en-US" dirty="0" err="1" smtClean="0"/>
              <a:t>carinatae</a:t>
            </a:r>
            <a:r>
              <a:rPr lang="en-US" dirty="0" smtClean="0"/>
              <a:t> ) </a:t>
            </a:r>
            <a:endParaRPr lang="en-US" dirty="0"/>
          </a:p>
        </p:txBody>
      </p:sp>
      <p:sp>
        <p:nvSpPr>
          <p:cNvPr id="4" name="Content Placeholder 3"/>
          <p:cNvSpPr>
            <a:spLocks noGrp="1"/>
          </p:cNvSpPr>
          <p:nvPr>
            <p:ph sz="half" idx="2"/>
          </p:nvPr>
        </p:nvSpPr>
        <p:spPr/>
        <p:txBody>
          <a:bodyPr>
            <a:normAutofit lnSpcReduction="10000"/>
          </a:bodyPr>
          <a:lstStyle/>
          <a:p>
            <a:pPr>
              <a:buNone/>
            </a:pPr>
            <a:r>
              <a:rPr lang="en-US" dirty="0" smtClean="0"/>
              <a:t>i:They are usually small in size.</a:t>
            </a:r>
          </a:p>
          <a:p>
            <a:pPr>
              <a:buNone/>
            </a:pPr>
            <a:r>
              <a:rPr lang="en-US" dirty="0" err="1" smtClean="0"/>
              <a:t>ii:They</a:t>
            </a:r>
            <a:r>
              <a:rPr lang="en-US" dirty="0" smtClean="0"/>
              <a:t> have well developed wings.</a:t>
            </a:r>
          </a:p>
          <a:p>
            <a:pPr>
              <a:buNone/>
            </a:pPr>
            <a:r>
              <a:rPr lang="en-US" dirty="0" smtClean="0"/>
              <a:t>iii: Tail quills are present.</a:t>
            </a:r>
          </a:p>
          <a:p>
            <a:pPr>
              <a:buNone/>
            </a:pPr>
            <a:r>
              <a:rPr lang="en-US" dirty="0" smtClean="0"/>
              <a:t>iv: Oil gland is present.</a:t>
            </a:r>
          </a:p>
          <a:p>
            <a:pPr>
              <a:buNone/>
            </a:pPr>
            <a:r>
              <a:rPr lang="en-US" dirty="0" smtClean="0"/>
              <a:t>v: well developed flight muscles.</a:t>
            </a:r>
          </a:p>
          <a:p>
            <a:pPr>
              <a:buNone/>
            </a:pPr>
            <a:r>
              <a:rPr lang="en-US" dirty="0" smtClean="0"/>
              <a:t>vi: They have cosmopolitan distribution ( found everywhere ).</a:t>
            </a:r>
            <a:endParaRPr lang="en-US" dirty="0"/>
          </a:p>
        </p:txBody>
      </p:sp>
      <p:sp>
        <p:nvSpPr>
          <p:cNvPr id="5" name="Text Placeholder 4"/>
          <p:cNvSpPr>
            <a:spLocks noGrp="1"/>
          </p:cNvSpPr>
          <p:nvPr>
            <p:ph type="body" sz="quarter" idx="3"/>
          </p:nvPr>
        </p:nvSpPr>
        <p:spPr>
          <a:xfrm>
            <a:off x="4572000" y="1524000"/>
            <a:ext cx="4041775" cy="639762"/>
          </a:xfrm>
        </p:spPr>
        <p:txBody>
          <a:bodyPr/>
          <a:lstStyle/>
          <a:p>
            <a:r>
              <a:rPr lang="en-US" dirty="0" smtClean="0"/>
              <a:t>Flightless Birds ( </a:t>
            </a:r>
            <a:r>
              <a:rPr lang="en-US" dirty="0" err="1" smtClean="0"/>
              <a:t>ratitae</a:t>
            </a:r>
            <a:r>
              <a:rPr lang="en-US" dirty="0" smtClean="0"/>
              <a:t> </a:t>
            </a:r>
            <a:endParaRPr lang="en-US" dirty="0"/>
          </a:p>
        </p:txBody>
      </p:sp>
      <p:sp>
        <p:nvSpPr>
          <p:cNvPr id="6" name="Content Placeholder 5"/>
          <p:cNvSpPr>
            <a:spLocks noGrp="1"/>
          </p:cNvSpPr>
          <p:nvPr>
            <p:ph sz="quarter" idx="4"/>
          </p:nvPr>
        </p:nvSpPr>
        <p:spPr>
          <a:xfrm>
            <a:off x="4648200" y="2133600"/>
            <a:ext cx="4041775" cy="3951288"/>
          </a:xfrm>
        </p:spPr>
        <p:txBody>
          <a:bodyPr/>
          <a:lstStyle/>
          <a:p>
            <a:pPr>
              <a:buNone/>
            </a:pPr>
            <a:r>
              <a:rPr lang="en-US" dirty="0" err="1" smtClean="0"/>
              <a:t>i</a:t>
            </a:r>
            <a:r>
              <a:rPr lang="en-US" dirty="0" smtClean="0"/>
              <a:t>: They are usually large in size.</a:t>
            </a:r>
          </a:p>
          <a:p>
            <a:pPr>
              <a:buNone/>
            </a:pPr>
            <a:r>
              <a:rPr lang="en-US" dirty="0" smtClean="0"/>
              <a:t>ii: They have poorly developed wings.</a:t>
            </a:r>
          </a:p>
          <a:p>
            <a:pPr>
              <a:buNone/>
            </a:pPr>
            <a:r>
              <a:rPr lang="en-US" dirty="0" smtClean="0"/>
              <a:t>iii: Tail quills are absent.</a:t>
            </a:r>
          </a:p>
          <a:p>
            <a:pPr>
              <a:buNone/>
            </a:pPr>
            <a:r>
              <a:rPr lang="en-US" dirty="0" smtClean="0"/>
              <a:t>iv: Oil gland is absent.</a:t>
            </a:r>
          </a:p>
          <a:p>
            <a:pPr>
              <a:buNone/>
            </a:pPr>
            <a:r>
              <a:rPr lang="en-US" dirty="0" smtClean="0"/>
              <a:t>v: Reduced flight muscle.</a:t>
            </a:r>
          </a:p>
          <a:p>
            <a:pPr>
              <a:buNone/>
            </a:pPr>
            <a:r>
              <a:rPr lang="en-US" dirty="0" smtClean="0"/>
              <a:t>vi: They have discontinuous  distribution.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0" y="152400"/>
            <a:ext cx="3964099"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Flying Birds:-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7" name="Picture 6" descr="157954248.3TzcHFw6.jpg"/>
          <p:cNvPicPr>
            <a:picLocks noChangeAspect="1"/>
          </p:cNvPicPr>
          <p:nvPr/>
        </p:nvPicPr>
        <p:blipFill>
          <a:blip r:embed="rId3"/>
          <a:stretch>
            <a:fillRect/>
          </a:stretch>
        </p:blipFill>
        <p:spPr>
          <a:xfrm>
            <a:off x="609600" y="1295400"/>
            <a:ext cx="3124200" cy="2057400"/>
          </a:xfrm>
          <a:prstGeom prst="rect">
            <a:avLst/>
          </a:prstGeom>
        </p:spPr>
      </p:pic>
      <p:pic>
        <p:nvPicPr>
          <p:cNvPr id="8" name="Picture 7" descr="107039847.4St0KKv0.jpg"/>
          <p:cNvPicPr>
            <a:picLocks noChangeAspect="1"/>
          </p:cNvPicPr>
          <p:nvPr/>
        </p:nvPicPr>
        <p:blipFill>
          <a:blip r:embed="rId4"/>
          <a:stretch>
            <a:fillRect/>
          </a:stretch>
        </p:blipFill>
        <p:spPr>
          <a:xfrm>
            <a:off x="4876800" y="152400"/>
            <a:ext cx="3352800" cy="3124200"/>
          </a:xfrm>
          <a:prstGeom prst="rect">
            <a:avLst/>
          </a:prstGeom>
        </p:spPr>
      </p:pic>
      <p:pic>
        <p:nvPicPr>
          <p:cNvPr id="9" name="Picture 8" descr="156444916.bg5U4SRq.jpg"/>
          <p:cNvPicPr>
            <a:picLocks noChangeAspect="1"/>
          </p:cNvPicPr>
          <p:nvPr/>
        </p:nvPicPr>
        <p:blipFill>
          <a:blip r:embed="rId5"/>
          <a:stretch>
            <a:fillRect/>
          </a:stretch>
        </p:blipFill>
        <p:spPr>
          <a:xfrm>
            <a:off x="2438400" y="3429000"/>
            <a:ext cx="3429000" cy="2819400"/>
          </a:xfrm>
          <a:prstGeom prst="rect">
            <a:avLst/>
          </a:prstGeom>
        </p:spPr>
      </p:pic>
      <p:sp>
        <p:nvSpPr>
          <p:cNvPr id="10" name="TextBox 9"/>
          <p:cNvSpPr txBox="1"/>
          <p:nvPr/>
        </p:nvSpPr>
        <p:spPr>
          <a:xfrm>
            <a:off x="228600" y="3429000"/>
            <a:ext cx="3200400" cy="369332"/>
          </a:xfrm>
          <a:prstGeom prst="rect">
            <a:avLst/>
          </a:prstGeom>
          <a:noFill/>
        </p:spPr>
        <p:txBody>
          <a:bodyPr wrap="square" rtlCol="0">
            <a:spAutoFit/>
          </a:bodyPr>
          <a:lstStyle/>
          <a:p>
            <a:r>
              <a:rPr lang="en-US" dirty="0" smtClean="0"/>
              <a:t>Great Egret.</a:t>
            </a:r>
            <a:endParaRPr lang="en-US" dirty="0"/>
          </a:p>
        </p:txBody>
      </p:sp>
      <p:sp>
        <p:nvSpPr>
          <p:cNvPr id="11" name="TextBox 10"/>
          <p:cNvSpPr txBox="1"/>
          <p:nvPr/>
        </p:nvSpPr>
        <p:spPr>
          <a:xfrm>
            <a:off x="2057400" y="6324600"/>
            <a:ext cx="4038600" cy="369332"/>
          </a:xfrm>
          <a:prstGeom prst="rect">
            <a:avLst/>
          </a:prstGeom>
          <a:noFill/>
        </p:spPr>
        <p:txBody>
          <a:bodyPr wrap="square" rtlCol="0">
            <a:spAutoFit/>
          </a:bodyPr>
          <a:lstStyle/>
          <a:p>
            <a:r>
              <a:rPr lang="en-US" dirty="0" smtClean="0"/>
              <a:t>Yellow crowned  night heron</a:t>
            </a:r>
            <a:endParaRPr lang="en-US" dirty="0"/>
          </a:p>
        </p:txBody>
      </p:sp>
      <p:sp>
        <p:nvSpPr>
          <p:cNvPr id="12" name="TextBox 11"/>
          <p:cNvSpPr txBox="1"/>
          <p:nvPr/>
        </p:nvSpPr>
        <p:spPr>
          <a:xfrm>
            <a:off x="6019800" y="3429000"/>
            <a:ext cx="2667000" cy="369332"/>
          </a:xfrm>
          <a:prstGeom prst="rect">
            <a:avLst/>
          </a:prstGeom>
          <a:noFill/>
        </p:spPr>
        <p:txBody>
          <a:bodyPr wrap="square" rtlCol="0">
            <a:spAutoFit/>
          </a:bodyPr>
          <a:lstStyle/>
          <a:p>
            <a:r>
              <a:rPr lang="en-US" dirty="0" smtClean="0"/>
              <a:t>Roseate spoonbill.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152400" y="0"/>
            <a:ext cx="540199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Non-Flying Birds:-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5" name="Picture 4" descr="010611chim9.jpg"/>
          <p:cNvPicPr>
            <a:picLocks noChangeAspect="1"/>
          </p:cNvPicPr>
          <p:nvPr/>
        </p:nvPicPr>
        <p:blipFill>
          <a:blip r:embed="rId3"/>
          <a:stretch>
            <a:fillRect/>
          </a:stretch>
        </p:blipFill>
        <p:spPr>
          <a:xfrm>
            <a:off x="228600" y="1143000"/>
            <a:ext cx="4191000" cy="4343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file (2).jpeg"/>
          <p:cNvPicPr>
            <a:picLocks noChangeAspect="1"/>
          </p:cNvPicPr>
          <p:nvPr/>
        </p:nvPicPr>
        <p:blipFill>
          <a:blip r:embed="rId4"/>
          <a:stretch>
            <a:fillRect/>
          </a:stretch>
        </p:blipFill>
        <p:spPr>
          <a:xfrm>
            <a:off x="4953000" y="838200"/>
            <a:ext cx="38481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file (1).jpeg"/>
          <p:cNvPicPr>
            <a:picLocks noChangeAspect="1"/>
          </p:cNvPicPr>
          <p:nvPr/>
        </p:nvPicPr>
        <p:blipFill>
          <a:blip r:embed="rId5"/>
          <a:stretch>
            <a:fillRect/>
          </a:stretch>
        </p:blipFill>
        <p:spPr>
          <a:xfrm>
            <a:off x="4876800" y="3962400"/>
            <a:ext cx="38862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228600" y="5715000"/>
            <a:ext cx="4267200" cy="369332"/>
          </a:xfrm>
          <a:prstGeom prst="rect">
            <a:avLst/>
          </a:prstGeom>
          <a:noFill/>
        </p:spPr>
        <p:txBody>
          <a:bodyPr wrap="square" rtlCol="0">
            <a:spAutoFit/>
          </a:bodyPr>
          <a:lstStyle/>
          <a:p>
            <a:r>
              <a:rPr lang="en-US" dirty="0" smtClean="0"/>
              <a:t>Flightless cormorant.</a:t>
            </a:r>
            <a:endParaRPr lang="en-US" dirty="0"/>
          </a:p>
        </p:txBody>
      </p:sp>
      <p:sp>
        <p:nvSpPr>
          <p:cNvPr id="9" name="TextBox 8"/>
          <p:cNvSpPr txBox="1"/>
          <p:nvPr/>
        </p:nvSpPr>
        <p:spPr>
          <a:xfrm>
            <a:off x="5105400" y="3276600"/>
            <a:ext cx="3733800" cy="369332"/>
          </a:xfrm>
          <a:prstGeom prst="rect">
            <a:avLst/>
          </a:prstGeom>
          <a:noFill/>
        </p:spPr>
        <p:txBody>
          <a:bodyPr wrap="square" rtlCol="0">
            <a:spAutoFit/>
          </a:bodyPr>
          <a:lstStyle/>
          <a:p>
            <a:r>
              <a:rPr lang="en-US" dirty="0" smtClean="0"/>
              <a:t>Emperor  Penguins.</a:t>
            </a:r>
            <a:endParaRPr lang="en-US" dirty="0"/>
          </a:p>
        </p:txBody>
      </p:sp>
      <p:sp>
        <p:nvSpPr>
          <p:cNvPr id="10" name="TextBox 9"/>
          <p:cNvSpPr txBox="1"/>
          <p:nvPr/>
        </p:nvSpPr>
        <p:spPr>
          <a:xfrm>
            <a:off x="4953000" y="6477000"/>
            <a:ext cx="3886200" cy="381000"/>
          </a:xfrm>
          <a:prstGeom prst="rect">
            <a:avLst/>
          </a:prstGeom>
          <a:noFill/>
        </p:spPr>
        <p:txBody>
          <a:bodyPr wrap="square" rtlCol="0">
            <a:spAutoFit/>
          </a:bodyPr>
          <a:lstStyle/>
          <a:p>
            <a:r>
              <a:rPr lang="en-US" dirty="0" smtClean="0"/>
              <a:t>Great Rhea.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52400"/>
            <a:ext cx="8305800" cy="1446550"/>
          </a:xfrm>
          <a:prstGeom prst="rect">
            <a:avLst/>
          </a:prstGeom>
          <a:noFill/>
        </p:spPr>
        <p:txBody>
          <a:bodyPr wrap="square" lIns="91440" tIns="45720" rIns="91440" bIns="4572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oadway" pitchFamily="82" charset="0"/>
              </a:rPr>
              <a:t>Male Birds Are more attractive Than Female:-</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oadway" pitchFamily="82" charset="0"/>
            </a:endParaRPr>
          </a:p>
        </p:txBody>
      </p:sp>
      <p:sp>
        <p:nvSpPr>
          <p:cNvPr id="5" name="TextBox 4"/>
          <p:cNvSpPr txBox="1"/>
          <p:nvPr/>
        </p:nvSpPr>
        <p:spPr>
          <a:xfrm>
            <a:off x="304800" y="1752600"/>
            <a:ext cx="8229600" cy="2308324"/>
          </a:xfrm>
          <a:prstGeom prst="rect">
            <a:avLst/>
          </a:prstGeom>
          <a:noFill/>
        </p:spPr>
        <p:txBody>
          <a:bodyPr wrap="square" rtlCol="0">
            <a:spAutoFit/>
          </a:bodyPr>
          <a:lstStyle/>
          <a:p>
            <a:pPr marL="342900" indent="-342900" algn="just">
              <a:buFont typeface="+mj-lt"/>
              <a:buAutoNum type="arabicPeriod"/>
            </a:pPr>
            <a:r>
              <a:rPr lang="en-US" dirty="0" smtClean="0"/>
              <a:t>Males are more </a:t>
            </a:r>
            <a:r>
              <a:rPr lang="en-US" dirty="0" err="1" smtClean="0"/>
              <a:t>colorfull</a:t>
            </a:r>
            <a:r>
              <a:rPr lang="en-US" dirty="0" smtClean="0"/>
              <a:t> or ornamented than females in most, but not all bird, species.</a:t>
            </a:r>
          </a:p>
          <a:p>
            <a:pPr marL="342900" indent="-342900" algn="just">
              <a:buFont typeface="+mj-lt"/>
              <a:buAutoNum type="arabicPeriod"/>
            </a:pPr>
            <a:r>
              <a:rPr lang="en-US" dirty="0" smtClean="0"/>
              <a:t>Sexual selection is responsible for many of the features unique to one sex in a given species. These features can be divided into two categories,</a:t>
            </a:r>
            <a:r>
              <a:rPr lang="en-US" dirty="0" smtClean="0"/>
              <a:t> </a:t>
            </a:r>
            <a:r>
              <a:rPr lang="en-US" dirty="0" smtClean="0"/>
              <a:t> </a:t>
            </a:r>
          </a:p>
          <a:p>
            <a:pPr marL="342900" indent="-342900" algn="just"/>
            <a:r>
              <a:rPr lang="en-US" dirty="0" smtClean="0"/>
              <a:t> </a:t>
            </a:r>
            <a:r>
              <a:rPr lang="en-US" dirty="0" smtClean="0"/>
              <a:t>    </a:t>
            </a:r>
            <a:r>
              <a:rPr lang="en-US" dirty="0" err="1" smtClean="0"/>
              <a:t>i</a:t>
            </a:r>
            <a:r>
              <a:rPr lang="en-US" dirty="0" smtClean="0"/>
              <a:t>: Those acting as weapons that allow males to fight for access to females</a:t>
            </a:r>
          </a:p>
          <a:p>
            <a:pPr marL="342900" indent="-342900" algn="just"/>
            <a:r>
              <a:rPr lang="en-US" dirty="0" smtClean="0"/>
              <a:t> </a:t>
            </a:r>
            <a:r>
              <a:rPr lang="en-US" dirty="0" smtClean="0"/>
              <a:t>    ii: Other acting as ornaments that attract  the attention  of females, such as long tails on birds.</a:t>
            </a:r>
            <a:endParaRPr lang="en-US" dirty="0" smtClean="0"/>
          </a:p>
          <a:p>
            <a:pPr marL="342900" indent="-342900" algn="just"/>
            <a:r>
              <a:rPr lang="en-US" smtClean="0"/>
              <a:t>3.   </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0"/>
            <a:ext cx="6172200" cy="1015663"/>
          </a:xfrm>
          <a:prstGeom prst="rect">
            <a:avLst/>
          </a:prstGeom>
          <a:noFill/>
        </p:spPr>
        <p:txBody>
          <a:bodyPr wrap="square" lIns="91440" tIns="45720" rIns="91440" bIns="45720">
            <a:spAutoFit/>
          </a:bodyPr>
          <a:lstStyle/>
          <a:p>
            <a:pPr algn="ctr"/>
            <a:r>
              <a:rPr lang="en-US" sz="6000" b="1" spc="200" dirty="0" err="1"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rPr>
              <a:t>Colorfull</a:t>
            </a:r>
            <a:r>
              <a:rPr lang="en-US" sz="6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rPr>
              <a:t> feathers</a:t>
            </a:r>
            <a:endParaRPr lang="en-US" sz="60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endParaRPr>
          </a:p>
        </p:txBody>
      </p:sp>
      <p:sp>
        <p:nvSpPr>
          <p:cNvPr id="5" name="TextBox 4"/>
          <p:cNvSpPr txBox="1"/>
          <p:nvPr/>
        </p:nvSpPr>
        <p:spPr>
          <a:xfrm>
            <a:off x="381000" y="914400"/>
            <a:ext cx="8229600" cy="923330"/>
          </a:xfrm>
          <a:prstGeom prst="rect">
            <a:avLst/>
          </a:prstGeom>
          <a:noFill/>
        </p:spPr>
        <p:txBody>
          <a:bodyPr wrap="square" rtlCol="0">
            <a:spAutoFit/>
          </a:bodyPr>
          <a:lstStyle/>
          <a:p>
            <a:pPr>
              <a:buFont typeface="Arial" pitchFamily="34" charset="0"/>
              <a:buChar char="•"/>
            </a:pPr>
            <a:r>
              <a:rPr lang="en-US" dirty="0" smtClean="0"/>
              <a:t>Some of birds are given below which have </a:t>
            </a:r>
            <a:r>
              <a:rPr lang="en-US" dirty="0" err="1" smtClean="0"/>
              <a:t>colorfull</a:t>
            </a:r>
            <a:r>
              <a:rPr lang="en-US" dirty="0" smtClean="0"/>
              <a:t> feathers.</a:t>
            </a:r>
          </a:p>
          <a:p>
            <a:pPr>
              <a:buFont typeface="Arial" pitchFamily="34" charset="0"/>
              <a:buChar char="•"/>
            </a:pPr>
            <a:r>
              <a:rPr lang="en-US" dirty="0" err="1" smtClean="0"/>
              <a:t>i</a:t>
            </a:r>
            <a:r>
              <a:rPr lang="en-US" dirty="0" smtClean="0"/>
              <a:t>: Wilson’s bird-of-paradise, ii: Albatross, iii: Booby.</a:t>
            </a:r>
          </a:p>
          <a:p>
            <a:pPr>
              <a:buFont typeface="Arial" pitchFamily="34" charset="0"/>
              <a:buChar char="•"/>
            </a:pPr>
            <a:endParaRPr lang="en-US" dirty="0"/>
          </a:p>
        </p:txBody>
      </p:sp>
      <p:sp>
        <p:nvSpPr>
          <p:cNvPr id="6" name="Rectangle 5"/>
          <p:cNvSpPr/>
          <p:nvPr/>
        </p:nvSpPr>
        <p:spPr>
          <a:xfrm>
            <a:off x="-2057400" y="1600200"/>
            <a:ext cx="10143555" cy="923330"/>
          </a:xfrm>
          <a:prstGeom prst="rect">
            <a:avLst/>
          </a:prstGeom>
          <a:noFill/>
        </p:spPr>
        <p:txBody>
          <a:bodyPr wrap="square" lIns="91440" tIns="45720" rIns="91440" bIns="45720">
            <a:spAutoFit/>
          </a:bodyPr>
          <a:lstStyle/>
          <a:p>
            <a:pPr algn="ctr"/>
            <a:r>
              <a:rPr lang="en-US" sz="5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rPr>
              <a:t>i</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rPr>
              <a:t>: Wilson’s Bird-of-Paradise:-</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endParaRPr>
          </a:p>
        </p:txBody>
      </p:sp>
      <p:sp>
        <p:nvSpPr>
          <p:cNvPr id="7" name="TextBox 6"/>
          <p:cNvSpPr txBox="1"/>
          <p:nvPr/>
        </p:nvSpPr>
        <p:spPr>
          <a:xfrm>
            <a:off x="0" y="2362200"/>
            <a:ext cx="4419600" cy="2308324"/>
          </a:xfrm>
          <a:prstGeom prst="rect">
            <a:avLst/>
          </a:prstGeom>
          <a:noFill/>
        </p:spPr>
        <p:txBody>
          <a:bodyPr wrap="square" rtlCol="0">
            <a:spAutoFit/>
          </a:bodyPr>
          <a:lstStyle/>
          <a:p>
            <a:pPr>
              <a:buFont typeface="Arial" pitchFamily="34" charset="0"/>
              <a:buChar char="•"/>
            </a:pPr>
            <a:r>
              <a:rPr lang="en-US" dirty="0" smtClean="0"/>
              <a:t>A fancy tail doesn’t have to be exceptionally long, it can also be exceptionally  well styled.</a:t>
            </a:r>
          </a:p>
          <a:p>
            <a:pPr>
              <a:buFont typeface="Arial" pitchFamily="34" charset="0"/>
              <a:buChar char="•"/>
            </a:pPr>
            <a:r>
              <a:rPr lang="en-US" dirty="0" smtClean="0"/>
              <a:t>The unusual appearance of the bird, starting with its naked blue head, is made all the more interesting  by two violet tail feathers that curl in opposite directions.</a:t>
            </a:r>
          </a:p>
          <a:p>
            <a:pPr>
              <a:buFont typeface="Arial" pitchFamily="34" charset="0"/>
              <a:buChar char="•"/>
            </a:pPr>
            <a:r>
              <a:rPr lang="en-US" dirty="0" smtClean="0"/>
              <a:t>The bird was filmed in the wild for the first time as recently in 1996.</a:t>
            </a:r>
            <a:endParaRPr lang="en-US" dirty="0"/>
          </a:p>
        </p:txBody>
      </p:sp>
      <p:pic>
        <p:nvPicPr>
          <p:cNvPr id="8" name="Picture 7" descr="Wilson's bird-of-paradise">
            <a:hlinkClick r:id="rId2"/>
          </p:cNvPr>
          <p:cNvPicPr/>
          <p:nvPr/>
        </p:nvPicPr>
        <p:blipFill>
          <a:blip r:embed="rId3"/>
          <a:srcRect/>
          <a:stretch>
            <a:fillRect/>
          </a:stretch>
        </p:blipFill>
        <p:spPr bwMode="auto">
          <a:xfrm>
            <a:off x="5857875" y="1257300"/>
            <a:ext cx="3286125"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4354717" cy="923330"/>
          </a:xfrm>
          <a:prstGeom prst="rect">
            <a:avLst/>
          </a:prstGeom>
          <a:noFill/>
        </p:spPr>
        <p:txBody>
          <a:bodyPr wrap="squar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ii: Albatross:-</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TextBox 4"/>
          <p:cNvSpPr txBox="1"/>
          <p:nvPr/>
        </p:nvSpPr>
        <p:spPr>
          <a:xfrm>
            <a:off x="152400" y="1143000"/>
            <a:ext cx="8991600" cy="1754326"/>
          </a:xfrm>
          <a:prstGeom prst="rect">
            <a:avLst/>
          </a:prstGeom>
          <a:noFill/>
        </p:spPr>
        <p:txBody>
          <a:bodyPr wrap="square" rtlCol="0">
            <a:spAutoFit/>
          </a:bodyPr>
          <a:lstStyle/>
          <a:p>
            <a:pPr>
              <a:buFont typeface="Arial" pitchFamily="34" charset="0"/>
              <a:buChar char="•"/>
            </a:pPr>
            <a:r>
              <a:rPr lang="en-US" dirty="0" smtClean="0"/>
              <a:t>It is a both rainforest and  seabird that depend on fishes for food.</a:t>
            </a:r>
          </a:p>
          <a:p>
            <a:pPr>
              <a:buFont typeface="Arial" pitchFamily="34" charset="0"/>
              <a:buChar char="•"/>
            </a:pPr>
            <a:r>
              <a:rPr lang="en-US" dirty="0" smtClean="0"/>
              <a:t>In size it is look like a combination of gull, pelican and parrot.</a:t>
            </a:r>
          </a:p>
          <a:p>
            <a:pPr>
              <a:buFont typeface="Arial" pitchFamily="34" charset="0"/>
              <a:buChar char="•"/>
            </a:pPr>
            <a:r>
              <a:rPr lang="en-US" dirty="0" smtClean="0"/>
              <a:t>It is one of the most  gorgeous  tropical bird  you’ll  ever see, it has a dark  grey shade on the face and head side and light grey feathers with white spots at the bottom.</a:t>
            </a:r>
          </a:p>
          <a:p>
            <a:pPr>
              <a:buFont typeface="Arial" pitchFamily="34" charset="0"/>
              <a:buChar char="•"/>
            </a:pPr>
            <a:r>
              <a:rPr lang="en-US" dirty="0" smtClean="0"/>
              <a:t>They are surprisingly one of those rare birds that live to long age, and still declared endangered.</a:t>
            </a:r>
          </a:p>
        </p:txBody>
      </p:sp>
      <p:pic>
        <p:nvPicPr>
          <p:cNvPr id="6" name="Picture 5" descr="Albatross Bird Image"/>
          <p:cNvPicPr/>
          <p:nvPr/>
        </p:nvPicPr>
        <p:blipFill>
          <a:blip r:embed="rId2"/>
          <a:srcRect/>
          <a:stretch>
            <a:fillRect/>
          </a:stretch>
        </p:blipFill>
        <p:spPr bwMode="auto">
          <a:xfrm>
            <a:off x="2133600" y="2743200"/>
            <a:ext cx="6619875"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3505200" cy="923330"/>
          </a:xfrm>
          <a:prstGeom prst="rect">
            <a:avLst/>
          </a:prstGeom>
          <a:noFill/>
        </p:spPr>
        <p:txBody>
          <a:bodyPr wrap="squar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iii: Booby:-</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TextBox 5"/>
          <p:cNvSpPr txBox="1"/>
          <p:nvPr/>
        </p:nvSpPr>
        <p:spPr>
          <a:xfrm>
            <a:off x="228600" y="1219200"/>
            <a:ext cx="3886200" cy="2862322"/>
          </a:xfrm>
          <a:prstGeom prst="rect">
            <a:avLst/>
          </a:prstGeom>
          <a:noFill/>
        </p:spPr>
        <p:txBody>
          <a:bodyPr wrap="square" rtlCol="0">
            <a:spAutoFit/>
          </a:bodyPr>
          <a:lstStyle/>
          <a:p>
            <a:pPr>
              <a:buFont typeface="Arial" pitchFamily="34" charset="0"/>
              <a:buChar char="•"/>
            </a:pPr>
            <a:r>
              <a:rPr lang="en-US" dirty="0" smtClean="0"/>
              <a:t>This is one of those tropical birds that can swim, fly and swoop to hunt for food. It’s a </a:t>
            </a:r>
            <a:r>
              <a:rPr lang="en-US" dirty="0" err="1" smtClean="0"/>
              <a:t>seabirdthat</a:t>
            </a:r>
            <a:r>
              <a:rPr lang="en-US" dirty="0" smtClean="0"/>
              <a:t> quite a  large bird and can  be as big as </a:t>
            </a:r>
            <a:r>
              <a:rPr lang="en-US" dirty="0" err="1" smtClean="0"/>
              <a:t>spelicans</a:t>
            </a:r>
            <a:r>
              <a:rPr lang="en-US" dirty="0" smtClean="0"/>
              <a:t>.</a:t>
            </a:r>
          </a:p>
          <a:p>
            <a:pPr>
              <a:buFont typeface="Arial" pitchFamily="34" charset="0"/>
              <a:buChar char="•"/>
            </a:pPr>
            <a:r>
              <a:rPr lang="en-US" dirty="0" smtClean="0"/>
              <a:t>The  bird has a long beak that helps it catch fishes easily, with a smooth plumage, wide and long wings, and duck foot pigmentation.</a:t>
            </a:r>
          </a:p>
          <a:p>
            <a:pPr>
              <a:buFont typeface="Arial" pitchFamily="34" charset="0"/>
              <a:buChar char="•"/>
            </a:pPr>
            <a:r>
              <a:rPr lang="en-US" dirty="0" smtClean="0"/>
              <a:t>Its blue color </a:t>
            </a:r>
            <a:r>
              <a:rPr lang="en-US" dirty="0" err="1" smtClean="0"/>
              <a:t>footb</a:t>
            </a:r>
            <a:r>
              <a:rPr lang="en-US" dirty="0" smtClean="0"/>
              <a:t> also indicate the current health condition of a booby.</a:t>
            </a:r>
            <a:endParaRPr lang="en-US" dirty="0"/>
          </a:p>
        </p:txBody>
      </p:sp>
      <p:pic>
        <p:nvPicPr>
          <p:cNvPr id="7" name="Picture 6" descr="Booby Bird"/>
          <p:cNvPicPr/>
          <p:nvPr/>
        </p:nvPicPr>
        <p:blipFill>
          <a:blip r:embed="rId2"/>
          <a:srcRect/>
          <a:stretch>
            <a:fillRect/>
          </a:stretch>
        </p:blipFill>
        <p:spPr bwMode="auto">
          <a:xfrm>
            <a:off x="3962400" y="1066800"/>
            <a:ext cx="4953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0747" y="0"/>
            <a:ext cx="5448253" cy="1200329"/>
          </a:xfrm>
          <a:prstGeom prst="rect">
            <a:avLst/>
          </a:prstGeom>
          <a:noFill/>
        </p:spPr>
        <p:txBody>
          <a:bodyPr wrap="squar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itchFamily="66" charset="0"/>
              </a:rPr>
              <a:t>HOW BIRD’S FEATHERS ARE COLOURFUL??</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itchFamily="66" charset="0"/>
            </a:endParaRPr>
          </a:p>
        </p:txBody>
      </p:sp>
      <p:sp>
        <p:nvSpPr>
          <p:cNvPr id="5" name="TextBox 4"/>
          <p:cNvSpPr txBox="1"/>
          <p:nvPr/>
        </p:nvSpPr>
        <p:spPr>
          <a:xfrm>
            <a:off x="685800" y="1295400"/>
            <a:ext cx="7772400" cy="1200329"/>
          </a:xfrm>
          <a:prstGeom prst="rect">
            <a:avLst/>
          </a:prstGeom>
          <a:noFill/>
        </p:spPr>
        <p:txBody>
          <a:bodyPr wrap="square" rtlCol="0">
            <a:spAutoFit/>
          </a:bodyPr>
          <a:lstStyle/>
          <a:p>
            <a:pPr>
              <a:buFont typeface="Arial" pitchFamily="34" charset="0"/>
              <a:buChar char="•"/>
            </a:pPr>
            <a:r>
              <a:rPr lang="en-US" dirty="0" smtClean="0"/>
              <a:t>Amazing diversity of colors and patterns exhibited by more than 9000 bird species found in the world.</a:t>
            </a:r>
          </a:p>
          <a:p>
            <a:pPr>
              <a:buFont typeface="Arial" pitchFamily="34" charset="0"/>
              <a:buChar char="•"/>
            </a:pPr>
            <a:r>
              <a:rPr lang="en-US" dirty="0" smtClean="0"/>
              <a:t>The </a:t>
            </a:r>
            <a:r>
              <a:rPr lang="en-US" dirty="0" err="1" smtClean="0"/>
              <a:t>colours</a:t>
            </a:r>
            <a:r>
              <a:rPr lang="en-US" dirty="0" smtClean="0"/>
              <a:t> in the feathers of birds are formed in two different ways :</a:t>
            </a:r>
          </a:p>
          <a:p>
            <a:pPr>
              <a:buFont typeface="Arial" pitchFamily="34" charset="0"/>
              <a:buChar char="•"/>
            </a:pPr>
            <a:r>
              <a:rPr lang="en-US" dirty="0" err="1" smtClean="0"/>
              <a:t>i</a:t>
            </a:r>
            <a:r>
              <a:rPr lang="en-US" dirty="0" smtClean="0"/>
              <a:t>: pigments ii: light refraction.</a:t>
            </a:r>
          </a:p>
        </p:txBody>
      </p:sp>
      <p:sp>
        <p:nvSpPr>
          <p:cNvPr id="6" name="Rectangle 5"/>
          <p:cNvSpPr/>
          <p:nvPr/>
        </p:nvSpPr>
        <p:spPr>
          <a:xfrm>
            <a:off x="-76200" y="2743200"/>
            <a:ext cx="3581400" cy="584775"/>
          </a:xfrm>
          <a:prstGeom prst="rect">
            <a:avLst/>
          </a:prstGeom>
          <a:noFill/>
        </p:spPr>
        <p:txBody>
          <a:bodyPr wrap="square" lIns="91440" tIns="45720" rIns="91440" bIns="45720">
            <a:spAutoFit/>
          </a:bodyPr>
          <a:lstStyle/>
          <a:p>
            <a:pPr algn="ct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Brush Script MT" pitchFamily="66" charset="0"/>
              </a:rPr>
              <a:t>PIGMENTATION</a:t>
            </a:r>
            <a:endParaRPr lang="en-US"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Brush Script MT" pitchFamily="66" charset="0"/>
            </a:endParaRPr>
          </a:p>
        </p:txBody>
      </p:sp>
      <p:sp>
        <p:nvSpPr>
          <p:cNvPr id="7" name="TextBox 6"/>
          <p:cNvSpPr txBox="1"/>
          <p:nvPr/>
        </p:nvSpPr>
        <p:spPr>
          <a:xfrm>
            <a:off x="228600" y="3429000"/>
            <a:ext cx="4953000" cy="2031325"/>
          </a:xfrm>
          <a:prstGeom prst="rect">
            <a:avLst/>
          </a:prstGeom>
          <a:noFill/>
        </p:spPr>
        <p:txBody>
          <a:bodyPr wrap="square" rtlCol="0">
            <a:spAutoFit/>
          </a:bodyPr>
          <a:lstStyle/>
          <a:p>
            <a:pPr>
              <a:buFont typeface="Arial" pitchFamily="34" charset="0"/>
              <a:buChar char="•"/>
            </a:pPr>
            <a:r>
              <a:rPr lang="en-US" dirty="0" smtClean="0"/>
              <a:t>Pigments are colored substance that can be found in both plants and birds.</a:t>
            </a:r>
          </a:p>
          <a:p>
            <a:pPr>
              <a:buFont typeface="Arial" pitchFamily="34" charset="0"/>
              <a:buChar char="•"/>
            </a:pPr>
            <a:r>
              <a:rPr lang="en-US" dirty="0" smtClean="0"/>
              <a:t>The coloration created by pigments is independent of the structure of the feathers.</a:t>
            </a:r>
          </a:p>
          <a:p>
            <a:pPr>
              <a:buFont typeface="Arial" pitchFamily="34" charset="0"/>
              <a:buChar char="•"/>
            </a:pPr>
            <a:r>
              <a:rPr lang="en-US" dirty="0" smtClean="0"/>
              <a:t>Pigment colorization in birds comes from 3 different groups: </a:t>
            </a:r>
            <a:r>
              <a:rPr lang="en-US" dirty="0" err="1" smtClean="0"/>
              <a:t>carotenoids</a:t>
            </a:r>
            <a:r>
              <a:rPr lang="en-US" dirty="0" smtClean="0"/>
              <a:t>, </a:t>
            </a:r>
            <a:r>
              <a:rPr lang="en-US" dirty="0" err="1" smtClean="0"/>
              <a:t>melanins</a:t>
            </a:r>
            <a:r>
              <a:rPr lang="en-US" dirty="0" smtClean="0"/>
              <a:t>, </a:t>
            </a:r>
            <a:r>
              <a:rPr lang="en-US" dirty="0" err="1" smtClean="0"/>
              <a:t>porphyrines</a:t>
            </a:r>
            <a:r>
              <a:rPr lang="en-US" dirty="0" smtClean="0"/>
              <a:t>.</a:t>
            </a:r>
          </a:p>
        </p:txBody>
      </p:sp>
      <p:pic>
        <p:nvPicPr>
          <p:cNvPr id="8" name="Picture 7" descr="The microstructure of a pigmented feather. Here, all but the red wavelengths are absorbed by the pigment granules. "/>
          <p:cNvPicPr/>
          <p:nvPr/>
        </p:nvPicPr>
        <p:blipFill>
          <a:blip r:embed="rId2"/>
          <a:srcRect/>
          <a:stretch>
            <a:fillRect/>
          </a:stretch>
        </p:blipFill>
        <p:spPr bwMode="auto">
          <a:xfrm>
            <a:off x="5029200" y="3657600"/>
            <a:ext cx="40386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457200"/>
            <a:ext cx="6956229" cy="1015663"/>
          </a:xfrm>
          <a:prstGeom prst="rect">
            <a:avLst/>
          </a:prstGeom>
          <a:noFill/>
        </p:spPr>
        <p:txBody>
          <a:bodyPr wrap="square" lIns="91440" tIns="45720" rIns="91440" bIns="45720">
            <a:spAutoFit/>
          </a:bodyPr>
          <a:lstStyle/>
          <a:p>
            <a:pPr algn="ctr"/>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urlz MT" pitchFamily="82" charset="0"/>
              </a:rPr>
              <a:t>Color abnormalities</a:t>
            </a:r>
            <a:endParaRPr lang="en-US" sz="6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urlz MT" pitchFamily="82" charset="0"/>
            </a:endParaRPr>
          </a:p>
        </p:txBody>
      </p:sp>
      <p:sp>
        <p:nvSpPr>
          <p:cNvPr id="7" name="TextBox 6"/>
          <p:cNvSpPr txBox="1"/>
          <p:nvPr/>
        </p:nvSpPr>
        <p:spPr>
          <a:xfrm>
            <a:off x="762000" y="1371600"/>
            <a:ext cx="8001000" cy="1754326"/>
          </a:xfrm>
          <a:prstGeom prst="rect">
            <a:avLst/>
          </a:prstGeom>
          <a:noFill/>
        </p:spPr>
        <p:txBody>
          <a:bodyPr wrap="square" rtlCol="0">
            <a:spAutoFit/>
          </a:bodyPr>
          <a:lstStyle/>
          <a:p>
            <a:pPr>
              <a:buFont typeface="Arial" pitchFamily="34" charset="0"/>
              <a:buChar char="•"/>
            </a:pPr>
            <a:r>
              <a:rPr lang="en-US" dirty="0" smtClean="0"/>
              <a:t>When pigments are present (or absent) at unusual levels the appearance of </a:t>
            </a:r>
            <a:r>
              <a:rPr lang="en-US" dirty="0" err="1" smtClean="0"/>
              <a:t>abird</a:t>
            </a:r>
            <a:r>
              <a:rPr lang="en-US" dirty="0" smtClean="0"/>
              <a:t> can change dramatically.</a:t>
            </a:r>
          </a:p>
          <a:p>
            <a:pPr>
              <a:buFont typeface="Arial" pitchFamily="34" charset="0"/>
              <a:buChar char="•"/>
            </a:pPr>
            <a:r>
              <a:rPr lang="en-US" dirty="0" smtClean="0"/>
              <a:t>Color abnormalities , while not common, do occur on a regular basis.</a:t>
            </a:r>
          </a:p>
          <a:p>
            <a:pPr>
              <a:buFont typeface="Arial" pitchFamily="34" charset="0"/>
              <a:buChar char="•"/>
            </a:pPr>
            <a:r>
              <a:rPr lang="en-US" dirty="0" smtClean="0"/>
              <a:t>Few are the examples of birds that commonly show </a:t>
            </a:r>
            <a:r>
              <a:rPr lang="en-US" dirty="0" err="1" smtClean="0"/>
              <a:t>abberant</a:t>
            </a:r>
            <a:r>
              <a:rPr lang="en-US" dirty="0" smtClean="0"/>
              <a:t> white patches:</a:t>
            </a:r>
          </a:p>
          <a:p>
            <a:pPr>
              <a:buFont typeface="Arial" pitchFamily="34" charset="0"/>
              <a:buChar char="•"/>
            </a:pPr>
            <a:r>
              <a:rPr lang="en-US" dirty="0" err="1" smtClean="0"/>
              <a:t>canada</a:t>
            </a:r>
            <a:r>
              <a:rPr lang="en-US" dirty="0" smtClean="0"/>
              <a:t> goose, American crow,  Black-capped, Chickadee, Dark-eyed  </a:t>
            </a:r>
            <a:r>
              <a:rPr lang="en-US" dirty="0" err="1" smtClean="0"/>
              <a:t>junco,Common</a:t>
            </a:r>
            <a:r>
              <a:rPr lang="en-US" dirty="0" smtClean="0"/>
              <a:t> grackle and House sparrow.</a:t>
            </a:r>
            <a:endParaRPr lang="en-US" dirty="0"/>
          </a:p>
        </p:txBody>
      </p:sp>
      <p:pic>
        <p:nvPicPr>
          <p:cNvPr id="8" name="Picture 7" descr="American Crows: Kevin J. McGowan"/>
          <p:cNvPicPr/>
          <p:nvPr/>
        </p:nvPicPr>
        <p:blipFill>
          <a:blip r:embed="rId2"/>
          <a:srcRect/>
          <a:stretch>
            <a:fillRect/>
          </a:stretch>
        </p:blipFill>
        <p:spPr bwMode="auto">
          <a:xfrm>
            <a:off x="2362200" y="3352800"/>
            <a:ext cx="619125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2556" y="152400"/>
            <a:ext cx="9306556"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rPr>
              <a:t>Ultraviolet feathers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p:txBody>
      </p:sp>
      <p:sp>
        <p:nvSpPr>
          <p:cNvPr id="6" name="TextBox 5"/>
          <p:cNvSpPr txBox="1"/>
          <p:nvPr/>
        </p:nvSpPr>
        <p:spPr>
          <a:xfrm>
            <a:off x="304800" y="1219200"/>
            <a:ext cx="8458200" cy="923330"/>
          </a:xfrm>
          <a:prstGeom prst="rect">
            <a:avLst/>
          </a:prstGeom>
          <a:noFill/>
        </p:spPr>
        <p:txBody>
          <a:bodyPr wrap="square" rtlCol="0">
            <a:spAutoFit/>
          </a:bodyPr>
          <a:lstStyle/>
          <a:p>
            <a:pPr>
              <a:buFont typeface="Arial" pitchFamily="34" charset="0"/>
              <a:buChar char="•"/>
            </a:pPr>
            <a:r>
              <a:rPr lang="en-US" dirty="0" smtClean="0"/>
              <a:t>The feather structure of many species also reflect light in the ultraviolet range, because  many birds can discriminate a greater variety of colors  than humans, including </a:t>
            </a:r>
            <a:r>
              <a:rPr lang="en-US" dirty="0" err="1" smtClean="0"/>
              <a:t>ultaviolet</a:t>
            </a:r>
            <a:r>
              <a:rPr lang="en-US" dirty="0" smtClean="0"/>
              <a:t> wavelengths, they can appear quite different  to each other.</a:t>
            </a:r>
            <a:endParaRPr lang="en-US" dirty="0"/>
          </a:p>
        </p:txBody>
      </p:sp>
      <p:pic>
        <p:nvPicPr>
          <p:cNvPr id="7" name="Picture 6" descr="The range of wavelengths that a typical bird can see compared with the range for humans "/>
          <p:cNvPicPr/>
          <p:nvPr/>
        </p:nvPicPr>
        <p:blipFill>
          <a:blip r:embed="rId2"/>
          <a:srcRect/>
          <a:stretch>
            <a:fillRect/>
          </a:stretch>
        </p:blipFill>
        <p:spPr bwMode="auto">
          <a:xfrm>
            <a:off x="3048000" y="2057400"/>
            <a:ext cx="55626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609600" y="152400"/>
            <a:ext cx="8064399" cy="1938992"/>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dirty="0" smtClean="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rPr>
              <a:t>Flight &amp; Flightless Birds</a:t>
            </a:r>
          </a:p>
          <a:p>
            <a:pPr algn="ctr"/>
            <a:r>
              <a:rPr lang="en-US" sz="6000" b="1" dirty="0" smtClean="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rPr>
              <a:t> </a:t>
            </a:r>
            <a:endParaRPr lang="en-US" sz="6000" b="1" cap="none" spc="0" dirty="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endParaRPr>
          </a:p>
        </p:txBody>
      </p:sp>
      <p:sp>
        <p:nvSpPr>
          <p:cNvPr id="9" name="Rectangle 8"/>
          <p:cNvSpPr/>
          <p:nvPr/>
        </p:nvSpPr>
        <p:spPr>
          <a:xfrm>
            <a:off x="0" y="1143000"/>
            <a:ext cx="3436900" cy="923330"/>
          </a:xfrm>
          <a:prstGeom prst="rect">
            <a:avLst/>
          </a:prstGeom>
          <a:noFill/>
        </p:spPr>
        <p:txBody>
          <a:bodyPr wrap="square" lIns="91440" tIns="45720" rIns="91440" bIns="45720">
            <a:spAutoFit/>
          </a:bodyPr>
          <a:lstStyle/>
          <a:p>
            <a:pPr algn="ctr"/>
            <a:r>
              <a:rPr lang="en-US" sz="5400" b="1" dirty="0" smtClean="0">
                <a:ln w="10541" cmpd="sng">
                  <a:solidFill>
                    <a:schemeClr val="tx2"/>
                  </a:solidFill>
                  <a:prstDash val="solid"/>
                </a:ln>
                <a:solidFill>
                  <a:schemeClr val="accent5"/>
                </a:solidFill>
                <a:latin typeface="Angsana New" pitchFamily="18" charset="-34"/>
                <a:cs typeface="Angsana New" pitchFamily="18" charset="-34"/>
              </a:rPr>
              <a:t>Introduction:-</a:t>
            </a:r>
          </a:p>
        </p:txBody>
      </p:sp>
      <p:sp>
        <p:nvSpPr>
          <p:cNvPr id="10" name="TextBox 9"/>
          <p:cNvSpPr txBox="1"/>
          <p:nvPr/>
        </p:nvSpPr>
        <p:spPr>
          <a:xfrm>
            <a:off x="0" y="1905000"/>
            <a:ext cx="38862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buFont typeface="Arial" pitchFamily="34" charset="0"/>
              <a:buChar char="•"/>
            </a:pPr>
            <a:r>
              <a:rPr lang="en-US" dirty="0" smtClean="0"/>
              <a:t>There are two types of birds.</a:t>
            </a:r>
          </a:p>
          <a:p>
            <a:pPr algn="just">
              <a:buFont typeface="Arial" pitchFamily="34" charset="0"/>
              <a:buChar char="•"/>
            </a:pPr>
            <a:r>
              <a:rPr lang="en-US" dirty="0" err="1" smtClean="0"/>
              <a:t>i</a:t>
            </a:r>
            <a:r>
              <a:rPr lang="en-US" dirty="0" smtClean="0"/>
              <a:t>: flying birds ii: non flying birds.</a:t>
            </a:r>
          </a:p>
          <a:p>
            <a:pPr algn="just">
              <a:buFont typeface="Arial" pitchFamily="34" charset="0"/>
              <a:buChar char="•"/>
            </a:pPr>
            <a:endParaRPr lang="en-US" dirty="0"/>
          </a:p>
        </p:txBody>
      </p:sp>
      <p:sp>
        <p:nvSpPr>
          <p:cNvPr id="5" name="Rectangle 4"/>
          <p:cNvSpPr/>
          <p:nvPr/>
        </p:nvSpPr>
        <p:spPr>
          <a:xfrm>
            <a:off x="1" y="2895600"/>
            <a:ext cx="4191000"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Flying Birds:-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TextBox 6"/>
          <p:cNvSpPr txBox="1"/>
          <p:nvPr/>
        </p:nvSpPr>
        <p:spPr>
          <a:xfrm>
            <a:off x="304800" y="3657600"/>
            <a:ext cx="5181600" cy="3139321"/>
          </a:xfrm>
          <a:prstGeom prst="rect">
            <a:avLst/>
          </a:prstGeom>
          <a:noFill/>
        </p:spPr>
        <p:txBody>
          <a:bodyPr wrap="square" rtlCol="0">
            <a:spAutoFit/>
          </a:bodyPr>
          <a:lstStyle/>
          <a:p>
            <a:pPr algn="just">
              <a:buFont typeface="Arial" pitchFamily="34" charset="0"/>
              <a:buChar char="•"/>
            </a:pPr>
            <a:r>
              <a:rPr lang="en-US" dirty="0" smtClean="0"/>
              <a:t>Flying birds have warm bodies.</a:t>
            </a:r>
          </a:p>
          <a:p>
            <a:pPr algn="just">
              <a:buFont typeface="Arial" pitchFamily="34" charset="0"/>
              <a:buChar char="•"/>
            </a:pPr>
            <a:r>
              <a:rPr lang="en-US" dirty="0" smtClean="0"/>
              <a:t>The body temperature of flying birds is generally higher than that of humans, so they seem warm to the touch.</a:t>
            </a:r>
          </a:p>
          <a:p>
            <a:pPr algn="just">
              <a:buFont typeface="Arial" pitchFamily="34" charset="0"/>
              <a:buChar char="•"/>
            </a:pPr>
            <a:r>
              <a:rPr lang="en-US" dirty="0" smtClean="0"/>
              <a:t>They live in woodlands, open areas, cities, lakes, swamps even the open oceans.</a:t>
            </a:r>
          </a:p>
          <a:p>
            <a:pPr algn="just">
              <a:buFont typeface="Arial" pitchFamily="34" charset="0"/>
              <a:buChar char="•"/>
            </a:pPr>
            <a:r>
              <a:rPr lang="en-US" dirty="0" smtClean="0"/>
              <a:t>They  lay their eggs and raise their </a:t>
            </a:r>
            <a:r>
              <a:rPr lang="en-US" dirty="0" err="1" smtClean="0"/>
              <a:t>youngs</a:t>
            </a:r>
            <a:r>
              <a:rPr lang="en-US" dirty="0" smtClean="0"/>
              <a:t> in holes in the ground, in nest of varying complexity in vegetation or on the ground, in holes in trees, in human constructed nest boxes, and in or on various parts of buildings.</a:t>
            </a:r>
          </a:p>
        </p:txBody>
      </p:sp>
      <p:pic>
        <p:nvPicPr>
          <p:cNvPr id="8" name="Picture 7" descr="6th.jpg"/>
          <p:cNvPicPr>
            <a:picLocks noChangeAspect="1"/>
          </p:cNvPicPr>
          <p:nvPr/>
        </p:nvPicPr>
        <p:blipFill>
          <a:blip r:embed="rId3"/>
          <a:stretch>
            <a:fillRect/>
          </a:stretch>
        </p:blipFill>
        <p:spPr>
          <a:xfrm>
            <a:off x="6172200" y="3657600"/>
            <a:ext cx="2628900" cy="3200400"/>
          </a:xfrm>
          <a:prstGeom prst="rect">
            <a:avLst/>
          </a:prstGeom>
        </p:spPr>
      </p:pic>
      <p:pic>
        <p:nvPicPr>
          <p:cNvPr id="11" name="Picture 10" descr="110808_zim_1947.jpg"/>
          <p:cNvPicPr>
            <a:picLocks noChangeAspect="1"/>
          </p:cNvPicPr>
          <p:nvPr/>
        </p:nvPicPr>
        <p:blipFill>
          <a:blip r:embed="rId4" cstate="print"/>
          <a:stretch>
            <a:fillRect/>
          </a:stretch>
        </p:blipFill>
        <p:spPr>
          <a:xfrm>
            <a:off x="5105400" y="990601"/>
            <a:ext cx="3733800" cy="243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2000"/>
                                        <p:tgtEl>
                                          <p:spTgt spid="11"/>
                                        </p:tgtEl>
                                      </p:cBhvr>
                                    </p:animEffect>
                                  </p:childTnLst>
                                </p:cTn>
                              </p:par>
                              <p:par>
                                <p:cTn id="8" presetID="19"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2000" fill="hold"/>
                                        <p:tgtEl>
                                          <p:spTgt spid="8"/>
                                        </p:tgtEl>
                                        <p:attrNameLst>
                                          <p:attrName>ppt_w</p:attrName>
                                        </p:attrNameLst>
                                      </p:cBhvr>
                                      <p:tavLst>
                                        <p:tav tm="0" fmla="#ppt_w*sin(2.5*pi*$)">
                                          <p:val>
                                            <p:fltVal val="0"/>
                                          </p:val>
                                        </p:tav>
                                        <p:tav tm="100000">
                                          <p:val>
                                            <p:fltVal val="1"/>
                                          </p:val>
                                        </p:tav>
                                      </p:tavLst>
                                    </p:anim>
                                    <p:anim calcmode="lin" valueType="num">
                                      <p:cBhvr>
                                        <p:cTn id="11" dur="2000" fill="hold"/>
                                        <p:tgtEl>
                                          <p:spTgt spid="8"/>
                                        </p:tgtEl>
                                        <p:attrNameLst>
                                          <p:attrName>ppt_h</p:attrName>
                                        </p:attrNameLst>
                                      </p:cBhvr>
                                      <p:tavLst>
                                        <p:tav tm="0">
                                          <p:val>
                                            <p:strVal val="#ppt_h"/>
                                          </p:val>
                                        </p:tav>
                                        <p:tav tm="100000">
                                          <p:val>
                                            <p:strVal val="#ppt_h"/>
                                          </p:val>
                                        </p:tav>
                                      </p:tavLst>
                                    </p:anim>
                                  </p:childTnLst>
                                </p:cTn>
                              </p:par>
                              <p:par>
                                <p:cTn id="12" presetID="40" presetClass="entr" presetSubtype="0" fill="hold" grpId="0" nodeType="with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1"/>
                                          </p:val>
                                        </p:tav>
                                        <p:tav tm="100000">
                                          <p:val>
                                            <p:strVal val="#ppt_x"/>
                                          </p:val>
                                        </p:tav>
                                      </p:tavLst>
                                    </p:anim>
                                    <p:anim calcmode="lin" valueType="num">
                                      <p:cBhvr>
                                        <p:cTn id="16"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5286576"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Non-Flying Birds:-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0" y="1066800"/>
            <a:ext cx="4724400" cy="4801314"/>
          </a:xfrm>
          <a:prstGeom prst="rect">
            <a:avLst/>
          </a:prstGeom>
          <a:noFill/>
        </p:spPr>
        <p:txBody>
          <a:bodyPr wrap="square" rtlCol="0">
            <a:spAutoFit/>
          </a:bodyPr>
          <a:lstStyle/>
          <a:p>
            <a:pPr algn="just">
              <a:buFont typeface="Arial" pitchFamily="34" charset="0"/>
              <a:buChar char="•"/>
            </a:pPr>
            <a:r>
              <a:rPr lang="en-US" dirty="0" smtClean="0"/>
              <a:t>Flightless birds are birds that have </a:t>
            </a:r>
            <a:r>
              <a:rPr lang="en-US" dirty="0" err="1" smtClean="0"/>
              <a:t>evovled</a:t>
            </a:r>
            <a:r>
              <a:rPr lang="en-US" dirty="0" smtClean="0"/>
              <a:t> the inability to fly.</a:t>
            </a:r>
          </a:p>
          <a:p>
            <a:pPr algn="just">
              <a:buFont typeface="Arial" pitchFamily="34" charset="0"/>
              <a:buChar char="•"/>
            </a:pPr>
            <a:r>
              <a:rPr lang="en-US" dirty="0" err="1" smtClean="0"/>
              <a:t>Threre</a:t>
            </a:r>
            <a:r>
              <a:rPr lang="en-US" dirty="0" smtClean="0"/>
              <a:t> are over  40 extant species including the well known ratites, ostrich, </a:t>
            </a:r>
            <a:r>
              <a:rPr lang="en-US" dirty="0" err="1" smtClean="0"/>
              <a:t>emo</a:t>
            </a:r>
            <a:r>
              <a:rPr lang="en-US" dirty="0" smtClean="0"/>
              <a:t>, cassowary, rhea and kiwi etc.</a:t>
            </a:r>
          </a:p>
          <a:p>
            <a:pPr algn="just">
              <a:buFont typeface="Arial" pitchFamily="34" charset="0"/>
              <a:buChar char="•"/>
            </a:pPr>
            <a:r>
              <a:rPr lang="en-US" dirty="0" smtClean="0"/>
              <a:t>The smallest flightless bird is the inaccessible  Island rail (length 12.5 cm, weight 34.7 g), the largest ( both heaviest and tallest ) </a:t>
            </a:r>
            <a:r>
              <a:rPr lang="en-US" dirty="0" err="1" smtClean="0"/>
              <a:t>flighless</a:t>
            </a:r>
            <a:r>
              <a:rPr lang="en-US" dirty="0" smtClean="0"/>
              <a:t> bird, which is also the largest living bird, is the ostrich ( 2.7m , 156 kg), ostriches are farmed for their decorative feathers, meat and their skins, which are used to make leather.</a:t>
            </a:r>
          </a:p>
          <a:p>
            <a:pPr algn="just">
              <a:buFont typeface="Arial" pitchFamily="34" charset="0"/>
              <a:buChar char="•"/>
            </a:pPr>
            <a:r>
              <a:rPr lang="en-US" dirty="0" err="1" smtClean="0"/>
              <a:t>Flightlessness</a:t>
            </a:r>
            <a:r>
              <a:rPr lang="en-US" dirty="0" smtClean="0"/>
              <a:t> has evolved in many different birds independently, they were also other families of flightless birds, such as the now extent </a:t>
            </a:r>
            <a:r>
              <a:rPr lang="en-US" dirty="0" err="1" smtClean="0"/>
              <a:t>phorusrhacidae</a:t>
            </a:r>
            <a:r>
              <a:rPr lang="en-US" dirty="0" smtClean="0"/>
              <a:t>, that evolved to be </a:t>
            </a:r>
            <a:r>
              <a:rPr lang="en-US" dirty="0" err="1" smtClean="0"/>
              <a:t>powerfull</a:t>
            </a:r>
            <a:r>
              <a:rPr lang="en-US" dirty="0" smtClean="0"/>
              <a:t> predators.</a:t>
            </a:r>
            <a:endParaRPr lang="en-US" dirty="0"/>
          </a:p>
        </p:txBody>
      </p:sp>
      <p:pic>
        <p:nvPicPr>
          <p:cNvPr id="6" name="Picture 5" descr="emu.jpg"/>
          <p:cNvPicPr>
            <a:picLocks noChangeAspect="1"/>
          </p:cNvPicPr>
          <p:nvPr/>
        </p:nvPicPr>
        <p:blipFill>
          <a:blip r:embed="rId2"/>
          <a:stretch>
            <a:fillRect/>
          </a:stretch>
        </p:blipFill>
        <p:spPr>
          <a:xfrm>
            <a:off x="5410200" y="228600"/>
            <a:ext cx="3429000" cy="3124200"/>
          </a:xfrm>
          <a:prstGeom prst="rect">
            <a:avLst/>
          </a:prstGeom>
        </p:spPr>
      </p:pic>
      <p:pic>
        <p:nvPicPr>
          <p:cNvPr id="7" name="Picture 6" descr="cassowary3.jpg"/>
          <p:cNvPicPr>
            <a:picLocks noChangeAspect="1"/>
          </p:cNvPicPr>
          <p:nvPr/>
        </p:nvPicPr>
        <p:blipFill>
          <a:blip r:embed="rId3"/>
          <a:stretch>
            <a:fillRect/>
          </a:stretch>
        </p:blipFill>
        <p:spPr>
          <a:xfrm>
            <a:off x="5486400" y="3581400"/>
            <a:ext cx="3290887" cy="29908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986</Words>
  <Application>Microsoft Office PowerPoint</Application>
  <PresentationFormat>On-screen Show (4:3)</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Comparison Between Flying &amp; Non-Flying Birds:-</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THS</dc:creator>
  <cp:lastModifiedBy>THS</cp:lastModifiedBy>
  <cp:revision>57</cp:revision>
  <dcterms:created xsi:type="dcterms:W3CDTF">2016-02-29T05:35:46Z</dcterms:created>
  <dcterms:modified xsi:type="dcterms:W3CDTF">2016-03-02T06:37:14Z</dcterms:modified>
</cp:coreProperties>
</file>