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6"/>
  </p:notesMasterIdLst>
  <p:sldIdLst>
    <p:sldId id="257" r:id="rId2"/>
    <p:sldId id="258" r:id="rId3"/>
    <p:sldId id="259" r:id="rId4"/>
    <p:sldId id="260" r:id="rId5"/>
    <p:sldId id="261" r:id="rId6"/>
    <p:sldId id="262" r:id="rId7"/>
    <p:sldId id="263" r:id="rId8"/>
    <p:sldId id="264" r:id="rId9"/>
    <p:sldId id="265" r:id="rId10"/>
    <p:sldId id="266" r:id="rId11"/>
    <p:sldId id="287" r:id="rId12"/>
    <p:sldId id="294" r:id="rId13"/>
    <p:sldId id="292" r:id="rId14"/>
    <p:sldId id="289" r:id="rId15"/>
    <p:sldId id="290" r:id="rId16"/>
    <p:sldId id="291" r:id="rId17"/>
    <p:sldId id="293" r:id="rId18"/>
    <p:sldId id="267" r:id="rId19"/>
    <p:sldId id="268" r:id="rId20"/>
    <p:sldId id="269" r:id="rId21"/>
    <p:sldId id="270" r:id="rId22"/>
    <p:sldId id="271" r:id="rId23"/>
    <p:sldId id="272" r:id="rId24"/>
    <p:sldId id="273" r:id="rId25"/>
    <p:sldId id="274" r:id="rId26"/>
    <p:sldId id="280" r:id="rId27"/>
    <p:sldId id="281" r:id="rId28"/>
    <p:sldId id="282" r:id="rId29"/>
    <p:sldId id="295" r:id="rId30"/>
    <p:sldId id="283" r:id="rId31"/>
    <p:sldId id="284" r:id="rId32"/>
    <p:sldId id="285" r:id="rId33"/>
    <p:sldId id="296" r:id="rId34"/>
    <p:sldId id="28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774" autoAdjust="0"/>
  </p:normalViewPr>
  <p:slideViewPr>
    <p:cSldViewPr>
      <p:cViewPr varScale="1">
        <p:scale>
          <a:sx n="105" d="100"/>
          <a:sy n="105" d="100"/>
        </p:scale>
        <p:origin x="-1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ADEFE8-9683-4A18-BE15-CC2ACD7C0C01}" type="datetimeFigureOut">
              <a:rPr lang="en-US" smtClean="0"/>
              <a:pPr/>
              <a:t>10/24/2016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DB356-241D-4E27-8D30-C193CE8C2D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soc.soton.ac.uk/"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soc.soton.ac.uk/"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mariner.org/age/histvocab.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www.mariner.org/age/biohis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536A2105-3877-44CF-96B6-C710D4496922}" type="slidenum">
              <a:rPr lang="en-US"/>
              <a:pPr/>
              <a:t>4</a:t>
            </a:fld>
            <a:endParaRPr lang="en-US"/>
          </a:p>
        </p:txBody>
      </p:sp>
      <p:sp>
        <p:nvSpPr>
          <p:cNvPr id="8195" name="Rectangle 1026"/>
          <p:cNvSpPr>
            <a:spLocks noGrp="1" noRot="1" noChangeAspect="1" noChangeArrowheads="1" noTextEdit="1"/>
          </p:cNvSpPr>
          <p:nvPr>
            <p:ph type="sldImg"/>
          </p:nvPr>
        </p:nvSpPr>
        <p:spPr>
          <a:ln/>
        </p:spPr>
      </p:sp>
      <p:sp>
        <p:nvSpPr>
          <p:cNvPr id="8196" name="Rectangle 1027"/>
          <p:cNvSpPr>
            <a:spLocks noGrp="1" noChangeArrowheads="1"/>
          </p:cNvSpPr>
          <p:nvPr>
            <p:ph type="body" idx="1"/>
          </p:nvPr>
        </p:nvSpPr>
        <p:spPr>
          <a:noFill/>
        </p:spPr>
        <p:txBody>
          <a:bodyPr/>
          <a:lstStyle/>
          <a:p>
            <a:pPr eaLnBrk="1" hangingPunct="1"/>
            <a:r>
              <a:rPr lang="en-US" smtClean="0"/>
              <a:t>The Earth's oceans are all connected to one another. Until the year 2000, there were four recognized oceans: the Pacific, Atlantic, Indian, and Arctic. In the Spring of 2000, the International Hydrographic Organization delimited a new ocean, the Southern Ocean (it surrounds Antarctica and extends to 60 degrees latitude). </a:t>
            </a:r>
          </a:p>
          <a:p>
            <a:pPr eaLnBrk="1" hangingPunct="1"/>
            <a:r>
              <a:rPr lang="en-US" smtClean="0"/>
              <a:t>The oceans of Earth are unique in our Solar System. No other planet in our Solar System has liquid water (although recent finds on Mars indicate that Mars may have had some liquid water in the recent past). Life on Earth originated in the seas, and the oceans continue to be home to an incredibly diverse web of life. </a:t>
            </a:r>
          </a:p>
          <a:p>
            <a:pPr eaLnBrk="1" hangingPunct="1"/>
            <a:endParaRPr lang="en-US" smtClean="0"/>
          </a:p>
          <a:p>
            <a:pPr eaLnBrk="1" hangingPunct="1"/>
            <a:r>
              <a:rPr lang="en-US" smtClean="0"/>
              <a:t>The oceans of Earth serve many functions, especially affecting the weather and temperature. They moderate the Earth's temperature by absorbing incoming solar radiation (stored as heat energy). The always-moving ocean currents distribute this heat energy around the globe. This heats the land and air during winter and cools it during summer. </a:t>
            </a:r>
          </a:p>
          <a:p>
            <a:pPr eaLnBrk="1" hangingPunct="1"/>
            <a:r>
              <a:rPr lang="en-US" smtClean="0"/>
              <a:t>OCEANS ARE DEFINED BY POSITION OF OCEAN BASINS &amp; POSITION OF CONTINENTS</a:t>
            </a:r>
          </a:p>
          <a:p>
            <a:pPr eaLnBrk="1" hangingPunct="1"/>
            <a:r>
              <a:rPr lang="en-US" smtClean="0"/>
              <a:t>Pacific- world’s largest ; relative size- 50.1%</a:t>
            </a:r>
          </a:p>
          <a:p>
            <a:pPr eaLnBrk="1" hangingPunct="1"/>
            <a:r>
              <a:rPr lang="en-US" smtClean="0"/>
              <a:t>Atlantic- ½ the size of the Pacific ; relative size- 26%</a:t>
            </a:r>
          </a:p>
          <a:p>
            <a:pPr eaLnBrk="1" hangingPunct="1"/>
            <a:r>
              <a:rPr lang="en-US" smtClean="0"/>
              <a:t>Indian- slightly smaller than the Atlantic ; relative size- 20.5%</a:t>
            </a:r>
          </a:p>
          <a:p>
            <a:pPr eaLnBrk="1" hangingPunct="1"/>
            <a:r>
              <a:rPr lang="en-US" smtClean="0"/>
              <a:t>Arctic- ; relative size- 3.4%</a:t>
            </a:r>
          </a:p>
          <a:p>
            <a:pPr eaLnBrk="1" hangingPunct="1"/>
            <a:r>
              <a:rPr lang="en-US" smtClean="0"/>
              <a:t>Southern or Antarctic</a:t>
            </a:r>
          </a:p>
          <a:p>
            <a:pPr eaLnBrk="1" hangingPunct="1"/>
            <a:r>
              <a:rPr lang="en-US" smtClean="0"/>
              <a:t>7 SEAS: smaller and shallower and somewhat enclosed by land</a:t>
            </a:r>
          </a:p>
          <a:p>
            <a:pPr eaLnBrk="1" hangingPunct="1"/>
            <a:r>
              <a:rPr lang="en-US" smtClean="0"/>
              <a:t>North Pacific, South Pacific, North Atlantic, South Atlantic, Indian, Arctic, Southern or Antarctic</a:t>
            </a:r>
          </a:p>
          <a:p>
            <a:pPr eaLnBrk="1" hangingPunct="1"/>
            <a:endParaRPr lang="en-US" smtClean="0"/>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47EB411F-627A-4DAF-9380-73B394BFD9F2}" type="slidenum">
              <a:rPr lang="en-US"/>
              <a:pPr/>
              <a:t>20</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dirty="0" smtClean="0"/>
              <a:t>Alexander von Humboldt was an ecologist before the word existed.</a:t>
            </a:r>
          </a:p>
          <a:p>
            <a:pPr eaLnBrk="1" hangingPunct="1"/>
            <a:r>
              <a:rPr lang="en-US" dirty="0" smtClean="0"/>
              <a:t>In 1799 the explorer left his native Berlin to embark on a five-year wilderness trek through Central and South America, where he gathered plant and animal specimens, recorded meteorological data, and developed ideas that would influence generations of scientists, including Charles Darwin.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53A7AF93-B99E-485A-9898-AD326AED6A0D}" type="slidenum">
              <a:rPr lang="en-US"/>
              <a:pPr/>
              <a:t>21</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dirty="0" smtClean="0"/>
              <a:t>The primary mission of the Beagle was to map the coastline of southern South America and take oceanographic measurements (currents, bathymetry, etc) as well. Darwin's job as ship's naturalist was to observe everything, write it all down and collect as many specimens as possible. It was his job to record the weather, geological features, plants, animals, fossils, rocks, minerals, indigenous people and anything else that he saw. Specimens had to be packed and labeled very carefully. In preparing for the voyage, Darwin made a list of things that he would need, including 12 new shirts and other clothing; slippers; light walking shoes; a folding, portable dissecting microscope; a geological compass; a case of pistols and a rifle; a Spanish-English dictionary; a book on taxidermy; reading material (Humboldt and Milton); his favorite geology text, Lyell's </a:t>
            </a:r>
            <a:r>
              <a:rPr lang="en-US" i="1" dirty="0" smtClean="0"/>
              <a:t>Principles of Geology</a:t>
            </a:r>
            <a:r>
              <a:rPr lang="en-US" dirty="0" smtClean="0"/>
              <a:t>; a Bible; a pair of binoculars; a magnifying glass; and jars of "Spirit" (probably alcohol) for preserving specimens. (I wonder what his dad thought of that list...Thanks, Dad!)</a:t>
            </a:r>
          </a:p>
          <a:p>
            <a:pPr eaLnBrk="1" hangingPunct="1"/>
            <a:r>
              <a:rPr lang="en-US" dirty="0" smtClean="0"/>
              <a:t>Like any expedition, there were space limitations. The Beagle was not an exceptionally large vessel by any means. Measuring only ninety feet in length, she carried a crew of 74 people, "including the Captain, three officers, the crew, a doctor, an artist, and the naturalist. Darwin shared the poop cabin (at the back of the ship) with two officers. Their space was so cramped that Darwin had to remove a drawer each night so that he would have room for his feet."</a:t>
            </a:r>
          </a:p>
          <a:p>
            <a:pPr eaLnBrk="1" hangingPunct="1"/>
            <a:r>
              <a:rPr lang="en-US" dirty="0" smtClean="0"/>
              <a:t>David Likely tells the story of how the ship's Captain Robert Fitzroy almost refused to let Darwin sail because his nose did not appear to be that of a man with character. Darwin had to get testimonials that he was suitable for dining at the Captain's dinner table. Apparently, Darwin and the Captain, a fundamentalist Christian, didn't always see eye to eye (Darwin was once banned from the dinner table for several days), which has led some to speculate that this relationship even further hardened Darwin against religion.</a:t>
            </a:r>
          </a:p>
          <a:p>
            <a:pPr eaLnBrk="1" hangingPunct="1"/>
            <a:r>
              <a:rPr lang="en-US" dirty="0" smtClean="0"/>
              <a:t>After more than two months delay (the ship was to leave October 24, 1831), the ship attempted a departure on December 10 but ran into bad weather. Finally, on December 27 at 2:00 pm, Darwin and the Beagle left Plymouth harbor on what was to become most revolutionary oceanographic expedition of our time.</a:t>
            </a:r>
          </a:p>
          <a:p>
            <a:pPr eaLnBrk="1" hangingPunct="1"/>
            <a:r>
              <a:rPr lang="en-US" dirty="0" smtClean="0"/>
              <a:t>Immediately upon sailing, Darwin's enthusiasm for the voyage was severely dampened by sea-sickness. He writes:</a:t>
            </a:r>
          </a:p>
          <a:p>
            <a:pPr eaLnBrk="1" hangingPunct="1"/>
            <a:r>
              <a:rPr lang="en-US" dirty="0" smtClean="0"/>
              <a:t>"...the misery I endured from sea sickness is far beyond what I ever guessed at. The real misery only begins when you are so exhausted that a little exertion makes a feeling faintness come on -- I found that nothing but lying in my hammock did any good.</a:t>
            </a:r>
          </a:p>
          <a:p>
            <a:pPr eaLnBrk="1" hangingPunct="1"/>
            <a:r>
              <a:rPr lang="en-US" dirty="0" smtClean="0"/>
              <a:t>Three and a half weeks later, on January 16 1832, they reached the Cape Verde Islands off the coast of south Africa. It was here that Darwin's innate ability to observe in great detail and think "large" began to assert itself. In St. </a:t>
            </a:r>
            <a:r>
              <a:rPr lang="en-US" dirty="0" err="1" smtClean="0"/>
              <a:t>Jago</a:t>
            </a:r>
            <a:r>
              <a:rPr lang="en-US" dirty="0" smtClean="0"/>
              <a:t>, he correctly surmised the African origins of dust that created the hazy atmosphere of the islands, he wrote about "reckless destruction" of the forests and offered the following observations on octopus:</a:t>
            </a:r>
          </a:p>
          <a:p>
            <a:pPr eaLnBrk="1" hangingPunct="1"/>
            <a:r>
              <a:rPr lang="en-US" dirty="0" smtClean="0"/>
              <a:t>I was much interested by watching the habits of an Octopus, or </a:t>
            </a:r>
            <a:r>
              <a:rPr lang="en-US" dirty="0" err="1" smtClean="0"/>
              <a:t>cuttle</a:t>
            </a:r>
            <a:r>
              <a:rPr lang="en-US" dirty="0" smtClean="0"/>
              <a:t>-fish. By means of their long arms and suckers, they could drag their bodies into very narrow crevices; and, when thus fixed, it required great force to remove them. These animals escape detection by a very extraordinary, chameleon-like power of changing their color. They appear to vary their tints according to the nature of the ground over which they pass. These changes were affected in such a manner that clouds, varying in tint were continually passing over the body. Any part, being subjected to a slight shock, became almost black.</a:t>
            </a:r>
          </a:p>
          <a:p>
            <a:pPr eaLnBrk="1" hangingPunct="1"/>
            <a:r>
              <a:rPr lang="en-US" dirty="0" smtClean="0"/>
              <a:t>While not the first to observe cephalopod </a:t>
            </a:r>
            <a:r>
              <a:rPr lang="en-US" dirty="0" err="1" smtClean="0"/>
              <a:t>chromatophores</a:t>
            </a:r>
            <a:r>
              <a:rPr lang="en-US" dirty="0" smtClean="0"/>
              <a:t>, the detail with which he describes them belies his fascination with nature. Indeed, the enthusiasm with which he carried out his observations and collections can be found in his diary entries upon exploring South America:</a:t>
            </a:r>
          </a:p>
          <a:p>
            <a:pPr eaLnBrk="1" hangingPunct="1"/>
            <a:r>
              <a:rPr lang="en-US" dirty="0" smtClean="0"/>
              <a:t>I have been wandering by myself in the Brazilian forest: amongst the multitude it is hard to say what set of objects is most striking; the general luxuriance of the vegetation bears the victory, the elegance of the grasses, the novelty of the parasitical plants, the beauty of the flowers, the glossy green of the foliage, all tend to this end...To a person fond of Natural History such a day brings with it pleasure more acute than he ever may again experience" [Barlow 1933: 39-40]. And the next day, "I can only add rapture s to the former raptures" [Barlow 1933: 40].[Journal of </a:t>
            </a:r>
            <a:r>
              <a:rPr lang="en-US" dirty="0" err="1" smtClean="0"/>
              <a:t>Syms</a:t>
            </a:r>
            <a:r>
              <a:rPr lang="en-US" dirty="0" smtClean="0"/>
              <a:t> Covington, Darwin's assistant]</a:t>
            </a:r>
          </a:p>
          <a:p>
            <a:pPr eaLnBrk="1" hangingPunct="1"/>
            <a:r>
              <a:rPr lang="en-US" dirty="0" smtClean="0"/>
              <a:t>Overtaken with such "treasures", Darwin felt that he needed an assistant. He got permission to hire </a:t>
            </a:r>
            <a:r>
              <a:rPr lang="en-US" dirty="0" err="1" smtClean="0"/>
              <a:t>Syms</a:t>
            </a:r>
            <a:r>
              <a:rPr lang="en-US" dirty="0" smtClean="0"/>
              <a:t> Covington, the ship's "fiddler and boy to the poop cabin" [where the officers lived], who helped with the time-consuming task of cataloguing and shipping Darwin's specimens. Covington kept his own journal [Journal of </a:t>
            </a:r>
            <a:r>
              <a:rPr lang="en-US" dirty="0" err="1" smtClean="0"/>
              <a:t>Syms</a:t>
            </a:r>
            <a:r>
              <a:rPr lang="en-US" dirty="0" smtClean="0"/>
              <a:t> Covington] which offers interesting reading about Darwin and his relationship with others on board.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1DB356-241D-4E27-8D30-C193CE8C2D03}"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15DE6631-E59D-4459-A8D8-D3E716ED52EC}" type="slidenum">
              <a:rPr lang="en-US"/>
              <a:pPr/>
              <a:t>23</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4800" y="4343400"/>
            <a:ext cx="6248400" cy="4343400"/>
          </a:xfrm>
          <a:noFill/>
        </p:spPr>
        <p:txBody>
          <a:bodyPr/>
          <a:lstStyle/>
          <a:p>
            <a:pPr eaLnBrk="1" hangingPunct="1"/>
            <a:r>
              <a:rPr lang="en-US" sz="1000" smtClean="0">
                <a:latin typeface="Arial" pitchFamily="34" charset="0"/>
                <a:cs typeface="Arial" pitchFamily="34" charset="0"/>
              </a:rPr>
              <a:t>On 21 December 1872 the 2306 ton steam assisted corvette HMS Challenger sailed from Portsmouth on a 3-year voyage of marine exploration which laid the foundations of almost every branch of oceanography as we know it today. </a:t>
            </a:r>
          </a:p>
          <a:p>
            <a:pPr eaLnBrk="1" hangingPunct="1"/>
            <a:r>
              <a:rPr lang="en-US" sz="1000" smtClean="0">
                <a:latin typeface="Arial" pitchFamily="34" charset="0"/>
                <a:cs typeface="Arial" pitchFamily="34" charset="0"/>
              </a:rPr>
              <a:t>Her naval complement was headed by Captain G S Nares, an experienced survey officer, while the Director of her scientific staff was Charles Wyville Thomson, Professor of Natural History at the University of Edinburgh. These two men were responsible for an extremely wide-ranging programme of research into the physical and biological characteristics of the deep sea, for when the Challenger sailed the scientific investigation of the open oceans had hardly begun and many basic questions were still unanswered. What was the nature of the animal life in the very greatest depths? Indeed, did animals exist at all over wide areas of the sea bed? (Only a few years previously it had been widely assumed that life was untenable in the perpetual darkness, enormous pressures and intense cold of the abyssal depths.) What was the shape of the bottom of the great ocean basins, the composition of the bottom sediments and their source? And what of the sea water itself? Would a knowledge of its temperature variation with depth as well as its specific gravity give clues to the nature and causes of the complex system of sub-surface currents of which scientists were becoming aware? </a:t>
            </a:r>
          </a:p>
          <a:p>
            <a:pPr eaLnBrk="1" hangingPunct="1"/>
            <a:r>
              <a:rPr lang="en-US" sz="1000" smtClean="0">
                <a:latin typeface="Arial" pitchFamily="34" charset="0"/>
                <a:cs typeface="Arial" pitchFamily="34" charset="0"/>
              </a:rPr>
              <a:t>To enable her to probe into these and many other problems, Challengers guns had been removed, her spars reduced, and laboratories, extra cabins and a special dredging platform installed. She was loaded with thousands of specimen jars, alcohol for preservation, microscopes and chemical apparatus, trawls and dredges, thermometers and water sampling bottles, sounding leads and devices to collect sediment from the deep sea bed and great lengths of rope with which to suspend the equipment into the ocean depths. In all she was supplied with the staggering total of 181 miles of best Italian hemp for sounding, trawling and dredging. </a:t>
            </a:r>
          </a:p>
          <a:p>
            <a:pPr eaLnBrk="1" hangingPunct="1"/>
            <a:r>
              <a:rPr lang="en-US" sz="1000" smtClean="0">
                <a:latin typeface="Arial" pitchFamily="34" charset="0"/>
                <a:cs typeface="Arial" pitchFamily="34" charset="0"/>
              </a:rPr>
              <a:t>During the 68890 mile voyage the naval staff was responsible for taking a wide variety of magnetic and meteorological observations, and for the actual working of the sampling gears at the 354 official stations where the vessel stopped to make detailed studies. The work of the scientists, or 'philosophers' as they were nicknamed aboard, began with the arrival of the samples on deck. The water samples were examined by the chemist, John Young Buchanan, while the contents of the nets and dredges were the responsibility of Wyville Thomson and his three young naturalist assistants. All of the naturalists were involved in the documentation of the thousands of samples and their preparation for dispatch back home, but they also had their own particular research interests. H N Moseley, for instance, took particular interest in the corals and sea squirts, the young German, Rudolf von Willemoes Suhm, was mainly concerned with the crustaceans, while John Murray dealt with the pelagic organisms and the ocean deposits. The final member of the civilian staff, the Swiss J. J. Wild, acted as secretary to Wyville Thomson and artist to the expedition. </a:t>
            </a:r>
          </a:p>
          <a:p>
            <a:pPr eaLnBrk="1" hangingPunct="1"/>
            <a:r>
              <a:rPr lang="en-US" sz="1000" smtClean="0">
                <a:latin typeface="Arial" pitchFamily="34" charset="0"/>
                <a:cs typeface="Arial" pitchFamily="34" charset="0"/>
              </a:rPr>
              <a:t>The voyage was an orderly and unhurried affair, with the ship proceeding mainly under sail at the somewhat matronly rate of about 100 miles a day, generally using her engine only to maintain position when she stopped to work a station every two or three days. For the period, the expedition was also a very healthy one, for only 10 fatalities occurred amongst the total complement of 243 during the whole voyage. One of these was Willemoes Suhm's tragic death from erysipelas while the ship was in the Pacific. </a:t>
            </a:r>
          </a:p>
          <a:p>
            <a:pPr eaLnBrk="1" hangingPunct="1"/>
            <a:r>
              <a:rPr lang="en-US" sz="1000" smtClean="0">
                <a:latin typeface="Arial" pitchFamily="34" charset="0"/>
                <a:cs typeface="Arial" pitchFamily="34" charset="0"/>
              </a:rPr>
              <a:t>But they lost a further 61 ratings through desertion, evidently caused in part by a desire for a cheap passage to Australia as well as by the arduous and tedious routine of the sounding and dredging operations which often took many hours. The ratings were not the only ones affected, for many of the officers became discontented with their lot long before the voyage was over, and even amongst the scientists only Wyville Thomson seems to have retained his enthusiasm to the end. </a:t>
            </a:r>
          </a:p>
          <a:p>
            <a:pPr eaLnBrk="1" hangingPunct="1"/>
            <a:r>
              <a:rPr lang="en-US" sz="1000" smtClean="0">
                <a:latin typeface="Arial" pitchFamily="34" charset="0"/>
                <a:cs typeface="Arial" pitchFamily="34" charset="0"/>
              </a:rPr>
              <a:t>Yet the expedition was not all tedium, for of the 1281 days spent away from home, 568 were spent in harbours in all quarters of the world. During these shore breaks the officers and scientists made extensive zoological, geological and ethnological collections and socialised with all manner of 'locals' ranging from the King of Portugal to recently cannibalistic Fijian natives! </a:t>
            </a:r>
          </a:p>
          <a:p>
            <a:pPr eaLnBrk="1" hangingPunct="1"/>
            <a:r>
              <a:rPr lang="en-US" sz="1000" smtClean="0">
                <a:latin typeface="Arial" pitchFamily="34" charset="0"/>
                <a:cs typeface="Arial" pitchFamily="34" charset="0"/>
              </a:rPr>
              <a:t>By the time the ship returned to Spithead in May 1876, the expedition had already provided answers to some of the significant oceanographic questions which had been posed at the outset. There was now a much clearer idea of the form of the great ocean basins down to the greatest depth sounded at 4475 fathoms, including the important discovery of a submarine ridge running the length of the Atlantic Ocean. The varying types of sea-bed samples had been classified and it had been conclusively demonstrated that the deep-sea oozes were made up of the skeletons of tiny organisms which lived in the upper layers of the sea rather than on the bottom, a subject which had caused considerable controversy during the decade before the Challenger sailed. Ample evidence had been obtained of the existence of a rich and varied fauna in the very deepest regions, although there was no evidence that the ocean depths were occupied by 'living fossils' as some biologists had expected. </a:t>
            </a:r>
          </a:p>
          <a:p>
            <a:pPr eaLnBrk="1" hangingPunct="1"/>
            <a:r>
              <a:rPr lang="en-US" sz="1000" smtClean="0">
                <a:latin typeface="Arial" pitchFamily="34" charset="0"/>
                <a:cs typeface="Arial" pitchFamily="34" charset="0"/>
              </a:rPr>
              <a:t>These results were apparent from the relatively cursory investigations which had been carried out on board, but the detailed examination of the massive collections of animals and plants, water and sea-bed samples, and of the vast quantities of numerical data had still to be accomplished. The mammoth task of organising the distribution of the material to the scientists who were to work on it and the publication of the results initially fell to Wyville Thomson. This involved him in a series of acrimonious exchanges with many individuals and institutions, including the Trustees of the British Museum who demanded that the specimens should go directly to the national collection instead of being separately distributed from an office in Edinburgh as Wyville Thomson wished. With the aid of the Royal Society Thomson eventually won this tussle, but the strain of the responsibility of establishing a style for the publication of the official reports with opposition from those who did not understand the requirements for accurate scientific investigations and illustrations, as well as the rigid accountability forced upon him, proved too much for his highly strung but unmethodical nature. He broke down first in 1879, and in 1881 when the initial five year grant from the Treasury came to an end he collapsed, resigned his professorship, and took to his bed to die in 1881. The reins were taken up by John Murray under whose forceful leadership the publication of the results was finally completed in 1895, almost a quarter of a century after the ship set sail. The fifty thick royal quarto tomes of the report, containing 29552 pages, were written by an international galaxy of scientists and many of these reports still form a starting point for specialist studies in oceanography. Similarly, many of the original samples on which the reports were based, including nearly 4000 new species of animals taken by the trawls and dredges, are still referred to by scientists from a11 over the world. </a:t>
            </a:r>
          </a:p>
          <a:p>
            <a:pPr eaLnBrk="1" hangingPunct="1"/>
            <a:r>
              <a:rPr lang="en-US" sz="1000" smtClean="0">
                <a:latin typeface="Arial" pitchFamily="34" charset="0"/>
                <a:cs typeface="Arial" pitchFamily="34" charset="0"/>
              </a:rPr>
              <a:t>The reports were the tangible evidence of the achievements of the Challenger venture, but perhaps of much greater importance in the long term was the co-operation between scientists of many countries, inspired by Wyville Thomson's leadership, which set the young science of oceanography on the path to becoming the truly international discipline that it is today. </a:t>
            </a:r>
          </a:p>
          <a:p>
            <a:pPr eaLnBrk="1" hangingPunct="1"/>
            <a:r>
              <a:rPr lang="en-US" sz="1000" b="1" smtClean="0">
                <a:latin typeface="Arial" pitchFamily="34" charset="0"/>
                <a:cs typeface="Arial" pitchFamily="34" charset="0"/>
              </a:rPr>
              <a:t>Postscript</a:t>
            </a:r>
            <a:r>
              <a:rPr lang="en-US" sz="1000" smtClean="0">
                <a:latin typeface="Arial" pitchFamily="34" charset="0"/>
                <a:cs typeface="Arial" pitchFamily="34" charset="0"/>
              </a:rPr>
              <a:t/>
            </a:r>
            <a:br>
              <a:rPr lang="en-US" sz="1000" smtClean="0">
                <a:latin typeface="Arial" pitchFamily="34" charset="0"/>
                <a:cs typeface="Arial" pitchFamily="34" charset="0"/>
              </a:rPr>
            </a:br>
            <a:r>
              <a:rPr lang="en-US" sz="1000" smtClean="0">
                <a:latin typeface="Arial" pitchFamily="34" charset="0"/>
                <a:cs typeface="Arial" pitchFamily="34" charset="0"/>
              </a:rPr>
              <a:t>HMS Challenger's foray into oceanography interrupted an otherwise unremarkable career. In 1862 she had taken part in operations against Mexico, including the occupation of Vera Cruz, but otherwise the only action which she saw seems to have been a punitive operation in 1866 against some Fijian natives to avenge the murder of a missionary and some of his dependents. After her three years of glory, her fate was even more ignominious. Commissioned as a Coast Guard and Dril1 ship of Naval Reserves at Harwich in July 1876, she was finally paid off at Chatham in 1878. She remained in reserve until 1883, when she was converted into a receiving hulk in the River Medway, where she stayed until she was finally broken up for her copper bottom in 1921. Despite the great excitement which surrounded her middle years, virtually nothing, apart from her figurehead, now remains. This is on display in the foyer of </a:t>
            </a:r>
            <a:r>
              <a:rPr lang="en-US" sz="1000" smtClean="0">
                <a:latin typeface="Arial" pitchFamily="34" charset="0"/>
                <a:cs typeface="Arial" pitchFamily="34" charset="0"/>
                <a:hlinkClick r:id="rId3"/>
              </a:rPr>
              <a:t>Southampton Oceanography Centre</a:t>
            </a:r>
            <a:r>
              <a:rPr lang="en-US" sz="1000" smtClean="0">
                <a:latin typeface="Arial" pitchFamily="34" charset="0"/>
                <a:cs typeface="Arial" pitchFamily="34" charset="0"/>
              </a:rPr>
              <a:t>. </a:t>
            </a:r>
          </a:p>
          <a:p>
            <a:pPr eaLnBrk="1" hangingPunct="1"/>
            <a:endParaRPr lang="en-US" sz="10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miter lim="800000"/>
            <a:headEnd/>
            <a:tailEnd/>
          </a:ln>
        </p:spPr>
        <p:txBody>
          <a:bodyPr/>
          <a:lstStyle/>
          <a:p>
            <a:fld id="{A819D723-3B24-4494-A991-08C1F2A032EE}" type="slidenum">
              <a:rPr lang="en-US"/>
              <a:pPr/>
              <a:t>24</a:t>
            </a:fld>
            <a:endParaRPr lang="en-US"/>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p:spPr>
        <p:txBody>
          <a:bodyPr/>
          <a:lstStyle/>
          <a:p>
            <a:pPr eaLnBrk="1" hangingPunct="1"/>
            <a:r>
              <a:rPr lang="en-US" smtClean="0">
                <a:latin typeface="Arial" pitchFamily="34" charset="0"/>
                <a:cs typeface="Arial" pitchFamily="34" charset="0"/>
              </a:rPr>
              <a:t>During the 68890 mile voyage the naval staff was responsible for taking a wide variety of magnetic and meteorological observations, and for the actual working of the sampling gears at the 354 official stations where the vessel stopped to make detailed studies. The work of the scientists, or 'philosophers' as they were nicknamed aboard, began with the arrival of the samples on deck. The water samples were examined by the chemist, John Young Buchanan, while the contents of the nets and dredges were the responsibility of Wyville Thomson and his three young naturalist assistants. All of the naturalists were involved in the documentation of the thousands of samples and their preparation for dispatch back home, but they also had their own particular research interests. H N Moseley, for instance, took particular interest in the corals and sea squirts, the young German, Rudolf von Willemoes Suhm, was mainly concerned with the crustaceans, while John Murray dealt with the pelagic organisms and the ocean deposits. The final member of the civilian staff, the Swiss J. J. Wild, acted as secretary to Wyville Thomson and artist to the expedition. </a:t>
            </a:r>
          </a:p>
          <a:p>
            <a:pPr eaLnBrk="1" hangingPunct="1"/>
            <a:r>
              <a:rPr lang="en-US" smtClean="0">
                <a:latin typeface="Arial" pitchFamily="34" charset="0"/>
                <a:cs typeface="Arial" pitchFamily="34" charset="0"/>
              </a:rPr>
              <a:t>The voyage was an orderly and unhurried affair, with the ship proceeding mainly under sail at the somewhat matronly rate of about 100 miles a day, generally using her engine only to maintain position when she stopped to work a station every two or three days. For the period, the expedition was also a very healthy one, for only 10 fatalities occurred amongst the total complement of 243 during the whole voyage. One of these was Willemoes Suhm's tragic death from erysipelas while the ship was in the Pacific. </a:t>
            </a:r>
          </a:p>
          <a:p>
            <a:pPr eaLnBrk="1" hangingPunct="1"/>
            <a:r>
              <a:rPr lang="en-US" smtClean="0">
                <a:latin typeface="Arial" pitchFamily="34" charset="0"/>
                <a:cs typeface="Arial" pitchFamily="34" charset="0"/>
              </a:rPr>
              <a:t>But they lost a further 61 ratings through desertion, evidently caused in part by a desire for a cheap passage to Australia as well as by the arduous and tedious routine of the sounding and dredging operations which often took many hours. The ratings were not the only ones affected, for many of the officers became discontented with their lot long before the voyage was over, and even amongst the scientists only Wyville Thomson seems to have retained his enthusiasm to the end. </a:t>
            </a:r>
          </a:p>
          <a:p>
            <a:pPr eaLnBrk="1" hangingPunct="1"/>
            <a:r>
              <a:rPr lang="en-US" smtClean="0">
                <a:latin typeface="Arial" pitchFamily="34" charset="0"/>
                <a:cs typeface="Arial" pitchFamily="34" charset="0"/>
              </a:rPr>
              <a:t>Yet the expedition was not all tedium, for of the 1281 days spent away from home, 568 were spent in harbours in all quarters of the world. During these shore breaks the officers and scientists made extensive zoological, geological and ethnological collections and socialised with all manner of 'locals' ranging from the King of Portugal to recently cannibalistic Fijian natives! </a:t>
            </a:r>
          </a:p>
          <a:p>
            <a:pPr eaLnBrk="1" hangingPunct="1"/>
            <a:r>
              <a:rPr lang="en-US" smtClean="0">
                <a:latin typeface="Arial" pitchFamily="34" charset="0"/>
                <a:cs typeface="Arial" pitchFamily="34" charset="0"/>
              </a:rPr>
              <a:t>By the time the ship returned to Spithead in May 1876, the expedition had already provided answers to some of the significant oceanographic questions which had been posed at the outset. There was now a much clearer idea of the form of the great ocean basins down to the greatest depth sounded at 4475 fathoms, including the important discovery of a submarine ridge running the length of the Atlantic Ocean. The varying types of sea-bed samples had been classified and it had been conclusively demonstrated that the deep-sea oozes were made up of the skeletons of tiny organisms which lived in the upper layers of the sea rather than on the bottom, a subject which had caused considerable controversy during the decade before the Challenger sailed. Ample evidence had been obtained of the existence of a rich and varied fauna in the very deepest regions, although there was no evidence that the ocean depths were occupied by 'living fossils' as some biologists had expected. </a:t>
            </a:r>
          </a:p>
          <a:p>
            <a:pPr eaLnBrk="1" hangingPunct="1"/>
            <a:r>
              <a:rPr lang="en-US" smtClean="0">
                <a:latin typeface="Arial" pitchFamily="34" charset="0"/>
                <a:cs typeface="Arial" pitchFamily="34" charset="0"/>
              </a:rPr>
              <a:t>These results were apparent from the relatively cursory investigations which had been carried out on board, but the detailed examination of the massive collections of animals and plants, water and sea-bed samples, and of the vast quantities of numerical data had still to be accomplished. The mammoth task of organising the distribution of the material to the scientists who were to work on it and the publication of the results initially fell to Wyville Thomson. This involved him in a series of acrimonious exchanges with many individuals and institutions, including the Trustees of the British Museum who demanded that the specimens should go directly to the national collection instead of being separately distributed from an office in Edinburgh as Wyville Thomson wished. With the aid of the Royal Society Thomson eventually won this tussle, but the strain of the responsibility of establishing a style for the publication of the official reports with opposition from those who did not understand the requirements for accurate scientific investigations and illustrations, as well as the rigid accountability forced upon him, proved too much for his highly strung but unmethodical nature. He broke down first in 1879, and in 1881 when the initial five year grant from the Treasury came to an end he collapsed, resigned his professorship, and took to his bed to die in 1881. The reins were taken up by John Murray under whose forceful leadership the publication of the results was finally completed in 1895, almost a quarter of a century after the ship set sail. The fifty thick royal quarto tomes of the report, containing 29552 pages, were written by an international galaxy of scientists and many of these reports still form a starting point for specialist studies in oceanography. Similarly, many of the original samples on which the reports were based, including nearly 4000 new species of animals taken by the trawls and dredges, are still referred to by scientists from a11 over the world. </a:t>
            </a:r>
          </a:p>
          <a:p>
            <a:pPr eaLnBrk="1" hangingPunct="1"/>
            <a:r>
              <a:rPr lang="en-US" smtClean="0">
                <a:latin typeface="Arial" pitchFamily="34" charset="0"/>
                <a:cs typeface="Arial" pitchFamily="34" charset="0"/>
              </a:rPr>
              <a:t>The reports were the tangible evidence of the achievements of the Challenger venture, but perhaps of much greater importance in the long term was the co-operation between scientists of many countries, inspired by Wyville Thomson's leadership, which set the young science of oceanography on the path to becoming the truly international discipline that it is today. </a:t>
            </a:r>
          </a:p>
          <a:p>
            <a:pPr eaLnBrk="1" hangingPunct="1"/>
            <a:r>
              <a:rPr lang="en-US" b="1" smtClean="0">
                <a:latin typeface="Arial" pitchFamily="34" charset="0"/>
                <a:cs typeface="Arial" pitchFamily="34" charset="0"/>
              </a:rPr>
              <a:t>Postscript</a:t>
            </a:r>
            <a:r>
              <a:rPr lang="en-US" smtClean="0">
                <a:latin typeface="Arial" pitchFamily="34" charset="0"/>
                <a:cs typeface="Arial" pitchFamily="34" charset="0"/>
              </a:rPr>
              <a:t/>
            </a:r>
            <a:br>
              <a:rPr lang="en-US" smtClean="0">
                <a:latin typeface="Arial" pitchFamily="34" charset="0"/>
                <a:cs typeface="Arial" pitchFamily="34" charset="0"/>
              </a:rPr>
            </a:br>
            <a:r>
              <a:rPr lang="en-US" smtClean="0">
                <a:latin typeface="Arial" pitchFamily="34" charset="0"/>
                <a:cs typeface="Arial" pitchFamily="34" charset="0"/>
              </a:rPr>
              <a:t>HMS Challenger's foray into oceanography interrupted an otherwise unremarkable career. In 1862 she had taken part in operations against Mexico, including the occupation of Vera Cruz, but otherwise the only action which she saw seems to have been a punitive operation in 1866 against some Fijian natives to avenge the murder of a missionary and some of his dependents. After her three years of glory, her fate was even more ignominious. Commissioned as a Coast Guard and Dril1 ship of Naval Reserves at Harwich in July 1876, she was finally paid off at Chatham in 1878. She remained in reserve until 1883, when she was converted into a receiving hulk in the River Medway, where she stayed until she was finally broken up for her copper bottom in 1921. Despite the great excitement which surrounded her middle years, virtually nothing, apart from her figurehead, now remains. This is on display in the foyer of </a:t>
            </a:r>
            <a:r>
              <a:rPr lang="en-US" smtClean="0">
                <a:latin typeface="Arial" pitchFamily="34" charset="0"/>
                <a:cs typeface="Arial" pitchFamily="34" charset="0"/>
                <a:hlinkClick r:id="rId3"/>
              </a:rPr>
              <a:t>Southampton Oceanography Centre</a:t>
            </a:r>
            <a:r>
              <a:rPr lang="en-US" smtClean="0">
                <a:latin typeface="Arial" pitchFamily="34" charset="0"/>
                <a:cs typeface="Arial" pitchFamily="34" charset="0"/>
              </a:rPr>
              <a:t>. </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D978C127-0F27-4260-BA58-12826015A0DA}" type="slidenum">
              <a:rPr lang="en-US"/>
              <a:pPr/>
              <a:t>25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miter lim="800000"/>
            <a:headEnd/>
            <a:tailEnd/>
          </a:ln>
        </p:spPr>
        <p:txBody>
          <a:bodyPr/>
          <a:lstStyle/>
          <a:p>
            <a:fld id="{C7238E65-7E67-478B-9203-048B65352CC6}" type="slidenum">
              <a:rPr lang="en-US"/>
              <a:pPr/>
              <a:t>6</a:t>
            </a:fld>
            <a:endParaRPr lang="en-US"/>
          </a:p>
        </p:txBody>
      </p:sp>
      <p:sp>
        <p:nvSpPr>
          <p:cNvPr id="13315" name="Rectangle 2050"/>
          <p:cNvSpPr>
            <a:spLocks noGrp="1" noRot="1" noChangeAspect="1" noChangeArrowheads="1" noTextEdit="1"/>
          </p:cNvSpPr>
          <p:nvPr>
            <p:ph type="sldImg"/>
          </p:nvPr>
        </p:nvSpPr>
        <p:spPr>
          <a:ln/>
        </p:spPr>
      </p:sp>
      <p:sp>
        <p:nvSpPr>
          <p:cNvPr id="13316" name="Rectangle 2051"/>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8D7EB-4C03-4F7D-90D4-9FE4FE926F84}" type="slidenum">
              <a:rPr lang="en-US"/>
              <a:pPr/>
              <a:t>11</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C0859-D813-4A23-B328-D4CA47937810}" type="slidenum">
              <a:rPr lang="en-US"/>
              <a:pPr/>
              <a:t>13</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18C1C-DE81-441B-92B4-84A6D7B10346}" type="slidenum">
              <a:rPr lang="en-US"/>
              <a:pPr/>
              <a:t>14</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B1617-D320-49BD-9A23-94C12973E42B}" type="slidenum">
              <a:rPr lang="en-US"/>
              <a:pPr/>
              <a:t>15</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C010E-47C7-442E-9028-1061C6B44171}" type="slidenum">
              <a:rPr lang="en-US"/>
              <a:pPr/>
              <a:t>16</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14D83499-3B30-49EF-AE8A-E0E478A45E3F}" type="slidenum">
              <a:rPr lang="en-US"/>
              <a:pPr/>
              <a:t>18</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685800" y="4343400"/>
            <a:ext cx="5562600" cy="4038600"/>
          </a:xfrm>
          <a:noFill/>
        </p:spPr>
        <p:txBody>
          <a:bodyPr/>
          <a:lstStyle/>
          <a:p>
            <a:pPr eaLnBrk="1" hangingPunct="1"/>
            <a:r>
              <a:rPr lang="en-US" sz="800" dirty="0" smtClean="0"/>
              <a:t>Voyage around the World. </a:t>
            </a:r>
          </a:p>
          <a:p>
            <a:pPr eaLnBrk="1" hangingPunct="1"/>
            <a:r>
              <a:rPr lang="en-US" sz="800" dirty="0" smtClean="0"/>
              <a:t>On September 20th 1519 Magellan set sail from </a:t>
            </a:r>
            <a:r>
              <a:rPr lang="en-US" sz="800" dirty="0" err="1" smtClean="0"/>
              <a:t>Sanlucar</a:t>
            </a:r>
            <a:r>
              <a:rPr lang="en-US" sz="800" dirty="0" smtClean="0"/>
              <a:t> de </a:t>
            </a:r>
            <a:r>
              <a:rPr lang="en-US" sz="800" dirty="0" err="1" smtClean="0"/>
              <a:t>Barrameda</a:t>
            </a:r>
            <a:r>
              <a:rPr lang="en-US" sz="800" dirty="0" smtClean="0"/>
              <a:t> in southern Spain. He commanded a total of 241 men and a fleet of five ships ;the Concepcion, San Antonio, Santiago, </a:t>
            </a:r>
            <a:r>
              <a:rPr lang="en-US" sz="800" dirty="0" err="1" smtClean="0"/>
              <a:t>Trindad</a:t>
            </a:r>
            <a:r>
              <a:rPr lang="en-US" sz="800" dirty="0" smtClean="0"/>
              <a:t> and Victoria. About a month after the voyage began the Spanish captain of the San Antonio challenged Magellan’s authority and Magellan had him arrested. </a:t>
            </a:r>
          </a:p>
          <a:p>
            <a:pPr eaLnBrk="1" hangingPunct="1"/>
            <a:r>
              <a:rPr lang="en-US" sz="800" dirty="0" smtClean="0"/>
              <a:t>The fleet sailed across the Atlantic Ocean to the coast of Brazil. The ships followed the coast to the bay where Rio de Janeiro now stands. They remained there for two weeks and then sailed South in search of a passage to the Pacific Ocean. However they could not find a passage before the end of summer in the Southern Hemisphere. In late March 1520 the fleet anchored for the winter at San Julian in what is now southern Argentina. During the winter a storm destroyed the Santiago. In addition a mutiny broke out shortly after the men set up their winter quarters. Magellan and loyal crew members put down the mutiny and executed the leader. They also marooned two other mutineers when the fleet sailed again. </a:t>
            </a:r>
          </a:p>
          <a:p>
            <a:pPr eaLnBrk="1" hangingPunct="1"/>
            <a:r>
              <a:rPr lang="en-US" sz="800" dirty="0" smtClean="0"/>
              <a:t>Magellan and his crew resumed their voyage on October the 18th 1520. Three days later they discovered the passage to the Pacific -- a passage known every since as the Strait of Magellan. As the fleet sailed through the strait, the crew of the San Antonio mutinied and returned to Spain. On November 28th, the three remaining ships sailed out of the strait and into the ocean. </a:t>
            </a:r>
          </a:p>
          <a:p>
            <a:pPr eaLnBrk="1" hangingPunct="1"/>
            <a:r>
              <a:rPr lang="en-US" sz="800" dirty="0" smtClean="0"/>
              <a:t>Magellan named the Ocean the Pacific, which means peaceful, because it appeared calm compared with the stormy Atlantic. </a:t>
            </a:r>
          </a:p>
          <a:p>
            <a:pPr eaLnBrk="1" hangingPunct="1"/>
            <a:r>
              <a:rPr lang="en-US" sz="800" dirty="0" smtClean="0"/>
              <a:t>Sailing across the Pacific. </a:t>
            </a:r>
          </a:p>
          <a:p>
            <a:pPr eaLnBrk="1" hangingPunct="1"/>
            <a:r>
              <a:rPr lang="en-US" sz="800" dirty="0" smtClean="0"/>
              <a:t>They were the first Europeans ever to sail across the Pacific and it was far larger than anyone had imagined. They sailed for ninety - eight days without seeing any land except two uninhabited islands. There food became contaminated and nineteen men died before the fleet reached Guam on March the 6th, 1521. After a while the crew seized enough food and water to continue the journey to the Philippines. On April 27th Magellan was killed when he took part in a battle between rival Filipino groups on the island of </a:t>
            </a:r>
            <a:r>
              <a:rPr lang="en-US" sz="800" dirty="0" err="1" smtClean="0"/>
              <a:t>Mactan</a:t>
            </a:r>
            <a:r>
              <a:rPr lang="en-US" sz="800" dirty="0" smtClean="0"/>
              <a:t>. </a:t>
            </a:r>
          </a:p>
          <a:p>
            <a:pPr eaLnBrk="1" hangingPunct="1"/>
            <a:r>
              <a:rPr lang="en-US" sz="800" dirty="0" smtClean="0"/>
              <a:t>One of the crew members who returned with Del Cano was an Italian named Antonio </a:t>
            </a:r>
            <a:r>
              <a:rPr lang="en-US" sz="800" dirty="0" err="1" smtClean="0"/>
              <a:t>Pigafetta</a:t>
            </a:r>
            <a:r>
              <a:rPr lang="en-US" sz="800" dirty="0" smtClean="0"/>
              <a:t>. He had written down the events of the voyage, and his journey is the source of information about the expedition. According to </a:t>
            </a:r>
            <a:r>
              <a:rPr lang="en-US" sz="800" dirty="0" err="1" smtClean="0"/>
              <a:t>Pigafetta</a:t>
            </a:r>
            <a:r>
              <a:rPr lang="en-US" sz="800" dirty="0" smtClean="0"/>
              <a:t>, the voyage covered 50,610 miles. Magellan who was looking for the Spice Islands failed to find a short route to them, but his voyage contributed greatly to knowledge about the earth. In addition the discovery of the Strait of Magellan lead to future European voyages to explore the vast Pacific. </a:t>
            </a:r>
          </a:p>
          <a:p>
            <a:pPr eaLnBrk="1" hangingPunct="1"/>
            <a:r>
              <a:rPr lang="en-US" sz="800" dirty="0" smtClean="0"/>
              <a:t>Magellan's Voyage </a:t>
            </a:r>
          </a:p>
          <a:p>
            <a:pPr eaLnBrk="1" hangingPunct="1"/>
            <a:r>
              <a:rPr lang="en-US" sz="800" dirty="0" smtClean="0"/>
              <a:t>The crew of Portuguese sea captain Ferdinand Magellan were the first Europeans to sail around the world, proving that the world was round. From 1519 to 1521, Magellan, with 5 ships and a Spanish crew of 241 men, searched for a western route to the Spice Islands. He was killed in a battle with Philippine natives on April 27, 1521, and only two of his ships continued to the Spice Islands. The two ships then made separate return voyages, and only one, commanded by Juan Sebastian </a:t>
            </a:r>
            <a:r>
              <a:rPr lang="en-US" sz="800" dirty="0" err="1" smtClean="0"/>
              <a:t>delCa</a:t>
            </a:r>
            <a:r>
              <a:rPr lang="en-US" sz="800" dirty="0" smtClean="0"/>
              <a:t> completed the trip back to Spain.</a:t>
            </a:r>
          </a:p>
          <a:p>
            <a:pPr algn="ctr" eaLnBrk="1" hangingPunct="1"/>
            <a:r>
              <a:rPr lang="en-US" sz="800" dirty="0" smtClean="0"/>
              <a:t>Passing Through the Straits</a:t>
            </a:r>
          </a:p>
          <a:p>
            <a:pPr algn="just" eaLnBrk="1" hangingPunct="1"/>
            <a:r>
              <a:rPr lang="en-US" sz="800" dirty="0" smtClean="0"/>
              <a:t>When a small boat was dispatched from the mutineer’s ships to give Magellan their demands, Magellan cleverly positioned his vessel between the small boat and the mutinous ships. The mutineer commanders could not see that Magellan arrested the party and put men loyal to him in the boat to take back his message. When they arrived at one of the mutineer ships, one of the men—acting under Magellan’s orders—immediately stabbed and killed the leader of the mutiny on that vessel. At the same time, men loyal to Magellan clambered on board the other rebellious ships. The bold move worked, as the mutineers, with their leader dead, did not resist.</a:t>
            </a:r>
          </a:p>
          <a:p>
            <a:pPr algn="just" eaLnBrk="1" hangingPunct="1"/>
            <a:r>
              <a:rPr lang="en-US" sz="800" dirty="0" smtClean="0"/>
              <a:t>Consequently, in that era’s horrific mode of naval punishment, Magellan had the remaining captains of the mutiny executed in front of the assembled crew. Magellan sentenced to death the men who had gone along with the mutiny. Then, in a stroke of brilliant psychology, after letting them despair for some time, Magellan announced that they were pardoned. As a result, the grateful men forged unswerving loyalty to their commander. They would need it, for Magellan would lead them through terrible ordeals.</a:t>
            </a:r>
          </a:p>
          <a:p>
            <a:pPr algn="just" eaLnBrk="1" hangingPunct="1"/>
            <a:r>
              <a:rPr lang="en-US" sz="800" dirty="0" smtClean="0"/>
              <a:t>After more than a year from the date of their departure, in October of 1520, Magellan found a strait, now bearing his name, which would allow them through the frigid waters at the tip of South America. Leaving one hapless mutineer behind in Patagonia (Southern Argentina), he continued the journey. It took 38 days to negotiate the narrow strait and during that time one of the ships deserted and turned back for Spain. Magellan was never to know what happened to it. When the deserting ship reached Spain, the officers and crew began to spread lies about Magellan.</a:t>
            </a:r>
          </a:p>
          <a:p>
            <a:pPr algn="just" eaLnBrk="1" hangingPunct="1"/>
            <a:r>
              <a:rPr lang="en-US" sz="800" dirty="0" smtClean="0"/>
              <a:t>Balboa had seen the ocean earlier and named it the great Southern Sea. It was Magellan who called it the Pacific (peaceful) due to the gentle winds that he found as he entered. Today the water passage between the two great oceans (the Atlantic and Pacific) is named the Strait of Magellan in the explorer’s honor.</a:t>
            </a:r>
          </a:p>
          <a:p>
            <a:pPr algn="just" eaLnBrk="1" hangingPunct="1"/>
            <a:r>
              <a:rPr lang="en-US" sz="800" dirty="0" smtClean="0"/>
              <a:t>Magellan resisted the pleas of the timorous, who wanted to turn back for Spain, and continued across the vast emptiness of the Pacific. It was to be one of the most difficult voyages in the history of navigation. After two months of sailing they were nowhere near any major land mass.  During the bleak Pacific crossing, Magellan’s men ate the last of their biscuits, now rotten or reduced to insect-infested powder. When the biscuits were gone they ate sawdust, the leather from their belts and shoes (boiled until softened) and any rats they could catch. The going price for a rat was half a crown, a small gold coin. Even when drinking the putrid water from the barrels on board, the men held their nose due to the brackish stench. Fortunately, occasionally flying fish would leap on board, and the men would pounce on this source of fresh seafood.</a:t>
            </a:r>
          </a:p>
          <a:p>
            <a:pPr algn="just" eaLnBrk="1" hangingPunct="1"/>
            <a:r>
              <a:rPr lang="en-US" sz="800" dirty="0" smtClean="0"/>
              <a:t>Not surprisingly the men developed scurvy. The sailor’s gums bled and turned black; “their gums grew fat,” wrote </a:t>
            </a:r>
            <a:r>
              <a:rPr lang="en-US" sz="800" dirty="0" err="1" smtClean="0"/>
              <a:t>Pigafetta</a:t>
            </a:r>
            <a:r>
              <a:rPr lang="en-US" sz="800" dirty="0" smtClean="0"/>
              <a:t>. They became feverish and docile, unable to work or even move. Dozens of them died. They were given last rites and were thrown overboard. About thirty more were so ill from scurvy that they could not work and in many cases could not move. The men despaired of surviving the voyage.</a:t>
            </a:r>
          </a:p>
          <a:p>
            <a:pPr algn="just" eaLnBrk="1" hangingPunct="1"/>
            <a:r>
              <a:rPr lang="en-US" sz="800" dirty="0" smtClean="0"/>
              <a:t>According to Magellan’s maps, he should have been in Asia. Little did he know he was not even half way across the vast Pacific. He threw the maps overboard in disgust. The very next day they spotted an island and landed briefly, but found little in the way of supplies.  The crew decimated; they finally reached an island with bananas, coconuts, sugar cane and yams. The waters were teeming with fish. Magellan’s crew had sailed half way across the Pacific Ocean, the largest body of water on the planet.</a:t>
            </a:r>
          </a:p>
          <a:p>
            <a:pPr algn="just" eaLnBrk="1" hangingPunct="1"/>
            <a:r>
              <a:rPr lang="en-US" sz="800" dirty="0" smtClean="0"/>
              <a:t>By February 13</a:t>
            </a:r>
            <a:r>
              <a:rPr lang="en-US" sz="800" baseline="30000" dirty="0" smtClean="0"/>
              <a:t>th</a:t>
            </a:r>
            <a:r>
              <a:rPr lang="en-US" sz="800" dirty="0" smtClean="0"/>
              <a:t> they had crossed the equator, and in March they landed in Guam. He called the island </a:t>
            </a:r>
            <a:r>
              <a:rPr lang="en-US" sz="800" dirty="0" err="1" smtClean="0"/>
              <a:t>Ladrones</a:t>
            </a:r>
            <a:r>
              <a:rPr lang="en-US" sz="800" dirty="0" smtClean="0"/>
              <a:t> (thieves) when the islanders tried to rob his boats. Today they are called the Marianas. On March 16</a:t>
            </a:r>
            <a:r>
              <a:rPr lang="en-US" sz="800" baseline="30000" dirty="0" smtClean="0"/>
              <a:t>th</a:t>
            </a:r>
            <a:r>
              <a:rPr lang="en-US" sz="800" dirty="0" smtClean="0"/>
              <a:t> he landed on an island in what was to become known as the Philippines. They reached the </a:t>
            </a:r>
            <a:r>
              <a:rPr lang="en-US" sz="800" dirty="0" err="1" smtClean="0"/>
              <a:t>Ladrone</a:t>
            </a:r>
            <a:r>
              <a:rPr lang="en-US" sz="800" dirty="0" smtClean="0"/>
              <a:t> Islands and two weeks later the Philippines. They had sailed half way around the world. On one of the Philippine Islands, Magellan was given a basket of ginger and a bar of solid gold. He realized that the wealth of the Spice Islands must be near at hand. </a:t>
            </a:r>
          </a:p>
          <a:p>
            <a:pPr algn="just" eaLnBrk="1" hangingPunct="1"/>
            <a:r>
              <a:rPr lang="en-US" sz="800" dirty="0" smtClean="0"/>
              <a:t>Magellan continued westward and reached the island of Cebu, which he claimed for Spain. The commander must have been relieved and deeply satisfied. He had sailed half way round the world and had proven that the great water ways and oceans of the world were interconnected. He had demonstrated that it was possible to arrive in the east by sailing west. And now he had opened up a fabulous trade route for Spain. But here the story turns tragic for Magellan. </a:t>
            </a:r>
          </a:p>
          <a:p>
            <a:pPr algn="just" eaLnBrk="1" hangingPunct="1"/>
            <a:r>
              <a:rPr lang="en-US" sz="800" dirty="0" smtClean="0"/>
              <a:t>The people of Cebu and their ruler were peaceful and amicable at first, even when Magellan claimed the island for his king. When he tried to convert the chieftain to Christianity, the island leader seemed agreeable. Magellan did not realize that his seeming acceptance of the intentions of the Spaniard was superficial and insincere. It was customary among the island people to show politeness, grace and hospitality, but they would only bend so far.</a:t>
            </a:r>
          </a:p>
          <a:p>
            <a:pPr algn="just" eaLnBrk="1" hangingPunct="1"/>
            <a:r>
              <a:rPr lang="en-US" sz="800" dirty="0" smtClean="0"/>
              <a:t>The chieftain of Cebu had designs of his own; he thought to use the Spaniard’s presence to his advantage against a traditional enemy. He told Magellan that the nearby island of </a:t>
            </a:r>
            <a:r>
              <a:rPr lang="en-US" sz="800" dirty="0" err="1" smtClean="0"/>
              <a:t>Cilapulapu</a:t>
            </a:r>
            <a:r>
              <a:rPr lang="en-US" sz="800" dirty="0" smtClean="0"/>
              <a:t> was resisting Spanish authority by refusing to acknowledge the dominion of the Spanish crown. Magellan accompanied a large group of soldiers to the island where they made the mistake of attacking the main village. They were immediately confronted by a much larger band of armed islanders. The two groups exchanged volleys of arrows and spears for some time, but eventually Magellan decided to break off the attack. As his men retreat to the boats, Magellan was struck in the face by a spear. He fell to the ground and before his men could attempt a rescue, a swarm of islanders fell upon him and hacked him to death. Magellan’s men were disconsolate at the loss of their leader. They sailed back to Cebu and told the rest of the crew of the disaster.  With the death of Magellan, the crew fell into squabbling and behaved like pirates among the natives. Finally a leader emerged who was able to organize them sufficiently to continue their voyage. He was Juan Sebastian del Cano.</a:t>
            </a:r>
          </a:p>
          <a:p>
            <a:pPr algn="just" eaLnBrk="1" hangingPunct="1"/>
            <a:r>
              <a:rPr lang="en-US" sz="800" dirty="0" smtClean="0"/>
              <a:t>Two of the remaining vessels developed leaks and became too dangerous to face the long voyage home, so they were destroyed. Now with only 47 Europeans and some islanders gathered on the way, the newly elected captain, Juan Sebastian del Cano, embarked for Africa. Their troubles were still not over. More men died of scurvy in the Cape Verde islands controlled by Portugal; others were arrested. Only eighteen of the original crew reached Seville at the end of three epic and tortuous years. </a:t>
            </a:r>
          </a:p>
          <a:p>
            <a:pPr algn="just" eaLnBrk="1" hangingPunct="1"/>
            <a:r>
              <a:rPr lang="en-US" sz="800" dirty="0" smtClean="0"/>
              <a:t>When the emaciated sailors disembarked, del Cano led them on foot to two churches where they gave thanks for their successful arrival. Stunned crowds gathered to stare at the stricken sailors who had endured indescribable privation and suffering. In recognition of his service, the king gave del Cano a small pension and a coat of arms with an image of a globe and the inscription. “You were the first to circumnavigate me.”  The cargo of 26 tons of cloves which the crew had secured was sold at a tremendous rate of profit. Yet with such staggering losses and expenses for the voyage, the entire expedition barely paid for itself.</a:t>
            </a:r>
          </a:p>
          <a:p>
            <a:pPr algn="just" eaLnBrk="1" hangingPunct="1"/>
            <a:r>
              <a:rPr lang="en-US" sz="800" dirty="0" smtClean="0"/>
              <a:t>Magellan was almost forgotten and did not receive the honor due him until many years later. It is generally agreed by scholars of the voyage that had Magellan survived, many of the difficulties of the latter part of the voyage most likely would have been avoided. Sadly, his wife died when she heard the news of his death.</a:t>
            </a:r>
          </a:p>
          <a:p>
            <a:pPr algn="just" eaLnBrk="1" hangingPunct="1"/>
            <a:r>
              <a:rPr lang="en-US" sz="800" dirty="0" smtClean="0"/>
              <a:t>His voyage is one of the great accomplishments in all of world history. It has been said that up until Magellan’s circumnavigation of the earth, the world was constantly expanding. Since that time it has been growing smaller. Two decades after his death, a chronicler wrote the following tribute to the great navigator: “The track the Victoria followed is the most wonderful thing and the greatest novelty that has ever been seen from the time God created the first man and ordered the world unto our own day. Neither has anything more notable ever been heard or described since the voyage of the patriarch Noah.”</a:t>
            </a:r>
          </a:p>
          <a:p>
            <a:pPr algn="just" eaLnBrk="1" hangingPunct="1"/>
            <a:r>
              <a:rPr lang="en-US" sz="800" dirty="0" smtClean="0"/>
              <a:t>With the passage of time it is clear that Magellan was one of the ablest of the maritime leaders of the period. He combined leadership with diplomacy uncommon among the Spanish and Portuguese captains of conquest. Had he not tragically been killed, it is likely that many more of the original crew would have retuned home alive.</a:t>
            </a:r>
          </a:p>
          <a:p>
            <a:pPr eaLnBrk="1" hangingPunct="1"/>
            <a:endParaRPr lang="en-US" sz="8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42D548B6-F40D-431B-9782-AACA52DC3B01}" type="slidenum">
              <a:rPr lang="en-US"/>
              <a:pPr/>
              <a:t>19</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609600" y="4343400"/>
            <a:ext cx="5791200" cy="4495800"/>
          </a:xfrm>
          <a:noFill/>
        </p:spPr>
        <p:txBody>
          <a:bodyPr/>
          <a:lstStyle/>
          <a:p>
            <a:pPr eaLnBrk="1" hangingPunct="1"/>
            <a:r>
              <a:rPr lang="en-US" sz="900" dirty="0" smtClean="0"/>
              <a:t>James Cook was born on October 27, 1728, in </a:t>
            </a:r>
            <a:r>
              <a:rPr lang="en-US" sz="900" dirty="0" err="1" smtClean="0"/>
              <a:t>Marton</a:t>
            </a:r>
            <a:r>
              <a:rPr lang="en-US" sz="900" dirty="0" smtClean="0"/>
              <a:t>-in-Cleveland, Yorkshire, England. He was the son of a farmer of Scottish decent. As a young teenager, Cook was apprenticed to a seafaring family. In 1755, he joined Great Britain's Royal Navy and soon proved himself an expert navigator. Just after making officer rank, Lieutenant Cook was chosen by the Royal Society of London to undertake a scientific journey to Tahiti to observe and document the planet Venus as it passed between the earth and the sun. These observations would help scientists calculate the distance of the earth from the sun. On August 25, [1768], Cook departed England aboard the </a:t>
            </a:r>
            <a:r>
              <a:rPr lang="en-US" sz="900" i="1" dirty="0" smtClean="0"/>
              <a:t>Endeavour</a:t>
            </a:r>
            <a:r>
              <a:rPr lang="en-US" sz="900" dirty="0" smtClean="0"/>
              <a:t> with 94 crewmen and scientists. He was carrying secret orders from the Royal Navy to be opened upon completion of his scientific mission.</a:t>
            </a:r>
          </a:p>
          <a:p>
            <a:pPr eaLnBrk="1" hangingPunct="1"/>
            <a:r>
              <a:rPr lang="en-US" sz="900" dirty="0" smtClean="0"/>
              <a:t>Cook was determined to keep his crew healthy. He insisted his men eat onions and pickled cabbage every day, and made sure that the ship kept fresh fruit and vegetables on board. He ordered his men to bathe every day, to clean their clothing, and to air out their bedding. He did not know the scientific reasons behind these measures, but he knew they worked to prevent </a:t>
            </a:r>
            <a:r>
              <a:rPr lang="en-US" sz="900" dirty="0" smtClean="0">
                <a:hlinkClick r:id="rId3"/>
              </a:rPr>
              <a:t>scurvy</a:t>
            </a:r>
            <a:r>
              <a:rPr lang="en-US" sz="900" dirty="0" smtClean="0"/>
              <a:t> and other diseases in his crew. </a:t>
            </a:r>
          </a:p>
          <a:p>
            <a:pPr eaLnBrk="1" hangingPunct="1"/>
            <a:r>
              <a:rPr lang="en-US" sz="900" dirty="0" smtClean="0"/>
              <a:t>On April 11, 1769, the </a:t>
            </a:r>
            <a:r>
              <a:rPr lang="en-US" sz="900" i="1" dirty="0" smtClean="0"/>
              <a:t>Endeavour</a:t>
            </a:r>
            <a:r>
              <a:rPr lang="en-US" sz="900" dirty="0" smtClean="0"/>
              <a:t> arrived on the shores of Tahiti, seven weeks early. After viewing the passing of Venus between the earth and sun for several weeks, Cook opened a sealed envelope with the Royal Navy's orders. He was to seek out the fabled southern continent and claim it for England. Early mapmakers in the 1570s assumed there were two major continents at each of the earth's poles. Dutch explorers searched for the southern continent in the seventeenth century. Since the continents had not yet been found, the Royal Navy trusted that Cook would find the southern one if it existed. He left Tahiti on July 13 and headed southwest.</a:t>
            </a:r>
          </a:p>
          <a:p>
            <a:pPr eaLnBrk="1" hangingPunct="1"/>
            <a:r>
              <a:rPr lang="en-US" sz="900" dirty="0" smtClean="0"/>
              <a:t>When Cook reached New Zealand on October 6, the native Maori people proved to be unfriendly and his crew was forced to fire on them. The </a:t>
            </a:r>
            <a:r>
              <a:rPr lang="en-US" sz="900" i="1" dirty="0" smtClean="0"/>
              <a:t>Endeavour</a:t>
            </a:r>
            <a:r>
              <a:rPr lang="en-US" sz="900" dirty="0" smtClean="0"/>
              <a:t> spent a few months exploring New Zealand and proved it was not part of the great southern continent. On April 9, [1770], Cook explored and documented the location of Australia. While sailing around this great continent, the </a:t>
            </a:r>
            <a:r>
              <a:rPr lang="en-US" sz="900" i="1" dirty="0" smtClean="0"/>
              <a:t>Endeavour</a:t>
            </a:r>
            <a:r>
              <a:rPr lang="en-US" sz="900" dirty="0" smtClean="0"/>
              <a:t> ran aground on the Great Barrier Reef (extending 150 miles from Australia's northeast coast and the largest reef in the world) on June 11. It took a day to free the ship after the crew threw fifty tons of ship's ballast, iron cannons, firewood, and barrels overboard. Once free, the crew quickly made repairs to the badly leaking ship to keep it from sinking. After months of exploring the coastline of Australia, Cook concluded that this continent was not the great southern continent. </a:t>
            </a:r>
          </a:p>
          <a:p>
            <a:pPr eaLnBrk="1" hangingPunct="1"/>
            <a:r>
              <a:rPr lang="en-US" sz="900" dirty="0" smtClean="0"/>
              <a:t>The </a:t>
            </a:r>
            <a:r>
              <a:rPr lang="en-US" sz="900" i="1" dirty="0" smtClean="0"/>
              <a:t>Endeavour</a:t>
            </a:r>
            <a:r>
              <a:rPr lang="en-US" sz="900" dirty="0" smtClean="0"/>
              <a:t> made its way to Java in the East Indies in October, 1770. Once there, Cook's men became very ill with Malaria and dysentery. Despite all his efforts to keep his crew safe and healthy, they were no match for these diseases. He lost 30 men and had to sign on new crew in South Africa in order to make it back home to England. The </a:t>
            </a:r>
            <a:r>
              <a:rPr lang="en-US" sz="900" i="1" dirty="0" smtClean="0"/>
              <a:t>Endeavour</a:t>
            </a:r>
            <a:r>
              <a:rPr lang="en-US" sz="900" dirty="0" smtClean="0"/>
              <a:t> made it back to Dover, England, on July 13, 1771, after a three-year voyage. Cook was formally presented to his majesty, </a:t>
            </a:r>
            <a:r>
              <a:rPr lang="en-US" sz="900" dirty="0" smtClean="0">
                <a:hlinkClick r:id="rId4"/>
              </a:rPr>
              <a:t>King George III</a:t>
            </a:r>
            <a:r>
              <a:rPr lang="en-US" sz="900" dirty="0" smtClean="0"/>
              <a:t> following the historic journey and made a naval commander</a:t>
            </a:r>
          </a:p>
          <a:p>
            <a:pPr eaLnBrk="1" hangingPunct="1"/>
            <a:endParaRPr lang="en-US" sz="9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8C529D8-AF77-48AB-8B77-3B18C7073DAB}" type="datetimeFigureOut">
              <a:rPr lang="en-US" smtClean="0"/>
              <a:pPr/>
              <a:t>10/24/2016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CAE2376-1E77-478F-B2C4-FBC15B8793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529D8-AF77-48AB-8B77-3B18C7073DAB}"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E2376-1E77-478F-B2C4-FBC15B8793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529D8-AF77-48AB-8B77-3B18C7073DAB}"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E2376-1E77-478F-B2C4-FBC15B8793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529D8-AF77-48AB-8B77-3B18C7073DAB}"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E2376-1E77-478F-B2C4-FBC15B8793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8C529D8-AF77-48AB-8B77-3B18C7073DAB}"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E2376-1E77-478F-B2C4-FBC15B8793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8C529D8-AF77-48AB-8B77-3B18C7073DAB}"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E2376-1E77-478F-B2C4-FBC15B8793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8C529D8-AF77-48AB-8B77-3B18C7073DAB}" type="datetimeFigureOut">
              <a:rPr lang="en-US" smtClean="0"/>
              <a:pPr/>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E2376-1E77-478F-B2C4-FBC15B8793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529D8-AF77-48AB-8B77-3B18C7073DAB}" type="datetimeFigureOut">
              <a:rPr lang="en-US" smtClean="0"/>
              <a:pPr/>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E2376-1E77-478F-B2C4-FBC15B8793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529D8-AF77-48AB-8B77-3B18C7073DAB}" type="datetimeFigureOut">
              <a:rPr lang="en-US" smtClean="0"/>
              <a:pPr/>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E2376-1E77-478F-B2C4-FBC15B8793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8C529D8-AF77-48AB-8B77-3B18C7073DAB}"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E2376-1E77-478F-B2C4-FBC15B8793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8C529D8-AF77-48AB-8B77-3B18C7073DAB}"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CAE2376-1E77-478F-B2C4-FBC15B87931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8C529D8-AF77-48AB-8B77-3B18C7073DAB}" type="datetimeFigureOut">
              <a:rPr lang="en-US" smtClean="0"/>
              <a:pPr/>
              <a:t>10/24/2016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AE2376-1E77-478F-B2C4-FBC15B87931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bu.edu/bridge/archive/1999/10-08/photos/humb.jpeg"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en.wikipedia.org/wiki/NASA"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s://en.wikipedia.org/wiki/Surface_temperature" TargetMode="External"/><Relationship Id="rId5" Type="http://schemas.openxmlformats.org/officeDocument/2006/relationships/image" Target="../media/image26.jpeg"/><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jpeg"/><Relationship Id="rId7" Type="http://schemas.openxmlformats.org/officeDocument/2006/relationships/hyperlink" Target="http://scripps100.ucsd.edu/"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image" Target="../media/image32.png"/><Relationship Id="rId9" Type="http://schemas.openxmlformats.org/officeDocument/2006/relationships/hyperlink" Targe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Aquanaut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http://www.geocities.com/Vienna/Strasse/8114/deskpicts/NASAEarth/Earth.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051" name="Text Box 3"/>
          <p:cNvSpPr txBox="1">
            <a:spLocks noChangeArrowheads="1"/>
          </p:cNvSpPr>
          <p:nvPr/>
        </p:nvSpPr>
        <p:spPr bwMode="auto">
          <a:xfrm>
            <a:off x="1689100" y="2057400"/>
            <a:ext cx="4724400" cy="1920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sz="6000">
                <a:effectLst>
                  <a:outerShdw blurRad="38100" dist="38100" dir="2700000" algn="tl">
                    <a:srgbClr val="C0C0C0"/>
                  </a:outerShdw>
                </a:effectLst>
                <a:latin typeface="Impact" panose="020B0806030902050204" pitchFamily="34" charset="0"/>
              </a:rPr>
              <a:t>Intro to </a:t>
            </a:r>
          </a:p>
          <a:p>
            <a:pPr algn="ctr" eaLnBrk="1" hangingPunct="1">
              <a:defRPr/>
            </a:pPr>
            <a:r>
              <a:rPr lang="en-US" sz="6000">
                <a:effectLst>
                  <a:outerShdw blurRad="38100" dist="38100" dir="2700000" algn="tl">
                    <a:srgbClr val="C0C0C0"/>
                  </a:outerShdw>
                </a:effectLst>
                <a:latin typeface="Impact" panose="020B0806030902050204" pitchFamily="34" charset="0"/>
              </a:rPr>
              <a:t>Oceanography</a:t>
            </a:r>
            <a:endParaRPr lang="en-US" sz="4800">
              <a:effectLst>
                <a:outerShdw blurRad="38100" dist="38100" dir="2700000" algn="tl">
                  <a:srgbClr val="C0C0C0"/>
                </a:outerShdw>
              </a:effectLst>
              <a:latin typeface="Impact" panose="020B080603090205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685800" y="4876800"/>
            <a:ext cx="7696200" cy="1554163"/>
          </a:xfrm>
          <a:prstGeom prst="rect">
            <a:avLst/>
          </a:prstGeom>
          <a:noFill/>
          <a:ln w="9525">
            <a:noFill/>
            <a:miter lim="800000"/>
            <a:headEnd/>
            <a:tailEnd/>
          </a:ln>
          <a:effectLst/>
        </p:spPr>
        <p:txBody>
          <a:bodyPr>
            <a:spAutoFit/>
          </a:bodyPr>
          <a:lstStyle/>
          <a:p>
            <a:pPr algn="ctr" eaLnBrk="1" hangingPunct="1"/>
            <a:r>
              <a:rPr lang="en-US" sz="3200"/>
              <a:t>Study of rock structure in the ocean basin, properties of rocks such as magnetism, occurrence of earthquakes.</a:t>
            </a:r>
          </a:p>
        </p:txBody>
      </p:sp>
      <p:pic>
        <p:nvPicPr>
          <p:cNvPr id="17411" name="Picture 11" descr="http://soundwaves.usgs.gov/2004/01/hawaii-sea-floor.jpg"/>
          <p:cNvPicPr>
            <a:picLocks noChangeAspect="1" noChangeArrowheads="1"/>
          </p:cNvPicPr>
          <p:nvPr/>
        </p:nvPicPr>
        <p:blipFill>
          <a:blip r:embed="rId2"/>
          <a:srcRect/>
          <a:stretch>
            <a:fillRect/>
          </a:stretch>
        </p:blipFill>
        <p:spPr bwMode="auto">
          <a:xfrm>
            <a:off x="2133600" y="1219200"/>
            <a:ext cx="4724400" cy="3654425"/>
          </a:xfrm>
          <a:prstGeom prst="rect">
            <a:avLst/>
          </a:prstGeom>
          <a:noFill/>
          <a:ln w="9525">
            <a:noFill/>
            <a:miter lim="800000"/>
            <a:headEnd/>
            <a:tailEnd/>
          </a:ln>
        </p:spPr>
      </p:pic>
      <p:sp>
        <p:nvSpPr>
          <p:cNvPr id="17412" name="Text Box 12"/>
          <p:cNvSpPr txBox="1">
            <a:spLocks noChangeArrowheads="1"/>
          </p:cNvSpPr>
          <p:nvPr/>
        </p:nvSpPr>
        <p:spPr bwMode="auto">
          <a:xfrm>
            <a:off x="1524000" y="228600"/>
            <a:ext cx="5886450" cy="679450"/>
          </a:xfrm>
          <a:prstGeom prst="rect">
            <a:avLst/>
          </a:prstGeom>
          <a:solidFill>
            <a:srgbClr val="B7FFFF"/>
          </a:solidFill>
          <a:ln w="38100">
            <a:solidFill>
              <a:schemeClr val="tx1"/>
            </a:solidFill>
            <a:miter lim="800000"/>
            <a:headEnd/>
            <a:tailEnd/>
          </a:ln>
          <a:effectLst>
            <a:outerShdw dist="107763" dir="2700000" algn="ctr" rotWithShape="0">
              <a:schemeClr val="bg2"/>
            </a:outerShdw>
          </a:effectLst>
        </p:spPr>
        <p:txBody>
          <a:bodyPr wrap="none">
            <a:spAutoFit/>
          </a:bodyPr>
          <a:lstStyle/>
          <a:p>
            <a:pPr eaLnBrk="1" hangingPunct="1"/>
            <a:r>
              <a:rPr lang="en-US" sz="3600" b="1">
                <a:solidFill>
                  <a:schemeClr val="accent2"/>
                </a:solidFill>
              </a:rPr>
              <a:t>Geological Oceanography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p:txBody>
          <a:bodyPr>
            <a:normAutofit fontScale="90000"/>
          </a:bodyPr>
          <a:lstStyle/>
          <a:p>
            <a:pPr algn="ctr"/>
            <a:r>
              <a:rPr lang="en-US"/>
              <a:t>That’s not all – hot topics cross disciplines</a:t>
            </a:r>
          </a:p>
        </p:txBody>
      </p:sp>
      <p:sp>
        <p:nvSpPr>
          <p:cNvPr id="44035" name="Rectangle 1027"/>
          <p:cNvSpPr>
            <a:spLocks noGrp="1" noChangeArrowheads="1"/>
          </p:cNvSpPr>
          <p:nvPr>
            <p:ph idx="1"/>
          </p:nvPr>
        </p:nvSpPr>
        <p:spPr/>
        <p:txBody>
          <a:bodyPr/>
          <a:lstStyle/>
          <a:p>
            <a:pPr>
              <a:lnSpc>
                <a:spcPct val="90000"/>
              </a:lnSpc>
            </a:pPr>
            <a:r>
              <a:rPr lang="en-US"/>
              <a:t>Biogeochemistry – nutrient &amp; chemical transformations and cycles over time</a:t>
            </a:r>
          </a:p>
          <a:p>
            <a:pPr>
              <a:lnSpc>
                <a:spcPct val="90000"/>
              </a:lnSpc>
            </a:pPr>
            <a:r>
              <a:rPr lang="en-US"/>
              <a:t>Geophysics – seismology, paleomagnetics, plate tectonics</a:t>
            </a:r>
          </a:p>
          <a:p>
            <a:pPr>
              <a:lnSpc>
                <a:spcPct val="90000"/>
              </a:lnSpc>
            </a:pPr>
            <a:r>
              <a:rPr lang="en-US"/>
              <a:t>Biocomplexity – ecology in the face of chemical &amp; physical constraints</a:t>
            </a:r>
          </a:p>
          <a:p>
            <a:pPr>
              <a:lnSpc>
                <a:spcPct val="90000"/>
              </a:lnSpc>
            </a:pPr>
            <a:r>
              <a:rPr lang="en-US"/>
              <a:t>Marine genomics &amp; proteomics – census of marine life; diversity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8229600" cy="2267712"/>
          </a:xfrm>
        </p:spPr>
        <p:txBody>
          <a:bodyPr>
            <a:normAutofit/>
          </a:bodyPr>
          <a:lstStyle/>
          <a:p>
            <a:pPr algn="ctr"/>
            <a:r>
              <a:rPr lang="en-US" sz="7200" b="1" u="sng" dirty="0" smtClean="0"/>
              <a:t>WHY WE STUDY</a:t>
            </a:r>
            <a:br>
              <a:rPr lang="en-US" sz="7200" b="1" u="sng" dirty="0" smtClean="0"/>
            </a:br>
            <a:r>
              <a:rPr lang="en-US" sz="7200" b="1" u="sng" dirty="0" smtClean="0"/>
              <a:t> OCEANOGRAPHY</a:t>
            </a:r>
            <a:endParaRPr lang="en-US" sz="7200" b="1"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228600" y="715963"/>
            <a:ext cx="8686800" cy="2312987"/>
          </a:xfrm>
          <a:prstGeom prst="rect">
            <a:avLst/>
          </a:prstGeom>
          <a:noFill/>
          <a:ln w="9525">
            <a:noFill/>
            <a:miter lim="800000"/>
            <a:headEnd/>
            <a:tailEnd/>
          </a:ln>
          <a:effectLst/>
        </p:spPr>
        <p:txBody>
          <a:bodyPr tIns="0" bIns="0" anchor="ctr">
            <a:spAutoFit/>
          </a:bodyPr>
          <a:lstStyle/>
          <a:p>
            <a:pPr marL="342900" indent="-342900" eaLnBrk="1" hangingPunct="1"/>
            <a:r>
              <a:rPr lang="en-US" sz="2400">
                <a:latin typeface="Arial" pitchFamily="34" charset="0"/>
              </a:rPr>
              <a:t>We study the ocean for the following reasons…</a:t>
            </a:r>
          </a:p>
          <a:p>
            <a:pPr marL="342900" indent="-342900" eaLnBrk="1" hangingPunct="1"/>
            <a:endParaRPr lang="en-US" sz="2400">
              <a:latin typeface="Arial" pitchFamily="34" charset="0"/>
            </a:endParaRPr>
          </a:p>
          <a:p>
            <a:pPr marL="342900" indent="-342900" eaLnBrk="1" hangingPunct="1">
              <a:buFontTx/>
              <a:buChar char="•"/>
            </a:pPr>
            <a:r>
              <a:rPr lang="en-US" sz="2400">
                <a:latin typeface="Arial" pitchFamily="34" charset="0"/>
              </a:rPr>
              <a:t>The ocean has a vast amount of living space that we know little about.  What lives there and how do these organisms interact? How are they adapted to their environment?</a:t>
            </a:r>
          </a:p>
          <a:p>
            <a:pPr marL="342900" indent="-342900" eaLnBrk="1" hangingPunct="1">
              <a:buFontTx/>
              <a:buChar char="•"/>
            </a:pPr>
            <a:endParaRPr lang="en-US" sz="3200">
              <a:latin typeface="Arial" pitchFamily="34" charset="0"/>
            </a:endParaRPr>
          </a:p>
        </p:txBody>
      </p:sp>
      <p:pic>
        <p:nvPicPr>
          <p:cNvPr id="10245" name="Picture 5" descr="hydrothermalventsmoke"/>
          <p:cNvPicPr>
            <a:picLocks noChangeAspect="1" noChangeArrowheads="1"/>
          </p:cNvPicPr>
          <p:nvPr/>
        </p:nvPicPr>
        <p:blipFill>
          <a:blip r:embed="rId3"/>
          <a:srcRect/>
          <a:stretch>
            <a:fillRect/>
          </a:stretch>
        </p:blipFill>
        <p:spPr bwMode="auto">
          <a:xfrm>
            <a:off x="381000" y="3657600"/>
            <a:ext cx="2705100" cy="2971800"/>
          </a:xfrm>
          <a:prstGeom prst="rect">
            <a:avLst/>
          </a:prstGeom>
          <a:noFill/>
        </p:spPr>
      </p:pic>
      <p:pic>
        <p:nvPicPr>
          <p:cNvPr id="10246" name="Picture 6" descr="hydrothermalventspidertubeworm"/>
          <p:cNvPicPr>
            <a:picLocks noChangeAspect="1" noChangeArrowheads="1"/>
          </p:cNvPicPr>
          <p:nvPr/>
        </p:nvPicPr>
        <p:blipFill>
          <a:blip r:embed="rId4"/>
          <a:srcRect/>
          <a:stretch>
            <a:fillRect/>
          </a:stretch>
        </p:blipFill>
        <p:spPr bwMode="auto">
          <a:xfrm>
            <a:off x="3200400" y="3886200"/>
            <a:ext cx="2895600" cy="2405063"/>
          </a:xfrm>
          <a:prstGeom prst="rect">
            <a:avLst/>
          </a:prstGeom>
          <a:noFill/>
        </p:spPr>
      </p:pic>
      <p:pic>
        <p:nvPicPr>
          <p:cNvPr id="10247" name="Picture 7" descr="hydrothermalventspidercrab"/>
          <p:cNvPicPr>
            <a:picLocks noChangeAspect="1" noChangeArrowheads="1"/>
          </p:cNvPicPr>
          <p:nvPr/>
        </p:nvPicPr>
        <p:blipFill>
          <a:blip r:embed="rId5"/>
          <a:srcRect/>
          <a:stretch>
            <a:fillRect/>
          </a:stretch>
        </p:blipFill>
        <p:spPr bwMode="auto">
          <a:xfrm>
            <a:off x="5867400" y="3886200"/>
            <a:ext cx="2971800" cy="239236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descr="18crustaceanlobster"/>
          <p:cNvPicPr>
            <a:picLocks noChangeAspect="1" noChangeArrowheads="1"/>
          </p:cNvPicPr>
          <p:nvPr/>
        </p:nvPicPr>
        <p:blipFill>
          <a:blip r:embed="rId3"/>
          <a:srcRect/>
          <a:stretch>
            <a:fillRect/>
          </a:stretch>
        </p:blipFill>
        <p:spPr bwMode="auto">
          <a:xfrm>
            <a:off x="304800" y="279400"/>
            <a:ext cx="4495800" cy="2997200"/>
          </a:xfrm>
          <a:prstGeom prst="rect">
            <a:avLst/>
          </a:prstGeom>
          <a:noFill/>
        </p:spPr>
      </p:pic>
      <p:pic>
        <p:nvPicPr>
          <p:cNvPr id="34821" name="Picture 5" descr="19vertebratefish"/>
          <p:cNvPicPr>
            <a:picLocks noChangeAspect="1" noChangeArrowheads="1"/>
          </p:cNvPicPr>
          <p:nvPr/>
        </p:nvPicPr>
        <p:blipFill>
          <a:blip r:embed="rId4"/>
          <a:srcRect/>
          <a:stretch>
            <a:fillRect/>
          </a:stretch>
        </p:blipFill>
        <p:spPr bwMode="auto">
          <a:xfrm>
            <a:off x="4191000" y="3429000"/>
            <a:ext cx="4495800" cy="2997200"/>
          </a:xfrm>
          <a:prstGeom prst="rect">
            <a:avLst/>
          </a:prstGeom>
          <a:noFill/>
        </p:spPr>
      </p:pic>
      <p:pic>
        <p:nvPicPr>
          <p:cNvPr id="34822" name="Picture 6" descr="6planktonicjelly"/>
          <p:cNvPicPr>
            <a:picLocks noChangeAspect="1" noChangeArrowheads="1"/>
          </p:cNvPicPr>
          <p:nvPr/>
        </p:nvPicPr>
        <p:blipFill>
          <a:blip r:embed="rId5"/>
          <a:srcRect/>
          <a:stretch>
            <a:fillRect/>
          </a:stretch>
        </p:blipFill>
        <p:spPr bwMode="auto">
          <a:xfrm>
            <a:off x="5029200" y="315913"/>
            <a:ext cx="3581400" cy="2960687"/>
          </a:xfrm>
          <a:prstGeom prst="rect">
            <a:avLst/>
          </a:prstGeom>
          <a:noFill/>
        </p:spPr>
      </p:pic>
      <p:pic>
        <p:nvPicPr>
          <p:cNvPr id="34823" name="Picture 7" descr="6plantonicdiatom"/>
          <p:cNvPicPr>
            <a:picLocks noChangeAspect="1" noChangeArrowheads="1"/>
          </p:cNvPicPr>
          <p:nvPr/>
        </p:nvPicPr>
        <p:blipFill>
          <a:blip r:embed="rId6"/>
          <a:srcRect/>
          <a:stretch>
            <a:fillRect/>
          </a:stretch>
        </p:blipFill>
        <p:spPr bwMode="auto">
          <a:xfrm>
            <a:off x="304800" y="3429000"/>
            <a:ext cx="3657600" cy="302101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28600" y="441325"/>
            <a:ext cx="8686800" cy="2500313"/>
          </a:xfrm>
          <a:prstGeom prst="rect">
            <a:avLst/>
          </a:prstGeom>
          <a:noFill/>
          <a:ln w="9525">
            <a:noFill/>
            <a:miter lim="800000"/>
            <a:headEnd/>
            <a:tailEnd/>
          </a:ln>
          <a:effectLst/>
        </p:spPr>
        <p:txBody>
          <a:bodyPr tIns="0" bIns="0" anchor="ctr">
            <a:spAutoFit/>
          </a:bodyPr>
          <a:lstStyle/>
          <a:p>
            <a:pPr marL="342900" indent="-342900" eaLnBrk="1" hangingPunct="1"/>
            <a:r>
              <a:rPr lang="en-US" sz="2800">
                <a:latin typeface="Arial" pitchFamily="34" charset="0"/>
              </a:rPr>
              <a:t>We also study the ocean for the following reasons…</a:t>
            </a:r>
          </a:p>
          <a:p>
            <a:pPr marL="342900" indent="-342900" eaLnBrk="1" hangingPunct="1"/>
            <a:endParaRPr lang="en-US" sz="2800">
              <a:latin typeface="Arial" pitchFamily="34" charset="0"/>
            </a:endParaRPr>
          </a:p>
          <a:p>
            <a:pPr marL="342900" indent="-342900" eaLnBrk="1" hangingPunct="1">
              <a:buFontTx/>
              <a:buChar char="•"/>
            </a:pPr>
            <a:r>
              <a:rPr lang="en-US" sz="2800">
                <a:latin typeface="Arial" pitchFamily="34" charset="0"/>
              </a:rPr>
              <a:t>The ocean’s influence on weather and climate.  </a:t>
            </a:r>
          </a:p>
          <a:p>
            <a:pPr marL="342900" indent="-342900" eaLnBrk="1" hangingPunct="1"/>
            <a:r>
              <a:rPr lang="en-US" sz="2800">
                <a:latin typeface="Arial" pitchFamily="34" charset="0"/>
              </a:rPr>
              <a:t>		</a:t>
            </a:r>
            <a:r>
              <a:rPr lang="en-US" sz="2400">
                <a:latin typeface="Arial" pitchFamily="34" charset="0"/>
              </a:rPr>
              <a:t>(CO</a:t>
            </a:r>
            <a:r>
              <a:rPr lang="en-US" sz="2400" baseline="-25000">
                <a:latin typeface="Arial" pitchFamily="34" charset="0"/>
              </a:rPr>
              <a:t>2 </a:t>
            </a:r>
            <a:r>
              <a:rPr lang="en-US" sz="1600">
                <a:latin typeface="Arial" pitchFamily="34" charset="0"/>
              </a:rPr>
              <a:t>(1/3 of all emissions)</a:t>
            </a:r>
            <a:r>
              <a:rPr lang="en-US" sz="2400">
                <a:latin typeface="Arial" pitchFamily="34" charset="0"/>
              </a:rPr>
              <a:t> absorption, El Nino, hurricanes)</a:t>
            </a:r>
          </a:p>
          <a:p>
            <a:pPr marL="342900" indent="-342900" eaLnBrk="1" hangingPunct="1">
              <a:buFontTx/>
              <a:buChar char="•"/>
            </a:pPr>
            <a:r>
              <a:rPr lang="en-US" sz="2800">
                <a:latin typeface="Arial" pitchFamily="34" charset="0"/>
              </a:rPr>
              <a:t>There are many minerals in the sea.          	</a:t>
            </a:r>
          </a:p>
          <a:p>
            <a:pPr marL="800100" lvl="1" indent="-342900" eaLnBrk="1" hangingPunct="1"/>
            <a:r>
              <a:rPr lang="en-US" sz="2400">
                <a:latin typeface="Arial" pitchFamily="34" charset="0"/>
              </a:rPr>
              <a:t>	(Manganese nodules, oil drilling platforms, etc…)</a:t>
            </a:r>
          </a:p>
        </p:txBody>
      </p:sp>
      <p:sp>
        <p:nvSpPr>
          <p:cNvPr id="35844" name="Rectangle 4"/>
          <p:cNvSpPr>
            <a:spLocks noChangeArrowheads="1"/>
          </p:cNvSpPr>
          <p:nvPr/>
        </p:nvSpPr>
        <p:spPr bwMode="auto">
          <a:xfrm>
            <a:off x="228600" y="3276600"/>
            <a:ext cx="8077200" cy="427038"/>
          </a:xfrm>
          <a:prstGeom prst="rect">
            <a:avLst/>
          </a:prstGeom>
          <a:noFill/>
          <a:ln w="9525">
            <a:noFill/>
            <a:miter lim="800000"/>
            <a:headEnd/>
            <a:tailEnd/>
          </a:ln>
          <a:effectLst/>
        </p:spPr>
        <p:txBody>
          <a:bodyPr tIns="0" bIns="0" anchor="ctr">
            <a:spAutoFit/>
          </a:bodyPr>
          <a:lstStyle/>
          <a:p>
            <a:pPr marL="342900" indent="-342900" eaLnBrk="1" hangingPunct="1">
              <a:buFontTx/>
              <a:buChar char="•"/>
            </a:pPr>
            <a:r>
              <a:rPr lang="en-US" sz="2800">
                <a:latin typeface="Arial" pitchFamily="34" charset="0"/>
              </a:rPr>
              <a:t>Past climate research (paleoclimates) – Cores</a:t>
            </a:r>
          </a:p>
        </p:txBody>
      </p:sp>
      <p:pic>
        <p:nvPicPr>
          <p:cNvPr id="35845" name="Picture 5" descr="cores"/>
          <p:cNvPicPr>
            <a:picLocks noChangeAspect="1" noChangeArrowheads="1"/>
          </p:cNvPicPr>
          <p:nvPr/>
        </p:nvPicPr>
        <p:blipFill>
          <a:blip r:embed="rId3"/>
          <a:srcRect/>
          <a:stretch>
            <a:fillRect/>
          </a:stretch>
        </p:blipFill>
        <p:spPr bwMode="auto">
          <a:xfrm>
            <a:off x="1752600" y="3795713"/>
            <a:ext cx="5638800" cy="283368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8600" y="1512888"/>
            <a:ext cx="8686800" cy="3843337"/>
          </a:xfrm>
          <a:prstGeom prst="rect">
            <a:avLst/>
          </a:prstGeom>
          <a:noFill/>
          <a:ln w="9525">
            <a:noFill/>
            <a:miter lim="800000"/>
            <a:headEnd/>
            <a:tailEnd/>
          </a:ln>
          <a:effectLst/>
        </p:spPr>
        <p:txBody>
          <a:bodyPr tIns="0" bIns="0" anchor="ctr">
            <a:spAutoFit/>
          </a:bodyPr>
          <a:lstStyle/>
          <a:p>
            <a:pPr marL="342900" indent="-342900" eaLnBrk="1" hangingPunct="1"/>
            <a:r>
              <a:rPr lang="en-US" sz="2800">
                <a:latin typeface="Arial" pitchFamily="34" charset="0"/>
              </a:rPr>
              <a:t>We also study the ocean for the following reasons…</a:t>
            </a:r>
          </a:p>
          <a:p>
            <a:pPr marL="342900" indent="-342900" eaLnBrk="1" hangingPunct="1"/>
            <a:endParaRPr lang="en-US" sz="2800">
              <a:latin typeface="Arial" pitchFamily="34" charset="0"/>
            </a:endParaRPr>
          </a:p>
          <a:p>
            <a:pPr marL="342900" indent="-342900" eaLnBrk="1" hangingPunct="1">
              <a:buFontTx/>
              <a:buChar char="•"/>
            </a:pPr>
            <a:r>
              <a:rPr lang="en-US" sz="2800">
                <a:latin typeface="Arial" pitchFamily="34" charset="0"/>
              </a:rPr>
              <a:t>Human use of the ocean. </a:t>
            </a:r>
          </a:p>
          <a:p>
            <a:pPr marL="800100" lvl="1" indent="-342900" eaLnBrk="1" hangingPunct="1">
              <a:buFontTx/>
              <a:buChar char="•"/>
            </a:pPr>
            <a:r>
              <a:rPr lang="en-US" sz="2800">
                <a:latin typeface="Arial" pitchFamily="34" charset="0"/>
              </a:rPr>
              <a:t>Fisheries, causes of fluctuations in resources, influence of commercial &amp; sport fishing.  Fin &amp; shellfish etc…Aquaculture – Salmon, Mussels, etc…</a:t>
            </a:r>
          </a:p>
          <a:p>
            <a:pPr marL="800100" lvl="1" indent="-342900" eaLnBrk="1" hangingPunct="1">
              <a:buFontTx/>
              <a:buChar char="•"/>
            </a:pPr>
            <a:r>
              <a:rPr lang="en-US" sz="2800">
                <a:latin typeface="Arial" pitchFamily="34" charset="0"/>
              </a:rPr>
              <a:t>Carrageenan from macroalgae: source of Food.</a:t>
            </a:r>
          </a:p>
          <a:p>
            <a:pPr marL="800100" lvl="1" indent="-342900" eaLnBrk="1" hangingPunct="1">
              <a:buFontTx/>
              <a:buChar char="•"/>
            </a:pPr>
            <a:r>
              <a:rPr lang="en-US" sz="2800">
                <a:latin typeface="Arial" pitchFamily="34" charset="0"/>
              </a:rPr>
              <a:t>Drugs from marine organisms.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209800"/>
            <a:ext cx="5486400" cy="1569660"/>
          </a:xfrm>
          <a:prstGeom prst="rect">
            <a:avLst/>
          </a:prstGeom>
          <a:noFill/>
        </p:spPr>
        <p:txBody>
          <a:bodyPr wrap="square" rtlCol="0">
            <a:spAutoFit/>
          </a:bodyPr>
          <a:lstStyle/>
          <a:p>
            <a:r>
              <a:rPr lang="en-US" sz="9600" b="1" u="sng" dirty="0" smtClean="0">
                <a:effectLst>
                  <a:outerShdw blurRad="38100" dist="38100" dir="2700000" algn="tl">
                    <a:srgbClr val="000000">
                      <a:alpha val="43137"/>
                    </a:srgbClr>
                  </a:outerShdw>
                </a:effectLst>
                <a:latin typeface="+mj-lt"/>
              </a:rPr>
              <a:t>HISTORY</a:t>
            </a:r>
            <a:endParaRPr lang="en-US" sz="2400" b="1" u="sng" dirty="0">
              <a:effectLst>
                <a:outerShdw blurRad="38100" dist="38100" dir="2700000" algn="tl">
                  <a:srgbClr val="000000">
                    <a:alpha val="43137"/>
                  </a:srgbClr>
                </a:outerShdw>
              </a:effectLst>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838200" y="228600"/>
            <a:ext cx="7159625" cy="457200"/>
          </a:xfrm>
          <a:prstGeom prst="rect">
            <a:avLst/>
          </a:prstGeom>
          <a:noFill/>
          <a:ln w="9525">
            <a:noFill/>
            <a:miter lim="800000"/>
            <a:headEnd/>
            <a:tailEnd/>
          </a:ln>
          <a:effectLst/>
        </p:spPr>
        <p:txBody>
          <a:bodyPr wrap="none">
            <a:spAutoFit/>
          </a:bodyPr>
          <a:lstStyle/>
          <a:p>
            <a:pPr eaLnBrk="1" hangingPunct="1"/>
            <a:r>
              <a:rPr lang="en-US" b="1"/>
              <a:t>Voyage of Columbus (1492) and Magellan (1519)</a:t>
            </a:r>
          </a:p>
        </p:txBody>
      </p:sp>
      <p:pic>
        <p:nvPicPr>
          <p:cNvPr id="45059" name="Picture 5" descr="http://histoireenprimaire.free.fr/images/grandes_decouvertes_big.jpg"/>
          <p:cNvPicPr>
            <a:picLocks noChangeAspect="1" noChangeArrowheads="1"/>
          </p:cNvPicPr>
          <p:nvPr/>
        </p:nvPicPr>
        <p:blipFill>
          <a:blip r:embed="rId3"/>
          <a:srcRect/>
          <a:stretch>
            <a:fillRect/>
          </a:stretch>
        </p:blipFill>
        <p:spPr bwMode="auto">
          <a:xfrm>
            <a:off x="0" y="1143000"/>
            <a:ext cx="9144000" cy="52895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6" descr="http://www.mariner.org/age/images/cook.gif"/>
          <p:cNvPicPr>
            <a:picLocks noChangeAspect="1" noChangeArrowheads="1"/>
          </p:cNvPicPr>
          <p:nvPr/>
        </p:nvPicPr>
        <p:blipFill>
          <a:blip r:embed="rId3"/>
          <a:srcRect/>
          <a:stretch>
            <a:fillRect/>
          </a:stretch>
        </p:blipFill>
        <p:spPr bwMode="auto">
          <a:xfrm>
            <a:off x="0" y="1550988"/>
            <a:ext cx="9144000" cy="5307012"/>
          </a:xfrm>
          <a:prstGeom prst="rect">
            <a:avLst/>
          </a:prstGeom>
          <a:noFill/>
          <a:ln w="9525">
            <a:noFill/>
            <a:miter lim="800000"/>
            <a:headEnd/>
            <a:tailEnd/>
          </a:ln>
        </p:spPr>
      </p:pic>
      <p:sp>
        <p:nvSpPr>
          <p:cNvPr id="47107" name="Rectangle 2"/>
          <p:cNvSpPr>
            <a:spLocks noChangeArrowheads="1"/>
          </p:cNvSpPr>
          <p:nvPr/>
        </p:nvSpPr>
        <p:spPr bwMode="auto">
          <a:xfrm>
            <a:off x="304800" y="228600"/>
            <a:ext cx="7315200" cy="1004888"/>
          </a:xfrm>
          <a:prstGeom prst="rect">
            <a:avLst/>
          </a:prstGeom>
          <a:noFill/>
          <a:ln w="9525">
            <a:noFill/>
            <a:miter lim="800000"/>
            <a:headEnd/>
            <a:tailEnd/>
          </a:ln>
          <a:effectLst/>
        </p:spPr>
        <p:txBody>
          <a:bodyPr>
            <a:spAutoFit/>
          </a:bodyPr>
          <a:lstStyle/>
          <a:p>
            <a:pPr eaLnBrk="1" hangingPunct="1">
              <a:spcBef>
                <a:spcPct val="50000"/>
              </a:spcBef>
            </a:pPr>
            <a:r>
              <a:rPr lang="en-US" b="1">
                <a:solidFill>
                  <a:srgbClr val="000066"/>
                </a:solidFill>
              </a:rPr>
              <a:t>Cook</a:t>
            </a:r>
            <a:r>
              <a:rPr lang="en-US"/>
              <a:t> (1700’s)- sailed twice around the world</a:t>
            </a:r>
          </a:p>
          <a:p>
            <a:pPr eaLnBrk="1" hangingPunct="1">
              <a:spcBef>
                <a:spcPct val="50000"/>
              </a:spcBef>
            </a:pPr>
            <a:r>
              <a:rPr lang="en-US"/>
              <a:t>1</a:t>
            </a:r>
            <a:r>
              <a:rPr lang="en-US" baseline="30000"/>
              <a:t>st</a:t>
            </a:r>
            <a:r>
              <a:rPr lang="en-US"/>
              <a:t> European to visit Hawaii</a:t>
            </a:r>
          </a:p>
        </p:txBody>
      </p:sp>
      <p:pic>
        <p:nvPicPr>
          <p:cNvPr id="47108" name="Picture 3"/>
          <p:cNvPicPr>
            <a:picLocks noChangeAspect="1" noChangeArrowheads="1"/>
          </p:cNvPicPr>
          <p:nvPr/>
        </p:nvPicPr>
        <p:blipFill>
          <a:blip r:embed="rId4"/>
          <a:srcRect/>
          <a:stretch>
            <a:fillRect/>
          </a:stretch>
        </p:blipFill>
        <p:spPr bwMode="auto">
          <a:xfrm>
            <a:off x="7239000" y="228600"/>
            <a:ext cx="1676400" cy="1490663"/>
          </a:xfrm>
          <a:prstGeom prst="rect">
            <a:avLst/>
          </a:prstGeom>
          <a:noFill/>
          <a:ln w="9525">
            <a:solidFill>
              <a:schemeClr val="tx1"/>
            </a:solidFill>
            <a:miter lim="800000"/>
            <a:headEnd/>
            <a:tailEnd/>
          </a:ln>
          <a:effectLst/>
        </p:spPr>
      </p:pic>
      <p:sp>
        <p:nvSpPr>
          <p:cNvPr id="47109" name="Text Box 4"/>
          <p:cNvSpPr txBox="1">
            <a:spLocks noChangeArrowheads="1"/>
          </p:cNvSpPr>
          <p:nvPr/>
        </p:nvSpPr>
        <p:spPr bwMode="auto">
          <a:xfrm>
            <a:off x="8153400" y="1371600"/>
            <a:ext cx="755650" cy="366713"/>
          </a:xfrm>
          <a:prstGeom prst="rect">
            <a:avLst/>
          </a:prstGeom>
          <a:noFill/>
          <a:ln w="9525">
            <a:noFill/>
            <a:miter lim="800000"/>
            <a:headEnd/>
            <a:tailEnd/>
          </a:ln>
          <a:effectLst/>
        </p:spPr>
        <p:txBody>
          <a:bodyPr wrap="none">
            <a:spAutoFit/>
          </a:bodyPr>
          <a:lstStyle/>
          <a:p>
            <a:pPr eaLnBrk="1" hangingPunct="1"/>
            <a:r>
              <a:rPr lang="en-US" sz="1800" b="1">
                <a:solidFill>
                  <a:srgbClr val="FF6699"/>
                </a:solidFill>
              </a:rPr>
              <a:t>Cook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203325" y="2987675"/>
            <a:ext cx="7265988" cy="579438"/>
          </a:xfrm>
          <a:prstGeom prst="rect">
            <a:avLst/>
          </a:prstGeom>
          <a:noFill/>
          <a:ln w="9525">
            <a:noFill/>
            <a:miter lim="800000"/>
            <a:headEnd/>
            <a:tailEnd/>
          </a:ln>
          <a:effectLst/>
        </p:spPr>
        <p:txBody>
          <a:bodyPr wrap="none">
            <a:spAutoFit/>
          </a:bodyPr>
          <a:lstStyle/>
          <a:p>
            <a:pPr eaLnBrk="1" hangingPunct="1"/>
            <a:r>
              <a:rPr lang="en-US" sz="3200"/>
              <a:t>How does it differ from Marine Biology?</a:t>
            </a:r>
          </a:p>
        </p:txBody>
      </p:sp>
      <p:sp>
        <p:nvSpPr>
          <p:cNvPr id="5123" name="Text Box 4"/>
          <p:cNvSpPr txBox="1">
            <a:spLocks noChangeArrowheads="1"/>
          </p:cNvSpPr>
          <p:nvPr/>
        </p:nvSpPr>
        <p:spPr bwMode="auto">
          <a:xfrm>
            <a:off x="1066800" y="1625600"/>
            <a:ext cx="7696200" cy="946150"/>
          </a:xfrm>
          <a:prstGeom prst="rect">
            <a:avLst/>
          </a:prstGeom>
          <a:noFill/>
          <a:ln w="9525">
            <a:noFill/>
            <a:miter lim="800000"/>
            <a:headEnd/>
            <a:tailEnd/>
          </a:ln>
          <a:effectLst/>
        </p:spPr>
        <p:txBody>
          <a:bodyPr>
            <a:spAutoFit/>
          </a:bodyPr>
          <a:lstStyle/>
          <a:p>
            <a:pPr eaLnBrk="1" hangingPunct="1"/>
            <a:r>
              <a:rPr lang="en-US" sz="2800"/>
              <a:t>Study of the ocean, its surroundings, and life within it.</a:t>
            </a:r>
          </a:p>
        </p:txBody>
      </p:sp>
      <p:sp>
        <p:nvSpPr>
          <p:cNvPr id="5124" name="Text Box 5"/>
          <p:cNvSpPr txBox="1">
            <a:spLocks noChangeArrowheads="1"/>
          </p:cNvSpPr>
          <p:nvPr/>
        </p:nvSpPr>
        <p:spPr bwMode="auto">
          <a:xfrm>
            <a:off x="1143000" y="4191000"/>
            <a:ext cx="6721475" cy="1373188"/>
          </a:xfrm>
          <a:prstGeom prst="rect">
            <a:avLst/>
          </a:prstGeom>
          <a:noFill/>
          <a:ln w="9525">
            <a:noFill/>
            <a:miter lim="800000"/>
            <a:headEnd/>
            <a:tailEnd/>
          </a:ln>
          <a:effectLst/>
        </p:spPr>
        <p:txBody>
          <a:bodyPr>
            <a:spAutoFit/>
          </a:bodyPr>
          <a:lstStyle/>
          <a:p>
            <a:pPr eaLnBrk="1" hangingPunct="1"/>
            <a:r>
              <a:rPr lang="en-US" sz="2800"/>
              <a:t>Marine bio studies marine organisms’ anatomy, physiology, behavior; more individualistic.</a:t>
            </a:r>
          </a:p>
        </p:txBody>
      </p:sp>
      <p:grpSp>
        <p:nvGrpSpPr>
          <p:cNvPr id="2" name="Group 6"/>
          <p:cNvGrpSpPr>
            <a:grpSpLocks/>
          </p:cNvGrpSpPr>
          <p:nvPr/>
        </p:nvGrpSpPr>
        <p:grpSpPr bwMode="auto">
          <a:xfrm>
            <a:off x="685800" y="1828800"/>
            <a:ext cx="304800" cy="228600"/>
            <a:chOff x="336" y="672"/>
            <a:chExt cx="4032" cy="2832"/>
          </a:xfrm>
        </p:grpSpPr>
        <p:sp>
          <p:nvSpPr>
            <p:cNvPr id="5131" name="Oval 7"/>
            <p:cNvSpPr>
              <a:spLocks noChangeArrowheads="1"/>
            </p:cNvSpPr>
            <p:nvPr/>
          </p:nvSpPr>
          <p:spPr bwMode="auto">
            <a:xfrm>
              <a:off x="336" y="3264"/>
              <a:ext cx="2736" cy="240"/>
            </a:xfrm>
            <a:prstGeom prst="ellipse">
              <a:avLst/>
            </a:prstGeom>
            <a:solidFill>
              <a:schemeClr val="bg2"/>
            </a:solidFill>
            <a:ln w="9525">
              <a:noFill/>
              <a:round/>
              <a:headEnd/>
              <a:tailEnd/>
            </a:ln>
            <a:effectLst/>
          </p:spPr>
          <p:txBody>
            <a:bodyPr wrap="none" anchor="ctr"/>
            <a:lstStyle/>
            <a:p>
              <a:pPr eaLnBrk="1" hangingPunct="1"/>
              <a:endParaRPr lang="en-US"/>
            </a:p>
          </p:txBody>
        </p:sp>
        <p:sp>
          <p:nvSpPr>
            <p:cNvPr id="5132" name="Oval 8"/>
            <p:cNvSpPr>
              <a:spLocks noChangeArrowheads="1"/>
            </p:cNvSpPr>
            <p:nvPr/>
          </p:nvSpPr>
          <p:spPr bwMode="auto">
            <a:xfrm>
              <a:off x="1248" y="672"/>
              <a:ext cx="3120" cy="2736"/>
            </a:xfrm>
            <a:prstGeom prst="ellipse">
              <a:avLst/>
            </a:prstGeom>
            <a:solidFill>
              <a:schemeClr val="accent2"/>
            </a:solidFill>
            <a:ln w="9525">
              <a:noFill/>
              <a:round/>
              <a:headEnd/>
              <a:tailEnd/>
            </a:ln>
            <a:effectLst/>
          </p:spPr>
          <p:txBody>
            <a:bodyPr wrap="none" anchor="ctr"/>
            <a:lstStyle/>
            <a:p>
              <a:pPr eaLnBrk="1" hangingPunct="1"/>
              <a:endParaRPr lang="en-US"/>
            </a:p>
          </p:txBody>
        </p:sp>
        <p:sp>
          <p:nvSpPr>
            <p:cNvPr id="5133" name="Oval 9"/>
            <p:cNvSpPr>
              <a:spLocks noChangeArrowheads="1"/>
            </p:cNvSpPr>
            <p:nvPr/>
          </p:nvSpPr>
          <p:spPr bwMode="auto">
            <a:xfrm rot="2146570">
              <a:off x="2688" y="1200"/>
              <a:ext cx="1200" cy="192"/>
            </a:xfrm>
            <a:prstGeom prst="ellipse">
              <a:avLst/>
            </a:prstGeom>
            <a:solidFill>
              <a:schemeClr val="bg1"/>
            </a:solidFill>
            <a:ln w="9525">
              <a:noFill/>
              <a:round/>
              <a:headEnd/>
              <a:tailEnd/>
            </a:ln>
            <a:effectLst/>
          </p:spPr>
          <p:txBody>
            <a:bodyPr wrap="none" anchor="ctr"/>
            <a:lstStyle/>
            <a:p>
              <a:pPr eaLnBrk="1" hangingPunct="1"/>
              <a:endParaRPr lang="en-US"/>
            </a:p>
          </p:txBody>
        </p:sp>
      </p:grpSp>
      <p:grpSp>
        <p:nvGrpSpPr>
          <p:cNvPr id="3" name="Group 10"/>
          <p:cNvGrpSpPr>
            <a:grpSpLocks/>
          </p:cNvGrpSpPr>
          <p:nvPr/>
        </p:nvGrpSpPr>
        <p:grpSpPr bwMode="auto">
          <a:xfrm>
            <a:off x="685800" y="4343400"/>
            <a:ext cx="304800" cy="228600"/>
            <a:chOff x="336" y="672"/>
            <a:chExt cx="4032" cy="2832"/>
          </a:xfrm>
        </p:grpSpPr>
        <p:sp>
          <p:nvSpPr>
            <p:cNvPr id="5128" name="Oval 11"/>
            <p:cNvSpPr>
              <a:spLocks noChangeArrowheads="1"/>
            </p:cNvSpPr>
            <p:nvPr/>
          </p:nvSpPr>
          <p:spPr bwMode="auto">
            <a:xfrm>
              <a:off x="336" y="3264"/>
              <a:ext cx="2736" cy="240"/>
            </a:xfrm>
            <a:prstGeom prst="ellipse">
              <a:avLst/>
            </a:prstGeom>
            <a:solidFill>
              <a:schemeClr val="bg2"/>
            </a:solidFill>
            <a:ln w="9525">
              <a:noFill/>
              <a:round/>
              <a:headEnd/>
              <a:tailEnd/>
            </a:ln>
            <a:effectLst/>
          </p:spPr>
          <p:txBody>
            <a:bodyPr wrap="none" anchor="ctr"/>
            <a:lstStyle/>
            <a:p>
              <a:pPr eaLnBrk="1" hangingPunct="1"/>
              <a:endParaRPr lang="en-US"/>
            </a:p>
          </p:txBody>
        </p:sp>
        <p:sp>
          <p:nvSpPr>
            <p:cNvPr id="5129" name="Oval 12"/>
            <p:cNvSpPr>
              <a:spLocks noChangeArrowheads="1"/>
            </p:cNvSpPr>
            <p:nvPr/>
          </p:nvSpPr>
          <p:spPr bwMode="auto">
            <a:xfrm>
              <a:off x="1248" y="672"/>
              <a:ext cx="3120" cy="2736"/>
            </a:xfrm>
            <a:prstGeom prst="ellipse">
              <a:avLst/>
            </a:prstGeom>
            <a:solidFill>
              <a:schemeClr val="accent2"/>
            </a:solidFill>
            <a:ln w="9525">
              <a:noFill/>
              <a:round/>
              <a:headEnd/>
              <a:tailEnd/>
            </a:ln>
            <a:effectLst/>
          </p:spPr>
          <p:txBody>
            <a:bodyPr wrap="none" anchor="ctr"/>
            <a:lstStyle/>
            <a:p>
              <a:pPr eaLnBrk="1" hangingPunct="1"/>
              <a:endParaRPr lang="en-US"/>
            </a:p>
          </p:txBody>
        </p:sp>
        <p:sp>
          <p:nvSpPr>
            <p:cNvPr id="5130" name="Oval 13"/>
            <p:cNvSpPr>
              <a:spLocks noChangeArrowheads="1"/>
            </p:cNvSpPr>
            <p:nvPr/>
          </p:nvSpPr>
          <p:spPr bwMode="auto">
            <a:xfrm rot="2146570">
              <a:off x="2688" y="1200"/>
              <a:ext cx="1200" cy="192"/>
            </a:xfrm>
            <a:prstGeom prst="ellipse">
              <a:avLst/>
            </a:prstGeom>
            <a:solidFill>
              <a:schemeClr val="bg1"/>
            </a:solidFill>
            <a:ln w="9525">
              <a:noFill/>
              <a:round/>
              <a:headEnd/>
              <a:tailEnd/>
            </a:ln>
            <a:effectLst/>
          </p:spPr>
          <p:txBody>
            <a:bodyPr wrap="none" anchor="ctr"/>
            <a:lstStyle/>
            <a:p>
              <a:pPr eaLnBrk="1" hangingPunct="1"/>
              <a:endParaRPr lang="en-US"/>
            </a:p>
          </p:txBody>
        </p:sp>
      </p:grpSp>
      <p:sp>
        <p:nvSpPr>
          <p:cNvPr id="5127" name="WordArt 14"/>
          <p:cNvSpPr>
            <a:spLocks noChangeArrowheads="1" noChangeShapeType="1" noTextEdit="1"/>
          </p:cNvSpPr>
          <p:nvPr/>
        </p:nvSpPr>
        <p:spPr bwMode="auto">
          <a:xfrm>
            <a:off x="1676400" y="609600"/>
            <a:ext cx="5876925" cy="647700"/>
          </a:xfrm>
          <a:prstGeom prst="rect">
            <a:avLst/>
          </a:prstGeom>
        </p:spPr>
        <p:txBody>
          <a:bodyPr wrap="none" fromWordArt="1">
            <a:prstTxWarp prst="textPlain">
              <a:avLst>
                <a:gd name="adj" fmla="val 50000"/>
              </a:avLst>
            </a:prstTxWarp>
          </a:bodyPr>
          <a:lstStyle/>
          <a:p>
            <a:pPr algn="ctr"/>
            <a:r>
              <a:rPr lang="en-US" sz="3600" kern="10" spc="720">
                <a:ln w="9525">
                  <a:noFill/>
                  <a:round/>
                  <a:headEnd/>
                  <a:tailEnd/>
                </a:ln>
                <a:gradFill rotWithShape="1">
                  <a:gsLst>
                    <a:gs pos="0">
                      <a:schemeClr val="accent2"/>
                    </a:gs>
                    <a:gs pos="100000">
                      <a:schemeClr val="accent1"/>
                    </a:gs>
                  </a:gsLst>
                  <a:lin ang="5400000" scaled="1"/>
                </a:gradFill>
                <a:effectLst>
                  <a:outerShdw dist="45791" dir="3378596" algn="ctr" rotWithShape="0">
                    <a:srgbClr val="4D4D4D"/>
                  </a:outerShdw>
                </a:effectLst>
                <a:latin typeface="Arial Black"/>
              </a:rPr>
              <a:t>What is Oceanography?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81000" y="609600"/>
            <a:ext cx="8169275" cy="1187450"/>
          </a:xfrm>
          <a:prstGeom prst="rect">
            <a:avLst/>
          </a:prstGeom>
          <a:noFill/>
          <a:ln w="9525">
            <a:noFill/>
            <a:miter lim="800000"/>
            <a:headEnd/>
            <a:tailEnd/>
          </a:ln>
          <a:effectLst/>
        </p:spPr>
        <p:txBody>
          <a:bodyPr>
            <a:spAutoFit/>
          </a:bodyPr>
          <a:lstStyle/>
          <a:p>
            <a:pPr eaLnBrk="1" hangingPunct="1"/>
            <a:r>
              <a:rPr lang="en-US" b="1" dirty="0">
                <a:solidFill>
                  <a:srgbClr val="000066"/>
                </a:solidFill>
              </a:rPr>
              <a:t>Humboldt</a:t>
            </a:r>
            <a:r>
              <a:rPr lang="en-US" dirty="0"/>
              <a:t> (1800’s)- German naturalist, contributions in geophysics, meteorology, and oceanography</a:t>
            </a:r>
          </a:p>
          <a:p>
            <a:pPr eaLnBrk="1" hangingPunct="1"/>
            <a:endParaRPr lang="en-US" b="1" dirty="0">
              <a:solidFill>
                <a:srgbClr val="000066"/>
              </a:solidFill>
            </a:endParaRPr>
          </a:p>
        </p:txBody>
      </p:sp>
      <p:pic>
        <p:nvPicPr>
          <p:cNvPr id="49155" name="Picture 4" descr="http://www.bu.edu/bridge/archive/1999/10-08/photos/humb.jpeg">
            <a:hlinkClick r:id="rId3"/>
          </p:cNvPr>
          <p:cNvPicPr>
            <a:picLocks noChangeAspect="1" noChangeArrowheads="1"/>
          </p:cNvPicPr>
          <p:nvPr/>
        </p:nvPicPr>
        <p:blipFill>
          <a:blip r:embed="rId4"/>
          <a:srcRect/>
          <a:stretch>
            <a:fillRect/>
          </a:stretch>
        </p:blipFill>
        <p:spPr bwMode="auto">
          <a:xfrm>
            <a:off x="6934200" y="1143000"/>
            <a:ext cx="1428750" cy="2000250"/>
          </a:xfrm>
          <a:prstGeom prst="rect">
            <a:avLst/>
          </a:prstGeom>
          <a:noFill/>
          <a:ln w="9525">
            <a:noFill/>
            <a:miter lim="800000"/>
            <a:headEnd/>
            <a:tailEnd/>
          </a:ln>
        </p:spPr>
      </p:pic>
      <p:pic>
        <p:nvPicPr>
          <p:cNvPr id="49156" name="Picture 6" descr="http://www.geol.umd.edu/~jmerck/galsite/research/projects/fitz/currents.gif"/>
          <p:cNvPicPr>
            <a:picLocks noChangeAspect="1" noChangeArrowheads="1"/>
          </p:cNvPicPr>
          <p:nvPr/>
        </p:nvPicPr>
        <p:blipFill>
          <a:blip r:embed="rId5"/>
          <a:srcRect/>
          <a:stretch>
            <a:fillRect/>
          </a:stretch>
        </p:blipFill>
        <p:spPr bwMode="auto">
          <a:xfrm>
            <a:off x="685800" y="1600200"/>
            <a:ext cx="5334000" cy="50736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838200" y="304800"/>
            <a:ext cx="6934200" cy="228600"/>
          </a:xfrm>
          <a:prstGeom prst="rect">
            <a:avLst/>
          </a:prstGeom>
          <a:noFill/>
          <a:ln w="9525">
            <a:noFill/>
            <a:miter lim="800000"/>
            <a:headEnd/>
            <a:tailEnd/>
          </a:ln>
          <a:effectLst>
            <a:outerShdw dist="35921" dir="2700000" algn="ctr" rotWithShape="0">
              <a:schemeClr val="tx1"/>
            </a:outerShdw>
          </a:effectLst>
        </p:spPr>
        <p:txBody>
          <a:bodyPr anchor="ctr"/>
          <a:lstStyle/>
          <a:p>
            <a:pPr algn="ctr" eaLnBrk="1" hangingPunct="1"/>
            <a:r>
              <a:rPr lang="en-US" sz="4400" dirty="0">
                <a:solidFill>
                  <a:srgbClr val="FF0000"/>
                </a:solidFill>
              </a:rPr>
              <a:t>Voyage of the HMS Beagle</a:t>
            </a:r>
          </a:p>
        </p:txBody>
      </p:sp>
      <p:pic>
        <p:nvPicPr>
          <p:cNvPr id="51203" name="Picture 3" descr="hmsbeag.jpg                                                    00000010 Dave's HD                      ABA78158:"/>
          <p:cNvPicPr>
            <a:picLocks noChangeAspect="1" noChangeArrowheads="1"/>
          </p:cNvPicPr>
          <p:nvPr/>
        </p:nvPicPr>
        <p:blipFill>
          <a:blip r:embed="rId3"/>
          <a:srcRect/>
          <a:stretch>
            <a:fillRect/>
          </a:stretch>
        </p:blipFill>
        <p:spPr bwMode="auto">
          <a:xfrm>
            <a:off x="228600" y="914400"/>
            <a:ext cx="2362200" cy="1509713"/>
          </a:xfrm>
          <a:prstGeom prst="rect">
            <a:avLst/>
          </a:prstGeom>
          <a:noFill/>
          <a:ln w="9525">
            <a:noFill/>
            <a:miter lim="800000"/>
            <a:headEnd/>
            <a:tailEnd/>
          </a:ln>
        </p:spPr>
      </p:pic>
      <p:sp>
        <p:nvSpPr>
          <p:cNvPr id="51204" name="Rectangle 4"/>
          <p:cNvSpPr>
            <a:spLocks noChangeArrowheads="1"/>
          </p:cNvSpPr>
          <p:nvPr/>
        </p:nvSpPr>
        <p:spPr bwMode="auto">
          <a:xfrm>
            <a:off x="304800" y="5245100"/>
            <a:ext cx="8534400" cy="138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t>Darwin (1831): </a:t>
            </a:r>
          </a:p>
          <a:p>
            <a:pPr eaLnBrk="1" hangingPunct="1">
              <a:spcBef>
                <a:spcPct val="50000"/>
              </a:spcBef>
              <a:buFontTx/>
              <a:buChar char="•"/>
            </a:pPr>
            <a:r>
              <a:rPr lang="en-US"/>
              <a:t>Subsidence theory of coral reef formation (atolls) &amp; origin of species</a:t>
            </a:r>
          </a:p>
        </p:txBody>
      </p:sp>
      <p:pic>
        <p:nvPicPr>
          <p:cNvPr id="51205" name="Picture 5" descr="darwin2.gif                                                    00000010 Dave's HD                      ABA78158:"/>
          <p:cNvPicPr>
            <a:picLocks noChangeAspect="1" noChangeArrowheads="1"/>
          </p:cNvPicPr>
          <p:nvPr/>
        </p:nvPicPr>
        <p:blipFill>
          <a:blip r:embed="rId4"/>
          <a:srcRect/>
          <a:stretch>
            <a:fillRect/>
          </a:stretch>
        </p:blipFill>
        <p:spPr bwMode="auto">
          <a:xfrm>
            <a:off x="533400" y="2667000"/>
            <a:ext cx="1754188" cy="2438400"/>
          </a:xfrm>
          <a:prstGeom prst="rect">
            <a:avLst/>
          </a:prstGeom>
          <a:noFill/>
          <a:ln w="9525">
            <a:noFill/>
            <a:miter lim="800000"/>
            <a:headEnd/>
            <a:tailEnd/>
          </a:ln>
        </p:spPr>
      </p:pic>
      <p:sp>
        <p:nvSpPr>
          <p:cNvPr id="51206" name="Rectangle 6"/>
          <p:cNvSpPr>
            <a:spLocks noChangeArrowheads="1"/>
          </p:cNvSpPr>
          <p:nvPr/>
        </p:nvSpPr>
        <p:spPr bwMode="auto">
          <a:xfrm>
            <a:off x="174625" y="2320925"/>
            <a:ext cx="9144000" cy="0"/>
          </a:xfrm>
          <a:prstGeom prst="rect">
            <a:avLst/>
          </a:prstGeom>
          <a:noFill/>
          <a:ln w="9525">
            <a:noFill/>
            <a:miter lim="800000"/>
            <a:headEnd/>
            <a:tailEnd/>
          </a:ln>
          <a:effectLst/>
        </p:spPr>
        <p:txBody>
          <a:bodyPr>
            <a:spAutoFit/>
          </a:bodyPr>
          <a:lstStyle/>
          <a:p>
            <a:pPr eaLnBrk="1" hangingPunct="1"/>
            <a:endParaRPr lang="en-US"/>
          </a:p>
        </p:txBody>
      </p:sp>
      <p:pic>
        <p:nvPicPr>
          <p:cNvPr id="51207" name="Picture 8" descr="map highlighting the route of H.M.S. Beagle in its around the world expedition--Britain to Brazil, Argentina, Chile, Galapagos Islands, New Zealand, Australia, South Africa, Brazil, and finally back to Britain"/>
          <p:cNvPicPr>
            <a:picLocks noChangeAspect="1" noChangeArrowheads="1"/>
          </p:cNvPicPr>
          <p:nvPr/>
        </p:nvPicPr>
        <p:blipFill>
          <a:blip r:embed="rId5"/>
          <a:srcRect/>
          <a:stretch>
            <a:fillRect/>
          </a:stretch>
        </p:blipFill>
        <p:spPr bwMode="auto">
          <a:xfrm>
            <a:off x="2743200" y="914400"/>
            <a:ext cx="6172200" cy="2921000"/>
          </a:xfrm>
          <a:prstGeom prst="rect">
            <a:avLst/>
          </a:prstGeom>
          <a:solidFill>
            <a:schemeClr val="bg1"/>
          </a:solidFill>
          <a:ln w="9525">
            <a:noFill/>
            <a:miter lim="800000"/>
            <a:headEnd/>
            <a:tailEnd/>
          </a:ln>
        </p:spPr>
      </p:pic>
      <p:grpSp>
        <p:nvGrpSpPr>
          <p:cNvPr id="2" name="Group 16"/>
          <p:cNvGrpSpPr>
            <a:grpSpLocks/>
          </p:cNvGrpSpPr>
          <p:nvPr/>
        </p:nvGrpSpPr>
        <p:grpSpPr bwMode="auto">
          <a:xfrm>
            <a:off x="184150" y="5791200"/>
            <a:ext cx="381000" cy="304800"/>
            <a:chOff x="336" y="672"/>
            <a:chExt cx="4032" cy="2832"/>
          </a:xfrm>
        </p:grpSpPr>
        <p:sp>
          <p:nvSpPr>
            <p:cNvPr id="51209" name="Oval 17"/>
            <p:cNvSpPr>
              <a:spLocks noChangeArrowheads="1"/>
            </p:cNvSpPr>
            <p:nvPr/>
          </p:nvSpPr>
          <p:spPr bwMode="auto">
            <a:xfrm>
              <a:off x="336" y="3264"/>
              <a:ext cx="2736" cy="240"/>
            </a:xfrm>
            <a:prstGeom prst="ellipse">
              <a:avLst/>
            </a:prstGeom>
            <a:solidFill>
              <a:schemeClr val="bg2"/>
            </a:solidFill>
            <a:ln w="9525">
              <a:noFill/>
              <a:round/>
              <a:headEnd/>
              <a:tailEnd/>
            </a:ln>
            <a:effectLst/>
          </p:spPr>
          <p:txBody>
            <a:bodyPr wrap="none" anchor="ctr"/>
            <a:lstStyle/>
            <a:p>
              <a:pPr eaLnBrk="1" hangingPunct="1"/>
              <a:endParaRPr lang="en-US"/>
            </a:p>
          </p:txBody>
        </p:sp>
        <p:sp>
          <p:nvSpPr>
            <p:cNvPr id="51210" name="Oval 18"/>
            <p:cNvSpPr>
              <a:spLocks noChangeArrowheads="1"/>
            </p:cNvSpPr>
            <p:nvPr/>
          </p:nvSpPr>
          <p:spPr bwMode="auto">
            <a:xfrm>
              <a:off x="1248" y="672"/>
              <a:ext cx="3120" cy="2736"/>
            </a:xfrm>
            <a:prstGeom prst="ellipse">
              <a:avLst/>
            </a:prstGeom>
            <a:solidFill>
              <a:schemeClr val="accent2"/>
            </a:solidFill>
            <a:ln w="9525">
              <a:noFill/>
              <a:round/>
              <a:headEnd/>
              <a:tailEnd/>
            </a:ln>
            <a:effectLst/>
          </p:spPr>
          <p:txBody>
            <a:bodyPr wrap="none" anchor="ctr"/>
            <a:lstStyle/>
            <a:p>
              <a:pPr eaLnBrk="1" hangingPunct="1"/>
              <a:endParaRPr lang="en-US"/>
            </a:p>
          </p:txBody>
        </p:sp>
        <p:sp>
          <p:nvSpPr>
            <p:cNvPr id="51211" name="Oval 19"/>
            <p:cNvSpPr>
              <a:spLocks noChangeArrowheads="1"/>
            </p:cNvSpPr>
            <p:nvPr/>
          </p:nvSpPr>
          <p:spPr bwMode="auto">
            <a:xfrm rot="2146570">
              <a:off x="2688" y="1200"/>
              <a:ext cx="1200" cy="192"/>
            </a:xfrm>
            <a:prstGeom prst="ellipse">
              <a:avLst/>
            </a:prstGeom>
            <a:solidFill>
              <a:schemeClr val="bg1"/>
            </a:solidFill>
            <a:ln w="9525">
              <a:noFill/>
              <a:round/>
              <a:headEnd/>
              <a:tailEnd/>
            </a:ln>
            <a:effectLst/>
          </p:spPr>
          <p:txBody>
            <a:bodyPr wrap="none" anchor="ctr"/>
            <a:lstStyle/>
            <a:p>
              <a:pPr eaLnBrk="1" hangingPunct="1"/>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362200" y="685800"/>
            <a:ext cx="6723063" cy="457200"/>
          </a:xfrm>
          <a:prstGeom prst="rect">
            <a:avLst/>
          </a:prstGeom>
          <a:noFill/>
          <a:ln w="9525">
            <a:noFill/>
            <a:miter lim="800000"/>
            <a:headEnd/>
            <a:tailEnd/>
          </a:ln>
          <a:effectLst/>
        </p:spPr>
        <p:txBody>
          <a:bodyPr wrap="none">
            <a:spAutoFit/>
          </a:bodyPr>
          <a:lstStyle/>
          <a:p>
            <a:pPr eaLnBrk="1" hangingPunct="1"/>
            <a:r>
              <a:rPr lang="en-US" b="1" dirty="0">
                <a:solidFill>
                  <a:srgbClr val="000066"/>
                </a:solidFill>
              </a:rPr>
              <a:t>Ben Franklin</a:t>
            </a:r>
            <a:r>
              <a:rPr lang="en-US" dirty="0"/>
              <a:t> (1770’s)- mapped the Gulf Stream</a:t>
            </a:r>
          </a:p>
        </p:txBody>
      </p:sp>
      <p:pic>
        <p:nvPicPr>
          <p:cNvPr id="53251" name="Picture 7"/>
          <p:cNvPicPr>
            <a:picLocks noChangeAspect="1" noChangeArrowheads="1"/>
          </p:cNvPicPr>
          <p:nvPr/>
        </p:nvPicPr>
        <p:blipFill>
          <a:blip r:embed="rId3"/>
          <a:srcRect/>
          <a:stretch>
            <a:fillRect/>
          </a:stretch>
        </p:blipFill>
        <p:spPr bwMode="auto">
          <a:xfrm>
            <a:off x="228600" y="152400"/>
            <a:ext cx="2057400" cy="1838325"/>
          </a:xfrm>
          <a:prstGeom prst="rect">
            <a:avLst/>
          </a:prstGeom>
          <a:noFill/>
          <a:ln w="9525">
            <a:noFill/>
            <a:miter lim="800000"/>
            <a:headEnd/>
            <a:tailEnd/>
          </a:ln>
          <a:effectLst/>
        </p:spPr>
      </p:pic>
      <p:pic>
        <p:nvPicPr>
          <p:cNvPr id="53252" name="Picture 13" descr="http://kingfish.coastal.edu/gulfstream/franklin.jpg"/>
          <p:cNvPicPr>
            <a:picLocks noChangeAspect="1" noChangeArrowheads="1"/>
          </p:cNvPicPr>
          <p:nvPr/>
        </p:nvPicPr>
        <p:blipFill>
          <a:blip r:embed="rId4"/>
          <a:srcRect/>
          <a:stretch>
            <a:fillRect/>
          </a:stretch>
        </p:blipFill>
        <p:spPr bwMode="auto">
          <a:xfrm>
            <a:off x="152400" y="2133601"/>
            <a:ext cx="4343400" cy="3657600"/>
          </a:xfrm>
          <a:prstGeom prst="rect">
            <a:avLst/>
          </a:prstGeom>
          <a:noFill/>
          <a:ln w="9525">
            <a:noFill/>
            <a:miter lim="800000"/>
            <a:headEnd/>
            <a:tailEnd/>
          </a:ln>
        </p:spPr>
      </p:pic>
      <p:grpSp>
        <p:nvGrpSpPr>
          <p:cNvPr id="2" name="Group 17"/>
          <p:cNvGrpSpPr>
            <a:grpSpLocks/>
          </p:cNvGrpSpPr>
          <p:nvPr/>
        </p:nvGrpSpPr>
        <p:grpSpPr bwMode="auto">
          <a:xfrm>
            <a:off x="2339975" y="2143125"/>
            <a:ext cx="4465638" cy="2514600"/>
            <a:chOff x="0" y="0"/>
            <a:chExt cx="2813" cy="1584"/>
          </a:xfrm>
        </p:grpSpPr>
        <p:sp>
          <p:nvSpPr>
            <p:cNvPr id="53257" name="Rectangle 14"/>
            <p:cNvSpPr>
              <a:spLocks noChangeArrowheads="1"/>
            </p:cNvSpPr>
            <p:nvPr/>
          </p:nvSpPr>
          <p:spPr bwMode="auto">
            <a:xfrm>
              <a:off x="0" y="0"/>
              <a:ext cx="2813" cy="0"/>
            </a:xfrm>
            <a:prstGeom prst="rect">
              <a:avLst/>
            </a:prstGeom>
            <a:noFill/>
            <a:ln w="9525">
              <a:noFill/>
              <a:miter lim="800000"/>
              <a:headEnd/>
              <a:tailEnd/>
            </a:ln>
            <a:effectLst/>
          </p:spPr>
          <p:txBody>
            <a:bodyPr>
              <a:spAutoFit/>
            </a:bodyPr>
            <a:lstStyle/>
            <a:p>
              <a:pPr eaLnBrk="1" hangingPunct="1"/>
              <a:endParaRPr lang="en-US"/>
            </a:p>
          </p:txBody>
        </p:sp>
        <p:sp>
          <p:nvSpPr>
            <p:cNvPr id="53258" name="Rectangle 15"/>
            <p:cNvSpPr>
              <a:spLocks noChangeArrowheads="1"/>
            </p:cNvSpPr>
            <p:nvPr/>
          </p:nvSpPr>
          <p:spPr bwMode="auto">
            <a:xfrm>
              <a:off x="0" y="0"/>
              <a:ext cx="2450" cy="1584"/>
            </a:xfrm>
            <a:prstGeom prst="rect">
              <a:avLst/>
            </a:prstGeom>
            <a:noFill/>
            <a:ln w="9525">
              <a:noFill/>
              <a:miter lim="800000"/>
              <a:headEnd/>
              <a:tailEnd/>
            </a:ln>
            <a:effectLst/>
          </p:spPr>
          <p:txBody>
            <a:bodyPr anchor="ctr"/>
            <a:lstStyle/>
            <a:p>
              <a:pPr eaLnBrk="1" hangingPunct="1"/>
              <a:r>
                <a:rPr lang="en-US">
                  <a:latin typeface="Times New Roman" pitchFamily="18" charset="0"/>
                </a:rPr>
                <a:t>  </a:t>
              </a:r>
              <a:r>
                <a:rPr lang="en-US" sz="15900">
                  <a:latin typeface="Times New Roman" pitchFamily="18" charset="0"/>
                </a:rPr>
                <a:t> </a:t>
              </a:r>
              <a:r>
                <a:rPr lang="en-US">
                  <a:latin typeface="Times New Roman" pitchFamily="18" charset="0"/>
                </a:rPr>
                <a:t>                                        </a:t>
              </a:r>
            </a:p>
          </p:txBody>
        </p:sp>
      </p:grpSp>
      <p:sp>
        <p:nvSpPr>
          <p:cNvPr id="53256" name="Text Box 19"/>
          <p:cNvSpPr txBox="1">
            <a:spLocks noChangeArrowheads="1"/>
          </p:cNvSpPr>
          <p:nvPr/>
        </p:nvSpPr>
        <p:spPr bwMode="auto">
          <a:xfrm>
            <a:off x="1905000" y="6248400"/>
            <a:ext cx="863600" cy="457200"/>
          </a:xfrm>
          <a:prstGeom prst="rect">
            <a:avLst/>
          </a:prstGeom>
          <a:noFill/>
          <a:ln w="9525">
            <a:noFill/>
            <a:miter lim="800000"/>
            <a:headEnd/>
            <a:tailEnd/>
          </a:ln>
          <a:effectLst/>
        </p:spPr>
        <p:txBody>
          <a:bodyPr wrap="none">
            <a:spAutoFit/>
          </a:bodyPr>
          <a:lstStyle/>
          <a:p>
            <a:pPr eaLnBrk="1" hangingPunct="1"/>
            <a:r>
              <a:rPr lang="en-US"/>
              <a:t>1786</a:t>
            </a:r>
          </a:p>
        </p:txBody>
      </p:sp>
      <p:pic>
        <p:nvPicPr>
          <p:cNvPr id="37890" name="Picture 2" descr="https://upload.wikimedia.org/wikipedia/commons/thumb/1/19/Golfstrom.jpg/300px-Golfstrom.jpg"/>
          <p:cNvPicPr>
            <a:picLocks noChangeAspect="1" noChangeArrowheads="1"/>
          </p:cNvPicPr>
          <p:nvPr/>
        </p:nvPicPr>
        <p:blipFill>
          <a:blip r:embed="rId5"/>
          <a:srcRect/>
          <a:stretch>
            <a:fillRect/>
          </a:stretch>
        </p:blipFill>
        <p:spPr bwMode="auto">
          <a:xfrm>
            <a:off x="4800600" y="2209800"/>
            <a:ext cx="4114800" cy="3276600"/>
          </a:xfrm>
          <a:prstGeom prst="rect">
            <a:avLst/>
          </a:prstGeom>
          <a:noFill/>
        </p:spPr>
      </p:pic>
      <p:sp>
        <p:nvSpPr>
          <p:cNvPr id="12" name="TextBox 11"/>
          <p:cNvSpPr txBox="1"/>
          <p:nvPr/>
        </p:nvSpPr>
        <p:spPr>
          <a:xfrm>
            <a:off x="4648200" y="5562600"/>
            <a:ext cx="4343400" cy="1077218"/>
          </a:xfrm>
          <a:prstGeom prst="rect">
            <a:avLst/>
          </a:prstGeom>
          <a:noFill/>
        </p:spPr>
        <p:txBody>
          <a:bodyPr wrap="square" rtlCol="0">
            <a:spAutoFit/>
          </a:bodyPr>
          <a:lstStyle/>
          <a:p>
            <a:r>
              <a:rPr lang="en-US" sz="1600" dirty="0">
                <a:solidFill>
                  <a:schemeClr val="accent1">
                    <a:lumMod val="60000"/>
                    <a:lumOff val="40000"/>
                  </a:schemeClr>
                </a:solidFill>
                <a:hlinkClick r:id="rId6" tooltip="Surface temperature"/>
              </a:rPr>
              <a:t>Surface temperatures</a:t>
            </a:r>
            <a:r>
              <a:rPr lang="en-US" sz="1600" dirty="0"/>
              <a:t> in the western North Atlantic. The North American landmass is black and dark blue (cold), while the Gulf Stream is red (warm). Source</a:t>
            </a:r>
            <a:r>
              <a:rPr lang="en-US" sz="1600" dirty="0" smtClean="0"/>
              <a:t>: </a:t>
            </a:r>
            <a:r>
              <a:rPr lang="en-US" sz="1600" dirty="0" smtClean="0">
                <a:hlinkClick r:id="rId7" tooltip="NASA"/>
              </a:rPr>
              <a:t>NASA</a:t>
            </a:r>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28600" y="762000"/>
            <a:ext cx="7848600" cy="3935413"/>
          </a:xfrm>
          <a:prstGeom prst="rect">
            <a:avLst/>
          </a:prstGeom>
          <a:noFill/>
          <a:ln w="9525">
            <a:noFill/>
            <a:miter lim="800000"/>
            <a:headEnd/>
            <a:tailEnd/>
          </a:ln>
          <a:effectLst/>
        </p:spPr>
        <p:txBody>
          <a:bodyPr>
            <a:spAutoFit/>
          </a:bodyPr>
          <a:lstStyle/>
          <a:p>
            <a:pPr marL="457200" indent="-457200" eaLnBrk="1" hangingPunct="1">
              <a:buFontTx/>
              <a:buChar char="•"/>
            </a:pPr>
            <a:r>
              <a:rPr lang="en-US" sz="2800"/>
              <a:t>collected thousands of biological and sea bottom samples</a:t>
            </a:r>
          </a:p>
          <a:p>
            <a:pPr marL="457200" indent="-457200" eaLnBrk="1" hangingPunct="1">
              <a:buFontTx/>
              <a:buChar char="•"/>
            </a:pPr>
            <a:r>
              <a:rPr lang="en-US" sz="2800"/>
              <a:t>traveled in every ocean except arctic</a:t>
            </a:r>
          </a:p>
          <a:p>
            <a:pPr marL="457200" indent="-457200" eaLnBrk="1" hangingPunct="1">
              <a:buFontTx/>
              <a:buChar char="•"/>
            </a:pPr>
            <a:r>
              <a:rPr lang="en-US" sz="2800"/>
              <a:t>cruise directed by Charles Wyville Thompson</a:t>
            </a:r>
          </a:p>
          <a:p>
            <a:pPr marL="457200" indent="-457200" eaLnBrk="1" hangingPunct="1">
              <a:buFontTx/>
              <a:buChar char="•"/>
            </a:pPr>
            <a:r>
              <a:rPr lang="en-US" sz="2800"/>
              <a:t>362 stations, 715 new genera, 5000 new species</a:t>
            </a:r>
          </a:p>
          <a:p>
            <a:pPr marL="457200" indent="-457200" eaLnBrk="1" hangingPunct="1">
              <a:buFontTx/>
              <a:buChar char="•"/>
            </a:pPr>
            <a:r>
              <a:rPr lang="en-US" sz="2800"/>
              <a:t>discovered Mariana                                Trench and Mindarniad                          (34,000 ft deep) </a:t>
            </a:r>
          </a:p>
        </p:txBody>
      </p:sp>
      <p:sp>
        <p:nvSpPr>
          <p:cNvPr id="54275" name="Rectangle 7"/>
          <p:cNvSpPr>
            <a:spLocks noChangeArrowheads="1"/>
          </p:cNvSpPr>
          <p:nvPr/>
        </p:nvSpPr>
        <p:spPr bwMode="auto">
          <a:xfrm>
            <a:off x="914400" y="228600"/>
            <a:ext cx="7389813" cy="519113"/>
          </a:xfrm>
          <a:prstGeom prst="rect">
            <a:avLst/>
          </a:prstGeom>
          <a:noFill/>
          <a:ln w="9525">
            <a:noFill/>
            <a:miter lim="800000"/>
            <a:headEnd/>
            <a:tailEnd/>
          </a:ln>
          <a:effectLst/>
        </p:spPr>
        <p:txBody>
          <a:bodyPr wrap="none">
            <a:spAutoFit/>
          </a:bodyPr>
          <a:lstStyle/>
          <a:p>
            <a:pPr eaLnBrk="1" hangingPunct="1"/>
            <a:r>
              <a:rPr lang="en-US" sz="2800" b="1">
                <a:solidFill>
                  <a:srgbClr val="000066"/>
                </a:solidFill>
              </a:rPr>
              <a:t>Voyage of the HMS Challenger</a:t>
            </a:r>
            <a:r>
              <a:rPr lang="en-US" sz="2800"/>
              <a:t> (1872-1876)</a:t>
            </a:r>
          </a:p>
        </p:txBody>
      </p:sp>
      <p:sp>
        <p:nvSpPr>
          <p:cNvPr id="54276" name="Rectangle 12"/>
          <p:cNvSpPr>
            <a:spLocks noChangeArrowheads="1"/>
          </p:cNvSpPr>
          <p:nvPr/>
        </p:nvSpPr>
        <p:spPr bwMode="auto">
          <a:xfrm>
            <a:off x="73025" y="2124075"/>
            <a:ext cx="8999538" cy="85725"/>
          </a:xfrm>
          <a:prstGeom prst="rect">
            <a:avLst/>
          </a:prstGeom>
          <a:noFill/>
          <a:ln w="9525">
            <a:noFill/>
            <a:miter lim="800000"/>
            <a:headEnd/>
            <a:tailEnd/>
          </a:ln>
          <a:effectLst/>
        </p:spPr>
        <p:txBody>
          <a:bodyPr>
            <a:spAutoFit/>
          </a:bodyPr>
          <a:lstStyle/>
          <a:p>
            <a:pPr eaLnBrk="1" hangingPunct="1"/>
            <a:endParaRPr lang="en-US"/>
          </a:p>
        </p:txBody>
      </p:sp>
      <p:pic>
        <p:nvPicPr>
          <p:cNvPr id="54277" name="Picture 14" descr="http://user.bahnhof.se/~wizard/gust03/bilder/challenger_och_vetledaren.jpg"/>
          <p:cNvPicPr>
            <a:picLocks noChangeAspect="1" noChangeArrowheads="1"/>
          </p:cNvPicPr>
          <p:nvPr/>
        </p:nvPicPr>
        <p:blipFill>
          <a:blip r:embed="rId3"/>
          <a:srcRect/>
          <a:stretch>
            <a:fillRect/>
          </a:stretch>
        </p:blipFill>
        <p:spPr bwMode="auto">
          <a:xfrm>
            <a:off x="4648200" y="3352800"/>
            <a:ext cx="4495800" cy="2997200"/>
          </a:xfrm>
          <a:prstGeom prst="rect">
            <a:avLst/>
          </a:prstGeom>
          <a:noFill/>
          <a:ln w="9525">
            <a:noFill/>
            <a:miter lim="800000"/>
            <a:headEnd/>
            <a:tailEnd/>
          </a:ln>
        </p:spPr>
      </p:pic>
      <p:grpSp>
        <p:nvGrpSpPr>
          <p:cNvPr id="2" name="Group 16"/>
          <p:cNvGrpSpPr>
            <a:grpSpLocks/>
          </p:cNvGrpSpPr>
          <p:nvPr/>
        </p:nvGrpSpPr>
        <p:grpSpPr bwMode="auto">
          <a:xfrm>
            <a:off x="195263" y="2211388"/>
            <a:ext cx="381000" cy="304800"/>
            <a:chOff x="336" y="672"/>
            <a:chExt cx="4032" cy="2832"/>
          </a:xfrm>
        </p:grpSpPr>
        <p:sp>
          <p:nvSpPr>
            <p:cNvPr id="54295" name="Oval 17"/>
            <p:cNvSpPr>
              <a:spLocks noChangeArrowheads="1"/>
            </p:cNvSpPr>
            <p:nvPr/>
          </p:nvSpPr>
          <p:spPr bwMode="auto">
            <a:xfrm>
              <a:off x="336" y="3264"/>
              <a:ext cx="2736" cy="240"/>
            </a:xfrm>
            <a:prstGeom prst="ellipse">
              <a:avLst/>
            </a:prstGeom>
            <a:solidFill>
              <a:schemeClr val="bg2"/>
            </a:solidFill>
            <a:ln w="9525">
              <a:noFill/>
              <a:round/>
              <a:headEnd/>
              <a:tailEnd/>
            </a:ln>
            <a:effectLst/>
          </p:spPr>
          <p:txBody>
            <a:bodyPr wrap="none" anchor="ctr"/>
            <a:lstStyle/>
            <a:p>
              <a:pPr eaLnBrk="1" hangingPunct="1"/>
              <a:endParaRPr lang="en-US"/>
            </a:p>
          </p:txBody>
        </p:sp>
        <p:sp>
          <p:nvSpPr>
            <p:cNvPr id="54296" name="Oval 18"/>
            <p:cNvSpPr>
              <a:spLocks noChangeArrowheads="1"/>
            </p:cNvSpPr>
            <p:nvPr/>
          </p:nvSpPr>
          <p:spPr bwMode="auto">
            <a:xfrm>
              <a:off x="1248" y="672"/>
              <a:ext cx="3120" cy="2736"/>
            </a:xfrm>
            <a:prstGeom prst="ellipse">
              <a:avLst/>
            </a:prstGeom>
            <a:solidFill>
              <a:schemeClr val="accent2"/>
            </a:solidFill>
            <a:ln w="9525">
              <a:noFill/>
              <a:round/>
              <a:headEnd/>
              <a:tailEnd/>
            </a:ln>
            <a:effectLst/>
          </p:spPr>
          <p:txBody>
            <a:bodyPr wrap="none" anchor="ctr"/>
            <a:lstStyle/>
            <a:p>
              <a:pPr eaLnBrk="1" hangingPunct="1"/>
              <a:endParaRPr lang="en-US"/>
            </a:p>
          </p:txBody>
        </p:sp>
        <p:sp>
          <p:nvSpPr>
            <p:cNvPr id="54297" name="Oval 19"/>
            <p:cNvSpPr>
              <a:spLocks noChangeArrowheads="1"/>
            </p:cNvSpPr>
            <p:nvPr/>
          </p:nvSpPr>
          <p:spPr bwMode="auto">
            <a:xfrm rot="2146570">
              <a:off x="2688" y="1200"/>
              <a:ext cx="1200" cy="192"/>
            </a:xfrm>
            <a:prstGeom prst="ellipse">
              <a:avLst/>
            </a:prstGeom>
            <a:solidFill>
              <a:schemeClr val="bg1"/>
            </a:solidFill>
            <a:ln w="9525">
              <a:noFill/>
              <a:round/>
              <a:headEnd/>
              <a:tailEnd/>
            </a:ln>
            <a:effectLst/>
          </p:spPr>
          <p:txBody>
            <a:bodyPr wrap="none" anchor="ctr"/>
            <a:lstStyle/>
            <a:p>
              <a:pPr eaLnBrk="1" hangingPunct="1"/>
              <a:endParaRPr lang="en-US"/>
            </a:p>
          </p:txBody>
        </p:sp>
      </p:grpSp>
      <p:grpSp>
        <p:nvGrpSpPr>
          <p:cNvPr id="3" name="Group 44"/>
          <p:cNvGrpSpPr>
            <a:grpSpLocks/>
          </p:cNvGrpSpPr>
          <p:nvPr/>
        </p:nvGrpSpPr>
        <p:grpSpPr bwMode="auto">
          <a:xfrm>
            <a:off x="195263" y="838200"/>
            <a:ext cx="381000" cy="304800"/>
            <a:chOff x="336" y="672"/>
            <a:chExt cx="4032" cy="2832"/>
          </a:xfrm>
        </p:grpSpPr>
        <p:sp>
          <p:nvSpPr>
            <p:cNvPr id="54292" name="Oval 45"/>
            <p:cNvSpPr>
              <a:spLocks noChangeArrowheads="1"/>
            </p:cNvSpPr>
            <p:nvPr/>
          </p:nvSpPr>
          <p:spPr bwMode="auto">
            <a:xfrm>
              <a:off x="336" y="3264"/>
              <a:ext cx="2736" cy="240"/>
            </a:xfrm>
            <a:prstGeom prst="ellipse">
              <a:avLst/>
            </a:prstGeom>
            <a:solidFill>
              <a:schemeClr val="bg2"/>
            </a:solidFill>
            <a:ln w="9525">
              <a:noFill/>
              <a:round/>
              <a:headEnd/>
              <a:tailEnd/>
            </a:ln>
            <a:effectLst/>
          </p:spPr>
          <p:txBody>
            <a:bodyPr wrap="none" anchor="ctr"/>
            <a:lstStyle/>
            <a:p>
              <a:pPr eaLnBrk="1" hangingPunct="1"/>
              <a:endParaRPr lang="en-US"/>
            </a:p>
          </p:txBody>
        </p:sp>
        <p:sp>
          <p:nvSpPr>
            <p:cNvPr id="54293" name="Oval 46"/>
            <p:cNvSpPr>
              <a:spLocks noChangeArrowheads="1"/>
            </p:cNvSpPr>
            <p:nvPr/>
          </p:nvSpPr>
          <p:spPr bwMode="auto">
            <a:xfrm>
              <a:off x="1248" y="672"/>
              <a:ext cx="3120" cy="2736"/>
            </a:xfrm>
            <a:prstGeom prst="ellipse">
              <a:avLst/>
            </a:prstGeom>
            <a:solidFill>
              <a:schemeClr val="accent2"/>
            </a:solidFill>
            <a:ln w="9525">
              <a:noFill/>
              <a:round/>
              <a:headEnd/>
              <a:tailEnd/>
            </a:ln>
            <a:effectLst/>
          </p:spPr>
          <p:txBody>
            <a:bodyPr wrap="none" anchor="ctr"/>
            <a:lstStyle/>
            <a:p>
              <a:pPr eaLnBrk="1" hangingPunct="1"/>
              <a:endParaRPr lang="en-US"/>
            </a:p>
          </p:txBody>
        </p:sp>
        <p:sp>
          <p:nvSpPr>
            <p:cNvPr id="54294" name="Oval 47"/>
            <p:cNvSpPr>
              <a:spLocks noChangeArrowheads="1"/>
            </p:cNvSpPr>
            <p:nvPr/>
          </p:nvSpPr>
          <p:spPr bwMode="auto">
            <a:xfrm rot="2146570">
              <a:off x="2688" y="1200"/>
              <a:ext cx="1200" cy="192"/>
            </a:xfrm>
            <a:prstGeom prst="ellipse">
              <a:avLst/>
            </a:prstGeom>
            <a:solidFill>
              <a:schemeClr val="bg1"/>
            </a:solidFill>
            <a:ln w="9525">
              <a:noFill/>
              <a:round/>
              <a:headEnd/>
              <a:tailEnd/>
            </a:ln>
            <a:effectLst/>
          </p:spPr>
          <p:txBody>
            <a:bodyPr wrap="none" anchor="ctr"/>
            <a:lstStyle/>
            <a:p>
              <a:pPr eaLnBrk="1" hangingPunct="1"/>
              <a:endParaRPr lang="en-US"/>
            </a:p>
          </p:txBody>
        </p:sp>
      </p:grpSp>
      <p:grpSp>
        <p:nvGrpSpPr>
          <p:cNvPr id="4" name="Group 48"/>
          <p:cNvGrpSpPr>
            <a:grpSpLocks/>
          </p:cNvGrpSpPr>
          <p:nvPr/>
        </p:nvGrpSpPr>
        <p:grpSpPr bwMode="auto">
          <a:xfrm>
            <a:off x="195263" y="1733550"/>
            <a:ext cx="381000" cy="304800"/>
            <a:chOff x="336" y="672"/>
            <a:chExt cx="4032" cy="2832"/>
          </a:xfrm>
        </p:grpSpPr>
        <p:sp>
          <p:nvSpPr>
            <p:cNvPr id="54289" name="Oval 49"/>
            <p:cNvSpPr>
              <a:spLocks noChangeArrowheads="1"/>
            </p:cNvSpPr>
            <p:nvPr/>
          </p:nvSpPr>
          <p:spPr bwMode="auto">
            <a:xfrm>
              <a:off x="336" y="3264"/>
              <a:ext cx="2736" cy="240"/>
            </a:xfrm>
            <a:prstGeom prst="ellipse">
              <a:avLst/>
            </a:prstGeom>
            <a:solidFill>
              <a:schemeClr val="bg2"/>
            </a:solidFill>
            <a:ln w="9525">
              <a:noFill/>
              <a:round/>
              <a:headEnd/>
              <a:tailEnd/>
            </a:ln>
            <a:effectLst/>
          </p:spPr>
          <p:txBody>
            <a:bodyPr wrap="none" anchor="ctr"/>
            <a:lstStyle/>
            <a:p>
              <a:pPr eaLnBrk="1" hangingPunct="1"/>
              <a:endParaRPr lang="en-US"/>
            </a:p>
          </p:txBody>
        </p:sp>
        <p:sp>
          <p:nvSpPr>
            <p:cNvPr id="54290" name="Oval 50"/>
            <p:cNvSpPr>
              <a:spLocks noChangeArrowheads="1"/>
            </p:cNvSpPr>
            <p:nvPr/>
          </p:nvSpPr>
          <p:spPr bwMode="auto">
            <a:xfrm>
              <a:off x="1248" y="672"/>
              <a:ext cx="3120" cy="2736"/>
            </a:xfrm>
            <a:prstGeom prst="ellipse">
              <a:avLst/>
            </a:prstGeom>
            <a:solidFill>
              <a:schemeClr val="accent2"/>
            </a:solidFill>
            <a:ln w="9525">
              <a:noFill/>
              <a:round/>
              <a:headEnd/>
              <a:tailEnd/>
            </a:ln>
            <a:effectLst/>
          </p:spPr>
          <p:txBody>
            <a:bodyPr wrap="none" anchor="ctr"/>
            <a:lstStyle/>
            <a:p>
              <a:pPr eaLnBrk="1" hangingPunct="1"/>
              <a:endParaRPr lang="en-US"/>
            </a:p>
          </p:txBody>
        </p:sp>
        <p:sp>
          <p:nvSpPr>
            <p:cNvPr id="54291" name="Oval 51"/>
            <p:cNvSpPr>
              <a:spLocks noChangeArrowheads="1"/>
            </p:cNvSpPr>
            <p:nvPr/>
          </p:nvSpPr>
          <p:spPr bwMode="auto">
            <a:xfrm rot="2146570">
              <a:off x="2688" y="1200"/>
              <a:ext cx="1200" cy="192"/>
            </a:xfrm>
            <a:prstGeom prst="ellipse">
              <a:avLst/>
            </a:prstGeom>
            <a:solidFill>
              <a:schemeClr val="bg1"/>
            </a:solidFill>
            <a:ln w="9525">
              <a:noFill/>
              <a:round/>
              <a:headEnd/>
              <a:tailEnd/>
            </a:ln>
            <a:effectLst/>
          </p:spPr>
          <p:txBody>
            <a:bodyPr wrap="none" anchor="ctr"/>
            <a:lstStyle/>
            <a:p>
              <a:pPr eaLnBrk="1" hangingPunct="1"/>
              <a:endParaRPr lang="en-US"/>
            </a:p>
          </p:txBody>
        </p:sp>
      </p:grpSp>
      <p:grpSp>
        <p:nvGrpSpPr>
          <p:cNvPr id="5" name="Group 16"/>
          <p:cNvGrpSpPr>
            <a:grpSpLocks/>
          </p:cNvGrpSpPr>
          <p:nvPr/>
        </p:nvGrpSpPr>
        <p:grpSpPr bwMode="auto">
          <a:xfrm>
            <a:off x="146050" y="3478213"/>
            <a:ext cx="381000" cy="304800"/>
            <a:chOff x="336" y="672"/>
            <a:chExt cx="4032" cy="2832"/>
          </a:xfrm>
        </p:grpSpPr>
        <p:sp>
          <p:nvSpPr>
            <p:cNvPr id="54286" name="Oval 17"/>
            <p:cNvSpPr>
              <a:spLocks noChangeArrowheads="1"/>
            </p:cNvSpPr>
            <p:nvPr/>
          </p:nvSpPr>
          <p:spPr bwMode="auto">
            <a:xfrm>
              <a:off x="336" y="3264"/>
              <a:ext cx="2736" cy="240"/>
            </a:xfrm>
            <a:prstGeom prst="ellipse">
              <a:avLst/>
            </a:prstGeom>
            <a:solidFill>
              <a:schemeClr val="bg2"/>
            </a:solidFill>
            <a:ln w="9525">
              <a:noFill/>
              <a:round/>
              <a:headEnd/>
              <a:tailEnd/>
            </a:ln>
            <a:effectLst/>
          </p:spPr>
          <p:txBody>
            <a:bodyPr wrap="none" anchor="ctr"/>
            <a:lstStyle/>
            <a:p>
              <a:pPr eaLnBrk="1" hangingPunct="1"/>
              <a:endParaRPr lang="en-US"/>
            </a:p>
          </p:txBody>
        </p:sp>
        <p:sp>
          <p:nvSpPr>
            <p:cNvPr id="54287" name="Oval 18"/>
            <p:cNvSpPr>
              <a:spLocks noChangeArrowheads="1"/>
            </p:cNvSpPr>
            <p:nvPr/>
          </p:nvSpPr>
          <p:spPr bwMode="auto">
            <a:xfrm>
              <a:off x="1248" y="672"/>
              <a:ext cx="3120" cy="2736"/>
            </a:xfrm>
            <a:prstGeom prst="ellipse">
              <a:avLst/>
            </a:prstGeom>
            <a:solidFill>
              <a:schemeClr val="accent2"/>
            </a:solidFill>
            <a:ln w="9525">
              <a:noFill/>
              <a:round/>
              <a:headEnd/>
              <a:tailEnd/>
            </a:ln>
            <a:effectLst/>
          </p:spPr>
          <p:txBody>
            <a:bodyPr wrap="none" anchor="ctr"/>
            <a:lstStyle/>
            <a:p>
              <a:pPr eaLnBrk="1" hangingPunct="1"/>
              <a:endParaRPr lang="en-US"/>
            </a:p>
          </p:txBody>
        </p:sp>
        <p:sp>
          <p:nvSpPr>
            <p:cNvPr id="54288" name="Oval 19"/>
            <p:cNvSpPr>
              <a:spLocks noChangeArrowheads="1"/>
            </p:cNvSpPr>
            <p:nvPr/>
          </p:nvSpPr>
          <p:spPr bwMode="auto">
            <a:xfrm rot="2146570">
              <a:off x="2688" y="1200"/>
              <a:ext cx="1200" cy="192"/>
            </a:xfrm>
            <a:prstGeom prst="ellipse">
              <a:avLst/>
            </a:prstGeom>
            <a:solidFill>
              <a:schemeClr val="bg1"/>
            </a:solidFill>
            <a:ln w="9525">
              <a:noFill/>
              <a:round/>
              <a:headEnd/>
              <a:tailEnd/>
            </a:ln>
            <a:effectLst/>
          </p:spPr>
          <p:txBody>
            <a:bodyPr wrap="none" anchor="ctr"/>
            <a:lstStyle/>
            <a:p>
              <a:pPr eaLnBrk="1" hangingPunct="1"/>
              <a:endParaRPr lang="en-US"/>
            </a:p>
          </p:txBody>
        </p:sp>
      </p:grpSp>
      <p:grpSp>
        <p:nvGrpSpPr>
          <p:cNvPr id="6" name="Group 44"/>
          <p:cNvGrpSpPr>
            <a:grpSpLocks/>
          </p:cNvGrpSpPr>
          <p:nvPr/>
        </p:nvGrpSpPr>
        <p:grpSpPr bwMode="auto">
          <a:xfrm>
            <a:off x="195263" y="2649538"/>
            <a:ext cx="381000" cy="304800"/>
            <a:chOff x="336" y="672"/>
            <a:chExt cx="4032" cy="2832"/>
          </a:xfrm>
        </p:grpSpPr>
        <p:sp>
          <p:nvSpPr>
            <p:cNvPr id="54283" name="Oval 45"/>
            <p:cNvSpPr>
              <a:spLocks noChangeArrowheads="1"/>
            </p:cNvSpPr>
            <p:nvPr/>
          </p:nvSpPr>
          <p:spPr bwMode="auto">
            <a:xfrm>
              <a:off x="336" y="3264"/>
              <a:ext cx="2736" cy="240"/>
            </a:xfrm>
            <a:prstGeom prst="ellipse">
              <a:avLst/>
            </a:prstGeom>
            <a:solidFill>
              <a:schemeClr val="bg2"/>
            </a:solidFill>
            <a:ln w="9525">
              <a:noFill/>
              <a:round/>
              <a:headEnd/>
              <a:tailEnd/>
            </a:ln>
            <a:effectLst/>
          </p:spPr>
          <p:txBody>
            <a:bodyPr wrap="none" anchor="ctr"/>
            <a:lstStyle/>
            <a:p>
              <a:pPr eaLnBrk="1" hangingPunct="1"/>
              <a:endParaRPr lang="en-US"/>
            </a:p>
          </p:txBody>
        </p:sp>
        <p:sp>
          <p:nvSpPr>
            <p:cNvPr id="54284" name="Oval 46"/>
            <p:cNvSpPr>
              <a:spLocks noChangeArrowheads="1"/>
            </p:cNvSpPr>
            <p:nvPr/>
          </p:nvSpPr>
          <p:spPr bwMode="auto">
            <a:xfrm>
              <a:off x="1248" y="672"/>
              <a:ext cx="3120" cy="2736"/>
            </a:xfrm>
            <a:prstGeom prst="ellipse">
              <a:avLst/>
            </a:prstGeom>
            <a:solidFill>
              <a:schemeClr val="accent2"/>
            </a:solidFill>
            <a:ln w="9525">
              <a:noFill/>
              <a:round/>
              <a:headEnd/>
              <a:tailEnd/>
            </a:ln>
            <a:effectLst/>
          </p:spPr>
          <p:txBody>
            <a:bodyPr wrap="none" anchor="ctr"/>
            <a:lstStyle/>
            <a:p>
              <a:pPr eaLnBrk="1" hangingPunct="1"/>
              <a:endParaRPr lang="en-US"/>
            </a:p>
          </p:txBody>
        </p:sp>
        <p:sp>
          <p:nvSpPr>
            <p:cNvPr id="54285" name="Oval 47"/>
            <p:cNvSpPr>
              <a:spLocks noChangeArrowheads="1"/>
            </p:cNvSpPr>
            <p:nvPr/>
          </p:nvSpPr>
          <p:spPr bwMode="auto">
            <a:xfrm rot="2146570">
              <a:off x="2688" y="1200"/>
              <a:ext cx="1200" cy="192"/>
            </a:xfrm>
            <a:prstGeom prst="ellipse">
              <a:avLst/>
            </a:prstGeom>
            <a:solidFill>
              <a:schemeClr val="bg1"/>
            </a:solidFill>
            <a:ln w="9525">
              <a:noFill/>
              <a:round/>
              <a:headEnd/>
              <a:tailEnd/>
            </a:ln>
            <a:effectLst/>
          </p:spPr>
          <p:txBody>
            <a:bodyPr wrap="none" anchor="ctr"/>
            <a:lstStyle/>
            <a:p>
              <a:pPr eaLnBrk="1" hangingPunct="1"/>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http://www.divediscover.whoi.edu/expedition4/daily/ss010428/11.jpg"/>
          <p:cNvPicPr>
            <a:picLocks noChangeAspect="1" noChangeArrowheads="1"/>
          </p:cNvPicPr>
          <p:nvPr/>
        </p:nvPicPr>
        <p:blipFill>
          <a:blip r:embed="rId3"/>
          <a:srcRect/>
          <a:stretch>
            <a:fillRect/>
          </a:stretch>
        </p:blipFill>
        <p:spPr bwMode="auto">
          <a:xfrm>
            <a:off x="609600" y="914400"/>
            <a:ext cx="3454400" cy="2743200"/>
          </a:xfrm>
          <a:prstGeom prst="rect">
            <a:avLst/>
          </a:prstGeom>
          <a:noFill/>
          <a:ln w="9525">
            <a:solidFill>
              <a:schemeClr val="tx1"/>
            </a:solidFill>
            <a:miter lim="800000"/>
            <a:headEnd/>
            <a:tailEnd/>
          </a:ln>
        </p:spPr>
      </p:pic>
      <p:sp>
        <p:nvSpPr>
          <p:cNvPr id="56323" name="Rectangle 3"/>
          <p:cNvSpPr>
            <a:spLocks noChangeArrowheads="1"/>
          </p:cNvSpPr>
          <p:nvPr/>
        </p:nvSpPr>
        <p:spPr bwMode="auto">
          <a:xfrm>
            <a:off x="914400" y="228600"/>
            <a:ext cx="7389813" cy="519113"/>
          </a:xfrm>
          <a:prstGeom prst="rect">
            <a:avLst/>
          </a:prstGeom>
          <a:noFill/>
          <a:ln w="9525">
            <a:noFill/>
            <a:miter lim="800000"/>
            <a:headEnd/>
            <a:tailEnd/>
          </a:ln>
          <a:effectLst/>
        </p:spPr>
        <p:txBody>
          <a:bodyPr wrap="none">
            <a:spAutoFit/>
          </a:bodyPr>
          <a:lstStyle/>
          <a:p>
            <a:pPr eaLnBrk="1" hangingPunct="1"/>
            <a:r>
              <a:rPr lang="en-US" sz="2800" b="1">
                <a:solidFill>
                  <a:srgbClr val="000066"/>
                </a:solidFill>
              </a:rPr>
              <a:t>Voyage of the HMS Challenger</a:t>
            </a:r>
            <a:r>
              <a:rPr lang="en-US" sz="2800"/>
              <a:t> (1872-1876)</a:t>
            </a:r>
          </a:p>
        </p:txBody>
      </p:sp>
      <p:pic>
        <p:nvPicPr>
          <p:cNvPr id="56324" name="Picture 4" descr="http://www.springfieldlibrary.org/gutenberg/images/challenimg.jpg"/>
          <p:cNvPicPr>
            <a:picLocks noChangeAspect="1" noChangeArrowheads="1"/>
          </p:cNvPicPr>
          <p:nvPr/>
        </p:nvPicPr>
        <p:blipFill>
          <a:blip r:embed="rId4"/>
          <a:srcRect/>
          <a:stretch>
            <a:fillRect/>
          </a:stretch>
        </p:blipFill>
        <p:spPr bwMode="auto">
          <a:xfrm>
            <a:off x="5105400" y="914400"/>
            <a:ext cx="3810000" cy="3109913"/>
          </a:xfrm>
          <a:prstGeom prst="rect">
            <a:avLst/>
          </a:prstGeom>
          <a:noFill/>
          <a:ln w="9525">
            <a:solidFill>
              <a:schemeClr val="tx1"/>
            </a:solidFill>
            <a:miter lim="800000"/>
            <a:headEnd/>
            <a:tailEnd/>
          </a:ln>
        </p:spPr>
      </p:pic>
      <p:pic>
        <p:nvPicPr>
          <p:cNvPr id="56325" name="Picture 5" descr="HMS Challenger's Chemical Laboratory"/>
          <p:cNvPicPr>
            <a:picLocks noChangeAspect="1" noChangeArrowheads="1"/>
          </p:cNvPicPr>
          <p:nvPr/>
        </p:nvPicPr>
        <p:blipFill>
          <a:blip r:embed="rId5"/>
          <a:srcRect/>
          <a:stretch>
            <a:fillRect/>
          </a:stretch>
        </p:blipFill>
        <p:spPr bwMode="auto">
          <a:xfrm>
            <a:off x="1219200" y="4038600"/>
            <a:ext cx="4000500" cy="2549525"/>
          </a:xfrm>
          <a:prstGeom prst="rect">
            <a:avLst/>
          </a:prstGeom>
          <a:noFill/>
          <a:ln w="9525">
            <a:solidFill>
              <a:schemeClr val="tx1"/>
            </a:solidFill>
            <a:miter lim="800000"/>
            <a:headEnd/>
            <a:tailEnd/>
          </a:ln>
        </p:spPr>
      </p:pic>
      <p:sp>
        <p:nvSpPr>
          <p:cNvPr id="56326" name="Rectangle 6"/>
          <p:cNvSpPr>
            <a:spLocks noChangeArrowheads="1"/>
          </p:cNvSpPr>
          <p:nvPr/>
        </p:nvSpPr>
        <p:spPr bwMode="auto">
          <a:xfrm>
            <a:off x="5334000" y="5181600"/>
            <a:ext cx="3360738" cy="1371600"/>
          </a:xfrm>
          <a:prstGeom prst="rect">
            <a:avLst/>
          </a:prstGeom>
          <a:noFill/>
          <a:ln w="9525">
            <a:noFill/>
            <a:miter lim="800000"/>
            <a:headEnd/>
            <a:tailEnd/>
          </a:ln>
          <a:effectLst/>
        </p:spPr>
        <p:txBody>
          <a:bodyPr lIns="0" tIns="0" rIns="0" bIns="31740"/>
          <a:lstStyle/>
          <a:p>
            <a:pPr eaLnBrk="1" hangingPunct="1"/>
            <a:r>
              <a:rPr lang="en-US" sz="2600" b="1"/>
              <a:t>HMS Challenger's Chemical Laboratory</a:t>
            </a:r>
          </a:p>
          <a:p>
            <a:endParaRPr lang="en-US"/>
          </a:p>
        </p:txBody>
      </p:sp>
      <p:sp>
        <p:nvSpPr>
          <p:cNvPr id="56327" name="Rectangle 7"/>
          <p:cNvSpPr>
            <a:spLocks noChangeArrowheads="1"/>
          </p:cNvSpPr>
          <p:nvPr/>
        </p:nvSpPr>
        <p:spPr bwMode="auto">
          <a:xfrm>
            <a:off x="73025" y="3054350"/>
            <a:ext cx="8999538" cy="85725"/>
          </a:xfrm>
          <a:prstGeom prst="rect">
            <a:avLst/>
          </a:prstGeom>
          <a:noFill/>
          <a:ln w="9525">
            <a:noFill/>
            <a:miter lim="800000"/>
            <a:headEnd/>
            <a:tailEnd/>
          </a:ln>
          <a:effectLst/>
        </p:spPr>
        <p:txBody>
          <a:bodyPr>
            <a:spAutoFit/>
          </a:bodyPr>
          <a:lstStyle/>
          <a:p>
            <a:pPr eaLnBrk="1" hangingPunct="1"/>
            <a:endParaRPr lang="en-US"/>
          </a:p>
        </p:txBody>
      </p:sp>
      <p:sp>
        <p:nvSpPr>
          <p:cNvPr id="56328" name="Text Box 8"/>
          <p:cNvSpPr txBox="1">
            <a:spLocks noChangeArrowheads="1"/>
          </p:cNvSpPr>
          <p:nvPr/>
        </p:nvSpPr>
        <p:spPr bwMode="auto">
          <a:xfrm>
            <a:off x="5699125" y="4230688"/>
            <a:ext cx="3249613" cy="457200"/>
          </a:xfrm>
          <a:prstGeom prst="rect">
            <a:avLst/>
          </a:prstGeom>
          <a:noFill/>
          <a:ln w="9525">
            <a:noFill/>
            <a:miter lim="800000"/>
            <a:headEnd/>
            <a:tailEnd/>
          </a:ln>
          <a:effectLst/>
        </p:spPr>
        <p:txBody>
          <a:bodyPr wrap="none">
            <a:spAutoFit/>
          </a:bodyPr>
          <a:lstStyle/>
          <a:p>
            <a:pPr eaLnBrk="1" hangingPunct="1"/>
            <a:r>
              <a:rPr lang="en-US" b="1"/>
              <a:t>Deep sea Collections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685800" y="304800"/>
            <a:ext cx="8077200" cy="2347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3200" b="1">
                <a:solidFill>
                  <a:schemeClr val="accent2"/>
                </a:solidFill>
              </a:rPr>
              <a:t>Late 19</a:t>
            </a:r>
            <a:r>
              <a:rPr lang="en-US" sz="3200" b="1" baseline="30000">
                <a:solidFill>
                  <a:schemeClr val="accent2"/>
                </a:solidFill>
              </a:rPr>
              <a:t>th</a:t>
            </a:r>
            <a:r>
              <a:rPr lang="en-US" sz="3200" b="1">
                <a:solidFill>
                  <a:schemeClr val="accent2"/>
                </a:solidFill>
              </a:rPr>
              <a:t> century – early 20</a:t>
            </a:r>
            <a:r>
              <a:rPr lang="en-US" sz="3200" b="1" baseline="30000">
                <a:solidFill>
                  <a:schemeClr val="accent2"/>
                </a:solidFill>
              </a:rPr>
              <a:t>th</a:t>
            </a:r>
            <a:r>
              <a:rPr lang="en-US" sz="3200" b="1">
                <a:solidFill>
                  <a:schemeClr val="accent2"/>
                </a:solidFill>
              </a:rPr>
              <a:t> century:</a:t>
            </a:r>
          </a:p>
          <a:p>
            <a:pPr eaLnBrk="1" hangingPunct="1"/>
            <a:endParaRPr lang="en-US" sz="3200" b="1">
              <a:solidFill>
                <a:schemeClr val="accent2"/>
              </a:solidFill>
            </a:endParaRPr>
          </a:p>
          <a:p>
            <a:pPr eaLnBrk="1" hangingPunct="1">
              <a:buFontTx/>
              <a:buChar char="•"/>
            </a:pPr>
            <a:r>
              <a:rPr lang="en-US" sz="2800"/>
              <a:t>Founding a number of important marine laboratories, including coastal labs and open ocean labs.</a:t>
            </a:r>
          </a:p>
        </p:txBody>
      </p:sp>
      <p:pic>
        <p:nvPicPr>
          <p:cNvPr id="58371" name="Picture 5" descr="http://www.whoi.edu/home/images/about_facilities_top.jpg"/>
          <p:cNvPicPr>
            <a:picLocks noChangeAspect="1" noChangeArrowheads="1"/>
          </p:cNvPicPr>
          <p:nvPr/>
        </p:nvPicPr>
        <p:blipFill>
          <a:blip r:embed="rId3"/>
          <a:srcRect/>
          <a:stretch>
            <a:fillRect/>
          </a:stretch>
        </p:blipFill>
        <p:spPr bwMode="auto">
          <a:xfrm>
            <a:off x="990600" y="3276600"/>
            <a:ext cx="3429000" cy="2360613"/>
          </a:xfrm>
          <a:prstGeom prst="rect">
            <a:avLst/>
          </a:prstGeom>
          <a:noFill/>
          <a:ln w="9525">
            <a:noFill/>
            <a:miter lim="800000"/>
            <a:headEnd/>
            <a:tailEnd/>
          </a:ln>
        </p:spPr>
      </p:pic>
      <p:pic>
        <p:nvPicPr>
          <p:cNvPr id="58372" name="Picture 8" descr="http://www.whoi.edu/home/image2/banner_left.gif"/>
          <p:cNvPicPr>
            <a:picLocks noChangeAspect="1" noChangeArrowheads="1"/>
          </p:cNvPicPr>
          <p:nvPr/>
        </p:nvPicPr>
        <p:blipFill>
          <a:blip r:embed="rId4"/>
          <a:srcRect/>
          <a:stretch>
            <a:fillRect/>
          </a:stretch>
        </p:blipFill>
        <p:spPr bwMode="auto">
          <a:xfrm>
            <a:off x="152400" y="2895600"/>
            <a:ext cx="855663" cy="703263"/>
          </a:xfrm>
          <a:prstGeom prst="rect">
            <a:avLst/>
          </a:prstGeom>
          <a:noFill/>
          <a:ln w="9525">
            <a:noFill/>
            <a:miter lim="800000"/>
            <a:headEnd/>
            <a:tailEnd/>
          </a:ln>
        </p:spPr>
      </p:pic>
      <p:pic>
        <p:nvPicPr>
          <p:cNvPr id="58373" name="Picture 10" descr="http://www.whoi.edu/home/image2/banner_top_home.gif"/>
          <p:cNvPicPr>
            <a:picLocks noChangeAspect="1" noChangeArrowheads="1"/>
          </p:cNvPicPr>
          <p:nvPr/>
        </p:nvPicPr>
        <p:blipFill>
          <a:blip r:embed="rId5"/>
          <a:srcRect/>
          <a:stretch>
            <a:fillRect/>
          </a:stretch>
        </p:blipFill>
        <p:spPr bwMode="auto">
          <a:xfrm>
            <a:off x="990600" y="2895600"/>
            <a:ext cx="3473450" cy="431800"/>
          </a:xfrm>
          <a:prstGeom prst="rect">
            <a:avLst/>
          </a:prstGeom>
          <a:noFill/>
          <a:ln w="9525">
            <a:noFill/>
            <a:miter lim="800000"/>
            <a:headEnd/>
            <a:tailEnd/>
          </a:ln>
        </p:spPr>
      </p:pic>
      <p:pic>
        <p:nvPicPr>
          <p:cNvPr id="58374" name="Picture 12" descr="http://www.whoi.edu/home/image2/banner_right.gif"/>
          <p:cNvPicPr>
            <a:picLocks noChangeAspect="1" noChangeArrowheads="1"/>
          </p:cNvPicPr>
          <p:nvPr/>
        </p:nvPicPr>
        <p:blipFill>
          <a:blip r:embed="rId6"/>
          <a:srcRect/>
          <a:stretch>
            <a:fillRect/>
          </a:stretch>
        </p:blipFill>
        <p:spPr bwMode="auto">
          <a:xfrm>
            <a:off x="4419600" y="2895600"/>
            <a:ext cx="1676400" cy="703263"/>
          </a:xfrm>
          <a:prstGeom prst="rect">
            <a:avLst/>
          </a:prstGeom>
          <a:noFill/>
          <a:ln w="9525">
            <a:noFill/>
            <a:miter lim="800000"/>
            <a:headEnd/>
            <a:tailEnd/>
          </a:ln>
        </p:spPr>
      </p:pic>
      <p:grpSp>
        <p:nvGrpSpPr>
          <p:cNvPr id="2" name="Group 87"/>
          <p:cNvGrpSpPr>
            <a:grpSpLocks/>
          </p:cNvGrpSpPr>
          <p:nvPr/>
        </p:nvGrpSpPr>
        <p:grpSpPr bwMode="auto">
          <a:xfrm>
            <a:off x="3344863" y="2628900"/>
            <a:ext cx="2455862" cy="1600200"/>
            <a:chOff x="0" y="0"/>
            <a:chExt cx="1547" cy="1008"/>
          </a:xfrm>
        </p:grpSpPr>
        <p:sp>
          <p:nvSpPr>
            <p:cNvPr id="58388" name="Rectangle 84"/>
            <p:cNvSpPr>
              <a:spLocks noChangeArrowheads="1"/>
            </p:cNvSpPr>
            <p:nvPr/>
          </p:nvSpPr>
          <p:spPr bwMode="auto">
            <a:xfrm>
              <a:off x="0" y="0"/>
              <a:ext cx="775" cy="0"/>
            </a:xfrm>
            <a:prstGeom prst="rect">
              <a:avLst/>
            </a:prstGeom>
            <a:noFill/>
            <a:ln w="9525">
              <a:noFill/>
              <a:miter lim="800000"/>
              <a:headEnd/>
              <a:tailEnd/>
            </a:ln>
            <a:effectLst/>
          </p:spPr>
          <p:txBody>
            <a:bodyPr>
              <a:spAutoFit/>
            </a:bodyPr>
            <a:lstStyle/>
            <a:p>
              <a:pPr eaLnBrk="1" hangingPunct="1"/>
              <a:endParaRPr lang="en-US"/>
            </a:p>
          </p:txBody>
        </p:sp>
        <p:sp>
          <p:nvSpPr>
            <p:cNvPr id="58389" name="Rectangle 85"/>
            <p:cNvSpPr>
              <a:spLocks noChangeArrowheads="1"/>
            </p:cNvSpPr>
            <p:nvPr/>
          </p:nvSpPr>
          <p:spPr bwMode="auto">
            <a:xfrm>
              <a:off x="0" y="0"/>
              <a:ext cx="1547" cy="1008"/>
            </a:xfrm>
            <a:prstGeom prst="rect">
              <a:avLst/>
            </a:prstGeom>
            <a:noFill/>
            <a:ln w="9525">
              <a:noFill/>
              <a:miter lim="800000"/>
              <a:headEnd/>
              <a:tailEnd/>
            </a:ln>
            <a:effectLst/>
          </p:spPr>
          <p:txBody>
            <a:bodyPr>
              <a:spAutoFit/>
            </a:bodyPr>
            <a:lstStyle/>
            <a:p>
              <a:pPr algn="ctr" eaLnBrk="1" hangingPunct="1"/>
              <a:r>
                <a:rPr lang="en-US" i="1">
                  <a:cs typeface="Arial" pitchFamily="34" charset="0"/>
                  <a:hlinkClick r:id="rId7"/>
                </a:rPr>
                <a:t>  </a:t>
              </a:r>
              <a:r>
                <a:rPr lang="en-US" sz="5100" i="1">
                  <a:cs typeface="Arial" pitchFamily="34" charset="0"/>
                </a:rPr>
                <a:t> </a:t>
              </a:r>
              <a:r>
                <a:rPr lang="en-US" i="1">
                  <a:cs typeface="Arial" pitchFamily="34" charset="0"/>
                </a:rPr>
                <a:t>                        </a:t>
              </a:r>
            </a:p>
            <a:p>
              <a:endParaRPr lang="en-US" i="1">
                <a:cs typeface="Arial" pitchFamily="34" charset="0"/>
              </a:endParaRPr>
            </a:p>
          </p:txBody>
        </p:sp>
      </p:grpSp>
      <p:pic>
        <p:nvPicPr>
          <p:cNvPr id="58376" name="Picture 86" descr="http://sio.ucsd.edu/img/sio100_promo.gif">
            <a:hlinkClick r:id="rId7"/>
          </p:cNvPr>
          <p:cNvPicPr>
            <a:picLocks noChangeAspect="1" noChangeArrowheads="1"/>
          </p:cNvPicPr>
          <p:nvPr/>
        </p:nvPicPr>
        <p:blipFill>
          <a:blip r:embed="rId8"/>
          <a:srcRect/>
          <a:stretch>
            <a:fillRect/>
          </a:stretch>
        </p:blipFill>
        <p:spPr bwMode="auto">
          <a:xfrm>
            <a:off x="5105400" y="4800600"/>
            <a:ext cx="3352800" cy="1303338"/>
          </a:xfrm>
          <a:prstGeom prst="rect">
            <a:avLst/>
          </a:prstGeom>
          <a:solidFill>
            <a:srgbClr val="B7FFFF"/>
          </a:solidFill>
          <a:ln w="9525">
            <a:noFill/>
            <a:miter lim="800000"/>
            <a:headEnd/>
            <a:tailEnd/>
          </a:ln>
        </p:spPr>
      </p:pic>
      <p:sp>
        <p:nvSpPr>
          <p:cNvPr id="58377" name="Text Box 88"/>
          <p:cNvSpPr txBox="1">
            <a:spLocks noChangeArrowheads="1"/>
          </p:cNvSpPr>
          <p:nvPr/>
        </p:nvSpPr>
        <p:spPr bwMode="auto">
          <a:xfrm>
            <a:off x="6232525" y="5851525"/>
            <a:ext cx="1547813" cy="336550"/>
          </a:xfrm>
          <a:prstGeom prst="rect">
            <a:avLst/>
          </a:prstGeom>
          <a:solidFill>
            <a:srgbClr val="B7FFFF"/>
          </a:solidFill>
          <a:ln w="9525">
            <a:noFill/>
            <a:miter lim="800000"/>
            <a:headEnd/>
            <a:tailEnd/>
          </a:ln>
          <a:effectLst/>
        </p:spPr>
        <p:txBody>
          <a:bodyPr wrap="none">
            <a:spAutoFit/>
          </a:bodyPr>
          <a:lstStyle/>
          <a:p>
            <a:pPr eaLnBrk="1" hangingPunct="1"/>
            <a:r>
              <a:rPr lang="en-US" sz="1600" b="1"/>
              <a:t>Founded 1903</a:t>
            </a:r>
          </a:p>
        </p:txBody>
      </p:sp>
      <p:sp>
        <p:nvSpPr>
          <p:cNvPr id="58378" name="Text Box 89"/>
          <p:cNvSpPr txBox="1">
            <a:spLocks noChangeArrowheads="1"/>
          </p:cNvSpPr>
          <p:nvPr/>
        </p:nvSpPr>
        <p:spPr bwMode="auto">
          <a:xfrm>
            <a:off x="2819400" y="5334000"/>
            <a:ext cx="1547813" cy="336550"/>
          </a:xfrm>
          <a:prstGeom prst="rect">
            <a:avLst/>
          </a:prstGeom>
          <a:noFill/>
          <a:ln w="9525">
            <a:noFill/>
            <a:miter lim="800000"/>
            <a:headEnd/>
            <a:tailEnd/>
          </a:ln>
          <a:effectLst/>
        </p:spPr>
        <p:txBody>
          <a:bodyPr wrap="none">
            <a:spAutoFit/>
          </a:bodyPr>
          <a:lstStyle/>
          <a:p>
            <a:pPr eaLnBrk="1" hangingPunct="1"/>
            <a:r>
              <a:rPr lang="en-US" sz="1600" b="1">
                <a:solidFill>
                  <a:srgbClr val="B7FFFF"/>
                </a:solidFill>
              </a:rPr>
              <a:t>Founded 1930</a:t>
            </a:r>
          </a:p>
        </p:txBody>
      </p:sp>
      <p:grpSp>
        <p:nvGrpSpPr>
          <p:cNvPr id="3" name="Group 93"/>
          <p:cNvGrpSpPr>
            <a:grpSpLocks/>
          </p:cNvGrpSpPr>
          <p:nvPr/>
        </p:nvGrpSpPr>
        <p:grpSpPr bwMode="auto">
          <a:xfrm>
            <a:off x="2560638" y="2827338"/>
            <a:ext cx="4022725" cy="1203325"/>
            <a:chOff x="0" y="0"/>
            <a:chExt cx="2534" cy="758"/>
          </a:xfrm>
        </p:grpSpPr>
        <p:sp>
          <p:nvSpPr>
            <p:cNvPr id="58386" name="Rectangle 90"/>
            <p:cNvSpPr>
              <a:spLocks noChangeArrowheads="1"/>
            </p:cNvSpPr>
            <p:nvPr/>
          </p:nvSpPr>
          <p:spPr bwMode="auto">
            <a:xfrm>
              <a:off x="0" y="0"/>
              <a:ext cx="2534" cy="0"/>
            </a:xfrm>
            <a:prstGeom prst="rect">
              <a:avLst/>
            </a:prstGeom>
            <a:noFill/>
            <a:ln w="9525">
              <a:noFill/>
              <a:miter lim="800000"/>
              <a:headEnd/>
              <a:tailEnd/>
            </a:ln>
            <a:effectLst/>
          </p:spPr>
          <p:txBody>
            <a:bodyPr>
              <a:spAutoFit/>
            </a:bodyPr>
            <a:lstStyle/>
            <a:p>
              <a:pPr eaLnBrk="1" hangingPunct="1"/>
              <a:endParaRPr lang="en-US"/>
            </a:p>
          </p:txBody>
        </p:sp>
        <p:sp>
          <p:nvSpPr>
            <p:cNvPr id="58387" name="Rectangle 91"/>
            <p:cNvSpPr>
              <a:spLocks noChangeArrowheads="1"/>
            </p:cNvSpPr>
            <p:nvPr/>
          </p:nvSpPr>
          <p:spPr bwMode="auto">
            <a:xfrm>
              <a:off x="0" y="0"/>
              <a:ext cx="2534" cy="758"/>
            </a:xfrm>
            <a:prstGeom prst="rect">
              <a:avLst/>
            </a:prstGeom>
            <a:noFill/>
            <a:ln w="9525">
              <a:noFill/>
              <a:miter lim="800000"/>
              <a:headEnd/>
              <a:tailEnd/>
            </a:ln>
            <a:effectLst/>
          </p:spPr>
          <p:txBody>
            <a:bodyPr anchor="ctr"/>
            <a:lstStyle/>
            <a:p>
              <a:pPr eaLnBrk="1" hangingPunct="1"/>
              <a:r>
                <a:rPr lang="en-US">
                  <a:solidFill>
                    <a:srgbClr val="333333"/>
                  </a:solidFill>
                  <a:latin typeface="Times New Roman" pitchFamily="18" charset="0"/>
                  <a:hlinkClick r:id="rId9"/>
                </a:rPr>
                <a:t>  </a:t>
              </a:r>
              <a:r>
                <a:rPr lang="en-US" sz="4900">
                  <a:solidFill>
                    <a:srgbClr val="333333"/>
                  </a:solidFill>
                  <a:latin typeface="Times New Roman" pitchFamily="18" charset="0"/>
                </a:rPr>
                <a:t> </a:t>
              </a:r>
              <a:r>
                <a:rPr lang="en-US">
                  <a:solidFill>
                    <a:srgbClr val="333333"/>
                  </a:solidFill>
                  <a:latin typeface="Times New Roman" pitchFamily="18" charset="0"/>
                </a:rPr>
                <a:t>                                                </a:t>
              </a:r>
            </a:p>
          </p:txBody>
        </p:sp>
      </p:grpSp>
      <p:pic>
        <p:nvPicPr>
          <p:cNvPr id="58380" name="Picture 92" descr="http://www.mbl.edu/images/header/header_logo.gif">
            <a:hlinkClick r:id="rId9"/>
          </p:cNvPr>
          <p:cNvPicPr>
            <a:picLocks noChangeAspect="1" noChangeArrowheads="1"/>
          </p:cNvPicPr>
          <p:nvPr/>
        </p:nvPicPr>
        <p:blipFill>
          <a:blip r:embed="rId10"/>
          <a:srcRect/>
          <a:stretch>
            <a:fillRect/>
          </a:stretch>
        </p:blipFill>
        <p:spPr bwMode="auto">
          <a:xfrm>
            <a:off x="4953000" y="3733800"/>
            <a:ext cx="3806825" cy="777875"/>
          </a:xfrm>
          <a:prstGeom prst="rect">
            <a:avLst/>
          </a:prstGeom>
          <a:noFill/>
          <a:ln w="9525">
            <a:noFill/>
            <a:miter lim="800000"/>
            <a:headEnd/>
            <a:tailEnd/>
          </a:ln>
        </p:spPr>
      </p:pic>
      <p:sp>
        <p:nvSpPr>
          <p:cNvPr id="58381" name="Text Box 94"/>
          <p:cNvSpPr txBox="1">
            <a:spLocks noChangeArrowheads="1"/>
          </p:cNvSpPr>
          <p:nvPr/>
        </p:nvSpPr>
        <p:spPr bwMode="auto">
          <a:xfrm>
            <a:off x="6781800" y="3657600"/>
            <a:ext cx="863600" cy="457200"/>
          </a:xfrm>
          <a:prstGeom prst="rect">
            <a:avLst/>
          </a:prstGeom>
          <a:noFill/>
          <a:ln w="9525">
            <a:noFill/>
            <a:miter lim="800000"/>
            <a:headEnd/>
            <a:tailEnd/>
          </a:ln>
          <a:effectLst/>
        </p:spPr>
        <p:txBody>
          <a:bodyPr wrap="none">
            <a:spAutoFit/>
          </a:bodyPr>
          <a:lstStyle/>
          <a:p>
            <a:pPr eaLnBrk="1" hangingPunct="1"/>
            <a:r>
              <a:rPr lang="en-US"/>
              <a:t>1888</a:t>
            </a:r>
          </a:p>
        </p:txBody>
      </p:sp>
      <p:grpSp>
        <p:nvGrpSpPr>
          <p:cNvPr id="4" name="Group 16"/>
          <p:cNvGrpSpPr>
            <a:grpSpLocks/>
          </p:cNvGrpSpPr>
          <p:nvPr/>
        </p:nvGrpSpPr>
        <p:grpSpPr bwMode="auto">
          <a:xfrm>
            <a:off x="627063" y="1411288"/>
            <a:ext cx="381000" cy="304800"/>
            <a:chOff x="336" y="672"/>
            <a:chExt cx="4032" cy="2832"/>
          </a:xfrm>
        </p:grpSpPr>
        <p:sp>
          <p:nvSpPr>
            <p:cNvPr id="58383" name="Oval 17"/>
            <p:cNvSpPr>
              <a:spLocks noChangeArrowheads="1"/>
            </p:cNvSpPr>
            <p:nvPr/>
          </p:nvSpPr>
          <p:spPr bwMode="auto">
            <a:xfrm>
              <a:off x="336" y="3264"/>
              <a:ext cx="2736" cy="240"/>
            </a:xfrm>
            <a:prstGeom prst="ellipse">
              <a:avLst/>
            </a:prstGeom>
            <a:solidFill>
              <a:schemeClr val="bg2"/>
            </a:solidFill>
            <a:ln w="9525">
              <a:noFill/>
              <a:round/>
              <a:headEnd/>
              <a:tailEnd/>
            </a:ln>
            <a:effectLst/>
          </p:spPr>
          <p:txBody>
            <a:bodyPr wrap="none" anchor="ctr"/>
            <a:lstStyle/>
            <a:p>
              <a:pPr eaLnBrk="1" hangingPunct="1"/>
              <a:endParaRPr lang="en-US"/>
            </a:p>
          </p:txBody>
        </p:sp>
        <p:sp>
          <p:nvSpPr>
            <p:cNvPr id="58384" name="Oval 18"/>
            <p:cNvSpPr>
              <a:spLocks noChangeArrowheads="1"/>
            </p:cNvSpPr>
            <p:nvPr/>
          </p:nvSpPr>
          <p:spPr bwMode="auto">
            <a:xfrm>
              <a:off x="1248" y="672"/>
              <a:ext cx="3120" cy="2736"/>
            </a:xfrm>
            <a:prstGeom prst="ellipse">
              <a:avLst/>
            </a:prstGeom>
            <a:solidFill>
              <a:schemeClr val="accent2"/>
            </a:solidFill>
            <a:ln w="9525">
              <a:noFill/>
              <a:round/>
              <a:headEnd/>
              <a:tailEnd/>
            </a:ln>
            <a:effectLst/>
          </p:spPr>
          <p:txBody>
            <a:bodyPr wrap="none" anchor="ctr"/>
            <a:lstStyle/>
            <a:p>
              <a:pPr eaLnBrk="1" hangingPunct="1"/>
              <a:endParaRPr lang="en-US"/>
            </a:p>
          </p:txBody>
        </p:sp>
        <p:sp>
          <p:nvSpPr>
            <p:cNvPr id="58385" name="Oval 19"/>
            <p:cNvSpPr>
              <a:spLocks noChangeArrowheads="1"/>
            </p:cNvSpPr>
            <p:nvPr/>
          </p:nvSpPr>
          <p:spPr bwMode="auto">
            <a:xfrm rot="2146570">
              <a:off x="2688" y="1200"/>
              <a:ext cx="1200" cy="192"/>
            </a:xfrm>
            <a:prstGeom prst="ellipse">
              <a:avLst/>
            </a:prstGeom>
            <a:solidFill>
              <a:schemeClr val="bg1"/>
            </a:solidFill>
            <a:ln w="9525">
              <a:noFill/>
              <a:round/>
              <a:headEnd/>
              <a:tailEnd/>
            </a:ln>
            <a:effectLst/>
          </p:spPr>
          <p:txBody>
            <a:bodyPr wrap="none" anchor="ctr"/>
            <a:lstStyle/>
            <a:p>
              <a:pPr eaLnBrk="1" hangingPunct="1"/>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Coral Reefs</a:t>
            </a:r>
          </a:p>
        </p:txBody>
      </p:sp>
      <p:pic>
        <p:nvPicPr>
          <p:cNvPr id="39939" name="Picture 3" descr="180-08-04-700"/>
          <p:cNvPicPr>
            <a:picLocks noChangeAspect="1" noChangeArrowheads="1"/>
          </p:cNvPicPr>
          <p:nvPr/>
        </p:nvPicPr>
        <p:blipFill>
          <a:blip r:embed="rId2"/>
          <a:srcRect/>
          <a:stretch>
            <a:fillRect/>
          </a:stretch>
        </p:blipFill>
        <p:spPr bwMode="auto">
          <a:xfrm>
            <a:off x="762000" y="1905000"/>
            <a:ext cx="7623175" cy="4238625"/>
          </a:xfrm>
          <a:prstGeom prst="rect">
            <a:avLst/>
          </a:prstGeom>
          <a:noFill/>
          <a:ln w="10477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fade">
                                      <p:cBhvr>
                                        <p:cTn id="7" dur="20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370013" y="312738"/>
            <a:ext cx="7313612" cy="1131887"/>
          </a:xfrm>
        </p:spPr>
        <p:txBody>
          <a:bodyPr/>
          <a:lstStyle/>
          <a:p>
            <a:r>
              <a:rPr lang="en-US"/>
              <a:t>Coral Reef</a:t>
            </a:r>
          </a:p>
        </p:txBody>
      </p:sp>
      <p:sp>
        <p:nvSpPr>
          <p:cNvPr id="37891" name="Rectangle 3"/>
          <p:cNvSpPr>
            <a:spLocks noGrp="1" noChangeArrowheads="1"/>
          </p:cNvSpPr>
          <p:nvPr>
            <p:ph idx="1"/>
          </p:nvPr>
        </p:nvSpPr>
        <p:spPr/>
        <p:txBody>
          <a:bodyPr/>
          <a:lstStyle/>
          <a:p>
            <a:pPr>
              <a:lnSpc>
                <a:spcPct val="90000"/>
              </a:lnSpc>
            </a:pPr>
            <a:r>
              <a:rPr lang="en-US" sz="2500" dirty="0"/>
              <a:t>Coral reefs are __________ islands in the sea that are built by coral animals called polyps.</a:t>
            </a:r>
          </a:p>
          <a:p>
            <a:pPr>
              <a:lnSpc>
                <a:spcPct val="90000"/>
              </a:lnSpc>
            </a:pPr>
            <a:r>
              <a:rPr lang="en-US" sz="2500" dirty="0"/>
              <a:t>Thousands of species of plants and animals live in the cracks and crevices of coral reefs, making coral reefs among the most ________ ecosystems on Earth.</a:t>
            </a:r>
          </a:p>
          <a:p>
            <a:pPr>
              <a:lnSpc>
                <a:spcPct val="90000"/>
              </a:lnSpc>
            </a:pPr>
            <a:r>
              <a:rPr lang="en-US" sz="2500" dirty="0"/>
              <a:t>Corals can only live in _____ salt water where there is enough ______ for photosynthesis.  Therefore, coral reefs are only found in shallow, tropical seas.</a:t>
            </a:r>
          </a:p>
        </p:txBody>
      </p:sp>
      <p:sp>
        <p:nvSpPr>
          <p:cNvPr id="37892" name="Text Box 4"/>
          <p:cNvSpPr txBox="1">
            <a:spLocks noChangeArrowheads="1"/>
          </p:cNvSpPr>
          <p:nvPr/>
        </p:nvSpPr>
        <p:spPr bwMode="auto">
          <a:xfrm>
            <a:off x="2819400" y="1828800"/>
            <a:ext cx="1676400" cy="457200"/>
          </a:xfrm>
          <a:prstGeom prst="rect">
            <a:avLst/>
          </a:prstGeom>
          <a:noFill/>
          <a:ln w="9525" algn="ctr">
            <a:noFill/>
            <a:miter lim="800000"/>
            <a:headEnd/>
            <a:tailEnd/>
          </a:ln>
          <a:effectLst/>
        </p:spPr>
        <p:txBody>
          <a:bodyPr>
            <a:spAutoFit/>
          </a:bodyPr>
          <a:lstStyle/>
          <a:p>
            <a:pPr algn="ctr">
              <a:spcBef>
                <a:spcPct val="50000"/>
              </a:spcBef>
            </a:pPr>
            <a:r>
              <a:rPr lang="en-US" sz="2400" dirty="0">
                <a:solidFill>
                  <a:schemeClr val="tx2">
                    <a:lumMod val="60000"/>
                    <a:lumOff val="40000"/>
                  </a:schemeClr>
                </a:solidFill>
                <a:latin typeface="Tahoma" pitchFamily="34" charset="0"/>
              </a:rPr>
              <a:t>limestone</a:t>
            </a:r>
          </a:p>
        </p:txBody>
      </p:sp>
      <p:sp>
        <p:nvSpPr>
          <p:cNvPr id="37893" name="Text Box 5"/>
          <p:cNvSpPr txBox="1">
            <a:spLocks noChangeArrowheads="1"/>
          </p:cNvSpPr>
          <p:nvPr/>
        </p:nvSpPr>
        <p:spPr bwMode="auto">
          <a:xfrm>
            <a:off x="3048000" y="3352800"/>
            <a:ext cx="1524000" cy="457200"/>
          </a:xfrm>
          <a:prstGeom prst="rect">
            <a:avLst/>
          </a:prstGeom>
          <a:noFill/>
          <a:ln w="9525" algn="ctr">
            <a:noFill/>
            <a:miter lim="800000"/>
            <a:headEnd/>
            <a:tailEnd/>
          </a:ln>
          <a:effectLst/>
        </p:spPr>
        <p:txBody>
          <a:bodyPr>
            <a:spAutoFit/>
          </a:bodyPr>
          <a:lstStyle/>
          <a:p>
            <a:pPr algn="ctr">
              <a:spcBef>
                <a:spcPct val="50000"/>
              </a:spcBef>
            </a:pPr>
            <a:r>
              <a:rPr lang="en-US" sz="2400" dirty="0">
                <a:solidFill>
                  <a:schemeClr val="tx2">
                    <a:lumMod val="60000"/>
                    <a:lumOff val="40000"/>
                  </a:schemeClr>
                </a:solidFill>
                <a:latin typeface="Tahoma" pitchFamily="34" charset="0"/>
              </a:rPr>
              <a:t>diverse</a:t>
            </a:r>
          </a:p>
        </p:txBody>
      </p:sp>
      <p:sp>
        <p:nvSpPr>
          <p:cNvPr id="37894" name="Text Box 6"/>
          <p:cNvSpPr txBox="1">
            <a:spLocks noChangeArrowheads="1"/>
          </p:cNvSpPr>
          <p:nvPr/>
        </p:nvSpPr>
        <p:spPr bwMode="auto">
          <a:xfrm>
            <a:off x="1981200" y="4114800"/>
            <a:ext cx="990600" cy="457200"/>
          </a:xfrm>
          <a:prstGeom prst="rect">
            <a:avLst/>
          </a:prstGeom>
          <a:noFill/>
          <a:ln w="9525" algn="ctr">
            <a:noFill/>
            <a:miter lim="800000"/>
            <a:headEnd/>
            <a:tailEnd/>
          </a:ln>
          <a:effectLst/>
        </p:spPr>
        <p:txBody>
          <a:bodyPr>
            <a:spAutoFit/>
          </a:bodyPr>
          <a:lstStyle/>
          <a:p>
            <a:pPr algn="ctr">
              <a:spcBef>
                <a:spcPct val="50000"/>
              </a:spcBef>
            </a:pPr>
            <a:r>
              <a:rPr lang="en-US" sz="2400" dirty="0">
                <a:solidFill>
                  <a:schemeClr val="tx2">
                    <a:lumMod val="60000"/>
                    <a:lumOff val="40000"/>
                  </a:schemeClr>
                </a:solidFill>
                <a:latin typeface="Tahoma" pitchFamily="34" charset="0"/>
              </a:rPr>
              <a:t>warm</a:t>
            </a:r>
          </a:p>
        </p:txBody>
      </p:sp>
      <p:sp>
        <p:nvSpPr>
          <p:cNvPr id="37895" name="Text Box 7"/>
          <p:cNvSpPr txBox="1">
            <a:spLocks noChangeArrowheads="1"/>
          </p:cNvSpPr>
          <p:nvPr/>
        </p:nvSpPr>
        <p:spPr bwMode="auto">
          <a:xfrm>
            <a:off x="3886200" y="3733800"/>
            <a:ext cx="1066800" cy="457200"/>
          </a:xfrm>
          <a:prstGeom prst="rect">
            <a:avLst/>
          </a:prstGeom>
          <a:noFill/>
          <a:ln w="9525" algn="ctr">
            <a:noFill/>
            <a:miter lim="800000"/>
            <a:headEnd/>
            <a:tailEnd/>
          </a:ln>
          <a:effectLst/>
        </p:spPr>
        <p:txBody>
          <a:bodyPr>
            <a:spAutoFit/>
          </a:bodyPr>
          <a:lstStyle/>
          <a:p>
            <a:pPr algn="ctr">
              <a:spcBef>
                <a:spcPct val="50000"/>
              </a:spcBef>
            </a:pPr>
            <a:r>
              <a:rPr lang="en-US" sz="2400" dirty="0">
                <a:solidFill>
                  <a:schemeClr val="tx2">
                    <a:lumMod val="60000"/>
                    <a:lumOff val="40000"/>
                  </a:schemeClr>
                </a:solidFill>
                <a:latin typeface="Tahoma" pitchFamily="34" charset="0"/>
              </a:rPr>
              <a:t>light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892"/>
                                        </p:tgtEl>
                                        <p:attrNameLst>
                                          <p:attrName>style.visibility</p:attrName>
                                        </p:attrNameLst>
                                      </p:cBhvr>
                                      <p:to>
                                        <p:strVal val="visible"/>
                                      </p:to>
                                    </p:set>
                                    <p:anim calcmode="discrete" valueType="clr">
                                      <p:cBhvr override="childStyle">
                                        <p:cTn id="7" dur="80"/>
                                        <p:tgtEl>
                                          <p:spTgt spid="3789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892"/>
                                        </p:tgtEl>
                                        <p:attrNameLst>
                                          <p:attrName>fillcolor</p:attrName>
                                        </p:attrNameLst>
                                      </p:cBhvr>
                                      <p:tavLst>
                                        <p:tav tm="0">
                                          <p:val>
                                            <p:clrVal>
                                              <a:schemeClr val="accent2"/>
                                            </p:clrVal>
                                          </p:val>
                                        </p:tav>
                                        <p:tav tm="50000">
                                          <p:val>
                                            <p:clrVal>
                                              <a:schemeClr val="hlink"/>
                                            </p:clrVal>
                                          </p:val>
                                        </p:tav>
                                      </p:tavLst>
                                    </p:anim>
                                    <p:set>
                                      <p:cBhvr>
                                        <p:cTn id="9" dur="80"/>
                                        <p:tgtEl>
                                          <p:spTgt spid="3789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7893"/>
                                        </p:tgtEl>
                                        <p:attrNameLst>
                                          <p:attrName>style.visibility</p:attrName>
                                        </p:attrNameLst>
                                      </p:cBhvr>
                                      <p:to>
                                        <p:strVal val="visible"/>
                                      </p:to>
                                    </p:set>
                                    <p:anim calcmode="discrete" valueType="clr">
                                      <p:cBhvr override="childStyle">
                                        <p:cTn id="14" dur="80"/>
                                        <p:tgtEl>
                                          <p:spTgt spid="3789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7893"/>
                                        </p:tgtEl>
                                        <p:attrNameLst>
                                          <p:attrName>fillcolor</p:attrName>
                                        </p:attrNameLst>
                                      </p:cBhvr>
                                      <p:tavLst>
                                        <p:tav tm="0">
                                          <p:val>
                                            <p:clrVal>
                                              <a:schemeClr val="accent2"/>
                                            </p:clrVal>
                                          </p:val>
                                        </p:tav>
                                        <p:tav tm="50000">
                                          <p:val>
                                            <p:clrVal>
                                              <a:schemeClr val="hlink"/>
                                            </p:clrVal>
                                          </p:val>
                                        </p:tav>
                                      </p:tavLst>
                                    </p:anim>
                                    <p:set>
                                      <p:cBhvr>
                                        <p:cTn id="16" dur="80"/>
                                        <p:tgtEl>
                                          <p:spTgt spid="37893"/>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37894"/>
                                        </p:tgtEl>
                                        <p:attrNameLst>
                                          <p:attrName>style.visibility</p:attrName>
                                        </p:attrNameLst>
                                      </p:cBhvr>
                                      <p:to>
                                        <p:strVal val="visible"/>
                                      </p:to>
                                    </p:set>
                                    <p:anim calcmode="discrete" valueType="clr">
                                      <p:cBhvr override="childStyle">
                                        <p:cTn id="21" dur="80"/>
                                        <p:tgtEl>
                                          <p:spTgt spid="37894"/>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7894"/>
                                        </p:tgtEl>
                                        <p:attrNameLst>
                                          <p:attrName>fillcolor</p:attrName>
                                        </p:attrNameLst>
                                      </p:cBhvr>
                                      <p:tavLst>
                                        <p:tav tm="0">
                                          <p:val>
                                            <p:clrVal>
                                              <a:schemeClr val="accent2"/>
                                            </p:clrVal>
                                          </p:val>
                                        </p:tav>
                                        <p:tav tm="50000">
                                          <p:val>
                                            <p:clrVal>
                                              <a:schemeClr val="hlink"/>
                                            </p:clrVal>
                                          </p:val>
                                        </p:tav>
                                      </p:tavLst>
                                    </p:anim>
                                    <p:set>
                                      <p:cBhvr>
                                        <p:cTn id="23" dur="80"/>
                                        <p:tgtEl>
                                          <p:spTgt spid="37894"/>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37895"/>
                                        </p:tgtEl>
                                        <p:attrNameLst>
                                          <p:attrName>style.visibility</p:attrName>
                                        </p:attrNameLst>
                                      </p:cBhvr>
                                      <p:to>
                                        <p:strVal val="visible"/>
                                      </p:to>
                                    </p:set>
                                    <p:anim calcmode="discrete" valueType="clr">
                                      <p:cBhvr override="childStyle">
                                        <p:cTn id="28" dur="80"/>
                                        <p:tgtEl>
                                          <p:spTgt spid="37895"/>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7895"/>
                                        </p:tgtEl>
                                        <p:attrNameLst>
                                          <p:attrName>fillcolor</p:attrName>
                                        </p:attrNameLst>
                                      </p:cBhvr>
                                      <p:tavLst>
                                        <p:tav tm="0">
                                          <p:val>
                                            <p:clrVal>
                                              <a:schemeClr val="accent2"/>
                                            </p:clrVal>
                                          </p:val>
                                        </p:tav>
                                        <p:tav tm="50000">
                                          <p:val>
                                            <p:clrVal>
                                              <a:schemeClr val="hlink"/>
                                            </p:clrVal>
                                          </p:val>
                                        </p:tav>
                                      </p:tavLst>
                                    </p:anim>
                                    <p:set>
                                      <p:cBhvr>
                                        <p:cTn id="30" dur="80"/>
                                        <p:tgtEl>
                                          <p:spTgt spid="3789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3" grpId="0"/>
      <p:bldP spid="37894" grpId="0"/>
      <p:bldP spid="3789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Threats to Coral Reefs</a:t>
            </a:r>
          </a:p>
        </p:txBody>
      </p:sp>
      <p:sp>
        <p:nvSpPr>
          <p:cNvPr id="38915" name="Rectangle 3"/>
          <p:cNvSpPr>
            <a:spLocks noGrp="1" noChangeArrowheads="1"/>
          </p:cNvSpPr>
          <p:nvPr>
            <p:ph idx="1"/>
          </p:nvPr>
        </p:nvSpPr>
        <p:spPr/>
        <p:txBody>
          <a:bodyPr/>
          <a:lstStyle/>
          <a:p>
            <a:pPr>
              <a:lnSpc>
                <a:spcPct val="90000"/>
              </a:lnSpc>
            </a:pPr>
            <a:r>
              <a:rPr lang="en-US" sz="2500"/>
              <a:t>If the water surrounding a reef is too hot or cold, or if fresh water drains into the water surrounding a reef, corals have trouble producing limestone.</a:t>
            </a:r>
          </a:p>
          <a:p>
            <a:pPr>
              <a:lnSpc>
                <a:spcPct val="90000"/>
              </a:lnSpc>
            </a:pPr>
            <a:r>
              <a:rPr lang="en-US" sz="2500"/>
              <a:t>If the water is too muddy, too polluted, or too high in nutrients, algae that live within the corals will die or grow out of control and smother the corals.</a:t>
            </a:r>
          </a:p>
          <a:p>
            <a:pPr>
              <a:lnSpc>
                <a:spcPct val="90000"/>
              </a:lnSpc>
            </a:pPr>
            <a:r>
              <a:rPr lang="en-US" sz="2500"/>
              <a:t>Oil spills, sewage, pesticide, and silt runoff have all been linked to coral reef destruction.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534400" cy="2057400"/>
          </a:xfrm>
        </p:spPr>
        <p:txBody>
          <a:bodyPr>
            <a:noAutofit/>
          </a:bodyPr>
          <a:lstStyle/>
          <a:p>
            <a:pPr algn="ctr"/>
            <a:r>
              <a:rPr lang="en-US" sz="5400" b="1" u="sng" dirty="0" smtClean="0"/>
              <a:t>HOW OCEANOGRAPHIC DATA IS COLLECTED</a:t>
            </a:r>
            <a:endParaRPr lang="en-US" sz="5400"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8"/>
          <p:cNvSpPr>
            <a:spLocks noChangeArrowheads="1"/>
          </p:cNvSpPr>
          <p:nvPr/>
        </p:nvSpPr>
        <p:spPr bwMode="auto">
          <a:xfrm>
            <a:off x="2286000" y="1752600"/>
            <a:ext cx="5334000" cy="2971800"/>
          </a:xfrm>
          <a:prstGeom prst="rect">
            <a:avLst/>
          </a:prstGeom>
          <a:noFill/>
          <a:ln w="9525">
            <a:noFill/>
            <a:miter lim="800000"/>
            <a:headEnd/>
            <a:tailEnd/>
          </a:ln>
          <a:effectLst/>
        </p:spPr>
        <p:txBody>
          <a:bodyPr/>
          <a:lstStyle/>
          <a:p>
            <a:pPr marL="457200" indent="-457200" eaLnBrk="1" hangingPunct="1">
              <a:lnSpc>
                <a:spcPct val="90000"/>
              </a:lnSpc>
              <a:spcBef>
                <a:spcPct val="20000"/>
              </a:spcBef>
              <a:buFontTx/>
              <a:buAutoNum type="arabicPeriod"/>
            </a:pPr>
            <a:r>
              <a:rPr lang="en-US" sz="4400"/>
              <a:t>Pacific</a:t>
            </a:r>
          </a:p>
          <a:p>
            <a:pPr marL="457200" indent="-457200" eaLnBrk="1" hangingPunct="1">
              <a:lnSpc>
                <a:spcPct val="90000"/>
              </a:lnSpc>
              <a:spcBef>
                <a:spcPct val="20000"/>
              </a:spcBef>
              <a:buFontTx/>
              <a:buAutoNum type="arabicPeriod"/>
            </a:pPr>
            <a:r>
              <a:rPr lang="en-US" sz="4400"/>
              <a:t>Atlantic</a:t>
            </a:r>
          </a:p>
          <a:p>
            <a:pPr marL="457200" indent="-457200" eaLnBrk="1" hangingPunct="1">
              <a:lnSpc>
                <a:spcPct val="90000"/>
              </a:lnSpc>
              <a:spcBef>
                <a:spcPct val="20000"/>
              </a:spcBef>
              <a:buFontTx/>
              <a:buAutoNum type="arabicPeriod"/>
            </a:pPr>
            <a:r>
              <a:rPr lang="en-US" sz="4400"/>
              <a:t>Indian</a:t>
            </a:r>
          </a:p>
          <a:p>
            <a:pPr marL="457200" indent="-457200" eaLnBrk="1" hangingPunct="1">
              <a:lnSpc>
                <a:spcPct val="90000"/>
              </a:lnSpc>
              <a:spcBef>
                <a:spcPct val="20000"/>
              </a:spcBef>
              <a:buFontTx/>
              <a:buAutoNum type="arabicPeriod"/>
            </a:pPr>
            <a:r>
              <a:rPr lang="en-US" sz="4400"/>
              <a:t>Arctic</a:t>
            </a:r>
          </a:p>
          <a:p>
            <a:pPr marL="457200" indent="-457200" eaLnBrk="1" hangingPunct="1">
              <a:lnSpc>
                <a:spcPct val="90000"/>
              </a:lnSpc>
              <a:spcBef>
                <a:spcPct val="20000"/>
              </a:spcBef>
              <a:buFontTx/>
              <a:buAutoNum type="arabicPeriod"/>
            </a:pPr>
            <a:r>
              <a:rPr lang="en-US" sz="4400"/>
              <a:t>Southern or Antarctic Ocean</a:t>
            </a:r>
          </a:p>
        </p:txBody>
      </p:sp>
      <p:sp>
        <p:nvSpPr>
          <p:cNvPr id="6147" name="Rectangle 1029"/>
          <p:cNvSpPr>
            <a:spLocks noChangeArrowheads="1"/>
          </p:cNvSpPr>
          <p:nvPr/>
        </p:nvSpPr>
        <p:spPr bwMode="auto">
          <a:xfrm>
            <a:off x="609600" y="228600"/>
            <a:ext cx="7772400" cy="1143000"/>
          </a:xfrm>
          <a:prstGeom prst="rect">
            <a:avLst/>
          </a:prstGeom>
          <a:noFill/>
          <a:ln w="9525">
            <a:noFill/>
            <a:miter lim="800000"/>
            <a:headEnd/>
            <a:tailEnd/>
          </a:ln>
          <a:effectLst/>
        </p:spPr>
        <p:txBody>
          <a:bodyPr anchor="ctr"/>
          <a:lstStyle/>
          <a:p>
            <a:pPr algn="ctr" eaLnBrk="1" hangingPunct="1"/>
            <a:r>
              <a:rPr lang="en-US" sz="4400" b="1">
                <a:solidFill>
                  <a:schemeClr val="tx2"/>
                </a:solidFill>
              </a:rPr>
              <a:t>The five principal oceans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0" y="0"/>
            <a:ext cx="8229600" cy="838200"/>
          </a:xfrm>
        </p:spPr>
        <p:txBody>
          <a:bodyPr anchor="ctr" anchorCtr="1"/>
          <a:lstStyle/>
          <a:p>
            <a:r>
              <a:rPr lang="en-US" dirty="0" smtClean="0">
                <a:effectLst>
                  <a:outerShdw blurRad="38100" dist="38100" dir="2700000" algn="tl">
                    <a:srgbClr val="C0C0C0"/>
                  </a:outerShdw>
                </a:effectLst>
              </a:rPr>
              <a:t> </a:t>
            </a:r>
            <a:r>
              <a:rPr lang="en-US" dirty="0">
                <a:effectLst>
                  <a:outerShdw blurRad="38100" dist="38100" dir="2700000" algn="tl">
                    <a:srgbClr val="C0C0C0"/>
                  </a:outerShdw>
                </a:effectLst>
              </a:rPr>
              <a:t>Instruments of Investigation</a:t>
            </a:r>
          </a:p>
        </p:txBody>
      </p:sp>
      <p:sp>
        <p:nvSpPr>
          <p:cNvPr id="48131" name="Rectangle 3"/>
          <p:cNvSpPr>
            <a:spLocks noGrp="1" noChangeArrowheads="1"/>
          </p:cNvSpPr>
          <p:nvPr>
            <p:ph type="body" idx="4294967295"/>
          </p:nvPr>
        </p:nvSpPr>
        <p:spPr>
          <a:xfrm>
            <a:off x="0" y="1600200"/>
            <a:ext cx="3581400" cy="5029200"/>
          </a:xfrm>
        </p:spPr>
        <p:txBody>
          <a:bodyPr>
            <a:normAutofit/>
          </a:bodyPr>
          <a:lstStyle/>
          <a:p>
            <a:pPr marL="609600" indent="-609600" algn="just">
              <a:buFontTx/>
              <a:buAutoNum type="alphaUcPeriod"/>
            </a:pPr>
            <a:r>
              <a:rPr lang="en-US" sz="2400" u="sng" dirty="0">
                <a:effectLst>
                  <a:outerShdw blurRad="38100" dist="38100" dir="2700000" algn="tl">
                    <a:srgbClr val="C0C0C0"/>
                  </a:outerShdw>
                </a:effectLst>
                <a:latin typeface="+mj-lt"/>
              </a:rPr>
              <a:t>SCUBA </a:t>
            </a:r>
            <a:r>
              <a:rPr lang="en-US" sz="2400" dirty="0">
                <a:effectLst>
                  <a:outerShdw blurRad="38100" dist="38100" dir="2700000" algn="tl">
                    <a:srgbClr val="C0C0C0"/>
                  </a:outerShdw>
                </a:effectLst>
                <a:latin typeface="+mj-lt"/>
              </a:rPr>
              <a:t>– Self-Contained Underwater Breathing Apparatus. Tanks of compressed air strapped on a diver’s back and connected by hoses to a mouthpiece for </a:t>
            </a:r>
            <a:r>
              <a:rPr lang="en-US" sz="2400" dirty="0" smtClean="0">
                <a:effectLst>
                  <a:outerShdw blurRad="38100" dist="38100" dir="2700000" algn="tl">
                    <a:srgbClr val="C0C0C0"/>
                  </a:outerShdw>
                </a:effectLst>
                <a:latin typeface="+mj-lt"/>
              </a:rPr>
              <a:t>breathing</a:t>
            </a:r>
          </a:p>
        </p:txBody>
      </p:sp>
      <p:pic>
        <p:nvPicPr>
          <p:cNvPr id="17410" name="Picture 2" descr="Image result for scuba diving dress"/>
          <p:cNvPicPr>
            <a:picLocks noChangeAspect="1" noChangeArrowheads="1"/>
          </p:cNvPicPr>
          <p:nvPr/>
        </p:nvPicPr>
        <p:blipFill>
          <a:blip r:embed="rId2"/>
          <a:srcRect/>
          <a:stretch>
            <a:fillRect/>
          </a:stretch>
        </p:blipFill>
        <p:spPr bwMode="auto">
          <a:xfrm>
            <a:off x="5715000" y="914400"/>
            <a:ext cx="3124200" cy="3124200"/>
          </a:xfrm>
          <a:prstGeom prst="rect">
            <a:avLst/>
          </a:prstGeom>
          <a:noFill/>
        </p:spPr>
      </p:pic>
      <p:pic>
        <p:nvPicPr>
          <p:cNvPr id="17414" name="Picture 6" descr="Image result for scuba diving dress"/>
          <p:cNvPicPr>
            <a:picLocks noChangeAspect="1" noChangeArrowheads="1"/>
          </p:cNvPicPr>
          <p:nvPr/>
        </p:nvPicPr>
        <p:blipFill>
          <a:blip r:embed="rId3"/>
          <a:srcRect/>
          <a:stretch>
            <a:fillRect/>
          </a:stretch>
        </p:blipFill>
        <p:spPr bwMode="auto">
          <a:xfrm>
            <a:off x="3810000" y="3810000"/>
            <a:ext cx="2819400" cy="28194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274638"/>
            <a:ext cx="8229600" cy="1143000"/>
          </a:xfrm>
        </p:spPr>
        <p:txBody>
          <a:bodyPr anchor="ctr" anchorCtr="1">
            <a:normAutofit fontScale="90000"/>
          </a:bodyPr>
          <a:lstStyle/>
          <a:p>
            <a:r>
              <a:rPr lang="en-US">
                <a:effectLst>
                  <a:outerShdw blurRad="38100" dist="38100" dir="2700000" algn="tl">
                    <a:srgbClr val="C0C0C0"/>
                  </a:outerShdw>
                </a:effectLst>
              </a:rPr>
              <a:t>Instruments of Investigation (cont.)</a:t>
            </a:r>
          </a:p>
        </p:txBody>
      </p:sp>
      <p:sp>
        <p:nvSpPr>
          <p:cNvPr id="49155" name="Rectangle 3"/>
          <p:cNvSpPr>
            <a:spLocks noGrp="1" noChangeArrowheads="1"/>
          </p:cNvSpPr>
          <p:nvPr>
            <p:ph type="body" idx="4294967295"/>
          </p:nvPr>
        </p:nvSpPr>
        <p:spPr>
          <a:xfrm>
            <a:off x="0" y="1905000"/>
            <a:ext cx="8534400" cy="4648200"/>
          </a:xfrm>
        </p:spPr>
        <p:txBody>
          <a:bodyPr>
            <a:normAutofit/>
          </a:bodyPr>
          <a:lstStyle/>
          <a:p>
            <a:pPr>
              <a:buNone/>
            </a:pPr>
            <a:r>
              <a:rPr lang="en-US" sz="2800" u="sng" dirty="0" smtClean="0">
                <a:effectLst>
                  <a:outerShdw blurRad="38100" dist="38100" dir="2700000" algn="tl">
                    <a:srgbClr val="C0C0C0"/>
                  </a:outerShdw>
                </a:effectLst>
              </a:rPr>
              <a:t>SONAR </a:t>
            </a:r>
            <a:r>
              <a:rPr lang="en-US" sz="2800" dirty="0" smtClean="0">
                <a:effectLst>
                  <a:outerShdw blurRad="38100" dist="38100" dir="2700000" algn="tl">
                    <a:srgbClr val="C0C0C0"/>
                  </a:outerShdw>
                </a:effectLst>
              </a:rPr>
              <a:t>– Sound Navigation And Radar. Methods of mapping the ocean floor by transmission and reflection of sound waves</a:t>
            </a:r>
          </a:p>
          <a:p>
            <a:pPr>
              <a:buFont typeface="Wingdings" pitchFamily="2" charset="2"/>
              <a:buNone/>
            </a:pPr>
            <a:endParaRPr lang="en-US" u="sng" dirty="0" smtClean="0">
              <a:effectLst>
                <a:outerShdw blurRad="38100" dist="38100" dir="2700000" algn="tl">
                  <a:srgbClr val="C0C0C0"/>
                </a:outerShdw>
              </a:effectLst>
            </a:endParaRPr>
          </a:p>
          <a:p>
            <a:pPr>
              <a:buFont typeface="Wingdings" pitchFamily="2" charset="2"/>
              <a:buNone/>
            </a:pPr>
            <a:r>
              <a:rPr lang="en-US" u="sng" dirty="0" smtClean="0">
                <a:effectLst>
                  <a:outerShdw blurRad="38100" dist="38100" dir="2700000" algn="tl">
                    <a:srgbClr val="C0C0C0"/>
                  </a:outerShdw>
                </a:effectLst>
              </a:rPr>
              <a:t>Geostationary </a:t>
            </a:r>
            <a:r>
              <a:rPr lang="en-US" u="sng" dirty="0">
                <a:effectLst>
                  <a:outerShdw blurRad="38100" dist="38100" dir="2700000" algn="tl">
                    <a:srgbClr val="C0C0C0"/>
                  </a:outerShdw>
                </a:effectLst>
              </a:rPr>
              <a:t>operational Environmental Satellites (GOES)</a:t>
            </a:r>
            <a:r>
              <a:rPr lang="en-US" dirty="0">
                <a:effectLst>
                  <a:outerShdw blurRad="38100" dist="38100" dir="2700000" algn="tl">
                    <a:srgbClr val="C0C0C0"/>
                  </a:outerShdw>
                </a:effectLst>
              </a:rPr>
              <a:t> orbit the Earth at 22,000 miles. They are highly advanced observation platforms supplying detailed imagery of the Earth’s oceans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r>
              <a:rPr lang="en-US">
                <a:effectLst>
                  <a:outerShdw blurRad="38100" dist="38100" dir="2700000" algn="tl">
                    <a:srgbClr val="C0C0C0"/>
                  </a:outerShdw>
                </a:effectLst>
              </a:rPr>
              <a:t>Instruments of Investigation (cont.)</a:t>
            </a:r>
          </a:p>
        </p:txBody>
      </p:sp>
      <p:sp>
        <p:nvSpPr>
          <p:cNvPr id="107523" name="Rectangle 3"/>
          <p:cNvSpPr>
            <a:spLocks noGrp="1" noChangeArrowheads="1"/>
          </p:cNvSpPr>
          <p:nvPr>
            <p:ph idx="1"/>
          </p:nvPr>
        </p:nvSpPr>
        <p:spPr/>
        <p:txBody>
          <a:bodyPr/>
          <a:lstStyle/>
          <a:p>
            <a:pPr>
              <a:lnSpc>
                <a:spcPct val="90000"/>
              </a:lnSpc>
              <a:buFont typeface="Wingdings" pitchFamily="2" charset="2"/>
              <a:buNone/>
            </a:pPr>
            <a:r>
              <a:rPr lang="en-US" dirty="0">
                <a:effectLst>
                  <a:outerShdw blurRad="38100" dist="38100" dir="2700000" algn="tl">
                    <a:srgbClr val="C0C0C0"/>
                  </a:outerShdw>
                </a:effectLst>
              </a:rPr>
              <a:t>D. </a:t>
            </a:r>
            <a:r>
              <a:rPr lang="en-US" u="sng" dirty="0">
                <a:effectLst>
                  <a:outerShdw blurRad="38100" dist="38100" dir="2700000" algn="tl">
                    <a:srgbClr val="C0C0C0"/>
                  </a:outerShdw>
                </a:effectLst>
              </a:rPr>
              <a:t>Underwater Laboratories </a:t>
            </a:r>
            <a:r>
              <a:rPr lang="en-US" dirty="0">
                <a:effectLst>
                  <a:outerShdw blurRad="38100" dist="38100" dir="2700000" algn="tl">
                    <a:srgbClr val="C0C0C0"/>
                  </a:outerShdw>
                </a:effectLst>
              </a:rPr>
              <a:t>– The </a:t>
            </a:r>
            <a:r>
              <a:rPr lang="en-US" i="1" dirty="0">
                <a:effectLst>
                  <a:outerShdw blurRad="38100" dist="38100" dir="2700000" algn="tl">
                    <a:srgbClr val="C0C0C0"/>
                  </a:outerShdw>
                </a:effectLst>
              </a:rPr>
              <a:t>Aquarius </a:t>
            </a:r>
            <a:r>
              <a:rPr lang="en-US" dirty="0">
                <a:effectLst>
                  <a:outerShdw blurRad="38100" dist="38100" dir="2700000" algn="tl">
                    <a:srgbClr val="C0C0C0"/>
                  </a:outerShdw>
                </a:effectLst>
              </a:rPr>
              <a:t>Underwater Laboratory is the only undersea laboratory dedicated to marine science operating in the world. </a:t>
            </a:r>
            <a:r>
              <a:rPr lang="en-US" i="1" dirty="0">
                <a:effectLst>
                  <a:outerShdw blurRad="38100" dist="38100" dir="2700000" algn="tl">
                    <a:srgbClr val="C0C0C0"/>
                  </a:outerShdw>
                </a:effectLst>
              </a:rPr>
              <a:t>Aquarius</a:t>
            </a:r>
            <a:r>
              <a:rPr lang="en-US" dirty="0">
                <a:effectLst>
                  <a:outerShdw blurRad="38100" dist="38100" dir="2700000" algn="tl">
                    <a:srgbClr val="C0C0C0"/>
                  </a:outerShdw>
                </a:effectLst>
              </a:rPr>
              <a:t> provides life support systems that allow scientists to live and work underwater, in reasonably comfortable living quarters, with sophisticated research </a:t>
            </a:r>
            <a:r>
              <a:rPr lang="en-US" dirty="0" smtClean="0">
                <a:effectLst>
                  <a:outerShdw blurRad="38100" dist="38100" dir="2700000" algn="tl">
                    <a:srgbClr val="C0C0C0"/>
                  </a:outerShdw>
                </a:effectLst>
              </a:rPr>
              <a:t>capabilities.</a:t>
            </a:r>
          </a:p>
          <a:p>
            <a:pPr>
              <a:lnSpc>
                <a:spcPct val="90000"/>
              </a:lnSpc>
              <a:buFont typeface="Wingdings" pitchFamily="2" charset="2"/>
              <a:buNone/>
            </a:pPr>
            <a:r>
              <a:rPr lang="en-US" dirty="0" smtClean="0"/>
              <a:t> Scientists on the Aquarius are often called "</a:t>
            </a:r>
            <a:r>
              <a:rPr lang="en-US" dirty="0" smtClean="0">
                <a:hlinkClick r:id="rId2" tooltip="Aquanauts"/>
              </a:rPr>
              <a:t>Aquanauts</a:t>
            </a:r>
            <a:r>
              <a:rPr lang="en-US" dirty="0" smtClean="0"/>
              <a:t>" (as they live underwater at depth pressure for a period equal to or greater than 24 continuous hours without returning to the surface).</a:t>
            </a:r>
            <a:endParaRPr lang="en-US" dirty="0">
              <a:effectLst>
                <a:outerShdw blurRad="38100" dist="38100" dir="2700000" algn="tl">
                  <a:srgbClr val="C0C0C0"/>
                </a:outerShdw>
              </a:effectLst>
            </a:endParaRPr>
          </a:p>
          <a:p>
            <a:pPr>
              <a:lnSpc>
                <a:spcPct val="90000"/>
              </a:lnSpc>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Image result for Aquarius Underwater Laboratory"/>
          <p:cNvPicPr>
            <a:picLocks noChangeAspect="1" noChangeArrowheads="1"/>
          </p:cNvPicPr>
          <p:nvPr/>
        </p:nvPicPr>
        <p:blipFill>
          <a:blip r:embed="rId2"/>
          <a:srcRect/>
          <a:stretch>
            <a:fillRect/>
          </a:stretch>
        </p:blipFill>
        <p:spPr bwMode="auto">
          <a:xfrm>
            <a:off x="0" y="0"/>
            <a:ext cx="5715000" cy="3429000"/>
          </a:xfrm>
          <a:prstGeom prst="rect">
            <a:avLst/>
          </a:prstGeom>
          <a:noFill/>
        </p:spPr>
      </p:pic>
      <p:pic>
        <p:nvPicPr>
          <p:cNvPr id="73732" name="Picture 4" descr="Image result for Aquarius Underwater Laboratory"/>
          <p:cNvPicPr>
            <a:picLocks noChangeAspect="1" noChangeArrowheads="1"/>
          </p:cNvPicPr>
          <p:nvPr/>
        </p:nvPicPr>
        <p:blipFill>
          <a:blip r:embed="rId3"/>
          <a:srcRect/>
          <a:stretch>
            <a:fillRect/>
          </a:stretch>
        </p:blipFill>
        <p:spPr bwMode="auto">
          <a:xfrm>
            <a:off x="2286000" y="3352800"/>
            <a:ext cx="6667500" cy="35052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274638"/>
            <a:ext cx="8229600" cy="1143000"/>
          </a:xfrm>
        </p:spPr>
        <p:txBody>
          <a:bodyPr anchor="ctr" anchorCtr="1">
            <a:normAutofit fontScale="90000"/>
          </a:bodyPr>
          <a:lstStyle/>
          <a:p>
            <a:r>
              <a:rPr lang="en-US">
                <a:effectLst>
                  <a:outerShdw blurRad="38100" dist="38100" dir="2700000" algn="tl">
                    <a:srgbClr val="C0C0C0"/>
                  </a:outerShdw>
                </a:effectLst>
              </a:rPr>
              <a:t>Instruments of Investigation (cont.)</a:t>
            </a:r>
          </a:p>
        </p:txBody>
      </p:sp>
      <p:sp>
        <p:nvSpPr>
          <p:cNvPr id="50179" name="Rectangle 3"/>
          <p:cNvSpPr>
            <a:spLocks noGrp="1" noChangeArrowheads="1"/>
          </p:cNvSpPr>
          <p:nvPr>
            <p:ph type="body" idx="4294967295"/>
          </p:nvPr>
        </p:nvSpPr>
        <p:spPr>
          <a:xfrm>
            <a:off x="914400" y="1828800"/>
            <a:ext cx="8229600" cy="3048000"/>
          </a:xfrm>
        </p:spPr>
        <p:txBody>
          <a:bodyPr/>
          <a:lstStyle/>
          <a:p>
            <a:pPr>
              <a:buFont typeface="Wingdings" pitchFamily="2" charset="2"/>
              <a:buNone/>
            </a:pPr>
            <a:r>
              <a:rPr lang="en-US">
                <a:effectLst>
                  <a:outerShdw blurRad="38100" dist="38100" dir="2700000" algn="tl">
                    <a:srgbClr val="C0C0C0"/>
                  </a:outerShdw>
                </a:effectLst>
              </a:rPr>
              <a:t>E. Deep ocean submersibles – Over the last few decades, engineers have developed technologies capable of meeting the many challenges that the deep sea imposes upon explorers. </a:t>
            </a:r>
          </a:p>
        </p:txBody>
      </p:sp>
      <p:pic>
        <p:nvPicPr>
          <p:cNvPr id="11268" name="Picture 4" descr="j0199382"/>
          <p:cNvPicPr>
            <a:picLocks noChangeAspect="1" noChangeArrowheads="1"/>
          </p:cNvPicPr>
          <p:nvPr/>
        </p:nvPicPr>
        <p:blipFill>
          <a:blip r:embed="rId2"/>
          <a:srcRect/>
          <a:stretch>
            <a:fillRect/>
          </a:stretch>
        </p:blipFill>
        <p:spPr bwMode="auto">
          <a:xfrm>
            <a:off x="2667000" y="4191000"/>
            <a:ext cx="3124200" cy="2065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http://www.uh.edu/~jbutler/physical/plates1.gif"/>
          <p:cNvPicPr>
            <a:picLocks noChangeAspect="1" noChangeArrowheads="1"/>
          </p:cNvPicPr>
          <p:nvPr/>
        </p:nvPicPr>
        <p:blipFill>
          <a:blip r:embed="rId3"/>
          <a:srcRect/>
          <a:stretch>
            <a:fillRect/>
          </a:stretch>
        </p:blipFill>
        <p:spPr bwMode="auto">
          <a:xfrm>
            <a:off x="0" y="1103313"/>
            <a:ext cx="9144000" cy="5754687"/>
          </a:xfrm>
          <a:prstGeom prst="rect">
            <a:avLst/>
          </a:prstGeom>
          <a:noFill/>
          <a:ln w="9525">
            <a:noFill/>
            <a:miter lim="800000"/>
            <a:headEnd/>
            <a:tailEnd/>
          </a:ln>
        </p:spPr>
      </p:pic>
      <p:sp>
        <p:nvSpPr>
          <p:cNvPr id="7171" name="WordArt 2"/>
          <p:cNvSpPr>
            <a:spLocks noChangeArrowheads="1" noChangeShapeType="1" noTextEdit="1"/>
          </p:cNvSpPr>
          <p:nvPr/>
        </p:nvSpPr>
        <p:spPr bwMode="auto">
          <a:xfrm>
            <a:off x="1676400" y="304800"/>
            <a:ext cx="5876925" cy="647700"/>
          </a:xfrm>
          <a:prstGeom prst="rect">
            <a:avLst/>
          </a:prstGeom>
        </p:spPr>
        <p:txBody>
          <a:bodyPr wrap="none" fromWordArt="1">
            <a:prstTxWarp prst="textPlain">
              <a:avLst>
                <a:gd name="adj" fmla="val 50000"/>
              </a:avLst>
            </a:prstTxWarp>
          </a:bodyPr>
          <a:lstStyle/>
          <a:p>
            <a:pPr algn="ctr"/>
            <a:r>
              <a:rPr lang="en-US" sz="3600" kern="10" spc="720">
                <a:ln w="9525">
                  <a:noFill/>
                  <a:round/>
                  <a:headEnd/>
                  <a:tailEnd/>
                </a:ln>
                <a:gradFill rotWithShape="1">
                  <a:gsLst>
                    <a:gs pos="0">
                      <a:schemeClr val="accent2"/>
                    </a:gs>
                    <a:gs pos="100000">
                      <a:schemeClr val="accent1"/>
                    </a:gs>
                  </a:gsLst>
                  <a:lin ang="5400000" scaled="1"/>
                </a:gradFill>
                <a:effectLst>
                  <a:outerShdw dist="45791" dir="3378596" algn="ctr" rotWithShape="0">
                    <a:srgbClr val="4D4D4D"/>
                  </a:outerShdw>
                </a:effectLst>
                <a:latin typeface="Arial Black"/>
              </a:rPr>
              <a:t>Earth's Oceans</a:t>
            </a:r>
          </a:p>
        </p:txBody>
      </p:sp>
      <p:sp>
        <p:nvSpPr>
          <p:cNvPr id="7172" name="Text Box 3"/>
          <p:cNvSpPr txBox="1">
            <a:spLocks noChangeArrowheads="1"/>
          </p:cNvSpPr>
          <p:nvPr/>
        </p:nvSpPr>
        <p:spPr bwMode="auto">
          <a:xfrm>
            <a:off x="7086600" y="4191000"/>
            <a:ext cx="1289050" cy="579438"/>
          </a:xfrm>
          <a:prstGeom prst="rect">
            <a:avLst/>
          </a:prstGeom>
          <a:noFill/>
          <a:ln w="9525">
            <a:noFill/>
            <a:miter lim="800000"/>
            <a:headEnd/>
            <a:tailEnd/>
          </a:ln>
          <a:effectLst/>
        </p:spPr>
        <p:txBody>
          <a:bodyPr wrap="none">
            <a:spAutoFit/>
          </a:bodyPr>
          <a:lstStyle/>
          <a:p>
            <a:pPr marL="457200" indent="-457200" eaLnBrk="1" hangingPunct="1"/>
            <a:r>
              <a:rPr lang="en-US" sz="3200">
                <a:solidFill>
                  <a:srgbClr val="FFFF00"/>
                </a:solidFill>
              </a:rPr>
              <a:t>Indian</a:t>
            </a:r>
          </a:p>
        </p:txBody>
      </p:sp>
      <p:sp>
        <p:nvSpPr>
          <p:cNvPr id="7173" name="Rectangle 6"/>
          <p:cNvSpPr>
            <a:spLocks noChangeArrowheads="1"/>
          </p:cNvSpPr>
          <p:nvPr/>
        </p:nvSpPr>
        <p:spPr bwMode="auto">
          <a:xfrm>
            <a:off x="2590800" y="6096000"/>
            <a:ext cx="3995738" cy="579438"/>
          </a:xfrm>
          <a:prstGeom prst="rect">
            <a:avLst/>
          </a:prstGeom>
          <a:noFill/>
          <a:ln w="9525">
            <a:noFill/>
            <a:miter lim="800000"/>
            <a:headEnd/>
            <a:tailEnd/>
          </a:ln>
          <a:effectLst/>
        </p:spPr>
        <p:txBody>
          <a:bodyPr wrap="none">
            <a:spAutoFit/>
          </a:bodyPr>
          <a:lstStyle/>
          <a:p>
            <a:pPr eaLnBrk="1" hangingPunct="1"/>
            <a:r>
              <a:rPr lang="en-US" sz="3200">
                <a:solidFill>
                  <a:srgbClr val="FFFF00"/>
                </a:solidFill>
              </a:rPr>
              <a:t>Southern or Antarctic</a:t>
            </a:r>
          </a:p>
        </p:txBody>
      </p:sp>
      <p:sp>
        <p:nvSpPr>
          <p:cNvPr id="7174" name="Rectangle 7"/>
          <p:cNvSpPr>
            <a:spLocks noChangeArrowheads="1"/>
          </p:cNvSpPr>
          <p:nvPr/>
        </p:nvSpPr>
        <p:spPr bwMode="auto">
          <a:xfrm>
            <a:off x="1981200" y="1219200"/>
            <a:ext cx="996950" cy="579438"/>
          </a:xfrm>
          <a:prstGeom prst="rect">
            <a:avLst/>
          </a:prstGeom>
          <a:noFill/>
          <a:ln w="9525">
            <a:noFill/>
            <a:miter lim="800000"/>
            <a:headEnd/>
            <a:tailEnd/>
          </a:ln>
          <a:effectLst/>
        </p:spPr>
        <p:txBody>
          <a:bodyPr wrap="none">
            <a:spAutoFit/>
          </a:bodyPr>
          <a:lstStyle/>
          <a:p>
            <a:pPr eaLnBrk="1" hangingPunct="1"/>
            <a:r>
              <a:rPr lang="en-US" sz="3200">
                <a:solidFill>
                  <a:srgbClr val="FFFF00"/>
                </a:solidFill>
              </a:rPr>
              <a:t>Artic</a:t>
            </a:r>
          </a:p>
        </p:txBody>
      </p:sp>
      <p:sp>
        <p:nvSpPr>
          <p:cNvPr id="7175" name="Rectangle 8"/>
          <p:cNvSpPr>
            <a:spLocks noChangeArrowheads="1"/>
          </p:cNvSpPr>
          <p:nvPr/>
        </p:nvSpPr>
        <p:spPr bwMode="auto">
          <a:xfrm>
            <a:off x="1371600" y="3962400"/>
            <a:ext cx="1381125" cy="579438"/>
          </a:xfrm>
          <a:prstGeom prst="rect">
            <a:avLst/>
          </a:prstGeom>
          <a:noFill/>
          <a:ln w="9525">
            <a:noFill/>
            <a:miter lim="800000"/>
            <a:headEnd/>
            <a:tailEnd/>
          </a:ln>
          <a:effectLst/>
        </p:spPr>
        <p:txBody>
          <a:bodyPr wrap="none">
            <a:spAutoFit/>
          </a:bodyPr>
          <a:lstStyle/>
          <a:p>
            <a:pPr eaLnBrk="1" hangingPunct="1"/>
            <a:r>
              <a:rPr lang="en-US" sz="3200">
                <a:solidFill>
                  <a:srgbClr val="FFFF00"/>
                </a:solidFill>
              </a:rPr>
              <a:t>Pacific</a:t>
            </a:r>
          </a:p>
        </p:txBody>
      </p:sp>
      <p:sp>
        <p:nvSpPr>
          <p:cNvPr id="7176" name="Rectangle 9"/>
          <p:cNvSpPr>
            <a:spLocks noChangeArrowheads="1"/>
          </p:cNvSpPr>
          <p:nvPr/>
        </p:nvSpPr>
        <p:spPr bwMode="auto">
          <a:xfrm>
            <a:off x="4267200" y="3200400"/>
            <a:ext cx="1516063" cy="579438"/>
          </a:xfrm>
          <a:prstGeom prst="rect">
            <a:avLst/>
          </a:prstGeom>
          <a:noFill/>
          <a:ln w="9525">
            <a:noFill/>
            <a:miter lim="800000"/>
            <a:headEnd/>
            <a:tailEnd/>
          </a:ln>
          <a:effectLst/>
        </p:spPr>
        <p:txBody>
          <a:bodyPr wrap="none">
            <a:spAutoFit/>
          </a:bodyPr>
          <a:lstStyle/>
          <a:p>
            <a:pPr eaLnBrk="1" hangingPunct="1"/>
            <a:r>
              <a:rPr lang="en-US" sz="3200">
                <a:solidFill>
                  <a:srgbClr val="FFFF00"/>
                </a:solidFill>
              </a:rPr>
              <a:t>Atlantic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588" y="1435100"/>
            <a:ext cx="9144000" cy="0"/>
          </a:xfrm>
          <a:prstGeom prst="rect">
            <a:avLst/>
          </a:prstGeom>
          <a:noFill/>
          <a:ln w="9525">
            <a:noFill/>
            <a:miter lim="800000"/>
            <a:headEnd/>
            <a:tailEnd/>
          </a:ln>
          <a:effectLst/>
        </p:spPr>
        <p:txBody>
          <a:bodyPr>
            <a:spAutoFit/>
          </a:bodyPr>
          <a:lstStyle/>
          <a:p>
            <a:pPr eaLnBrk="1" hangingPunct="1"/>
            <a:endParaRPr lang="en-US"/>
          </a:p>
        </p:txBody>
      </p:sp>
      <p:grpSp>
        <p:nvGrpSpPr>
          <p:cNvPr id="2" name="Group 77"/>
          <p:cNvGrpSpPr>
            <a:grpSpLocks/>
          </p:cNvGrpSpPr>
          <p:nvPr/>
        </p:nvGrpSpPr>
        <p:grpSpPr bwMode="auto">
          <a:xfrm>
            <a:off x="381000" y="914400"/>
            <a:ext cx="8763000" cy="5105400"/>
            <a:chOff x="-2" y="-2"/>
            <a:chExt cx="5763" cy="1826"/>
          </a:xfrm>
        </p:grpSpPr>
        <p:grpSp>
          <p:nvGrpSpPr>
            <p:cNvPr id="3" name="Group 75"/>
            <p:cNvGrpSpPr>
              <a:grpSpLocks/>
            </p:cNvGrpSpPr>
            <p:nvPr/>
          </p:nvGrpSpPr>
          <p:grpSpPr bwMode="auto">
            <a:xfrm>
              <a:off x="0" y="0"/>
              <a:ext cx="5759" cy="1822"/>
              <a:chOff x="0" y="0"/>
              <a:chExt cx="5759" cy="1822"/>
            </a:xfrm>
          </p:grpSpPr>
          <p:grpSp>
            <p:nvGrpSpPr>
              <p:cNvPr id="4" name="Group 28"/>
              <p:cNvGrpSpPr>
                <a:grpSpLocks/>
              </p:cNvGrpSpPr>
              <p:nvPr/>
            </p:nvGrpSpPr>
            <p:grpSpPr bwMode="auto">
              <a:xfrm>
                <a:off x="0" y="0"/>
                <a:ext cx="649" cy="192"/>
                <a:chOff x="0" y="0"/>
                <a:chExt cx="649" cy="192"/>
              </a:xfrm>
            </p:grpSpPr>
            <p:sp>
              <p:nvSpPr>
                <p:cNvPr id="9294" name="Rectangle 3"/>
                <p:cNvSpPr>
                  <a:spLocks noChangeArrowheads="1"/>
                </p:cNvSpPr>
                <p:nvPr/>
              </p:nvSpPr>
              <p:spPr bwMode="auto">
                <a:xfrm>
                  <a:off x="0" y="0"/>
                  <a:ext cx="649" cy="192"/>
                </a:xfrm>
                <a:prstGeom prst="rect">
                  <a:avLst/>
                </a:prstGeom>
                <a:noFill/>
                <a:ln w="9525">
                  <a:noFill/>
                  <a:miter lim="800000"/>
                  <a:headEnd/>
                  <a:tailEnd/>
                </a:ln>
                <a:effectLst/>
              </p:spPr>
              <p:txBody>
                <a:bodyPr anchor="ctr"/>
                <a:lstStyle/>
                <a:p>
                  <a:pPr algn="ctr" eaLnBrk="1" hangingPunct="1"/>
                  <a:r>
                    <a:rPr lang="en-US" sz="1800" b="1" dirty="0">
                      <a:solidFill>
                        <a:srgbClr val="0000FF"/>
                      </a:solidFill>
                    </a:rPr>
                    <a:t>Ocean</a:t>
                  </a:r>
                  <a:endParaRPr lang="en-US" sz="3200" dirty="0"/>
                </a:p>
              </p:txBody>
            </p:sp>
            <p:sp>
              <p:nvSpPr>
                <p:cNvPr id="9295" name="Rectangle 27"/>
                <p:cNvSpPr>
                  <a:spLocks noChangeArrowheads="1"/>
                </p:cNvSpPr>
                <p:nvPr/>
              </p:nvSpPr>
              <p:spPr bwMode="auto">
                <a:xfrm>
                  <a:off x="0" y="0"/>
                  <a:ext cx="559" cy="192"/>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5" name="Group 30"/>
              <p:cNvGrpSpPr>
                <a:grpSpLocks/>
              </p:cNvGrpSpPr>
              <p:nvPr/>
            </p:nvGrpSpPr>
            <p:grpSpPr bwMode="auto">
              <a:xfrm>
                <a:off x="559" y="0"/>
                <a:ext cx="1412" cy="192"/>
                <a:chOff x="559" y="0"/>
                <a:chExt cx="1412" cy="192"/>
              </a:xfrm>
            </p:grpSpPr>
            <p:sp>
              <p:nvSpPr>
                <p:cNvPr id="9292" name="Rectangle 4"/>
                <p:cNvSpPr>
                  <a:spLocks noChangeArrowheads="1"/>
                </p:cNvSpPr>
                <p:nvPr/>
              </p:nvSpPr>
              <p:spPr bwMode="auto">
                <a:xfrm>
                  <a:off x="559" y="0"/>
                  <a:ext cx="1412" cy="192"/>
                </a:xfrm>
                <a:prstGeom prst="rect">
                  <a:avLst/>
                </a:prstGeom>
                <a:noFill/>
                <a:ln w="9525">
                  <a:noFill/>
                  <a:miter lim="800000"/>
                  <a:headEnd/>
                  <a:tailEnd/>
                </a:ln>
                <a:effectLst/>
              </p:spPr>
              <p:txBody>
                <a:bodyPr anchor="ctr"/>
                <a:lstStyle/>
                <a:p>
                  <a:pPr algn="ctr" eaLnBrk="1" hangingPunct="1"/>
                  <a:r>
                    <a:rPr lang="en-US" sz="1800" b="1">
                      <a:solidFill>
                        <a:srgbClr val="0000FF"/>
                      </a:solidFill>
                    </a:rPr>
                    <a:t>Area (square miles)</a:t>
                  </a:r>
                  <a:endParaRPr lang="en-US" sz="3200"/>
                </a:p>
              </p:txBody>
            </p:sp>
            <p:sp>
              <p:nvSpPr>
                <p:cNvPr id="9293" name="Rectangle 29"/>
                <p:cNvSpPr>
                  <a:spLocks noChangeArrowheads="1"/>
                </p:cNvSpPr>
                <p:nvPr/>
              </p:nvSpPr>
              <p:spPr bwMode="auto">
                <a:xfrm>
                  <a:off x="559" y="0"/>
                  <a:ext cx="1412" cy="192"/>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6" name="Group 32"/>
              <p:cNvGrpSpPr>
                <a:grpSpLocks/>
              </p:cNvGrpSpPr>
              <p:nvPr/>
            </p:nvGrpSpPr>
            <p:grpSpPr bwMode="auto">
              <a:xfrm>
                <a:off x="1971" y="0"/>
                <a:ext cx="1499" cy="192"/>
                <a:chOff x="1971" y="0"/>
                <a:chExt cx="1499" cy="192"/>
              </a:xfrm>
            </p:grpSpPr>
            <p:sp>
              <p:nvSpPr>
                <p:cNvPr id="9290" name="Rectangle 5"/>
                <p:cNvSpPr>
                  <a:spLocks noChangeArrowheads="1"/>
                </p:cNvSpPr>
                <p:nvPr/>
              </p:nvSpPr>
              <p:spPr bwMode="auto">
                <a:xfrm>
                  <a:off x="1971" y="0"/>
                  <a:ext cx="1499" cy="192"/>
                </a:xfrm>
                <a:prstGeom prst="rect">
                  <a:avLst/>
                </a:prstGeom>
                <a:noFill/>
                <a:ln w="9525">
                  <a:noFill/>
                  <a:miter lim="800000"/>
                  <a:headEnd/>
                  <a:tailEnd/>
                </a:ln>
                <a:effectLst/>
              </p:spPr>
              <p:txBody>
                <a:bodyPr anchor="ctr"/>
                <a:lstStyle/>
                <a:p>
                  <a:pPr algn="ctr" eaLnBrk="1" hangingPunct="1"/>
                  <a:r>
                    <a:rPr lang="en-US" sz="1800" b="1">
                      <a:solidFill>
                        <a:srgbClr val="0000FF"/>
                      </a:solidFill>
                    </a:rPr>
                    <a:t>Average Depth (ft)</a:t>
                  </a:r>
                  <a:endParaRPr lang="en-US" sz="3200"/>
                </a:p>
              </p:txBody>
            </p:sp>
            <p:sp>
              <p:nvSpPr>
                <p:cNvPr id="9291" name="Rectangle 31"/>
                <p:cNvSpPr>
                  <a:spLocks noChangeArrowheads="1"/>
                </p:cNvSpPr>
                <p:nvPr/>
              </p:nvSpPr>
              <p:spPr bwMode="auto">
                <a:xfrm>
                  <a:off x="1971" y="0"/>
                  <a:ext cx="1499" cy="192"/>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7" name="Group 34"/>
              <p:cNvGrpSpPr>
                <a:grpSpLocks/>
              </p:cNvGrpSpPr>
              <p:nvPr/>
            </p:nvGrpSpPr>
            <p:grpSpPr bwMode="auto">
              <a:xfrm>
                <a:off x="3470" y="0"/>
                <a:ext cx="2289" cy="192"/>
                <a:chOff x="3470" y="0"/>
                <a:chExt cx="2289" cy="192"/>
              </a:xfrm>
            </p:grpSpPr>
            <p:sp>
              <p:nvSpPr>
                <p:cNvPr id="9288" name="Rectangle 6"/>
                <p:cNvSpPr>
                  <a:spLocks noChangeArrowheads="1"/>
                </p:cNvSpPr>
                <p:nvPr/>
              </p:nvSpPr>
              <p:spPr bwMode="auto">
                <a:xfrm>
                  <a:off x="3470" y="0"/>
                  <a:ext cx="2289" cy="192"/>
                </a:xfrm>
                <a:prstGeom prst="rect">
                  <a:avLst/>
                </a:prstGeom>
                <a:noFill/>
                <a:ln w="9525">
                  <a:noFill/>
                  <a:miter lim="800000"/>
                  <a:headEnd/>
                  <a:tailEnd/>
                </a:ln>
                <a:effectLst/>
              </p:spPr>
              <p:txBody>
                <a:bodyPr anchor="ctr"/>
                <a:lstStyle/>
                <a:p>
                  <a:pPr algn="ctr" eaLnBrk="1" hangingPunct="1"/>
                  <a:r>
                    <a:rPr lang="en-US" sz="1800" b="1">
                      <a:solidFill>
                        <a:srgbClr val="0000FF"/>
                      </a:solidFill>
                    </a:rPr>
                    <a:t>Deepest depth (ft)</a:t>
                  </a:r>
                  <a:endParaRPr lang="en-US" sz="3200"/>
                </a:p>
              </p:txBody>
            </p:sp>
            <p:sp>
              <p:nvSpPr>
                <p:cNvPr id="9289" name="Rectangle 33"/>
                <p:cNvSpPr>
                  <a:spLocks noChangeArrowheads="1"/>
                </p:cNvSpPr>
                <p:nvPr/>
              </p:nvSpPr>
              <p:spPr bwMode="auto">
                <a:xfrm>
                  <a:off x="3470" y="0"/>
                  <a:ext cx="2289" cy="192"/>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8" name="Group 36"/>
              <p:cNvGrpSpPr>
                <a:grpSpLocks/>
              </p:cNvGrpSpPr>
              <p:nvPr/>
            </p:nvGrpSpPr>
            <p:grpSpPr bwMode="auto">
              <a:xfrm>
                <a:off x="0" y="192"/>
                <a:ext cx="800" cy="326"/>
                <a:chOff x="0" y="192"/>
                <a:chExt cx="800" cy="326"/>
              </a:xfrm>
            </p:grpSpPr>
            <p:sp>
              <p:nvSpPr>
                <p:cNvPr id="9286" name="Rectangle 7"/>
                <p:cNvSpPr>
                  <a:spLocks noChangeArrowheads="1"/>
                </p:cNvSpPr>
                <p:nvPr/>
              </p:nvSpPr>
              <p:spPr bwMode="auto">
                <a:xfrm>
                  <a:off x="0" y="192"/>
                  <a:ext cx="800" cy="326"/>
                </a:xfrm>
                <a:prstGeom prst="rect">
                  <a:avLst/>
                </a:prstGeom>
                <a:noFill/>
                <a:ln w="9525">
                  <a:noFill/>
                  <a:miter lim="800000"/>
                  <a:headEnd/>
                  <a:tailEnd/>
                </a:ln>
                <a:effectLst/>
              </p:spPr>
              <p:txBody>
                <a:bodyPr anchor="ctr"/>
                <a:lstStyle/>
                <a:p>
                  <a:pPr eaLnBrk="1" hangingPunct="1"/>
                  <a:r>
                    <a:rPr lang="en-US" sz="1800" dirty="0"/>
                    <a:t>Pacific Ocean</a:t>
                  </a:r>
                  <a:endParaRPr lang="en-US" sz="3200" dirty="0"/>
                </a:p>
              </p:txBody>
            </p:sp>
            <p:sp>
              <p:nvSpPr>
                <p:cNvPr id="9287" name="Rectangle 35"/>
                <p:cNvSpPr>
                  <a:spLocks noChangeArrowheads="1"/>
                </p:cNvSpPr>
                <p:nvPr/>
              </p:nvSpPr>
              <p:spPr bwMode="auto">
                <a:xfrm>
                  <a:off x="0" y="192"/>
                  <a:ext cx="55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9" name="Group 38"/>
              <p:cNvGrpSpPr>
                <a:grpSpLocks/>
              </p:cNvGrpSpPr>
              <p:nvPr/>
            </p:nvGrpSpPr>
            <p:grpSpPr bwMode="auto">
              <a:xfrm>
                <a:off x="559" y="192"/>
                <a:ext cx="1412" cy="326"/>
                <a:chOff x="559" y="192"/>
                <a:chExt cx="1412" cy="326"/>
              </a:xfrm>
            </p:grpSpPr>
            <p:sp>
              <p:nvSpPr>
                <p:cNvPr id="9284" name="Rectangle 8"/>
                <p:cNvSpPr>
                  <a:spLocks noChangeArrowheads="1"/>
                </p:cNvSpPr>
                <p:nvPr/>
              </p:nvSpPr>
              <p:spPr bwMode="auto">
                <a:xfrm>
                  <a:off x="559" y="192"/>
                  <a:ext cx="1412" cy="326"/>
                </a:xfrm>
                <a:prstGeom prst="rect">
                  <a:avLst/>
                </a:prstGeom>
                <a:noFill/>
                <a:ln w="9525">
                  <a:noFill/>
                  <a:miter lim="800000"/>
                  <a:headEnd/>
                  <a:tailEnd/>
                </a:ln>
                <a:effectLst/>
              </p:spPr>
              <p:txBody>
                <a:bodyPr anchor="ctr"/>
                <a:lstStyle/>
                <a:p>
                  <a:pPr algn="ctr" eaLnBrk="1" hangingPunct="1"/>
                  <a:r>
                    <a:rPr lang="en-US" sz="1800"/>
                    <a:t>64,186,000</a:t>
                  </a:r>
                  <a:endParaRPr lang="en-US" sz="3200"/>
                </a:p>
              </p:txBody>
            </p:sp>
            <p:sp>
              <p:nvSpPr>
                <p:cNvPr id="9285" name="Rectangle 37"/>
                <p:cNvSpPr>
                  <a:spLocks noChangeArrowheads="1"/>
                </p:cNvSpPr>
                <p:nvPr/>
              </p:nvSpPr>
              <p:spPr bwMode="auto">
                <a:xfrm>
                  <a:off x="559" y="192"/>
                  <a:ext cx="1412"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10" name="Group 40"/>
              <p:cNvGrpSpPr>
                <a:grpSpLocks/>
              </p:cNvGrpSpPr>
              <p:nvPr/>
            </p:nvGrpSpPr>
            <p:grpSpPr bwMode="auto">
              <a:xfrm>
                <a:off x="1971" y="192"/>
                <a:ext cx="1499" cy="326"/>
                <a:chOff x="1971" y="192"/>
                <a:chExt cx="1499" cy="326"/>
              </a:xfrm>
            </p:grpSpPr>
            <p:sp>
              <p:nvSpPr>
                <p:cNvPr id="9282" name="Rectangle 9"/>
                <p:cNvSpPr>
                  <a:spLocks noChangeArrowheads="1"/>
                </p:cNvSpPr>
                <p:nvPr/>
              </p:nvSpPr>
              <p:spPr bwMode="auto">
                <a:xfrm>
                  <a:off x="1971" y="192"/>
                  <a:ext cx="1499" cy="326"/>
                </a:xfrm>
                <a:prstGeom prst="rect">
                  <a:avLst/>
                </a:prstGeom>
                <a:noFill/>
                <a:ln w="9525">
                  <a:noFill/>
                  <a:miter lim="800000"/>
                  <a:headEnd/>
                  <a:tailEnd/>
                </a:ln>
                <a:effectLst/>
              </p:spPr>
              <p:txBody>
                <a:bodyPr anchor="ctr"/>
                <a:lstStyle/>
                <a:p>
                  <a:pPr algn="ctr" eaLnBrk="1" hangingPunct="1"/>
                  <a:r>
                    <a:rPr lang="en-US" sz="1800" dirty="0"/>
                    <a:t>15,215</a:t>
                  </a:r>
                  <a:endParaRPr lang="en-US" sz="3200" dirty="0"/>
                </a:p>
              </p:txBody>
            </p:sp>
            <p:sp>
              <p:nvSpPr>
                <p:cNvPr id="9283" name="Rectangle 39"/>
                <p:cNvSpPr>
                  <a:spLocks noChangeArrowheads="1"/>
                </p:cNvSpPr>
                <p:nvPr/>
              </p:nvSpPr>
              <p:spPr bwMode="auto">
                <a:xfrm>
                  <a:off x="1971" y="192"/>
                  <a:ext cx="149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11" name="Group 42"/>
              <p:cNvGrpSpPr>
                <a:grpSpLocks/>
              </p:cNvGrpSpPr>
              <p:nvPr/>
            </p:nvGrpSpPr>
            <p:grpSpPr bwMode="auto">
              <a:xfrm>
                <a:off x="3470" y="192"/>
                <a:ext cx="2289" cy="326"/>
                <a:chOff x="3470" y="192"/>
                <a:chExt cx="2289" cy="326"/>
              </a:xfrm>
            </p:grpSpPr>
            <p:sp>
              <p:nvSpPr>
                <p:cNvPr id="9280" name="Rectangle 10"/>
                <p:cNvSpPr>
                  <a:spLocks noChangeArrowheads="1"/>
                </p:cNvSpPr>
                <p:nvPr/>
              </p:nvSpPr>
              <p:spPr bwMode="auto">
                <a:xfrm>
                  <a:off x="3470" y="192"/>
                  <a:ext cx="2289" cy="326"/>
                </a:xfrm>
                <a:prstGeom prst="rect">
                  <a:avLst/>
                </a:prstGeom>
                <a:noFill/>
                <a:ln w="9525">
                  <a:noFill/>
                  <a:miter lim="800000"/>
                  <a:headEnd/>
                  <a:tailEnd/>
                </a:ln>
                <a:effectLst/>
              </p:spPr>
              <p:txBody>
                <a:bodyPr anchor="ctr"/>
                <a:lstStyle/>
                <a:p>
                  <a:pPr algn="ctr" eaLnBrk="1" hangingPunct="1"/>
                  <a:r>
                    <a:rPr lang="en-US" sz="1800"/>
                    <a:t>Mariana Trench, 36,200 ft deep</a:t>
                  </a:r>
                  <a:endParaRPr lang="en-US" sz="3200"/>
                </a:p>
              </p:txBody>
            </p:sp>
            <p:sp>
              <p:nvSpPr>
                <p:cNvPr id="9281" name="Rectangle 41"/>
                <p:cNvSpPr>
                  <a:spLocks noChangeArrowheads="1"/>
                </p:cNvSpPr>
                <p:nvPr/>
              </p:nvSpPr>
              <p:spPr bwMode="auto">
                <a:xfrm>
                  <a:off x="3470" y="192"/>
                  <a:ext cx="228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12" name="Group 44"/>
              <p:cNvGrpSpPr>
                <a:grpSpLocks/>
              </p:cNvGrpSpPr>
              <p:nvPr/>
            </p:nvGrpSpPr>
            <p:grpSpPr bwMode="auto">
              <a:xfrm>
                <a:off x="0" y="518"/>
                <a:ext cx="700" cy="326"/>
                <a:chOff x="0" y="518"/>
                <a:chExt cx="700" cy="326"/>
              </a:xfrm>
            </p:grpSpPr>
            <p:sp>
              <p:nvSpPr>
                <p:cNvPr id="9278" name="Rectangle 11"/>
                <p:cNvSpPr>
                  <a:spLocks noChangeArrowheads="1"/>
                </p:cNvSpPr>
                <p:nvPr/>
              </p:nvSpPr>
              <p:spPr bwMode="auto">
                <a:xfrm>
                  <a:off x="0" y="518"/>
                  <a:ext cx="700" cy="326"/>
                </a:xfrm>
                <a:prstGeom prst="rect">
                  <a:avLst/>
                </a:prstGeom>
                <a:noFill/>
                <a:ln w="9525">
                  <a:noFill/>
                  <a:miter lim="800000"/>
                  <a:headEnd/>
                  <a:tailEnd/>
                </a:ln>
                <a:effectLst/>
              </p:spPr>
              <p:txBody>
                <a:bodyPr anchor="ctr"/>
                <a:lstStyle/>
                <a:p>
                  <a:pPr algn="ctr" eaLnBrk="1" hangingPunct="1"/>
                  <a:r>
                    <a:rPr lang="en-US" sz="1800" dirty="0"/>
                    <a:t>Atlantic Ocean</a:t>
                  </a:r>
                  <a:endParaRPr lang="en-US" sz="3200" dirty="0"/>
                </a:p>
              </p:txBody>
            </p:sp>
            <p:sp>
              <p:nvSpPr>
                <p:cNvPr id="9279" name="Rectangle 43"/>
                <p:cNvSpPr>
                  <a:spLocks noChangeArrowheads="1"/>
                </p:cNvSpPr>
                <p:nvPr/>
              </p:nvSpPr>
              <p:spPr bwMode="auto">
                <a:xfrm>
                  <a:off x="0" y="518"/>
                  <a:ext cx="55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13" name="Group 46"/>
              <p:cNvGrpSpPr>
                <a:grpSpLocks/>
              </p:cNvGrpSpPr>
              <p:nvPr/>
            </p:nvGrpSpPr>
            <p:grpSpPr bwMode="auto">
              <a:xfrm>
                <a:off x="559" y="518"/>
                <a:ext cx="1412" cy="326"/>
                <a:chOff x="559" y="518"/>
                <a:chExt cx="1412" cy="326"/>
              </a:xfrm>
            </p:grpSpPr>
            <p:sp>
              <p:nvSpPr>
                <p:cNvPr id="9276" name="Rectangle 12"/>
                <p:cNvSpPr>
                  <a:spLocks noChangeArrowheads="1"/>
                </p:cNvSpPr>
                <p:nvPr/>
              </p:nvSpPr>
              <p:spPr bwMode="auto">
                <a:xfrm>
                  <a:off x="559" y="518"/>
                  <a:ext cx="1412" cy="326"/>
                </a:xfrm>
                <a:prstGeom prst="rect">
                  <a:avLst/>
                </a:prstGeom>
                <a:noFill/>
                <a:ln w="9525">
                  <a:noFill/>
                  <a:miter lim="800000"/>
                  <a:headEnd/>
                  <a:tailEnd/>
                </a:ln>
                <a:effectLst/>
              </p:spPr>
              <p:txBody>
                <a:bodyPr anchor="ctr"/>
                <a:lstStyle/>
                <a:p>
                  <a:pPr algn="ctr" eaLnBrk="1" hangingPunct="1"/>
                  <a:r>
                    <a:rPr lang="en-US" sz="1800"/>
                    <a:t>33,420,000</a:t>
                  </a:r>
                  <a:endParaRPr lang="en-US" sz="3200"/>
                </a:p>
              </p:txBody>
            </p:sp>
            <p:sp>
              <p:nvSpPr>
                <p:cNvPr id="9277" name="Rectangle 45"/>
                <p:cNvSpPr>
                  <a:spLocks noChangeArrowheads="1"/>
                </p:cNvSpPr>
                <p:nvPr/>
              </p:nvSpPr>
              <p:spPr bwMode="auto">
                <a:xfrm>
                  <a:off x="559" y="518"/>
                  <a:ext cx="1412"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14" name="Group 48"/>
              <p:cNvGrpSpPr>
                <a:grpSpLocks/>
              </p:cNvGrpSpPr>
              <p:nvPr/>
            </p:nvGrpSpPr>
            <p:grpSpPr bwMode="auto">
              <a:xfrm>
                <a:off x="1971" y="518"/>
                <a:ext cx="1499" cy="326"/>
                <a:chOff x="1971" y="518"/>
                <a:chExt cx="1499" cy="326"/>
              </a:xfrm>
            </p:grpSpPr>
            <p:sp>
              <p:nvSpPr>
                <p:cNvPr id="9274" name="Rectangle 13"/>
                <p:cNvSpPr>
                  <a:spLocks noChangeArrowheads="1"/>
                </p:cNvSpPr>
                <p:nvPr/>
              </p:nvSpPr>
              <p:spPr bwMode="auto">
                <a:xfrm>
                  <a:off x="1971" y="518"/>
                  <a:ext cx="1499" cy="326"/>
                </a:xfrm>
                <a:prstGeom prst="rect">
                  <a:avLst/>
                </a:prstGeom>
                <a:noFill/>
                <a:ln w="9525">
                  <a:noFill/>
                  <a:miter lim="800000"/>
                  <a:headEnd/>
                  <a:tailEnd/>
                </a:ln>
                <a:effectLst/>
              </p:spPr>
              <p:txBody>
                <a:bodyPr anchor="ctr"/>
                <a:lstStyle/>
                <a:p>
                  <a:pPr algn="ctr" eaLnBrk="1" hangingPunct="1"/>
                  <a:r>
                    <a:rPr lang="en-US" sz="1800" dirty="0"/>
                    <a:t>12,881</a:t>
                  </a:r>
                  <a:endParaRPr lang="en-US" sz="3200" dirty="0"/>
                </a:p>
              </p:txBody>
            </p:sp>
            <p:sp>
              <p:nvSpPr>
                <p:cNvPr id="9275" name="Rectangle 47"/>
                <p:cNvSpPr>
                  <a:spLocks noChangeArrowheads="1"/>
                </p:cNvSpPr>
                <p:nvPr/>
              </p:nvSpPr>
              <p:spPr bwMode="auto">
                <a:xfrm>
                  <a:off x="1971" y="518"/>
                  <a:ext cx="149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15" name="Group 50"/>
              <p:cNvGrpSpPr>
                <a:grpSpLocks/>
              </p:cNvGrpSpPr>
              <p:nvPr/>
            </p:nvGrpSpPr>
            <p:grpSpPr bwMode="auto">
              <a:xfrm>
                <a:off x="3470" y="518"/>
                <a:ext cx="2289" cy="326"/>
                <a:chOff x="3470" y="518"/>
                <a:chExt cx="2289" cy="326"/>
              </a:xfrm>
            </p:grpSpPr>
            <p:sp>
              <p:nvSpPr>
                <p:cNvPr id="9272" name="Rectangle 14"/>
                <p:cNvSpPr>
                  <a:spLocks noChangeArrowheads="1"/>
                </p:cNvSpPr>
                <p:nvPr/>
              </p:nvSpPr>
              <p:spPr bwMode="auto">
                <a:xfrm>
                  <a:off x="3470" y="518"/>
                  <a:ext cx="2289" cy="326"/>
                </a:xfrm>
                <a:prstGeom prst="rect">
                  <a:avLst/>
                </a:prstGeom>
                <a:noFill/>
                <a:ln w="9525">
                  <a:noFill/>
                  <a:miter lim="800000"/>
                  <a:headEnd/>
                  <a:tailEnd/>
                </a:ln>
                <a:effectLst/>
              </p:spPr>
              <p:txBody>
                <a:bodyPr anchor="ctr"/>
                <a:lstStyle/>
                <a:p>
                  <a:pPr algn="ctr" eaLnBrk="1" hangingPunct="1"/>
                  <a:r>
                    <a:rPr lang="en-US" sz="1800" dirty="0"/>
                    <a:t>Puerto Rico Trench, 28,231 ft deep</a:t>
                  </a:r>
                  <a:endParaRPr lang="en-US" sz="3200" dirty="0"/>
                </a:p>
              </p:txBody>
            </p:sp>
            <p:sp>
              <p:nvSpPr>
                <p:cNvPr id="9273" name="Rectangle 49"/>
                <p:cNvSpPr>
                  <a:spLocks noChangeArrowheads="1"/>
                </p:cNvSpPr>
                <p:nvPr/>
              </p:nvSpPr>
              <p:spPr bwMode="auto">
                <a:xfrm>
                  <a:off x="3470" y="518"/>
                  <a:ext cx="228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16" name="Group 52"/>
              <p:cNvGrpSpPr>
                <a:grpSpLocks/>
              </p:cNvGrpSpPr>
              <p:nvPr/>
            </p:nvGrpSpPr>
            <p:grpSpPr bwMode="auto">
              <a:xfrm>
                <a:off x="0" y="844"/>
                <a:ext cx="559" cy="326"/>
                <a:chOff x="0" y="844"/>
                <a:chExt cx="559" cy="326"/>
              </a:xfrm>
            </p:grpSpPr>
            <p:sp>
              <p:nvSpPr>
                <p:cNvPr id="9270" name="Rectangle 15"/>
                <p:cNvSpPr>
                  <a:spLocks noChangeArrowheads="1"/>
                </p:cNvSpPr>
                <p:nvPr/>
              </p:nvSpPr>
              <p:spPr bwMode="auto">
                <a:xfrm>
                  <a:off x="0" y="844"/>
                  <a:ext cx="559" cy="326"/>
                </a:xfrm>
                <a:prstGeom prst="rect">
                  <a:avLst/>
                </a:prstGeom>
                <a:noFill/>
                <a:ln w="9525">
                  <a:noFill/>
                  <a:miter lim="800000"/>
                  <a:headEnd/>
                  <a:tailEnd/>
                </a:ln>
                <a:effectLst/>
              </p:spPr>
              <p:txBody>
                <a:bodyPr anchor="ctr"/>
                <a:lstStyle/>
                <a:p>
                  <a:pPr algn="ctr" eaLnBrk="1" hangingPunct="1"/>
                  <a:r>
                    <a:rPr lang="en-US" sz="1800" dirty="0"/>
                    <a:t>Indian Ocean</a:t>
                  </a:r>
                  <a:endParaRPr lang="en-US" sz="3200" dirty="0"/>
                </a:p>
              </p:txBody>
            </p:sp>
            <p:sp>
              <p:nvSpPr>
                <p:cNvPr id="9271" name="Rectangle 51"/>
                <p:cNvSpPr>
                  <a:spLocks noChangeArrowheads="1"/>
                </p:cNvSpPr>
                <p:nvPr/>
              </p:nvSpPr>
              <p:spPr bwMode="auto">
                <a:xfrm>
                  <a:off x="0" y="844"/>
                  <a:ext cx="55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17" name="Group 54"/>
              <p:cNvGrpSpPr>
                <a:grpSpLocks/>
              </p:cNvGrpSpPr>
              <p:nvPr/>
            </p:nvGrpSpPr>
            <p:grpSpPr bwMode="auto">
              <a:xfrm>
                <a:off x="559" y="844"/>
                <a:ext cx="1412" cy="326"/>
                <a:chOff x="559" y="844"/>
                <a:chExt cx="1412" cy="326"/>
              </a:xfrm>
            </p:grpSpPr>
            <p:sp>
              <p:nvSpPr>
                <p:cNvPr id="9268" name="Rectangle 16"/>
                <p:cNvSpPr>
                  <a:spLocks noChangeArrowheads="1"/>
                </p:cNvSpPr>
                <p:nvPr/>
              </p:nvSpPr>
              <p:spPr bwMode="auto">
                <a:xfrm>
                  <a:off x="559" y="844"/>
                  <a:ext cx="1412" cy="326"/>
                </a:xfrm>
                <a:prstGeom prst="rect">
                  <a:avLst/>
                </a:prstGeom>
                <a:noFill/>
                <a:ln w="9525">
                  <a:noFill/>
                  <a:miter lim="800000"/>
                  <a:headEnd/>
                  <a:tailEnd/>
                </a:ln>
                <a:effectLst/>
              </p:spPr>
              <p:txBody>
                <a:bodyPr anchor="ctr"/>
                <a:lstStyle/>
                <a:p>
                  <a:pPr algn="ctr" eaLnBrk="1" hangingPunct="1"/>
                  <a:r>
                    <a:rPr lang="en-US" sz="1800"/>
                    <a:t>28,350,000</a:t>
                  </a:r>
                  <a:endParaRPr lang="en-US" sz="3200"/>
                </a:p>
              </p:txBody>
            </p:sp>
            <p:sp>
              <p:nvSpPr>
                <p:cNvPr id="9269" name="Rectangle 53"/>
                <p:cNvSpPr>
                  <a:spLocks noChangeArrowheads="1"/>
                </p:cNvSpPr>
                <p:nvPr/>
              </p:nvSpPr>
              <p:spPr bwMode="auto">
                <a:xfrm>
                  <a:off x="559" y="844"/>
                  <a:ext cx="1412"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18" name="Group 56"/>
              <p:cNvGrpSpPr>
                <a:grpSpLocks/>
              </p:cNvGrpSpPr>
              <p:nvPr/>
            </p:nvGrpSpPr>
            <p:grpSpPr bwMode="auto">
              <a:xfrm>
                <a:off x="1971" y="844"/>
                <a:ext cx="1499" cy="326"/>
                <a:chOff x="1971" y="844"/>
                <a:chExt cx="1499" cy="326"/>
              </a:xfrm>
            </p:grpSpPr>
            <p:sp>
              <p:nvSpPr>
                <p:cNvPr id="9266" name="Rectangle 17"/>
                <p:cNvSpPr>
                  <a:spLocks noChangeArrowheads="1"/>
                </p:cNvSpPr>
                <p:nvPr/>
              </p:nvSpPr>
              <p:spPr bwMode="auto">
                <a:xfrm>
                  <a:off x="1971" y="844"/>
                  <a:ext cx="1499" cy="326"/>
                </a:xfrm>
                <a:prstGeom prst="rect">
                  <a:avLst/>
                </a:prstGeom>
                <a:noFill/>
                <a:ln w="9525">
                  <a:noFill/>
                  <a:miter lim="800000"/>
                  <a:headEnd/>
                  <a:tailEnd/>
                </a:ln>
                <a:effectLst/>
              </p:spPr>
              <p:txBody>
                <a:bodyPr anchor="ctr"/>
                <a:lstStyle/>
                <a:p>
                  <a:pPr algn="ctr" eaLnBrk="1" hangingPunct="1"/>
                  <a:r>
                    <a:rPr lang="en-US" sz="1800"/>
                    <a:t>13,002</a:t>
                  </a:r>
                  <a:endParaRPr lang="en-US" sz="3200"/>
                </a:p>
              </p:txBody>
            </p:sp>
            <p:sp>
              <p:nvSpPr>
                <p:cNvPr id="9267" name="Rectangle 55"/>
                <p:cNvSpPr>
                  <a:spLocks noChangeArrowheads="1"/>
                </p:cNvSpPr>
                <p:nvPr/>
              </p:nvSpPr>
              <p:spPr bwMode="auto">
                <a:xfrm>
                  <a:off x="1971" y="844"/>
                  <a:ext cx="149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19" name="Group 58"/>
              <p:cNvGrpSpPr>
                <a:grpSpLocks/>
              </p:cNvGrpSpPr>
              <p:nvPr/>
            </p:nvGrpSpPr>
            <p:grpSpPr bwMode="auto">
              <a:xfrm>
                <a:off x="3470" y="844"/>
                <a:ext cx="2289" cy="326"/>
                <a:chOff x="3470" y="844"/>
                <a:chExt cx="2289" cy="326"/>
              </a:xfrm>
            </p:grpSpPr>
            <p:sp>
              <p:nvSpPr>
                <p:cNvPr id="9264" name="Rectangle 18"/>
                <p:cNvSpPr>
                  <a:spLocks noChangeArrowheads="1"/>
                </p:cNvSpPr>
                <p:nvPr/>
              </p:nvSpPr>
              <p:spPr bwMode="auto">
                <a:xfrm>
                  <a:off x="3470" y="844"/>
                  <a:ext cx="2289" cy="326"/>
                </a:xfrm>
                <a:prstGeom prst="rect">
                  <a:avLst/>
                </a:prstGeom>
                <a:noFill/>
                <a:ln w="9525">
                  <a:noFill/>
                  <a:miter lim="800000"/>
                  <a:headEnd/>
                  <a:tailEnd/>
                </a:ln>
                <a:effectLst/>
              </p:spPr>
              <p:txBody>
                <a:bodyPr anchor="ctr"/>
                <a:lstStyle/>
                <a:p>
                  <a:pPr algn="ctr" eaLnBrk="1" hangingPunct="1"/>
                  <a:r>
                    <a:rPr lang="en-US" sz="1800"/>
                    <a:t>Java Trench, 25,344 ft deep</a:t>
                  </a:r>
                  <a:endParaRPr lang="en-US" sz="3200"/>
                </a:p>
              </p:txBody>
            </p:sp>
            <p:sp>
              <p:nvSpPr>
                <p:cNvPr id="9265" name="Rectangle 57"/>
                <p:cNvSpPr>
                  <a:spLocks noChangeArrowheads="1"/>
                </p:cNvSpPr>
                <p:nvPr/>
              </p:nvSpPr>
              <p:spPr bwMode="auto">
                <a:xfrm>
                  <a:off x="3470" y="844"/>
                  <a:ext cx="228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20" name="Group 60"/>
              <p:cNvGrpSpPr>
                <a:grpSpLocks/>
              </p:cNvGrpSpPr>
              <p:nvPr/>
            </p:nvGrpSpPr>
            <p:grpSpPr bwMode="auto">
              <a:xfrm>
                <a:off x="0" y="1170"/>
                <a:ext cx="800" cy="326"/>
                <a:chOff x="0" y="1170"/>
                <a:chExt cx="800" cy="326"/>
              </a:xfrm>
            </p:grpSpPr>
            <p:sp>
              <p:nvSpPr>
                <p:cNvPr id="9262" name="Rectangle 19"/>
                <p:cNvSpPr>
                  <a:spLocks noChangeArrowheads="1"/>
                </p:cNvSpPr>
                <p:nvPr/>
              </p:nvSpPr>
              <p:spPr bwMode="auto">
                <a:xfrm>
                  <a:off x="0" y="1170"/>
                  <a:ext cx="800" cy="326"/>
                </a:xfrm>
                <a:prstGeom prst="rect">
                  <a:avLst/>
                </a:prstGeom>
                <a:noFill/>
                <a:ln w="9525">
                  <a:noFill/>
                  <a:miter lim="800000"/>
                  <a:headEnd/>
                  <a:tailEnd/>
                </a:ln>
                <a:effectLst/>
              </p:spPr>
              <p:txBody>
                <a:bodyPr anchor="ctr"/>
                <a:lstStyle/>
                <a:p>
                  <a:pPr eaLnBrk="1" hangingPunct="1"/>
                  <a:r>
                    <a:rPr lang="en-US" sz="1800" dirty="0"/>
                    <a:t>Southern Ocean</a:t>
                  </a:r>
                  <a:endParaRPr lang="en-US" sz="3200" dirty="0"/>
                </a:p>
              </p:txBody>
            </p:sp>
            <p:sp>
              <p:nvSpPr>
                <p:cNvPr id="9263" name="Rectangle 59"/>
                <p:cNvSpPr>
                  <a:spLocks noChangeArrowheads="1"/>
                </p:cNvSpPr>
                <p:nvPr/>
              </p:nvSpPr>
              <p:spPr bwMode="auto">
                <a:xfrm>
                  <a:off x="0" y="1170"/>
                  <a:ext cx="55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21" name="Group 62"/>
              <p:cNvGrpSpPr>
                <a:grpSpLocks/>
              </p:cNvGrpSpPr>
              <p:nvPr/>
            </p:nvGrpSpPr>
            <p:grpSpPr bwMode="auto">
              <a:xfrm>
                <a:off x="559" y="1170"/>
                <a:ext cx="1412" cy="326"/>
                <a:chOff x="559" y="1170"/>
                <a:chExt cx="1412" cy="326"/>
              </a:xfrm>
            </p:grpSpPr>
            <p:sp>
              <p:nvSpPr>
                <p:cNvPr id="9260" name="Rectangle 20"/>
                <p:cNvSpPr>
                  <a:spLocks noChangeArrowheads="1"/>
                </p:cNvSpPr>
                <p:nvPr/>
              </p:nvSpPr>
              <p:spPr bwMode="auto">
                <a:xfrm>
                  <a:off x="559" y="1170"/>
                  <a:ext cx="1412" cy="326"/>
                </a:xfrm>
                <a:prstGeom prst="rect">
                  <a:avLst/>
                </a:prstGeom>
                <a:noFill/>
                <a:ln w="9525">
                  <a:noFill/>
                  <a:miter lim="800000"/>
                  <a:headEnd/>
                  <a:tailEnd/>
                </a:ln>
                <a:effectLst/>
              </p:spPr>
              <p:txBody>
                <a:bodyPr anchor="ctr"/>
                <a:lstStyle/>
                <a:p>
                  <a:pPr algn="ctr" eaLnBrk="1" hangingPunct="1"/>
                  <a:r>
                    <a:rPr lang="en-US" sz="1800" dirty="0"/>
                    <a:t>7,848,300 </a:t>
                  </a:r>
                  <a:endParaRPr lang="en-US" sz="3200" dirty="0"/>
                </a:p>
              </p:txBody>
            </p:sp>
            <p:sp>
              <p:nvSpPr>
                <p:cNvPr id="9261" name="Rectangle 61"/>
                <p:cNvSpPr>
                  <a:spLocks noChangeArrowheads="1"/>
                </p:cNvSpPr>
                <p:nvPr/>
              </p:nvSpPr>
              <p:spPr bwMode="auto">
                <a:xfrm>
                  <a:off x="559" y="1170"/>
                  <a:ext cx="1412"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22" name="Group 64"/>
              <p:cNvGrpSpPr>
                <a:grpSpLocks/>
              </p:cNvGrpSpPr>
              <p:nvPr/>
            </p:nvGrpSpPr>
            <p:grpSpPr bwMode="auto">
              <a:xfrm>
                <a:off x="1971" y="1170"/>
                <a:ext cx="1499" cy="326"/>
                <a:chOff x="1971" y="1170"/>
                <a:chExt cx="1499" cy="326"/>
              </a:xfrm>
            </p:grpSpPr>
            <p:sp>
              <p:nvSpPr>
                <p:cNvPr id="9258" name="Rectangle 21"/>
                <p:cNvSpPr>
                  <a:spLocks noChangeArrowheads="1"/>
                </p:cNvSpPr>
                <p:nvPr/>
              </p:nvSpPr>
              <p:spPr bwMode="auto">
                <a:xfrm>
                  <a:off x="1971" y="1170"/>
                  <a:ext cx="1499" cy="326"/>
                </a:xfrm>
                <a:prstGeom prst="rect">
                  <a:avLst/>
                </a:prstGeom>
                <a:noFill/>
                <a:ln w="9525">
                  <a:noFill/>
                  <a:miter lim="800000"/>
                  <a:headEnd/>
                  <a:tailEnd/>
                </a:ln>
                <a:effectLst/>
              </p:spPr>
              <p:txBody>
                <a:bodyPr anchor="ctr"/>
                <a:lstStyle/>
                <a:p>
                  <a:pPr algn="ctr" eaLnBrk="1" hangingPunct="1"/>
                  <a:r>
                    <a:rPr lang="en-US" sz="1800" dirty="0"/>
                    <a:t>13,100 - </a:t>
                  </a:r>
                  <a:r>
                    <a:rPr lang="en-US" sz="1800" dirty="0" smtClean="0"/>
                    <a:t>16,400</a:t>
                  </a:r>
                  <a:endParaRPr lang="en-US" sz="3200" dirty="0"/>
                </a:p>
              </p:txBody>
            </p:sp>
            <p:sp>
              <p:nvSpPr>
                <p:cNvPr id="9259" name="Rectangle 63"/>
                <p:cNvSpPr>
                  <a:spLocks noChangeArrowheads="1"/>
                </p:cNvSpPr>
                <p:nvPr/>
              </p:nvSpPr>
              <p:spPr bwMode="auto">
                <a:xfrm>
                  <a:off x="1971" y="1170"/>
                  <a:ext cx="149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23" name="Group 66"/>
              <p:cNvGrpSpPr>
                <a:grpSpLocks/>
              </p:cNvGrpSpPr>
              <p:nvPr/>
            </p:nvGrpSpPr>
            <p:grpSpPr bwMode="auto">
              <a:xfrm>
                <a:off x="3470" y="1170"/>
                <a:ext cx="2289" cy="326"/>
                <a:chOff x="3470" y="1170"/>
                <a:chExt cx="2289" cy="326"/>
              </a:xfrm>
            </p:grpSpPr>
            <p:sp>
              <p:nvSpPr>
                <p:cNvPr id="9256" name="Rectangle 22"/>
                <p:cNvSpPr>
                  <a:spLocks noChangeArrowheads="1"/>
                </p:cNvSpPr>
                <p:nvPr/>
              </p:nvSpPr>
              <p:spPr bwMode="auto">
                <a:xfrm>
                  <a:off x="3470" y="1170"/>
                  <a:ext cx="2289" cy="326"/>
                </a:xfrm>
                <a:prstGeom prst="rect">
                  <a:avLst/>
                </a:prstGeom>
                <a:noFill/>
                <a:ln w="9525">
                  <a:noFill/>
                  <a:miter lim="800000"/>
                  <a:headEnd/>
                  <a:tailEnd/>
                </a:ln>
                <a:effectLst/>
              </p:spPr>
              <p:txBody>
                <a:bodyPr anchor="ctr"/>
                <a:lstStyle/>
                <a:p>
                  <a:pPr algn="ctr" eaLnBrk="1" hangingPunct="1"/>
                  <a:r>
                    <a:rPr lang="en-US" sz="1800"/>
                    <a:t>the southern end of the South Sandwich Trench, 23,736 ft (7,235 m) deep</a:t>
                  </a:r>
                  <a:endParaRPr lang="en-US" sz="3200"/>
                </a:p>
              </p:txBody>
            </p:sp>
            <p:sp>
              <p:nvSpPr>
                <p:cNvPr id="9257" name="Rectangle 65"/>
                <p:cNvSpPr>
                  <a:spLocks noChangeArrowheads="1"/>
                </p:cNvSpPr>
                <p:nvPr/>
              </p:nvSpPr>
              <p:spPr bwMode="auto">
                <a:xfrm>
                  <a:off x="3470" y="1170"/>
                  <a:ext cx="228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24" name="Group 68"/>
              <p:cNvGrpSpPr>
                <a:grpSpLocks/>
              </p:cNvGrpSpPr>
              <p:nvPr/>
            </p:nvGrpSpPr>
            <p:grpSpPr bwMode="auto">
              <a:xfrm>
                <a:off x="0" y="1496"/>
                <a:ext cx="559" cy="326"/>
                <a:chOff x="0" y="1496"/>
                <a:chExt cx="559" cy="326"/>
              </a:xfrm>
            </p:grpSpPr>
            <p:sp>
              <p:nvSpPr>
                <p:cNvPr id="9254" name="Rectangle 23"/>
                <p:cNvSpPr>
                  <a:spLocks noChangeArrowheads="1"/>
                </p:cNvSpPr>
                <p:nvPr/>
              </p:nvSpPr>
              <p:spPr bwMode="auto">
                <a:xfrm>
                  <a:off x="0" y="1496"/>
                  <a:ext cx="559" cy="326"/>
                </a:xfrm>
                <a:prstGeom prst="rect">
                  <a:avLst/>
                </a:prstGeom>
                <a:noFill/>
                <a:ln w="9525">
                  <a:noFill/>
                  <a:miter lim="800000"/>
                  <a:headEnd/>
                  <a:tailEnd/>
                </a:ln>
                <a:effectLst/>
              </p:spPr>
              <p:txBody>
                <a:bodyPr anchor="ctr"/>
                <a:lstStyle/>
                <a:p>
                  <a:pPr algn="ctr" eaLnBrk="1" hangingPunct="1"/>
                  <a:r>
                    <a:rPr lang="en-US" sz="1800" dirty="0"/>
                    <a:t>Arctic Ocean</a:t>
                  </a:r>
                  <a:endParaRPr lang="en-US" sz="3200" dirty="0"/>
                </a:p>
              </p:txBody>
            </p:sp>
            <p:sp>
              <p:nvSpPr>
                <p:cNvPr id="9255" name="Rectangle 67"/>
                <p:cNvSpPr>
                  <a:spLocks noChangeArrowheads="1"/>
                </p:cNvSpPr>
                <p:nvPr/>
              </p:nvSpPr>
              <p:spPr bwMode="auto">
                <a:xfrm>
                  <a:off x="0" y="1496"/>
                  <a:ext cx="55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25" name="Group 70"/>
              <p:cNvGrpSpPr>
                <a:grpSpLocks/>
              </p:cNvGrpSpPr>
              <p:nvPr/>
            </p:nvGrpSpPr>
            <p:grpSpPr bwMode="auto">
              <a:xfrm>
                <a:off x="559" y="1496"/>
                <a:ext cx="1412" cy="326"/>
                <a:chOff x="559" y="1496"/>
                <a:chExt cx="1412" cy="326"/>
              </a:xfrm>
            </p:grpSpPr>
            <p:sp>
              <p:nvSpPr>
                <p:cNvPr id="9252" name="Rectangle 24"/>
                <p:cNvSpPr>
                  <a:spLocks noChangeArrowheads="1"/>
                </p:cNvSpPr>
                <p:nvPr/>
              </p:nvSpPr>
              <p:spPr bwMode="auto">
                <a:xfrm>
                  <a:off x="559" y="1496"/>
                  <a:ext cx="1412" cy="326"/>
                </a:xfrm>
                <a:prstGeom prst="rect">
                  <a:avLst/>
                </a:prstGeom>
                <a:noFill/>
                <a:ln w="9525">
                  <a:noFill/>
                  <a:miter lim="800000"/>
                  <a:headEnd/>
                  <a:tailEnd/>
                </a:ln>
                <a:effectLst/>
              </p:spPr>
              <p:txBody>
                <a:bodyPr anchor="ctr"/>
                <a:lstStyle/>
                <a:p>
                  <a:pPr algn="ctr" eaLnBrk="1" hangingPunct="1"/>
                  <a:r>
                    <a:rPr lang="en-US" sz="1800"/>
                    <a:t>5,106,000</a:t>
                  </a:r>
                  <a:endParaRPr lang="en-US" sz="3200"/>
                </a:p>
              </p:txBody>
            </p:sp>
            <p:sp>
              <p:nvSpPr>
                <p:cNvPr id="9253" name="Rectangle 69"/>
                <p:cNvSpPr>
                  <a:spLocks noChangeArrowheads="1"/>
                </p:cNvSpPr>
                <p:nvPr/>
              </p:nvSpPr>
              <p:spPr bwMode="auto">
                <a:xfrm>
                  <a:off x="559" y="1496"/>
                  <a:ext cx="1412"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26" name="Group 72"/>
              <p:cNvGrpSpPr>
                <a:grpSpLocks/>
              </p:cNvGrpSpPr>
              <p:nvPr/>
            </p:nvGrpSpPr>
            <p:grpSpPr bwMode="auto">
              <a:xfrm>
                <a:off x="1971" y="1496"/>
                <a:ext cx="1499" cy="326"/>
                <a:chOff x="1971" y="1496"/>
                <a:chExt cx="1499" cy="326"/>
              </a:xfrm>
            </p:grpSpPr>
            <p:sp>
              <p:nvSpPr>
                <p:cNvPr id="9250" name="Rectangle 25"/>
                <p:cNvSpPr>
                  <a:spLocks noChangeArrowheads="1"/>
                </p:cNvSpPr>
                <p:nvPr/>
              </p:nvSpPr>
              <p:spPr bwMode="auto">
                <a:xfrm>
                  <a:off x="1971" y="1496"/>
                  <a:ext cx="1499" cy="326"/>
                </a:xfrm>
                <a:prstGeom prst="rect">
                  <a:avLst/>
                </a:prstGeom>
                <a:noFill/>
                <a:ln w="9525">
                  <a:noFill/>
                  <a:miter lim="800000"/>
                  <a:headEnd/>
                  <a:tailEnd/>
                </a:ln>
                <a:effectLst/>
              </p:spPr>
              <p:txBody>
                <a:bodyPr anchor="ctr"/>
                <a:lstStyle/>
                <a:p>
                  <a:pPr algn="ctr" eaLnBrk="1" hangingPunct="1"/>
                  <a:r>
                    <a:rPr lang="en-US" sz="1800"/>
                    <a:t>3,953</a:t>
                  </a:r>
                  <a:endParaRPr lang="en-US" sz="3200"/>
                </a:p>
              </p:txBody>
            </p:sp>
            <p:sp>
              <p:nvSpPr>
                <p:cNvPr id="9251" name="Rectangle 71"/>
                <p:cNvSpPr>
                  <a:spLocks noChangeArrowheads="1"/>
                </p:cNvSpPr>
                <p:nvPr/>
              </p:nvSpPr>
              <p:spPr bwMode="auto">
                <a:xfrm>
                  <a:off x="1971" y="1496"/>
                  <a:ext cx="1499" cy="326"/>
                </a:xfrm>
                <a:prstGeom prst="rect">
                  <a:avLst/>
                </a:prstGeom>
                <a:noFill/>
                <a:ln w="7">
                  <a:solidFill>
                    <a:srgbClr val="A0A0A0"/>
                  </a:solidFill>
                  <a:miter lim="800000"/>
                  <a:headEnd/>
                  <a:tailEnd/>
                </a:ln>
                <a:effectLst/>
              </p:spPr>
              <p:txBody>
                <a:bodyPr/>
                <a:lstStyle/>
                <a:p>
                  <a:pPr eaLnBrk="1" hangingPunct="1"/>
                  <a:endParaRPr lang="en-US"/>
                </a:p>
              </p:txBody>
            </p:sp>
          </p:grpSp>
          <p:grpSp>
            <p:nvGrpSpPr>
              <p:cNvPr id="27" name="Group 74"/>
              <p:cNvGrpSpPr>
                <a:grpSpLocks/>
              </p:cNvGrpSpPr>
              <p:nvPr/>
            </p:nvGrpSpPr>
            <p:grpSpPr bwMode="auto">
              <a:xfrm>
                <a:off x="3470" y="1496"/>
                <a:ext cx="2289" cy="326"/>
                <a:chOff x="3470" y="1496"/>
                <a:chExt cx="2289" cy="326"/>
              </a:xfrm>
            </p:grpSpPr>
            <p:sp>
              <p:nvSpPr>
                <p:cNvPr id="9248" name="Rectangle 26"/>
                <p:cNvSpPr>
                  <a:spLocks noChangeArrowheads="1"/>
                </p:cNvSpPr>
                <p:nvPr/>
              </p:nvSpPr>
              <p:spPr bwMode="auto">
                <a:xfrm>
                  <a:off x="3470" y="1496"/>
                  <a:ext cx="2289" cy="326"/>
                </a:xfrm>
                <a:prstGeom prst="rect">
                  <a:avLst/>
                </a:prstGeom>
                <a:noFill/>
                <a:ln w="9525">
                  <a:noFill/>
                  <a:miter lim="800000"/>
                  <a:headEnd/>
                  <a:tailEnd/>
                </a:ln>
                <a:effectLst/>
              </p:spPr>
              <p:txBody>
                <a:bodyPr anchor="ctr"/>
                <a:lstStyle/>
                <a:p>
                  <a:pPr algn="ctr" eaLnBrk="1" hangingPunct="1"/>
                  <a:r>
                    <a:rPr lang="en-US" sz="1800"/>
                    <a:t>Eurasia Basin, 17,881 ft deep</a:t>
                  </a:r>
                  <a:endParaRPr lang="en-US" sz="3200"/>
                </a:p>
              </p:txBody>
            </p:sp>
            <p:sp>
              <p:nvSpPr>
                <p:cNvPr id="9249" name="Rectangle 73"/>
                <p:cNvSpPr>
                  <a:spLocks noChangeArrowheads="1"/>
                </p:cNvSpPr>
                <p:nvPr/>
              </p:nvSpPr>
              <p:spPr bwMode="auto">
                <a:xfrm>
                  <a:off x="3470" y="1496"/>
                  <a:ext cx="2289" cy="326"/>
                </a:xfrm>
                <a:prstGeom prst="rect">
                  <a:avLst/>
                </a:prstGeom>
                <a:noFill/>
                <a:ln w="7">
                  <a:solidFill>
                    <a:srgbClr val="A0A0A0"/>
                  </a:solidFill>
                  <a:miter lim="800000"/>
                  <a:headEnd/>
                  <a:tailEnd/>
                </a:ln>
                <a:effectLst/>
              </p:spPr>
              <p:txBody>
                <a:bodyPr/>
                <a:lstStyle/>
                <a:p>
                  <a:pPr eaLnBrk="1" hangingPunct="1"/>
                  <a:endParaRPr lang="en-US"/>
                </a:p>
              </p:txBody>
            </p:sp>
          </p:grpSp>
        </p:grpSp>
        <p:sp>
          <p:nvSpPr>
            <p:cNvPr id="9223" name="Rectangle 76"/>
            <p:cNvSpPr>
              <a:spLocks noChangeArrowheads="1"/>
            </p:cNvSpPr>
            <p:nvPr/>
          </p:nvSpPr>
          <p:spPr bwMode="auto">
            <a:xfrm>
              <a:off x="-2" y="-2"/>
              <a:ext cx="5763" cy="1826"/>
            </a:xfrm>
            <a:prstGeom prst="rect">
              <a:avLst/>
            </a:prstGeom>
            <a:noFill/>
            <a:ln w="7937">
              <a:solidFill>
                <a:srgbClr val="A0A0A0"/>
              </a:solidFill>
              <a:miter lim="800000"/>
              <a:headEnd/>
              <a:tailEnd/>
            </a:ln>
            <a:effectLst/>
          </p:spPr>
          <p:txBody>
            <a:bodyPr/>
            <a:lstStyle/>
            <a:p>
              <a:pPr eaLnBrk="1" hangingPunct="1"/>
              <a:endParaRPr lang="en-US"/>
            </a:p>
          </p:txBody>
        </p:sp>
      </p:grpSp>
      <p:sp>
        <p:nvSpPr>
          <p:cNvPr id="9221" name="Text Box 80"/>
          <p:cNvSpPr txBox="1">
            <a:spLocks noChangeArrowheads="1"/>
          </p:cNvSpPr>
          <p:nvPr/>
        </p:nvSpPr>
        <p:spPr bwMode="auto">
          <a:xfrm>
            <a:off x="2133600" y="254000"/>
            <a:ext cx="4891088" cy="519113"/>
          </a:xfrm>
          <a:prstGeom prst="rect">
            <a:avLst/>
          </a:prstGeom>
          <a:noFill/>
          <a:ln w="9525">
            <a:noFill/>
            <a:miter lim="800000"/>
            <a:headEnd/>
            <a:tailEnd/>
          </a:ln>
          <a:effectLst/>
        </p:spPr>
        <p:txBody>
          <a:bodyPr wrap="none">
            <a:spAutoFit/>
          </a:bodyPr>
          <a:lstStyle/>
          <a:p>
            <a:pPr eaLnBrk="1" hangingPunct="1"/>
            <a:r>
              <a:rPr lang="en-US" sz="2800" b="1"/>
              <a:t>Comparison of Oceans Size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WordArt 32"/>
          <p:cNvSpPr>
            <a:spLocks noChangeArrowheads="1" noChangeShapeType="1" noTextEdit="1"/>
          </p:cNvSpPr>
          <p:nvPr/>
        </p:nvSpPr>
        <p:spPr bwMode="auto">
          <a:xfrm>
            <a:off x="838200" y="3200400"/>
            <a:ext cx="7391400" cy="1295400"/>
          </a:xfrm>
          <a:prstGeom prst="rect">
            <a:avLst/>
          </a:prstGeom>
        </p:spPr>
        <p:txBody>
          <a:bodyPr wrap="none" fromWordArt="1">
            <a:prstTxWarp prst="textPlain">
              <a:avLst>
                <a:gd name="adj" fmla="val 50000"/>
              </a:avLst>
            </a:prstTxWarp>
          </a:bodyPr>
          <a:lstStyle/>
          <a:p>
            <a:pPr algn="ctr"/>
            <a:r>
              <a:rPr lang="en-US" sz="3600" kern="10" spc="720">
                <a:ln w="9525">
                  <a:noFill/>
                  <a:round/>
                  <a:headEnd/>
                  <a:tailEnd/>
                </a:ln>
                <a:gradFill rotWithShape="1">
                  <a:gsLst>
                    <a:gs pos="0">
                      <a:schemeClr val="accent2"/>
                    </a:gs>
                    <a:gs pos="100000">
                      <a:schemeClr val="accent1"/>
                    </a:gs>
                  </a:gsLst>
                  <a:lin ang="5400000" scaled="1"/>
                </a:gradFill>
                <a:effectLst>
                  <a:outerShdw dist="45791" dir="3378596" algn="ctr" rotWithShape="0">
                    <a:srgbClr val="4D4D4D"/>
                  </a:outerShdw>
                </a:effectLst>
                <a:latin typeface="Arial Black"/>
              </a:rPr>
              <a:t>Disciplines</a:t>
            </a:r>
          </a:p>
        </p:txBody>
      </p:sp>
      <p:sp>
        <p:nvSpPr>
          <p:cNvPr id="12291" name="WordArt 33"/>
          <p:cNvSpPr>
            <a:spLocks noChangeArrowheads="1" noChangeShapeType="1" noTextEdit="1"/>
          </p:cNvSpPr>
          <p:nvPr/>
        </p:nvSpPr>
        <p:spPr bwMode="auto">
          <a:xfrm>
            <a:off x="1905000" y="1371600"/>
            <a:ext cx="5257800" cy="1219200"/>
          </a:xfrm>
          <a:prstGeom prst="rect">
            <a:avLst/>
          </a:prstGeom>
        </p:spPr>
        <p:txBody>
          <a:bodyPr wrap="none" fromWordArt="1">
            <a:prstTxWarp prst="textPlain">
              <a:avLst>
                <a:gd name="adj" fmla="val 50000"/>
              </a:avLst>
            </a:prstTxWarp>
          </a:bodyPr>
          <a:lstStyle/>
          <a:p>
            <a:pPr algn="ctr"/>
            <a:r>
              <a:rPr lang="en-US" sz="3600" kern="10" spc="720">
                <a:ln w="9525">
                  <a:noFill/>
                  <a:round/>
                  <a:headEnd/>
                  <a:tailEnd/>
                </a:ln>
                <a:gradFill rotWithShape="1">
                  <a:gsLst>
                    <a:gs pos="0">
                      <a:schemeClr val="accent2"/>
                    </a:gs>
                    <a:gs pos="100000">
                      <a:schemeClr val="accent1"/>
                    </a:gs>
                  </a:gsLst>
                  <a:lin ang="5400000" scaled="1"/>
                </a:gradFill>
                <a:effectLst>
                  <a:outerShdw dist="45791" dir="3378596" algn="ctr" rotWithShape="0">
                    <a:srgbClr val="4D4D4D"/>
                  </a:outerShdw>
                </a:effectLst>
                <a:latin typeface="Arial Black"/>
              </a:rPr>
              <a:t>Ocean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1828800" y="304800"/>
            <a:ext cx="5394325" cy="669925"/>
          </a:xfrm>
          <a:prstGeom prst="rect">
            <a:avLst/>
          </a:prstGeom>
          <a:solidFill>
            <a:srgbClr val="B7FFFF"/>
          </a:solidFill>
          <a:ln w="28575">
            <a:solidFill>
              <a:schemeClr val="tx1"/>
            </a:solidFill>
            <a:miter lim="800000"/>
            <a:headEnd/>
            <a:tailEnd/>
          </a:ln>
          <a:effectLst>
            <a:outerShdw dist="107763" dir="2700000" algn="ctr" rotWithShape="0">
              <a:schemeClr val="bg2"/>
            </a:outerShdw>
          </a:effectLst>
        </p:spPr>
        <p:txBody>
          <a:bodyPr wrap="none">
            <a:spAutoFit/>
          </a:bodyPr>
          <a:lstStyle/>
          <a:p>
            <a:pPr eaLnBrk="1" hangingPunct="1"/>
            <a:r>
              <a:rPr lang="en-US" sz="3600" b="1">
                <a:solidFill>
                  <a:schemeClr val="accent2"/>
                </a:solidFill>
              </a:rPr>
              <a:t>Physical Oceanography</a:t>
            </a:r>
          </a:p>
        </p:txBody>
      </p:sp>
      <p:sp>
        <p:nvSpPr>
          <p:cNvPr id="14339" name="Text Box 4"/>
          <p:cNvSpPr txBox="1">
            <a:spLocks noChangeArrowheads="1"/>
          </p:cNvSpPr>
          <p:nvPr/>
        </p:nvSpPr>
        <p:spPr bwMode="auto">
          <a:xfrm>
            <a:off x="1143000" y="4648200"/>
            <a:ext cx="7026275" cy="1554163"/>
          </a:xfrm>
          <a:prstGeom prst="rect">
            <a:avLst/>
          </a:prstGeom>
          <a:noFill/>
          <a:ln w="9525">
            <a:noFill/>
            <a:miter lim="800000"/>
            <a:headEnd/>
            <a:tailEnd/>
          </a:ln>
          <a:effectLst/>
        </p:spPr>
        <p:txBody>
          <a:bodyPr>
            <a:spAutoFit/>
          </a:bodyPr>
          <a:lstStyle/>
          <a:p>
            <a:pPr algn="ctr" eaLnBrk="1" hangingPunct="1"/>
            <a:r>
              <a:rPr lang="en-US" sz="3200"/>
              <a:t>How and why ocean currents flow, air-sea interactions such as the generation of waves by wind.</a:t>
            </a:r>
          </a:p>
        </p:txBody>
      </p:sp>
      <p:grpSp>
        <p:nvGrpSpPr>
          <p:cNvPr id="2" name="Group 10"/>
          <p:cNvGrpSpPr>
            <a:grpSpLocks/>
          </p:cNvGrpSpPr>
          <p:nvPr/>
        </p:nvGrpSpPr>
        <p:grpSpPr bwMode="auto">
          <a:xfrm>
            <a:off x="0" y="2293938"/>
            <a:ext cx="9144000" cy="2271712"/>
            <a:chOff x="0" y="0"/>
            <a:chExt cx="5760" cy="1431"/>
          </a:xfrm>
        </p:grpSpPr>
        <p:sp>
          <p:nvSpPr>
            <p:cNvPr id="14342" name="Rectangle 5"/>
            <p:cNvSpPr>
              <a:spLocks noChangeArrowheads="1"/>
            </p:cNvSpPr>
            <p:nvPr/>
          </p:nvSpPr>
          <p:spPr bwMode="auto">
            <a:xfrm>
              <a:off x="0" y="0"/>
              <a:ext cx="2071" cy="0"/>
            </a:xfrm>
            <a:prstGeom prst="rect">
              <a:avLst/>
            </a:prstGeom>
            <a:noFill/>
            <a:ln w="9525">
              <a:noFill/>
              <a:miter lim="800000"/>
              <a:headEnd/>
              <a:tailEnd/>
            </a:ln>
            <a:effectLst/>
          </p:spPr>
          <p:txBody>
            <a:bodyPr>
              <a:spAutoFit/>
            </a:bodyPr>
            <a:lstStyle/>
            <a:p>
              <a:pPr eaLnBrk="1" hangingPunct="1"/>
              <a:endParaRPr lang="en-US"/>
            </a:p>
          </p:txBody>
        </p:sp>
        <p:grpSp>
          <p:nvGrpSpPr>
            <p:cNvPr id="3" name="Group 9"/>
            <p:cNvGrpSpPr>
              <a:grpSpLocks/>
            </p:cNvGrpSpPr>
            <p:nvPr/>
          </p:nvGrpSpPr>
          <p:grpSpPr bwMode="auto">
            <a:xfrm>
              <a:off x="0" y="0"/>
              <a:ext cx="5760" cy="1431"/>
              <a:chOff x="0" y="91"/>
              <a:chExt cx="5760" cy="1431"/>
            </a:xfrm>
          </p:grpSpPr>
          <p:sp>
            <p:nvSpPr>
              <p:cNvPr id="14344" name="Rectangle 6"/>
              <p:cNvSpPr>
                <a:spLocks noChangeArrowheads="1"/>
              </p:cNvSpPr>
              <p:nvPr/>
            </p:nvSpPr>
            <p:spPr bwMode="auto">
              <a:xfrm>
                <a:off x="0" y="91"/>
                <a:ext cx="2071" cy="91"/>
              </a:xfrm>
              <a:prstGeom prst="rect">
                <a:avLst/>
              </a:prstGeom>
              <a:noFill/>
              <a:ln w="9525">
                <a:noFill/>
                <a:miter lim="800000"/>
                <a:headEnd/>
                <a:tailEnd/>
              </a:ln>
              <a:effectLst/>
            </p:spPr>
            <p:txBody>
              <a:bodyPr>
                <a:spAutoFit/>
              </a:bodyPr>
              <a:lstStyle/>
              <a:p>
                <a:pPr eaLnBrk="1" hangingPunct="1"/>
                <a:endParaRPr lang="en-US"/>
              </a:p>
            </p:txBody>
          </p:sp>
          <p:sp>
            <p:nvSpPr>
              <p:cNvPr id="14345" name="Rectangle 7"/>
              <p:cNvSpPr>
                <a:spLocks noChangeArrowheads="1"/>
              </p:cNvSpPr>
              <p:nvPr/>
            </p:nvSpPr>
            <p:spPr bwMode="auto">
              <a:xfrm>
                <a:off x="0" y="91"/>
                <a:ext cx="5760" cy="1431"/>
              </a:xfrm>
              <a:prstGeom prst="rect">
                <a:avLst/>
              </a:prstGeom>
              <a:noFill/>
              <a:ln w="9525">
                <a:noFill/>
                <a:miter lim="800000"/>
                <a:headEnd/>
                <a:tailEnd/>
              </a:ln>
              <a:effectLst/>
            </p:spPr>
            <p:txBody>
              <a:bodyPr/>
              <a:lstStyle/>
              <a:p>
                <a:pPr eaLnBrk="1" hangingPunct="1"/>
                <a:r>
                  <a:rPr lang="en-US" sz="1000">
                    <a:latin typeface="Verdana" pitchFamily="34" charset="0"/>
                  </a:rPr>
                  <a:t>  </a:t>
                </a:r>
                <a:r>
                  <a:rPr lang="en-US" sz="13300">
                    <a:latin typeface="Verdana" pitchFamily="34" charset="0"/>
                  </a:rPr>
                  <a:t> </a:t>
                </a:r>
                <a:r>
                  <a:rPr lang="en-US" sz="1000">
                    <a:latin typeface="Verdana" pitchFamily="34" charset="0"/>
                  </a:rPr>
                  <a:t>                                                                      </a:t>
                </a:r>
              </a:p>
              <a:p>
                <a:endParaRPr lang="en-US" sz="1000">
                  <a:latin typeface="Verdana" pitchFamily="34" charset="0"/>
                </a:endParaRPr>
              </a:p>
            </p:txBody>
          </p:sp>
        </p:grpSp>
      </p:grpSp>
      <p:pic>
        <p:nvPicPr>
          <p:cNvPr id="14341" name="Picture 8" descr="http://www.freewebs.com/sss-surf/big%20wave.jpg"/>
          <p:cNvPicPr>
            <a:picLocks noChangeAspect="1" noChangeArrowheads="1"/>
          </p:cNvPicPr>
          <p:nvPr/>
        </p:nvPicPr>
        <p:blipFill>
          <a:blip r:embed="rId2"/>
          <a:srcRect/>
          <a:stretch>
            <a:fillRect/>
          </a:stretch>
        </p:blipFill>
        <p:spPr bwMode="auto">
          <a:xfrm>
            <a:off x="2057400" y="1143000"/>
            <a:ext cx="4953000" cy="32956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828800" y="304800"/>
            <a:ext cx="5581650" cy="679450"/>
          </a:xfrm>
          <a:prstGeom prst="rect">
            <a:avLst/>
          </a:prstGeom>
          <a:solidFill>
            <a:srgbClr val="B7FFFF"/>
          </a:solidFill>
          <a:ln w="38100">
            <a:solidFill>
              <a:schemeClr val="tx1"/>
            </a:solidFill>
            <a:miter lim="800000"/>
            <a:headEnd/>
            <a:tailEnd/>
          </a:ln>
          <a:effectLst>
            <a:outerShdw dist="107763" dir="2700000" algn="ctr" rotWithShape="0">
              <a:schemeClr val="bg2"/>
            </a:outerShdw>
          </a:effectLst>
        </p:spPr>
        <p:txBody>
          <a:bodyPr wrap="none">
            <a:spAutoFit/>
          </a:bodyPr>
          <a:lstStyle/>
          <a:p>
            <a:pPr eaLnBrk="1" hangingPunct="1"/>
            <a:r>
              <a:rPr lang="en-US" sz="3600" b="1">
                <a:solidFill>
                  <a:schemeClr val="accent2"/>
                </a:solidFill>
              </a:rPr>
              <a:t>Chemical Oceanography</a:t>
            </a:r>
          </a:p>
        </p:txBody>
      </p:sp>
      <p:sp>
        <p:nvSpPr>
          <p:cNvPr id="15363" name="Text Box 3"/>
          <p:cNvSpPr txBox="1">
            <a:spLocks noChangeArrowheads="1"/>
          </p:cNvSpPr>
          <p:nvPr/>
        </p:nvSpPr>
        <p:spPr bwMode="auto">
          <a:xfrm>
            <a:off x="1143000" y="4648200"/>
            <a:ext cx="7162800" cy="1554163"/>
          </a:xfrm>
          <a:prstGeom prst="rect">
            <a:avLst/>
          </a:prstGeom>
          <a:noFill/>
          <a:ln w="9525">
            <a:noFill/>
            <a:miter lim="800000"/>
            <a:headEnd/>
            <a:tailEnd/>
          </a:ln>
          <a:effectLst/>
        </p:spPr>
        <p:txBody>
          <a:bodyPr>
            <a:spAutoFit/>
          </a:bodyPr>
          <a:lstStyle/>
          <a:p>
            <a:pPr algn="ctr" eaLnBrk="1" hangingPunct="1"/>
            <a:r>
              <a:rPr lang="en-US" sz="3200"/>
              <a:t>Composition of sea water and the processing controlling and altering its composition, including marine pollution</a:t>
            </a:r>
          </a:p>
        </p:txBody>
      </p:sp>
      <p:pic>
        <p:nvPicPr>
          <p:cNvPr id="15364" name="Picture 12" descr="Gases and particles released from ocean floor vents."/>
          <p:cNvPicPr>
            <a:picLocks noChangeAspect="1" noChangeArrowheads="1"/>
          </p:cNvPicPr>
          <p:nvPr/>
        </p:nvPicPr>
        <p:blipFill>
          <a:blip r:embed="rId2"/>
          <a:srcRect/>
          <a:stretch>
            <a:fillRect/>
          </a:stretch>
        </p:blipFill>
        <p:spPr bwMode="auto">
          <a:xfrm>
            <a:off x="2971800" y="1143000"/>
            <a:ext cx="3292475" cy="36226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1219200" y="4572000"/>
            <a:ext cx="7026275" cy="1066800"/>
          </a:xfrm>
          <a:prstGeom prst="rect">
            <a:avLst/>
          </a:prstGeom>
          <a:noFill/>
          <a:ln w="9525">
            <a:noFill/>
            <a:miter lim="800000"/>
            <a:headEnd/>
            <a:tailEnd/>
          </a:ln>
          <a:effectLst/>
        </p:spPr>
        <p:txBody>
          <a:bodyPr>
            <a:spAutoFit/>
          </a:bodyPr>
          <a:lstStyle/>
          <a:p>
            <a:pPr algn="ctr" eaLnBrk="1" hangingPunct="1"/>
            <a:r>
              <a:rPr lang="en-US" sz="3200" dirty="0"/>
              <a:t>Organisms that live in the ocean and their relationship to the environment</a:t>
            </a:r>
          </a:p>
        </p:txBody>
      </p:sp>
      <p:grpSp>
        <p:nvGrpSpPr>
          <p:cNvPr id="2" name="Group 15"/>
          <p:cNvGrpSpPr>
            <a:grpSpLocks/>
          </p:cNvGrpSpPr>
          <p:nvPr/>
        </p:nvGrpSpPr>
        <p:grpSpPr bwMode="auto">
          <a:xfrm>
            <a:off x="2722563" y="2200275"/>
            <a:ext cx="3700462" cy="2393950"/>
            <a:chOff x="0" y="0"/>
            <a:chExt cx="2331" cy="1508"/>
          </a:xfrm>
        </p:grpSpPr>
        <p:sp>
          <p:nvSpPr>
            <p:cNvPr id="16390" name="Rectangle 10"/>
            <p:cNvSpPr>
              <a:spLocks noChangeArrowheads="1"/>
            </p:cNvSpPr>
            <p:nvPr/>
          </p:nvSpPr>
          <p:spPr bwMode="auto">
            <a:xfrm>
              <a:off x="0" y="0"/>
              <a:ext cx="0" cy="0"/>
            </a:xfrm>
            <a:prstGeom prst="rect">
              <a:avLst/>
            </a:prstGeom>
            <a:noFill/>
            <a:ln w="9525">
              <a:noFill/>
              <a:miter lim="800000"/>
              <a:headEnd/>
              <a:tailEnd/>
            </a:ln>
            <a:effectLst/>
          </p:spPr>
          <p:txBody>
            <a:bodyPr>
              <a:spAutoFit/>
            </a:bodyPr>
            <a:lstStyle/>
            <a:p>
              <a:pPr eaLnBrk="1" hangingPunct="1"/>
              <a:endParaRPr lang="en-US"/>
            </a:p>
          </p:txBody>
        </p:sp>
        <p:grpSp>
          <p:nvGrpSpPr>
            <p:cNvPr id="3" name="Group 14"/>
            <p:cNvGrpSpPr>
              <a:grpSpLocks/>
            </p:cNvGrpSpPr>
            <p:nvPr/>
          </p:nvGrpSpPr>
          <p:grpSpPr bwMode="auto">
            <a:xfrm>
              <a:off x="0" y="0"/>
              <a:ext cx="2331" cy="1508"/>
              <a:chOff x="0" y="0"/>
              <a:chExt cx="2331" cy="1508"/>
            </a:xfrm>
          </p:grpSpPr>
          <p:sp>
            <p:nvSpPr>
              <p:cNvPr id="16392" name="Rectangle 11"/>
              <p:cNvSpPr>
                <a:spLocks noChangeArrowheads="1"/>
              </p:cNvSpPr>
              <p:nvPr/>
            </p:nvSpPr>
            <p:spPr bwMode="auto">
              <a:xfrm>
                <a:off x="0" y="0"/>
                <a:ext cx="0" cy="0"/>
              </a:xfrm>
              <a:prstGeom prst="rect">
                <a:avLst/>
              </a:prstGeom>
              <a:noFill/>
              <a:ln w="9525">
                <a:noFill/>
                <a:miter lim="800000"/>
                <a:headEnd/>
                <a:tailEnd/>
              </a:ln>
              <a:effectLst/>
            </p:spPr>
            <p:txBody>
              <a:bodyPr>
                <a:spAutoFit/>
              </a:bodyPr>
              <a:lstStyle/>
              <a:p>
                <a:pPr eaLnBrk="1" hangingPunct="1"/>
                <a:endParaRPr lang="en-US"/>
              </a:p>
            </p:txBody>
          </p:sp>
          <p:sp>
            <p:nvSpPr>
              <p:cNvPr id="16393" name="Rectangle 12"/>
              <p:cNvSpPr>
                <a:spLocks noChangeArrowheads="1"/>
              </p:cNvSpPr>
              <p:nvPr/>
            </p:nvSpPr>
            <p:spPr bwMode="auto">
              <a:xfrm>
                <a:off x="0" y="0"/>
                <a:ext cx="2331" cy="1508"/>
              </a:xfrm>
              <a:prstGeom prst="rect">
                <a:avLst/>
              </a:prstGeom>
              <a:noFill/>
              <a:ln w="9525">
                <a:noFill/>
                <a:miter lim="800000"/>
                <a:headEnd/>
                <a:tailEnd/>
              </a:ln>
              <a:effectLst/>
            </p:spPr>
            <p:txBody>
              <a:bodyPr/>
              <a:lstStyle/>
              <a:p>
                <a:pPr eaLnBrk="1" hangingPunct="1"/>
                <a:r>
                  <a:rPr lang="en-US" sz="1000"/>
                  <a:t>  </a:t>
                </a:r>
                <a:r>
                  <a:rPr lang="en-US" sz="15100"/>
                  <a:t> </a:t>
                </a:r>
                <a:r>
                  <a:rPr lang="en-US" sz="1000"/>
                  <a:t>                                                     </a:t>
                </a:r>
              </a:p>
            </p:txBody>
          </p:sp>
        </p:grpSp>
      </p:grpSp>
      <p:pic>
        <p:nvPicPr>
          <p:cNvPr id="16388" name="Picture 19" descr="This deep sea shrimp, Acanthephyra purpurea, spews bioluminescence to blind or distract a predator"/>
          <p:cNvPicPr>
            <a:picLocks noChangeAspect="1" noChangeArrowheads="1"/>
          </p:cNvPicPr>
          <p:nvPr/>
        </p:nvPicPr>
        <p:blipFill>
          <a:blip r:embed="rId2"/>
          <a:srcRect/>
          <a:stretch>
            <a:fillRect/>
          </a:stretch>
        </p:blipFill>
        <p:spPr bwMode="auto">
          <a:xfrm>
            <a:off x="152400" y="1219200"/>
            <a:ext cx="8763000" cy="3184525"/>
          </a:xfrm>
          <a:prstGeom prst="rect">
            <a:avLst/>
          </a:prstGeom>
          <a:noFill/>
          <a:ln w="9525">
            <a:noFill/>
            <a:miter lim="800000"/>
            <a:headEnd/>
            <a:tailEnd/>
          </a:ln>
        </p:spPr>
      </p:pic>
      <p:sp>
        <p:nvSpPr>
          <p:cNvPr id="16389" name="Text Box 32"/>
          <p:cNvSpPr txBox="1">
            <a:spLocks noChangeArrowheads="1"/>
          </p:cNvSpPr>
          <p:nvPr/>
        </p:nvSpPr>
        <p:spPr bwMode="auto">
          <a:xfrm>
            <a:off x="1752600" y="304800"/>
            <a:ext cx="5734050" cy="679450"/>
          </a:xfrm>
          <a:prstGeom prst="rect">
            <a:avLst/>
          </a:prstGeom>
          <a:solidFill>
            <a:srgbClr val="B7FFFF"/>
          </a:solidFill>
          <a:ln w="38100">
            <a:solidFill>
              <a:schemeClr val="tx1"/>
            </a:solidFill>
            <a:miter lim="800000"/>
            <a:headEnd/>
            <a:tailEnd/>
          </a:ln>
          <a:effectLst>
            <a:outerShdw dist="107763" dir="2700000" algn="ctr" rotWithShape="0">
              <a:schemeClr val="bg2"/>
            </a:outerShdw>
          </a:effectLst>
        </p:spPr>
        <p:txBody>
          <a:bodyPr wrap="none">
            <a:spAutoFit/>
          </a:bodyPr>
          <a:lstStyle/>
          <a:p>
            <a:pPr eaLnBrk="1" hangingPunct="1"/>
            <a:r>
              <a:rPr lang="en-US" sz="3600" b="1">
                <a:solidFill>
                  <a:schemeClr val="accent2"/>
                </a:solidFill>
              </a:rPr>
              <a:t>Biological Oceanography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TotalTime>
  <Words>6378</Words>
  <Application>Microsoft Office PowerPoint</Application>
  <PresentationFormat>On-screen Show (4:3)</PresentationFormat>
  <Paragraphs>223</Paragraphs>
  <Slides>34</Slides>
  <Notes>15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Slide 1</vt:lpstr>
      <vt:lpstr>Slide 2</vt:lpstr>
      <vt:lpstr>Slide 3</vt:lpstr>
      <vt:lpstr>Slide 4</vt:lpstr>
      <vt:lpstr>Slide 5</vt:lpstr>
      <vt:lpstr>Slide 6</vt:lpstr>
      <vt:lpstr>Slide 7</vt:lpstr>
      <vt:lpstr>Slide 8</vt:lpstr>
      <vt:lpstr>Slide 9</vt:lpstr>
      <vt:lpstr>Slide 10</vt:lpstr>
      <vt:lpstr>That’s not all – hot topics cross disciplines</vt:lpstr>
      <vt:lpstr>WHY WE STUDY  OCEANOGRAPHY</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Coral Reefs</vt:lpstr>
      <vt:lpstr>Coral Reef</vt:lpstr>
      <vt:lpstr>Threats to Coral Reefs</vt:lpstr>
      <vt:lpstr>HOW OCEANOGRAPHIC DATA IS COLLECTED</vt:lpstr>
      <vt:lpstr> Instruments of Investigation</vt:lpstr>
      <vt:lpstr>Instruments of Investigation (cont.)</vt:lpstr>
      <vt:lpstr>Instruments of Investigation (cont.)</vt:lpstr>
      <vt:lpstr>Slide 33</vt:lpstr>
      <vt:lpstr>Instruments of Investigation (cont.)</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A.Samad</dc:creator>
  <cp:lastModifiedBy>micro</cp:lastModifiedBy>
  <cp:revision>16</cp:revision>
  <dcterms:created xsi:type="dcterms:W3CDTF">2016-10-23T16:37:19Z</dcterms:created>
  <dcterms:modified xsi:type="dcterms:W3CDTF">2016-10-24T04:03:29Z</dcterms:modified>
</cp:coreProperties>
</file>