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61" r:id="rId7"/>
    <p:sldId id="262" r:id="rId8"/>
    <p:sldId id="260" r:id="rId9"/>
    <p:sldId id="263" r:id="rId10"/>
    <p:sldId id="264"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A8419B-5022-4745-9F45-1A309CA6723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8419B-5022-4745-9F45-1A309CA6723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8419B-5022-4745-9F45-1A309CA6723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8419B-5022-4745-9F45-1A309CA6723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8419B-5022-4745-9F45-1A309CA67238}"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A8419B-5022-4745-9F45-1A309CA6723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A8419B-5022-4745-9F45-1A309CA67238}"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A8419B-5022-4745-9F45-1A309CA67238}"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8419B-5022-4745-9F45-1A309CA67238}"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8419B-5022-4745-9F45-1A309CA6723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8419B-5022-4745-9F45-1A309CA67238}"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B699-2585-432F-9731-DA8A77E97A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419B-5022-4745-9F45-1A309CA67238}" type="datetimeFigureOut">
              <a:rPr lang="en-US" smtClean="0"/>
              <a:t>9/1/2016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AB699-2585-432F-9731-DA8A77E97A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enign_tumor" TargetMode="External"/><Relationship Id="rId2" Type="http://schemas.openxmlformats.org/officeDocument/2006/relationships/hyperlink" Target="https://en.wikipedia.org/wiki/Cell_growth" TargetMode="External"/><Relationship Id="rId1" Type="http://schemas.openxmlformats.org/officeDocument/2006/relationships/slideLayout" Target="../slideLayouts/slideLayout7.xml"/><Relationship Id="rId6" Type="http://schemas.openxmlformats.org/officeDocument/2006/relationships/hyperlink" Target="https://en.wikipedia.org/wiki/Bowel_movement" TargetMode="External"/><Relationship Id="rId5" Type="http://schemas.openxmlformats.org/officeDocument/2006/relationships/hyperlink" Target="https://en.wikipedia.org/wiki/Weight_loss" TargetMode="External"/><Relationship Id="rId4" Type="http://schemas.openxmlformats.org/officeDocument/2006/relationships/hyperlink" Target="https://en.wikipedia.org/wiki/Cancer_signs_and_sympto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esity" TargetMode="External"/><Relationship Id="rId2" Type="http://schemas.openxmlformats.org/officeDocument/2006/relationships/hyperlink" Target="https://en.wikipedia.org/wiki/Tobacco" TargetMode="External"/><Relationship Id="rId1" Type="http://schemas.openxmlformats.org/officeDocument/2006/relationships/slideLayout" Target="../slideLayouts/slideLayout7.xml"/><Relationship Id="rId6" Type="http://schemas.openxmlformats.org/officeDocument/2006/relationships/hyperlink" Target="https://en.wikipedia.org/wiki/Alcoholic_beverage" TargetMode="External"/><Relationship Id="rId5" Type="http://schemas.openxmlformats.org/officeDocument/2006/relationships/hyperlink" Target="https://en.wikipedia.org/wiki/Lack_of_physical_activity" TargetMode="External"/><Relationship Id="rId4" Type="http://schemas.openxmlformats.org/officeDocument/2006/relationships/hyperlink" Target="https://en.wikipedia.org/wiki/Diet_%28nutrition%29"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Human_papillomavirus" TargetMode="External"/><Relationship Id="rId3" Type="http://schemas.openxmlformats.org/officeDocument/2006/relationships/hyperlink" Target="https://en.wikipedia.org/wiki/Infection" TargetMode="External"/><Relationship Id="rId7" Type="http://schemas.openxmlformats.org/officeDocument/2006/relationships/hyperlink" Target="https://en.wikipedia.org/wiki/Hepatitis_C" TargetMode="External"/><Relationship Id="rId2" Type="http://schemas.openxmlformats.org/officeDocument/2006/relationships/hyperlink" Target="https://en.wikipedia.org/wiki/Gene" TargetMode="External"/><Relationship Id="rId1" Type="http://schemas.openxmlformats.org/officeDocument/2006/relationships/slideLayout" Target="../slideLayouts/slideLayout7.xml"/><Relationship Id="rId6" Type="http://schemas.openxmlformats.org/officeDocument/2006/relationships/hyperlink" Target="https://en.wikipedia.org/wiki/Hepatitis_B" TargetMode="External"/><Relationship Id="rId5" Type="http://schemas.openxmlformats.org/officeDocument/2006/relationships/hyperlink" Target="https://en.wikipedia.org/wiki/Developing_world" TargetMode="External"/><Relationship Id="rId4" Type="http://schemas.openxmlformats.org/officeDocument/2006/relationships/hyperlink" Target="https://en.wikipedia.org/wiki/Ionizing_radiatio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Targeted_therapy" TargetMode="External"/><Relationship Id="rId3" Type="http://schemas.openxmlformats.org/officeDocument/2006/relationships/hyperlink" Target="https://en.wikipedia.org/wiki/Medical_imaging" TargetMode="External"/><Relationship Id="rId7" Type="http://schemas.openxmlformats.org/officeDocument/2006/relationships/hyperlink" Target="https://en.wikipedia.org/wiki/Chemotherapy" TargetMode="External"/><Relationship Id="rId2" Type="http://schemas.openxmlformats.org/officeDocument/2006/relationships/hyperlink" Target="https://en.wikipedia.org/wiki/Cancer_screening" TargetMode="External"/><Relationship Id="rId1" Type="http://schemas.openxmlformats.org/officeDocument/2006/relationships/slideLayout" Target="../slideLayouts/slideLayout7.xml"/><Relationship Id="rId6" Type="http://schemas.openxmlformats.org/officeDocument/2006/relationships/hyperlink" Target="https://en.wikipedia.org/wiki/Surgery" TargetMode="External"/><Relationship Id="rId5" Type="http://schemas.openxmlformats.org/officeDocument/2006/relationships/hyperlink" Target="https://en.wikipedia.org/wiki/Radiation_therapy" TargetMode="External"/><Relationship Id="rId4" Type="http://schemas.openxmlformats.org/officeDocument/2006/relationships/hyperlink" Target="https://en.wikipedia.org/wiki/Biops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accination" TargetMode="External"/><Relationship Id="rId2" Type="http://schemas.openxmlformats.org/officeDocument/2006/relationships/hyperlink" Target="https://en.wikipedia.org/wiki/Alcohol" TargetMode="External"/><Relationship Id="rId1" Type="http://schemas.openxmlformats.org/officeDocument/2006/relationships/slideLayout" Target="../slideLayouts/slideLayout7.xml"/><Relationship Id="rId5" Type="http://schemas.openxmlformats.org/officeDocument/2006/relationships/hyperlink" Target="https://en.wikipedia.org/wiki/Cervical_cancer" TargetMode="External"/><Relationship Id="rId4" Type="http://schemas.openxmlformats.org/officeDocument/2006/relationships/hyperlink" Target="https://en.wikipedia.org/wiki/Breast_canc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52600"/>
            <a:ext cx="7772400" cy="1470025"/>
          </a:xfrm>
        </p:spPr>
        <p:txBody>
          <a:bodyPr>
            <a:normAutofit/>
          </a:bodyPr>
          <a:lstStyle/>
          <a:p>
            <a:r>
              <a:rPr lang="en-US" sz="5400" dirty="0" smtClean="0">
                <a:latin typeface="Arial" pitchFamily="34" charset="0"/>
                <a:cs typeface="Arial" pitchFamily="34" charset="0"/>
              </a:rPr>
              <a:t>CANCER</a:t>
            </a:r>
            <a:endParaRPr lang="en-US" sz="5400" dirty="0">
              <a:latin typeface="Arial" pitchFamily="34" charset="0"/>
              <a:cs typeface="Arial"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458200" cy="3416320"/>
          </a:xfrm>
          <a:prstGeom prst="rect">
            <a:avLst/>
          </a:prstGeom>
        </p:spPr>
        <p:txBody>
          <a:bodyPr wrap="square">
            <a:spAutoFit/>
          </a:bodyPr>
          <a:lstStyle/>
          <a:p>
            <a:r>
              <a:rPr lang="en-US" sz="2400" dirty="0" smtClean="0">
                <a:latin typeface="Arial" pitchFamily="34" charset="0"/>
                <a:cs typeface="Arial" pitchFamily="34" charset="0"/>
              </a:rPr>
              <a:t>What are the main causes of cancer?</a:t>
            </a:r>
          </a:p>
          <a:p>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Gene mutations that occur after birth. Most gene mutations occur after you're born and aren't inherited. A number of forces can </a:t>
            </a:r>
            <a:r>
              <a:rPr lang="en-US" sz="2400" b="1" dirty="0" smtClean="0">
                <a:latin typeface="Arial" pitchFamily="34" charset="0"/>
                <a:cs typeface="Arial" pitchFamily="34" charset="0"/>
              </a:rPr>
              <a:t>cause</a:t>
            </a:r>
            <a:r>
              <a:rPr lang="en-US" sz="2400" dirty="0" smtClean="0">
                <a:latin typeface="Arial" pitchFamily="34" charset="0"/>
                <a:cs typeface="Arial" pitchFamily="34" charset="0"/>
              </a:rPr>
              <a:t> gene mutations, such as smoking, radiation, viruses, </a:t>
            </a:r>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a:t>
            </a:r>
            <a:r>
              <a:rPr lang="en-US" sz="2400" b="1" dirty="0" smtClean="0">
                <a:latin typeface="Arial" pitchFamily="34" charset="0"/>
                <a:cs typeface="Arial" pitchFamily="34" charset="0"/>
              </a:rPr>
              <a:t>causing</a:t>
            </a:r>
            <a:r>
              <a:rPr lang="en-US" sz="2400" dirty="0" smtClean="0">
                <a:latin typeface="Arial" pitchFamily="34" charset="0"/>
                <a:cs typeface="Arial" pitchFamily="34" charset="0"/>
              </a:rPr>
              <a:t> chemicals (carcinogens), obesity, hormones, chronic inflammation and a lack of exercise</a:t>
            </a:r>
            <a:endParaRPr lang="en-US" sz="24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0"/>
            <a:ext cx="8229600" cy="3046988"/>
          </a:xfrm>
          <a:prstGeom prst="rect">
            <a:avLst/>
          </a:prstGeom>
        </p:spPr>
        <p:txBody>
          <a:bodyPr wrap="square">
            <a:spAutoFit/>
          </a:bodyPr>
          <a:lstStyle/>
          <a:p>
            <a:r>
              <a:rPr lang="en-US" sz="2400" dirty="0" smtClean="0">
                <a:latin typeface="Arial" pitchFamily="34" charset="0"/>
                <a:cs typeface="Arial" pitchFamily="34" charset="0"/>
              </a:rPr>
              <a:t>How does the cancer occur?</a:t>
            </a:r>
          </a:p>
          <a:p>
            <a:endParaRPr lang="en-US" sz="2400" dirty="0" smtClean="0">
              <a:latin typeface="Arial" pitchFamily="34" charset="0"/>
              <a:cs typeface="Arial" pitchFamily="34" charset="0"/>
            </a:endParaRPr>
          </a:p>
          <a:p>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 starts when cells in a part of the body start to grow out of control. </a:t>
            </a:r>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 cell growth is different from normal cell growth. Instead of dying, </a:t>
            </a:r>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 cells continue to grow and form new, abnormal cells. </a:t>
            </a:r>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 cells can also invade (grow into) other tissues, something that normal cells can't </a:t>
            </a:r>
            <a:r>
              <a:rPr lang="en-US" sz="2400" b="1" dirty="0" smtClean="0">
                <a:latin typeface="Arial" pitchFamily="34" charset="0"/>
                <a:cs typeface="Arial" pitchFamily="34" charset="0"/>
              </a:rPr>
              <a:t>do</a:t>
            </a:r>
            <a:endParaRPr lang="en-US" sz="24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xAQERUTEw4QFRATFxYYEBAQERAPFRAQFRMWFhUVExUYKCogGBolHRUVITEhJSkrLi8uFx8zODMsNygvLisBCgoKDg0OGhAQGy0lICYtLS0tLSstLS0tLS0tLS0tLS0tLS0tLS0tLS0tLS0tLS0tLS0tLS0tLS0tLS0tLS0tLf/AABEIALwBDAMBEQACEQEDEQH/xAAcAAEAAwADAQEAAAAAAAAAAAAABAUGAgMHAQj/xABIEAABAwECBhAEBAMHBQEAAAABAAIDEQQFBhIhMbLRBxMVFiIzQVFSU2Fxc4GSkyMykbFCcqHBFILhNUNiY6Kz0iVUo/DxF//EABsBAQADAQEBAQAAAAAAAAAAAAADBAUCAQYH/8QANBEBAAIBAgUCBAQFBAMAAAAAAAECAwQRBRIhMUEyURMiYXEGM4GxFBUjNEIkQ5HwUmLh/9oADAMBAAIRAxEAPwD1667ug2mL4EXFs/u2dEdiCTudB1EXts1IG50HURe2zUgbnQdRF7bNSBudB1EXts1IG50HURe2zUgbnQdRF7bNSBudB1EXts1IG50HURe2zUgbnQdRF7bNSBudB1EXts1IG50HURe2zUgbnQdRF7bNSBudB1EXts1IG50HURe2zUgbnQdRF7bNSBudB1EXts1IG50HURe2zUgbnQdRF7bNSBudB1EXts1IG50HURe2zUgbnQdRF7bNSBudB1EXts1IG50HURe2zUgbnQdRF7bNSBudB1EXts1IG50HURe2zUgbnQdRF7bNSBudB1EXts1IG50HURe2zUgbnQdRF7bNSBudB1EXts1IG50HURe2zUgyGF9ihEzaQxj4YzMZ0noNfdXEReGzQCCUgICAgICAgICAgICAgICAgICAgICAgICAgICAgICAgIMbhlx7fDGm9BqLq4iLw2aAQSkBAQEBAQEBAQEBAQEBAQEBAQEBAQEBAQEBAQEBAQEBBjcMuPb4Y03oNRdXEReGzQCCUgICAgICAgICAgICAgICAgICAgIId43rBZxWaZkYObHcAXU6IznyXNrRXulxYMmadsdZn7Mhe+ydZYgTFFLKRykbS36u4X6KvbVUjt1bGH8P6i/XJMVj/mXHAPZFZeMroZY2xTZTCGuJbIwZxU/jH6juK7xZufpKrruGzp45qzvDeqdmCAgICAgICAgxuGXHt8Mab0GouriIvDZoBBKQEBAQEBAQEBAQEBAQEBAQfKoK6879s9nY575AQwhrgz4jg53yggZq9q4vkrWN5WMGly5rxSkdZY29dkzFDtosxNAaOmdijIOi3WFVtrI/xhvYfw5fvlvt9ISsAtkSG8PhS4sVrFeBlDJWjLjRk8tM7c/erGPLFo6snWaG2G08vWGNwvvb+MtLng/DbwIvyA/N5nL9FnZ8nPZ9lwnR/wANp4ie89ZYm/LTlxByZ+9cUhZ1GTaNoVUE7o3Nexxa9pBa4ZC1wNQQponZnXrFomJfonY7wxbeUFHEC1RgCZmQY3NI0cx/Qq9iyc8Pk9do509+naezXKVREBAQEBAQEGNwy49vhjTeg1F1cRF4bNAIJSAgICAgICAgICAgICDhLK1gLnODWjO5xDQO8lHsVm07Qzt5YdXfDUbftjh+CAGTLzY3yjzKgtqMdfLSwcH1ebrFNo+vR34OYW2O3j4MvxAOFBJwJGd7eXvFQu6ZK3jor6nRZtPba8fqw+yJeE/8W+ITSCINZSNry1uVoJqBn81S1WS0X2iX0/AtLhtp4yWrE23nq81gNLaWg0BBxmjIDQVyjlyqH/Bo22/io29l5afkd+U/ZRrs9mUuKybbNUjgsynv5Ap7ztVk6fHz5Zme0NPb7QI2Fxz8naeRQbby1rW5Y3Y+R5cSTnKmiNmbe3NO7gvXL2rYWwY2qI22RvDmGLAD+GGuV38xH0A51cwU2jmfOcW1XPb4UeO/3eoqwxhAQEBAQEBBjcMuPb4Y03oNRdXEReGzQCCUgICAgICAgICD4g+oMZhFsi2WySOiDJJZmGjmtAY1rqVoXnv5AVWyamtJ2bOj4Jn1NYv0is+7L2fZhcyX49jbtJzbS8l7O/GoHf6VxTVc3eFrVcA+FWOS28/VdYX4TWO23ZIYJ2vqYwWZnsO2NPDYcozZ11nvWcc7IeE6XLj11YtHv+zzCILLfdKy943xPbNG5zXA1xmEtLXc4IzKfFbqzddii1ebbf3XlivOa1tEs0hfIcheQASG5BWnYvMkzNur3Q0pTDEUjaFKz+0Prorr/bQ2n/Vx9mhtA4Dvyn7KNet2UOClqZw46APrWvSH9FJkiekqOjyVmbV87ry12VsjS08uY8x51GvTG8bSx1ssronFrh3do51LE7qOSnLK5wHwbdeNrZFlEQ4U7xXgxA5RXkJzD+ilx05rM/W6mMGKZ8+H6Wghaxoa0ANaAGtGQBoFAAr+z5CZmZ3l2L14ICAgICAgIMbhlx7fDGm9BqLq4iLw2aAQSkBAQEBAQfKoKW+MLbDZKiW1Rhw/u2HbH+ltSPNR2y0r3lc0/D9Rn9FJ+/hRWDZUuuWQsfJJCa0a6ZlGu7cZtQ3+ai5rnrZLn4ZnwztMb/Z51hLh7eEr5Ay1FkTXPEf8PRlWBxxTjjKclOVUrai832iX0+DhGmx4Ivau87eXDB7ZYvCEhkuJaGf5gxJOyj25/MFTxnmI6sq3CseW0RTpLN3lbnF5kceFI8lx7XGp+6pRHPMy+oyXjTY6Ujt0h1XjHVleZeY52s91lObHuh3O6so7j9lNlj5Wfobb5Yhc262CHEcc1cv5eVQ0rzdGjqc8YYi0+6wfG2RhGcOGT9lz2TTEWj6S43NCY4sU8jnfddWtv1Q4sfw68qrB/wCojz0FLH5ajb+7j7NHP8ru4/ZRL89nm/8AEOikx2mhaVdrWLV2fL5ctsOfnj3eg3Zbmzxh7eX5hzO5Qqdq8s7S+kw5a5aRevl8vKwtmbQ/MPldzf0XkTs7tWLRtK82H7/hskz7JMwMfO8bXMclXgUEbic1eTtPaFd0+SOz5fjOjyT88ePD2qquvmn1AQEBAQEBAQY3DLj2+GNN6DUXVxEXhs0AglICAgICDM7IV/yWCybbFibYXtY0vGMBWpJp3BQ57zSu8NDhmlpqc8UyT0eK3thdbrQCZbXKWcrGHa205sVtK+azpy5Lztu+zx8P0enrz1pHTz3UVltQeCAKAHm5/wD4uclJr3WNLqq59+WOyPNZHOcTkp2ruuSIhVzaTJkyTMdki05GHuUdOtlzUfLhmPoh3a2rq833U2WdoZ2grzZOb2TrTZttxQXEAEmg5SoqZOXfZf1WkjUTG87bJZZUU7Fxv13WuXevKqrqbSenMCrGSd6bsTSV5NVy/dJwk+RvmudP3T8W/K2ScFrwx2mNx4Tfl7W/0Xuem07w44XqviU+HPeP2aJigaks69wF4AkgDLlOT8Cnj8uWZf8Au6/Zc2m84WggyDMc2X7KLaZXbXrHeXn9r+Yq9j7PltXtN5mFjgvaphK2KLFLpSGtDyA3GJoCScg715lxxZ1otZbBExtvCdb7xt7Hujc0tc0kOAxaAjmcMh8iovh0jvLQjV6nJG9KdECYWg8J/wDqNSfNInH4e2pq5jmtD2vYm2QBa2tsdodS1MHwnuPHtaMxrneB9QK86uY7+JfNa3TRWeev6x7f/HpymZz6gICAgICAgxuGXHt8Mab0GouriIvDZoBBKQEBAQEHVabOyVpZIxj2HOx7Q9p7wci8l7Fpid4fm3DmFkVqtTI2NZG2R4YxgDWtAOYAZgsu0f1pfe4LTPDqzM9eVn7nHBd3/smo7wcIj5bS4z3iQ7FDRnzr2uCJjdzn4namSaRCVbTwCosfqX9XP9CZcbCzFZXnyr3JO9tkeip8PDzT56q+e3vrkdkViuGuzJz8Qy7zET0Wd0WrGZlOUHlUGam1ujT4bqviYvmnrAZGMmx8YUINe9IiZps8yXx01MX3jbZHvm3MkADTmUmHHNZ6qvEdVjy05ayr7BtrHh7Gmo7MhCnvNJjaZZempnrkjJjrMr3brfJm4I+n2Vb+lHls766/aIhUXlHM13CdV/KctR5qbHNJhn6ymox2ibTvP0QtuPL+qk5Y8KMZ7T6lpY7otMjGytssr4CT8Vsbns4B4VXDIKdq5tExWU2DJjtlrWZju2Fmu2FoFGDKFSmZnu+nila+mIhIbExuZrR3ABeO+qnwjGRvcf2Xte7jL6JU13SsjmjkfGXhjgS1sj4XZOVsjMrSM4KsUvyyx9Rp4y127S/Udx3g202eKdocGysa4B9C4AjM6nKtCs7xu+Oy45x3ms+JT10jEBAQEBAQY3DLj2+GNN6DUXVxEXhs0AglICAgICAg/MOGchdaLUScu3S/pI4LK/3Z+77+IivD6x/6wprrcAw1IGX9kzRMz0ecMvWuOd58q+c1fXkryKxX07MnNO+abR7p9stYLPkfin8RbQHzUGPFPNvu09Vr6zj5eWXyO0vlFGMo3NU5glqVpO9pMWqzamvJirtHvLky6m/icT3ZF5OonxDuvCKT67O0XSzkLh5rz+Isk/lGGI6TMJtlum7zFizutsc1TSeAQzR0ObHidinJ/hcp8eopPSzJ1nCdRT5sU7x7eXCLAxs7g2y3tYZQcwmdJYpK8xjlGXyJVmIiezEtbJT1wt4btfZCYJDG6SI4r3RkuaTQHguIFRl5lm5o2vL7fhlubS0n6JTHKJdZK/8AjT3lWcPZi8S9UK2zyujeHtNHNNWuyZD5qxEsi1N+kv0Hgfes1ruKWSZ4dJiWhpcGtZUNaQKhoAqpt98csyKRj1dYj3hgIHcFvcPssp+gbOaClwhNQ3z/AGXte7jLHys8pWc/S2xzKHXZZSOSIDLztJafstHF6IfGa6NtRf7tIpFUQEBAQEBBjcMuPb4Y03oNRdXEReGzQCCUgICAgIKLDK/3XfZtvEG20c1pbj7XTGyAk0PLQeajy5OSu+y7oNJ/FZoxc2zwLCS1RWxznssjYXvLnOLJZpMZxJccjji5zyD6LO+NE23iH2McMtTFy2yTbaOkdmQbASQATlKs80RG7GjBa1orEr+OMNFABk7Fn2tMy+sx4aY6xEQ4W5u2OayvAjHC7XnKVNWeSu/mVDNi/ic3L/jX93a1oAoBk5lBMzPdpUpFI2qFw502l7N4ju7GOR1ExLszo8Ut8WUA4w5c6tYb+GDxTSxE88QublNIWqHL65aehjbT1hZtco1vZl77PxD3lWcPZicR9cK1TMx7xsQvLrlnByhr5wBQZAY2mn1JVinolk6mNtTX9P3Yeyv+Gz8rfssnd+g7OwlePdlTfp4LfP7LqvdFm9LPqZnP0dsVuBuqzZQaB4PYRK/ItDD6IfHcRjbU2axSqQgICAgICDG4Zce3wxpvQai6uIi8NmgEEpAQEBAQVeE93C1WSaGmV7HYvY8CrT9QFxkrzVmFnR5pw565I8S/N8TsVwJGUHKD2HKFi9n6ZExaN/dXss4Ez6fK0nF88ysXv8jJ02n21FpntCTNJignmUNK7zs0s+X4dJs+WZlG5c5ynvK9yTvLjS05Mcb956uNqmxR2pjrzS81Wb4dFU+UnOSrUViGBfLa07zKTYLSQ6hOQ/ouMlImN1zRam1b8tu0rcFVW73dNvZjMK7xztZV1dOfFMO26zSNvcmT1SaP8mqe164WWdvn5z3lWcXZicQ9cK9TM57psNf2PafEm/2GKfH6JZGr/ua/p+7B2V/Ab+UfZZL9Bjs5l6PVde5q0d/7LqvdFm9KiUzMfoPYcP8A0qL88v8AuOV/B6IfJ8U/ubfo26mZwgICAgICDG4Zce3wxpvQai6uIi8NmgEEpAQEBAQfCg/POH12fw14TsAoxztsZ+WThZO44w8lkainLkl+h8H1HxtJWZ7x0/4Z6n651Du0orETMx5Qra+rmt7RVT442iZZmtvzZK44905QNSFbeTsoCsYY6MbiNp54hCU7MaLY+uZttvCGF4Jjq50oGTgMaXU7iQB5rqleadkOfLOKnNHcIoSOYkfQrPnu+vxzM0ifo4zfKUr3MnpksB+G1dX9Uo9L+VCU1y4TbKO9vn8yrOHsxeIeqEFTM57psJtLrptAGczSgd5gjVjH6JZGsnbUVn7fu86s54I7gsmX6DWekOeMvHqJeRq3z/YrqvdFl9KkUzNe97CbybtpXNNIB2ZGn91fweh8pxaP9R+jfqZmCAgICAgIMbhlx7fDGm9BqLq4iLw2aAQSkBAQEBAQeXbNd11bDaQPlJjkPYeEyvmHfVUtZTpFn0/4b1G17YZ89YeUONFnxG76607RuqmPxpAe1W5jamzArbn1EW+q2VN9Ar72jILTyFuTyKtYezE4hXa+6Apmc2WxNbmQXgHvcABDPn52xF9Po0ruk7TurarHbJSK194VhNcvPl+qzZneX2lI2rEOEzqNK6r3R5p2pMvtiPAb3Jf1S40v5VUkOXKwp71HCVnD2Y3EY+aEBTMvy9w2D7Ti3baq0oyVzub+5ZXL/Kp8c/LLK1td81I/73edRHIFlS/QK9IiHKq8eo9t+XzXVe6PJHyqhTMyXuOwXKTYZW5KNndTzjYcqu6eflfMcZrtmifo9IVhkCAgICAgIMbhlx7fDGm9BqLq4iLw2aAQSkBAQEBAQYPZkeRYGiueZle2jXH9lV1f5bd/D0b6v9JeIT/Ke5ZtO77TP+XKpZkIPMrk9YfP1+W0SuQaqlL6Ss7xEudohEsWL+Nhqz/E052qTHbaVXV4PiV6d4UToSOQqxFoYtsNonsm2GykcI+QUWXJ4ho6LSTWee/6JyrtRFtz6CilxR1Udbfam0O6yHgN7lzf1JtL+VCQCuU6Jb4C4ZM6lx22lT1mCclendUPjIOUFWYmGDbHaJ6w1WCF/wAtls9rhDDi2pjWh2bEcCQT21a4j6Lm+XlrMR5TafQTmy1yW7Vnf7ukOVN9IYyDqtDuCvY7uMk/KrCp2XL27YIaf4Oc0yGc07fhMV3T+l8zxn86Ps9LVhjiAgICAgIMbhlx7fDGm9BqLq4iLw2aAQSkBAQEBAQedbNkhFlhFchmy9tI3UVTWT8kPovw3WJ1Fp+jxi0fKVn07vrtR+XKqorTB2WFimqKHOM3coMleu7W0WbevJKUoV4XptD4g+PfRexG7i94rCvmdjFT16MnNab2SLG/JT6LjJHlb0l9o5ZSlEvPochs5VBTd5yx5fQgICCJa5eT/wBqpKQq58nh0WWzPle2ONhdI8gMY0VLnHMApYiZnZn3vWlZtbs/S+BNw/wFjjgyF4q6Ujlldld9Mg8lo468tdnxurz/ABss3Xy7VhAQEBAQEGNwy49vhjTeg1F1cRF4bNAIJSAgICAgIM/hfgtHeTGMfLIwRuLgYw0kkimWveosuKMkbSvaHX30d5tSN9+nVjZ9h2N1QLfIByViaSPoQoI0kRO+7Uv+Isl68s0hxh2E7NThW6cn/CyNop3Gql+BHupTxbJ4rCbDsN3e2lZrUSOXHjbX6NXvwKuf5rnid42hDv3YlqS6yWin+VPUivZI3KB3gqC+jjvVqaX8R3r0zV3+sMtadji9WZrM1/hzRfXhEKCdLkhp14/pLd5mP0d0WxfejvwWdn55v+IK6jSXRX/EOnjtulxbDtsdTbLXZ28+KJJKHzpVS10sx5UMvHq27VlY2LYWbX4tvcRzRRBmTvcT9l3GmjzKrfjVv8atjdGx/dtmY5rbMHl7S18kx2x5ac4BPy/y0UsYaxHZQvxDPe0W5ttvZ53hTsaWqzuL7M0zwZw0U22Mcxb+Mdoy9ip5dLMdavptDx7HeIrm6T7+GFlaWOLXNLXDO14LSO8FVZrMd29TNS8b1lxqudkm77jIbw+GWnKvdpczeId1mstonyQ2eaTwo3yaIyKSuK0+FLPrsWPpNohf3XsYXpaCC6JkLK5XTvANOUhjan60Vmunsxc3F8Edp3+z1bAzAGy3dw+NtPLM9oGJkyiNv4R+varWPFFGDq9fk1HSekezXKVREBAQEBAQEGNwy49vhjTeg1F1cRF4bNAIJSAgICAgICAgICAgICAgICD5RBGtt3QTiksMUg5pGNf915NYnukplvT0zMKS0YA3W/PYYx+Qvj0SFHOGk+FqvEtVXteXR/8AnF0/9p/5Zv8AkvPgY/Z3/NdX/wCazseCl3wmrLDZweQ7W1xHmV3GOsdoV76zPf1XlbsYAKAADmAou1eZme7kjwQEBAQEBAQEBBjcMuPb4Y03oNRdXEReGzQCCUgICAgICAgICAgICAgICAgICAgICAgICAgICAgICAgIMbhlx7fDGm9BqLq4iLw2aAQSkBAQEBAQEBAQEBAQEBAQEBAQEBAQEBAQEBAQEBAQEBBjcMuPb4Y03oNRdXEReGzQCCUgICAgICAgICAgICAgICAgICAgICAgICAgICAgICAgIMbhlx7fDGm9BqLq4iLw2aAQSkBAQEBAQEBAQEBAQEBAQEBAQEBAQEBAQEBAQEBAQEBBjcMuPb4Y03oOi78KJxFGMSLIxn4X9EdqCRvqn6EXpfrQN9U/Qi9L9aBvqn6EXpfrQN9U/Qi9L9aBvqn6EXpfrQN9U/Qi9L9aBvqn6EXpfrQN9U/Qi9L9aBvqn6EXpfrQN9U/Qi9L9aBvqn6EXpfrQN9U/Qi9L9aBvqn6EXpfrQN9U/Qi9L9aBvqn6EXpfrQN9U/Qi9L9aBvqn6EXpfrQN9U/Qi9L9aBvqn6EXpfrQN9U/Qi9L9aBvqn6EXpfrQN9U/Qi9L9aBvqn6EXpfrQN9U/Qi9L9aBvqn6EXpfrQN9U/Qi9L9aBvqn6EXpfrQN9U/Qi9L9aBvqn6EXpfrQN9U/Qi9L9aBvqn6EXpfrQN9U/Qi9L9aDMYT4QzOlaSyP5BmDuk7t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AQERUTEw4QFRATFxYYEBAQERAPFRAQFRMWFhUVExUYKCogGBolHRUVITEhJSkrLi8uFx8zODMsNygvLisBCgoKDg0OGhAQGy0lICYtLS0tLSstLS0tLS0tLS0tLS0tLS0tLS0tLS0tLS0tLS0tLS0tLS0tLS0tLS0tLS0tLf/AABEIALwBDAMBEQACEQEDEQH/xAAcAAEAAwADAQEAAAAAAAAAAAAABAUGAgMHAQj/xABIEAABAwECBhAEBAMHBQEAAAABAAIDEQQFBhIhMbLRBxMVFiIzQVFSU2Fxc4GSkyMykbFCcqHBFILhNUNiY6Kz0iVUo/DxF//EABsBAQADAQEBAQAAAAAAAAAAAAADBAUCAQYH/8QANBEBAAIBAgUCBAQFBAMAAAAAAAECAwQRBRIhMUEyURMiYXEGM4GxFBUjNEIkQ5HwUmLh/9oADAMBAAIRAxEAPwD1667ug2mL4EXFs/u2dEdiCTudB1EXts1IG50HURe2zUgbnQdRF7bNSBudB1EXts1IG50HURe2zUgbnQdRF7bNSBudB1EXts1IG50HURe2zUgbnQdRF7bNSBudB1EXts1IG50HURe2zUgbnQdRF7bNSBudB1EXts1IG50HURe2zUgbnQdRF7bNSBudB1EXts1IG50HURe2zUgbnQdRF7bNSBudB1EXts1IG50HURe2zUgbnQdRF7bNSBudB1EXts1IG50HURe2zUgbnQdRF7bNSBudB1EXts1IG50HURe2zUgbnQdRF7bNSBudB1EXts1IG50HURe2zUgbnQdRF7bNSBudB1EXts1IG50HURe2zUgyGF9ihEzaQxj4YzMZ0noNfdXEReGzQCCUgICAgICAgICAgICAgICAgICAgICAgICAgICAgICAgIMbhlx7fDGm9BqLq4iLw2aAQSkBAQEBAQEBAQEBAQEBAQEBAQEBAQEBAQEBAQEBAQEBBjcMuPb4Y03oNRdXEReGzQCCUgICAgICAgICAgICAgICAgICAgIId43rBZxWaZkYObHcAXU6IznyXNrRXulxYMmadsdZn7Mhe+ydZYgTFFLKRykbS36u4X6KvbVUjt1bGH8P6i/XJMVj/mXHAPZFZeMroZY2xTZTCGuJbIwZxU/jH6juK7xZufpKrruGzp45qzvDeqdmCAgICAgICAgxuGXHt8Mab0GouriIvDZoBBKQEBAQEBAQEBAQEBAQEBAQfKoK6879s9nY575AQwhrgz4jg53yggZq9q4vkrWN5WMGly5rxSkdZY29dkzFDtosxNAaOmdijIOi3WFVtrI/xhvYfw5fvlvt9ISsAtkSG8PhS4sVrFeBlDJWjLjRk8tM7c/erGPLFo6snWaG2G08vWGNwvvb+MtLng/DbwIvyA/N5nL9FnZ8nPZ9lwnR/wANp4ie89ZYm/LTlxByZ+9cUhZ1GTaNoVUE7o3Nexxa9pBa4ZC1wNQQponZnXrFomJfonY7wxbeUFHEC1RgCZmQY3NI0cx/Qq9iyc8Pk9do509+naezXKVREBAQEBAQEGNwy49vhjTeg1F1cRF4bNAIJSAgICAgICAgICAgICDhLK1gLnODWjO5xDQO8lHsVm07Qzt5YdXfDUbftjh+CAGTLzY3yjzKgtqMdfLSwcH1ebrFNo+vR34OYW2O3j4MvxAOFBJwJGd7eXvFQu6ZK3jor6nRZtPba8fqw+yJeE/8W+ITSCINZSNry1uVoJqBn81S1WS0X2iX0/AtLhtp4yWrE23nq81gNLaWg0BBxmjIDQVyjlyqH/Bo22/io29l5afkd+U/ZRrs9mUuKybbNUjgsynv5Ap7ztVk6fHz5Zme0NPb7QI2Fxz8naeRQbby1rW5Y3Y+R5cSTnKmiNmbe3NO7gvXL2rYWwY2qI22RvDmGLAD+GGuV38xH0A51cwU2jmfOcW1XPb4UeO/3eoqwxhAQEBAQEBBjcMuPb4Y03oNRdXEReGzQCCUgICAgICAgICD4g+oMZhFsi2WySOiDJJZmGjmtAY1rqVoXnv5AVWyamtJ2bOj4Jn1NYv0is+7L2fZhcyX49jbtJzbS8l7O/GoHf6VxTVc3eFrVcA+FWOS28/VdYX4TWO23ZIYJ2vqYwWZnsO2NPDYcozZ11nvWcc7IeE6XLj11YtHv+zzCILLfdKy943xPbNG5zXA1xmEtLXc4IzKfFbqzddii1ebbf3XlivOa1tEs0hfIcheQASG5BWnYvMkzNur3Q0pTDEUjaFKz+0Prorr/bQ2n/Vx9mhtA4Dvyn7KNet2UOClqZw46APrWvSH9FJkiekqOjyVmbV87ry12VsjS08uY8x51GvTG8bSx1ssronFrh3do51LE7qOSnLK5wHwbdeNrZFlEQ4U7xXgxA5RXkJzD+ilx05rM/W6mMGKZ8+H6Wghaxoa0ANaAGtGQBoFAAr+z5CZmZ3l2L14ICAgICAgIMbhlx7fDGm9BqLq4iLw2aAQSkBAQEBAQfKoKW+MLbDZKiW1Rhw/u2HbH+ltSPNR2y0r3lc0/D9Rn9FJ+/hRWDZUuuWQsfJJCa0a6ZlGu7cZtQ3+ai5rnrZLn4ZnwztMb/Z51hLh7eEr5Ay1FkTXPEf8PRlWBxxTjjKclOVUrai832iX0+DhGmx4Ivau87eXDB7ZYvCEhkuJaGf5gxJOyj25/MFTxnmI6sq3CseW0RTpLN3lbnF5kceFI8lx7XGp+6pRHPMy+oyXjTY6Ujt0h1XjHVleZeY52s91lObHuh3O6so7j9lNlj5Wfobb5Yhc262CHEcc1cv5eVQ0rzdGjqc8YYi0+6wfG2RhGcOGT9lz2TTEWj6S43NCY4sU8jnfddWtv1Q4sfw68qrB/wCojz0FLH5ajb+7j7NHP8ru4/ZRL89nm/8AEOikx2mhaVdrWLV2fL5ctsOfnj3eg3Zbmzxh7eX5hzO5Qqdq8s7S+kw5a5aRevl8vKwtmbQ/MPldzf0XkTs7tWLRtK82H7/hskz7JMwMfO8bXMclXgUEbic1eTtPaFd0+SOz5fjOjyT88ePD2qquvmn1AQEBAQEBAQY3DLj2+GNN6DUXVxEXhs0AglICAgICDM7IV/yWCybbFibYXtY0vGMBWpJp3BQ57zSu8NDhmlpqc8UyT0eK3thdbrQCZbXKWcrGHa205sVtK+azpy5Lztu+zx8P0enrz1pHTz3UVltQeCAKAHm5/wD4uclJr3WNLqq59+WOyPNZHOcTkp2ruuSIhVzaTJkyTMdki05GHuUdOtlzUfLhmPoh3a2rq833U2WdoZ2grzZOb2TrTZttxQXEAEmg5SoqZOXfZf1WkjUTG87bJZZUU7Fxv13WuXevKqrqbSenMCrGSd6bsTSV5NVy/dJwk+RvmudP3T8W/K2ScFrwx2mNx4Tfl7W/0Xuem07w44XqviU+HPeP2aJigaks69wF4AkgDLlOT8Cnj8uWZf8Au6/Zc2m84WggyDMc2X7KLaZXbXrHeXn9r+Yq9j7PltXtN5mFjgvaphK2KLFLpSGtDyA3GJoCScg715lxxZ1otZbBExtvCdb7xt7Hujc0tc0kOAxaAjmcMh8iovh0jvLQjV6nJG9KdECYWg8J/wDqNSfNInH4e2pq5jmtD2vYm2QBa2tsdodS1MHwnuPHtaMxrneB9QK86uY7+JfNa3TRWeev6x7f/HpymZz6gICAgICAgxuGXHt8Mab0GouriIvDZoBBKQEBAQEHVabOyVpZIxj2HOx7Q9p7wci8l7Fpid4fm3DmFkVqtTI2NZG2R4YxgDWtAOYAZgsu0f1pfe4LTPDqzM9eVn7nHBd3/smo7wcIj5bS4z3iQ7FDRnzr2uCJjdzn4namSaRCVbTwCosfqX9XP9CZcbCzFZXnyr3JO9tkeip8PDzT56q+e3vrkdkViuGuzJz8Qy7zET0Wd0WrGZlOUHlUGam1ujT4bqviYvmnrAZGMmx8YUINe9IiZps8yXx01MX3jbZHvm3MkADTmUmHHNZ6qvEdVjy05ayr7BtrHh7Gmo7MhCnvNJjaZZempnrkjJjrMr3brfJm4I+n2Vb+lHls766/aIhUXlHM13CdV/KctR5qbHNJhn6ymox2ibTvP0QtuPL+qk5Y8KMZ7T6lpY7otMjGytssr4CT8Vsbns4B4VXDIKdq5tExWU2DJjtlrWZju2Fmu2FoFGDKFSmZnu+nila+mIhIbExuZrR3ABeO+qnwjGRvcf2Xte7jL6JU13SsjmjkfGXhjgS1sj4XZOVsjMrSM4KsUvyyx9Rp4y127S/Udx3g202eKdocGysa4B9C4AjM6nKtCs7xu+Oy45x3ms+JT10jEBAQEBAQY3DLj2+GNN6DUXVxEXhs0AglICAgICAg/MOGchdaLUScu3S/pI4LK/3Z+77+IivD6x/6wprrcAw1IGX9kzRMz0ecMvWuOd58q+c1fXkryKxX07MnNO+abR7p9stYLPkfin8RbQHzUGPFPNvu09Vr6zj5eWXyO0vlFGMo3NU5glqVpO9pMWqzamvJirtHvLky6m/icT3ZF5OonxDuvCKT67O0XSzkLh5rz+Isk/lGGI6TMJtlum7zFizutsc1TSeAQzR0ObHidinJ/hcp8eopPSzJ1nCdRT5sU7x7eXCLAxs7g2y3tYZQcwmdJYpK8xjlGXyJVmIiezEtbJT1wt4btfZCYJDG6SI4r3RkuaTQHguIFRl5lm5o2vL7fhlubS0n6JTHKJdZK/8AjT3lWcPZi8S9UK2zyujeHtNHNNWuyZD5qxEsi1N+kv0Hgfes1ruKWSZ4dJiWhpcGtZUNaQKhoAqpt98csyKRj1dYj3hgIHcFvcPssp+gbOaClwhNQ3z/AGXte7jLHys8pWc/S2xzKHXZZSOSIDLztJafstHF6IfGa6NtRf7tIpFUQEBAQEBBjcMuPb4Y03oNRdXEReGzQCCUgICAgIKLDK/3XfZtvEG20c1pbj7XTGyAk0PLQeajy5OSu+y7oNJ/FZoxc2zwLCS1RWxznssjYXvLnOLJZpMZxJccjji5zyD6LO+NE23iH2McMtTFy2yTbaOkdmQbASQATlKs80RG7GjBa1orEr+OMNFABk7Fn2tMy+sx4aY6xEQ4W5u2OayvAjHC7XnKVNWeSu/mVDNi/ic3L/jX93a1oAoBk5lBMzPdpUpFI2qFw502l7N4ju7GOR1ExLszo8Ut8WUA4w5c6tYb+GDxTSxE88QublNIWqHL65aehjbT1hZtco1vZl77PxD3lWcPZicR9cK1TMx7xsQvLrlnByhr5wBQZAY2mn1JVinolk6mNtTX9P3Yeyv+Gz8rfssnd+g7OwlePdlTfp4LfP7LqvdFm9LPqZnP0dsVuBuqzZQaB4PYRK/ItDD6IfHcRjbU2axSqQgICAgICDG4Zce3wxpvQai6uIi8NmgEEpAQEBAQVeE93C1WSaGmV7HYvY8CrT9QFxkrzVmFnR5pw565I8S/N8TsVwJGUHKD2HKFi9n6ZExaN/dXss4Ez6fK0nF88ysXv8jJ02n21FpntCTNJignmUNK7zs0s+X4dJs+WZlG5c5ynvK9yTvLjS05Mcb956uNqmxR2pjrzS81Wb4dFU+UnOSrUViGBfLa07zKTYLSQ6hOQ/ouMlImN1zRam1b8tu0rcFVW73dNvZjMK7xztZV1dOfFMO26zSNvcmT1SaP8mqe164WWdvn5z3lWcXZicQ9cK9TM57psNf2PafEm/2GKfH6JZGr/ua/p+7B2V/Ab+UfZZL9Bjs5l6PVde5q0d/7LqvdFm9KiUzMfoPYcP8A0qL88v8AuOV/B6IfJ8U/ubfo26mZwgICAgICDG4Zce3wxpvQai6uIi8NmgEEpAQEBAQfCg/POH12fw14TsAoxztsZ+WThZO44w8lkainLkl+h8H1HxtJWZ7x0/4Z6n651Du0orETMx5Qra+rmt7RVT442iZZmtvzZK44905QNSFbeTsoCsYY6MbiNp54hCU7MaLY+uZttvCGF4Jjq50oGTgMaXU7iQB5rqleadkOfLOKnNHcIoSOYkfQrPnu+vxzM0ifo4zfKUr3MnpksB+G1dX9Uo9L+VCU1y4TbKO9vn8yrOHsxeIeqEFTM57psJtLrptAGczSgd5gjVjH6JZGsnbUVn7fu86s54I7gsmX6DWekOeMvHqJeRq3z/YrqvdFl9KkUzNe97CbybtpXNNIB2ZGn91fweh8pxaP9R+jfqZmCAgICAgIMbhlx7fDGm9BqLq4iLw2aAQSkBAQEBAQeXbNd11bDaQPlJjkPYeEyvmHfVUtZTpFn0/4b1G17YZ89YeUONFnxG76607RuqmPxpAe1W5jamzArbn1EW+q2VN9Ar72jILTyFuTyKtYezE4hXa+6Apmc2WxNbmQXgHvcABDPn52xF9Po0ruk7TurarHbJSK194VhNcvPl+qzZneX2lI2rEOEzqNK6r3R5p2pMvtiPAb3Jf1S40v5VUkOXKwp71HCVnD2Y3EY+aEBTMvy9w2D7Ti3baq0oyVzub+5ZXL/Kp8c/LLK1td81I/73edRHIFlS/QK9IiHKq8eo9t+XzXVe6PJHyqhTMyXuOwXKTYZW5KNndTzjYcqu6eflfMcZrtmifo9IVhkCAgICAgIMbhlx7fDGm9BqLq4iLw2aAQSkBAQEBAQYPZkeRYGiueZle2jXH9lV1f5bd/D0b6v9JeIT/Ke5ZtO77TP+XKpZkIPMrk9YfP1+W0SuQaqlL6Ss7xEudohEsWL+Nhqz/E052qTHbaVXV4PiV6d4UToSOQqxFoYtsNonsm2GykcI+QUWXJ4ho6LSTWee/6JyrtRFtz6CilxR1Udbfam0O6yHgN7lzf1JtL+VCQCuU6Jb4C4ZM6lx22lT1mCclendUPjIOUFWYmGDbHaJ6w1WCF/wAtls9rhDDi2pjWh2bEcCQT21a4j6Lm+XlrMR5TafQTmy1yW7Vnf7ukOVN9IYyDqtDuCvY7uMk/KrCp2XL27YIaf4Oc0yGc07fhMV3T+l8zxn86Ps9LVhjiAgICAgIMbhlx7fDGm9BqLq4iLw2aAQSkBAQEBAQedbNkhFlhFchmy9tI3UVTWT8kPovw3WJ1Fp+jxi0fKVn07vrtR+XKqorTB2WFimqKHOM3coMleu7W0WbevJKUoV4XptD4g+PfRexG7i94rCvmdjFT16MnNab2SLG/JT6LjJHlb0l9o5ZSlEvPochs5VBTd5yx5fQgICCJa5eT/wBqpKQq58nh0WWzPle2ONhdI8gMY0VLnHMApYiZnZn3vWlZtbs/S+BNw/wFjjgyF4q6Ujlldld9Mg8lo468tdnxurz/ABss3Xy7VhAQEBAQEGNwy49vhjTeg1F1cRF4bNAIJSAgICAgIM/hfgtHeTGMfLIwRuLgYw0kkimWveosuKMkbSvaHX30d5tSN9+nVjZ9h2N1QLfIByViaSPoQoI0kRO+7Uv+Isl68s0hxh2E7NThW6cn/CyNop3Gql+BHupTxbJ4rCbDsN3e2lZrUSOXHjbX6NXvwKuf5rnid42hDv3YlqS6yWin+VPUivZI3KB3gqC+jjvVqaX8R3r0zV3+sMtadji9WZrM1/hzRfXhEKCdLkhp14/pLd5mP0d0WxfejvwWdn55v+IK6jSXRX/EOnjtulxbDtsdTbLXZ28+KJJKHzpVS10sx5UMvHq27VlY2LYWbX4tvcRzRRBmTvcT9l3GmjzKrfjVv8atjdGx/dtmY5rbMHl7S18kx2x5ac4BPy/y0UsYaxHZQvxDPe0W5ttvZ53hTsaWqzuL7M0zwZw0U22Mcxb+Mdoy9ip5dLMdavptDx7HeIrm6T7+GFlaWOLXNLXDO14LSO8FVZrMd29TNS8b1lxqudkm77jIbw+GWnKvdpczeId1mstonyQ2eaTwo3yaIyKSuK0+FLPrsWPpNohf3XsYXpaCC6JkLK5XTvANOUhjan60Vmunsxc3F8Edp3+z1bAzAGy3dw+NtPLM9oGJkyiNv4R+varWPFFGDq9fk1HSekezXKVREBAQEBAQEGNwy49vhjTeg1F1cRF4bNAIJSAgICAgICAgICAgICAgICD5RBGtt3QTiksMUg5pGNf915NYnukplvT0zMKS0YA3W/PYYx+Qvj0SFHOGk+FqvEtVXteXR/8AnF0/9p/5Zv8AkvPgY/Z3/NdX/wCazseCl3wmrLDZweQ7W1xHmV3GOsdoV76zPf1XlbsYAKAADmAou1eZme7kjwQEBAQEBAQEBBjcMuPb4Y03oNRdXEReGzQCCUgICAgICAgICAgICAgICAgICAgICAgICAgICAgICAgIMbhlx7fDGm9BqLq4iLw2aAQSkBAQEBAQEBAQEBAQEBAQEBAQEBAQEBAQEBAQEBAQEBBjcMuPb4Y03oNRdXEReGzQCCUgICAgICAgICAgICAgICAgICAgICAgICAgICAgICAgIMbhlx7fDGm9BqLq4iLw2aAQSkBAQEBAQEBAQEBAQEBAQEBAQEBAQEBAQEBAQEBAQEBBjcMuPb4Y03oOi78KJxFGMSLIxn4X9EdqCRvqn6EXpfrQN9U/Qi9L9aBvqn6EXpfrQN9U/Qi9L9aBvqn6EXpfrQN9U/Qi9L9aBvqn6EXpfrQN9U/Qi9L9aBvqn6EXpfrQN9U/Qi9L9aBvqn6EXpfrQN9U/Qi9L9aBvqn6EXpfrQN9U/Qi9L9aBvqn6EXpfrQN9U/Qi9L9aBvqn6EXpfrQN9U/Qi9L9aBvqn6EXpfrQN9U/Qi9L9aBvqn6EXpfrQN9U/Qi9L9aBvqn6EXpfrQN9U/Qi9L9aBvqn6EXpfrQN9U/Qi9L9aBvqn6EXpfrQN9U/Qi9L9aBvqn6EXpfrQN9U/Qi9L9aBvqn6EXpfrQN9U/Qi9L9aDMYT4QzOlaSyP5BmDuk7t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thank you"/>
          <p:cNvSpPr>
            <a:spLocks noChangeAspect="1" noChangeArrowheads="1"/>
          </p:cNvSpPr>
          <p:nvPr/>
        </p:nvSpPr>
        <p:spPr bwMode="auto">
          <a:xfrm>
            <a:off x="155575" y="-1462088"/>
            <a:ext cx="4552950" cy="3048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57400"/>
            <a:ext cx="8534400" cy="2308324"/>
          </a:xfrm>
          <a:prstGeom prst="rect">
            <a:avLst/>
          </a:prstGeom>
        </p:spPr>
        <p:txBody>
          <a:bodyPr wrap="square">
            <a:spAutoFit/>
          </a:bodyPr>
          <a:lstStyle/>
          <a:p>
            <a:r>
              <a:rPr lang="en-US" sz="2400" dirty="0" smtClean="0">
                <a:latin typeface="Arial" pitchFamily="34" charset="0"/>
                <a:cs typeface="Arial" pitchFamily="34" charset="0"/>
              </a:rPr>
              <a:t>Cancer, also called malignancy, is an abnormal growth of cells. There are more than 100 types of cancer, including breast cancer, skin cancer, lung cancer, colon cancer, prostate cancer, and lymphoma. Symptoms vary depending on the type. Cancer treatment may include chemotherapy, radiation, and/or surgery</a:t>
            </a:r>
            <a:endParaRPr lang="en-US" sz="2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mon environmental factors leading to cancer death include:tobacco (25-30%) "/>
          <p:cNvPicPr>
            <a:picLocks noChangeAspect="1" noChangeArrowheads="1"/>
          </p:cNvPicPr>
          <p:nvPr/>
        </p:nvPicPr>
        <p:blipFill>
          <a:blip r:embed="rId2"/>
          <a:srcRect/>
          <a:stretch>
            <a:fillRect/>
          </a:stretch>
        </p:blipFill>
        <p:spPr bwMode="auto">
          <a:xfrm>
            <a:off x="0" y="0"/>
            <a:ext cx="9144000" cy="686516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763000" cy="4524315"/>
          </a:xfrm>
          <a:prstGeom prst="rect">
            <a:avLst/>
          </a:prstGeom>
        </p:spPr>
        <p:txBody>
          <a:bodyPr wrap="square">
            <a:spAutoFit/>
          </a:bodyPr>
          <a:lstStyle/>
          <a:p>
            <a:pPr>
              <a:buFont typeface="Wingdings" pitchFamily="2" charset="2"/>
              <a:buChar char="Ø"/>
            </a:pPr>
            <a:r>
              <a:rPr lang="en-US" sz="2400" b="1" dirty="0" smtClean="0">
                <a:latin typeface="Arial" pitchFamily="34" charset="0"/>
                <a:cs typeface="Arial" pitchFamily="34" charset="0"/>
              </a:rPr>
              <a:t>Cancer</a:t>
            </a:r>
            <a:r>
              <a:rPr lang="en-US" sz="2400" dirty="0" smtClean="0">
                <a:latin typeface="Arial" pitchFamily="34" charset="0"/>
                <a:cs typeface="Arial" pitchFamily="34" charset="0"/>
              </a:rPr>
              <a:t> is a group of diseases involving abnormal </a:t>
            </a:r>
            <a:r>
              <a:rPr lang="en-US" sz="2400" dirty="0" smtClean="0">
                <a:latin typeface="Arial" pitchFamily="34" charset="0"/>
                <a:cs typeface="Arial" pitchFamily="34" charset="0"/>
                <a:hlinkClick r:id="rId2" tooltip="Cell growth"/>
              </a:rPr>
              <a:t>cell growth</a:t>
            </a:r>
            <a:r>
              <a:rPr lang="en-US" sz="2400" dirty="0" smtClean="0">
                <a:latin typeface="Arial" pitchFamily="34" charset="0"/>
                <a:cs typeface="Arial" pitchFamily="34" charset="0"/>
              </a:rPr>
              <a:t> with the potential to invade or spread to other parts of the body.</a:t>
            </a: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 Not all tumors are cancerous; </a:t>
            </a:r>
            <a:r>
              <a:rPr lang="en-US" sz="2400" dirty="0" smtClean="0">
                <a:latin typeface="Arial" pitchFamily="34" charset="0"/>
                <a:cs typeface="Arial" pitchFamily="34" charset="0"/>
                <a:hlinkClick r:id="rId3" tooltip="Benign tumor"/>
              </a:rPr>
              <a:t>benign tumors</a:t>
            </a:r>
            <a:r>
              <a:rPr lang="en-US" sz="2400" dirty="0" smtClean="0">
                <a:latin typeface="Arial" pitchFamily="34" charset="0"/>
                <a:cs typeface="Arial" pitchFamily="34" charset="0"/>
              </a:rPr>
              <a:t> do not spread to other parts of the body.</a:t>
            </a: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 Possible </a:t>
            </a:r>
            <a:r>
              <a:rPr lang="en-US" sz="2400" dirty="0" smtClean="0">
                <a:latin typeface="Arial" pitchFamily="34" charset="0"/>
                <a:cs typeface="Arial" pitchFamily="34" charset="0"/>
                <a:hlinkClick r:id="rId4" tooltip="Cancer signs and symptoms"/>
              </a:rPr>
              <a:t>signs and symptoms</a:t>
            </a:r>
            <a:r>
              <a:rPr lang="en-US" sz="2400" dirty="0" smtClean="0">
                <a:latin typeface="Arial" pitchFamily="34" charset="0"/>
                <a:cs typeface="Arial" pitchFamily="34" charset="0"/>
              </a:rPr>
              <a:t> include a lump, abnormal bleeding, prolonged cough, unexplained </a:t>
            </a:r>
            <a:r>
              <a:rPr lang="en-US" sz="2400" dirty="0" smtClean="0">
                <a:latin typeface="Arial" pitchFamily="34" charset="0"/>
                <a:cs typeface="Arial" pitchFamily="34" charset="0"/>
                <a:hlinkClick r:id="rId5" tooltip="Weight loss"/>
              </a:rPr>
              <a:t>weight loss</a:t>
            </a:r>
            <a:r>
              <a:rPr lang="en-US" sz="2400" dirty="0" smtClean="0">
                <a:latin typeface="Arial" pitchFamily="34" charset="0"/>
                <a:cs typeface="Arial" pitchFamily="34" charset="0"/>
              </a:rPr>
              <a:t> and a change in </a:t>
            </a:r>
            <a:r>
              <a:rPr lang="en-US" sz="2400" dirty="0" smtClean="0">
                <a:latin typeface="Arial" pitchFamily="34" charset="0"/>
                <a:cs typeface="Arial" pitchFamily="34" charset="0"/>
                <a:hlinkClick r:id="rId6" tooltip="Bowel movement"/>
              </a:rPr>
              <a:t>bowel movements</a:t>
            </a:r>
            <a:r>
              <a:rPr lang="en-US" sz="2400" dirty="0" smtClean="0">
                <a:latin typeface="Arial" pitchFamily="34" charset="0"/>
                <a:cs typeface="Arial" pitchFamily="34" charset="0"/>
              </a:rPr>
              <a:t>.</a:t>
            </a:r>
          </a:p>
          <a:p>
            <a:pPr>
              <a:buFont typeface="Wingdings" pitchFamily="2" charset="2"/>
              <a:buChar char="Ø"/>
            </a:pPr>
            <a:endParaRPr lang="en-US" sz="24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667000"/>
            <a:ext cx="7620000" cy="4544834"/>
          </a:xfrm>
          <a:prstGeom prst="rect">
            <a:avLst/>
          </a:prstGeom>
        </p:spPr>
        <p:txBody>
          <a:bodyPr wrap="square">
            <a:spAutoFit/>
          </a:bodyPr>
          <a:lstStyle/>
          <a:p>
            <a:pPr>
              <a:buFont typeface="Wingdings" pitchFamily="2" charset="2"/>
              <a:buChar char="Ø"/>
            </a:pPr>
            <a:r>
              <a:rPr lang="en-US" sz="2000" dirty="0" smtClean="0">
                <a:latin typeface="Arial" pitchFamily="34" charset="0"/>
                <a:cs typeface="Arial" pitchFamily="34" charset="0"/>
                <a:hlinkClick r:id="rId2" tooltip="Tobacco"/>
              </a:rPr>
              <a:t> </a:t>
            </a:r>
            <a:r>
              <a:rPr lang="en-US" sz="2400" dirty="0" smtClean="0">
                <a:latin typeface="Arial" pitchFamily="34" charset="0"/>
                <a:cs typeface="Arial" pitchFamily="34" charset="0"/>
                <a:hlinkClick r:id="rId2" tooltip="Tobacco"/>
              </a:rPr>
              <a:t>Tobacco</a:t>
            </a:r>
            <a:r>
              <a:rPr lang="en-US" sz="2400" dirty="0" smtClean="0">
                <a:latin typeface="Arial" pitchFamily="34" charset="0"/>
                <a:cs typeface="Arial" pitchFamily="34" charset="0"/>
              </a:rPr>
              <a:t> use is the cause of about 22% of cancer deaths.</a:t>
            </a:r>
          </a:p>
          <a:p>
            <a:endParaRPr lang="en-US" sz="2400" dirty="0" smtClean="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000" baseline="30000" dirty="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  Another 10% is due to </a:t>
            </a:r>
            <a:r>
              <a:rPr lang="en-US" sz="2400" dirty="0" smtClean="0">
                <a:latin typeface="Arial" pitchFamily="34" charset="0"/>
                <a:cs typeface="Arial" pitchFamily="34" charset="0"/>
                <a:hlinkClick r:id="rId3" tooltip="Obesity"/>
              </a:rPr>
              <a:t>obesity</a:t>
            </a:r>
            <a:r>
              <a:rPr lang="en-US" sz="2400" dirty="0" smtClean="0">
                <a:latin typeface="Arial" pitchFamily="34" charset="0"/>
                <a:cs typeface="Arial" pitchFamily="34" charset="0"/>
              </a:rPr>
              <a:t>, poor </a:t>
            </a:r>
            <a:r>
              <a:rPr lang="en-US" sz="2400" dirty="0" smtClean="0">
                <a:latin typeface="Arial" pitchFamily="34" charset="0"/>
                <a:cs typeface="Arial" pitchFamily="34" charset="0"/>
                <a:hlinkClick r:id="rId4" tooltip="Diet (nutrition)"/>
              </a:rPr>
              <a:t>diet</a:t>
            </a:r>
            <a:r>
              <a:rPr lang="en-US" sz="2400" dirty="0" smtClean="0">
                <a:latin typeface="Arial" pitchFamily="34" charset="0"/>
                <a:cs typeface="Arial" pitchFamily="34" charset="0"/>
              </a:rPr>
              <a:t>, </a:t>
            </a:r>
            <a:r>
              <a:rPr lang="en-US" sz="2400" dirty="0" smtClean="0">
                <a:latin typeface="Arial" pitchFamily="34" charset="0"/>
                <a:cs typeface="Arial" pitchFamily="34" charset="0"/>
                <a:hlinkClick r:id="rId5" tooltip="Lack of physical activity"/>
              </a:rPr>
              <a:t>lack of physical activity</a:t>
            </a:r>
            <a:r>
              <a:rPr lang="en-US" sz="2400" dirty="0" smtClean="0">
                <a:latin typeface="Arial" pitchFamily="34" charset="0"/>
                <a:cs typeface="Arial" pitchFamily="34" charset="0"/>
              </a:rPr>
              <a:t> and drinking </a:t>
            </a:r>
            <a:r>
              <a:rPr lang="en-US" sz="2400" dirty="0" smtClean="0">
                <a:latin typeface="Arial" pitchFamily="34" charset="0"/>
                <a:cs typeface="Arial" pitchFamily="34" charset="0"/>
                <a:hlinkClick r:id="rId6" tooltip="Alcoholic beverage"/>
              </a:rPr>
              <a:t>alcohol</a:t>
            </a:r>
            <a:r>
              <a:rPr lang="en-US" sz="2400" dirty="0" smtClean="0">
                <a:latin typeface="Arial" pitchFamily="34" charset="0"/>
                <a:cs typeface="Arial" pitchFamily="34" charset="0"/>
              </a:rPr>
              <a:t>.</a:t>
            </a:r>
          </a:p>
          <a:p>
            <a:pPr>
              <a:buFont typeface="Wingdings" pitchFamily="2" charset="2"/>
              <a:buChar char="Ø"/>
            </a:pPr>
            <a:endParaRPr lang="en-US" sz="2400" dirty="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endParaRPr lang="en-US" sz="2000" dirty="0" smtClean="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000" dirty="0" smtClean="0">
              <a:latin typeface="Arial" pitchFamily="34" charset="0"/>
              <a:cs typeface="Arial" pitchFamily="34" charset="0"/>
            </a:endParaRPr>
          </a:p>
          <a:p>
            <a:r>
              <a:rPr lang="en-US" sz="2000" baseline="30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3" name="Rectangle 2"/>
          <p:cNvSpPr/>
          <p:nvPr/>
        </p:nvSpPr>
        <p:spPr>
          <a:xfrm>
            <a:off x="381000" y="533400"/>
            <a:ext cx="7848600" cy="2185214"/>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While these symptoms may indicate cancer, they may have other causes.</a:t>
            </a: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400" baseline="30000" dirty="0" smtClean="0">
              <a:solidFill>
                <a:srgbClr val="FF0000"/>
              </a:solidFill>
              <a:latin typeface="Arial" pitchFamily="34" charset="0"/>
              <a:cs typeface="Arial" pitchFamily="34" charset="0"/>
            </a:endParaRPr>
          </a:p>
          <a:p>
            <a:pPr>
              <a:buFont typeface="Wingdings" pitchFamily="2" charset="2"/>
              <a:buChar char="Ø"/>
            </a:pPr>
            <a:r>
              <a:rPr lang="en-US" sz="2400" dirty="0" smtClean="0">
                <a:solidFill>
                  <a:srgbClr val="FF0000"/>
                </a:solidFill>
                <a:latin typeface="Arial" pitchFamily="34" charset="0"/>
                <a:cs typeface="Arial" pitchFamily="34" charset="0"/>
              </a:rPr>
              <a:t> </a:t>
            </a:r>
            <a:r>
              <a:rPr lang="en-US" sz="2400" dirty="0" smtClean="0">
                <a:latin typeface="Arial" pitchFamily="34" charset="0"/>
                <a:cs typeface="Arial" pitchFamily="34" charset="0"/>
              </a:rPr>
              <a:t>Over 100 cancers affect humans</a:t>
            </a:r>
          </a:p>
          <a:p>
            <a:pPr>
              <a:buFont typeface="Wingdings" pitchFamily="2" charset="2"/>
              <a:buChar char="Ø"/>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1012"/>
            <a:ext cx="8686800" cy="3046988"/>
          </a:xfrm>
          <a:prstGeom prst="rect">
            <a:avLst/>
          </a:prstGeom>
        </p:spPr>
        <p:txBody>
          <a:bodyPr wrap="square">
            <a:spAutoFit/>
          </a:bodyPr>
          <a:lstStyle/>
          <a:p>
            <a:pPr>
              <a:buFont typeface="Wingdings" pitchFamily="2" charset="2"/>
              <a:buChar char="Ø"/>
            </a:pPr>
            <a:r>
              <a:rPr lang="en-US" sz="2400" baseline="30000" dirty="0" smtClean="0">
                <a:latin typeface="Arial" pitchFamily="34" charset="0"/>
                <a:cs typeface="Arial" pitchFamily="34" charset="0"/>
              </a:rPr>
              <a:t> </a:t>
            </a:r>
            <a:r>
              <a:rPr lang="en-US" sz="2400" dirty="0" smtClean="0">
                <a:latin typeface="Arial" pitchFamily="34" charset="0"/>
                <a:cs typeface="Arial" pitchFamily="34" charset="0"/>
              </a:rPr>
              <a:t>These factors act, at least partly, by changing the </a:t>
            </a:r>
            <a:r>
              <a:rPr lang="en-US" sz="2400" dirty="0" smtClean="0">
                <a:latin typeface="Arial" pitchFamily="34" charset="0"/>
                <a:cs typeface="Arial" pitchFamily="34" charset="0"/>
                <a:hlinkClick r:id="rId2" tooltip="Gene"/>
              </a:rPr>
              <a:t>genes</a:t>
            </a:r>
            <a:r>
              <a:rPr lang="en-US" sz="2400" dirty="0" smtClean="0">
                <a:latin typeface="Arial" pitchFamily="34" charset="0"/>
                <a:cs typeface="Arial" pitchFamily="34" charset="0"/>
              </a:rPr>
              <a:t> of a </a:t>
            </a:r>
            <a:r>
              <a:rPr lang="en-US" sz="2400" dirty="0" err="1" smtClean="0">
                <a:latin typeface="Arial" pitchFamily="34" charset="0"/>
                <a:cs typeface="Arial" pitchFamily="34" charset="0"/>
              </a:rPr>
              <a:t>cell.Typically</a:t>
            </a:r>
            <a:r>
              <a:rPr lang="en-US" sz="2400" dirty="0" smtClean="0">
                <a:latin typeface="Arial" pitchFamily="34" charset="0"/>
                <a:cs typeface="Arial" pitchFamily="34" charset="0"/>
              </a:rPr>
              <a:t> many genetic changes are required before cancer develops. Approximately 5–10% of cancers are due to inherited genetic defects from a person's parents.</a:t>
            </a:r>
          </a:p>
          <a:p>
            <a:pPr>
              <a:buFont typeface="Wingdings" pitchFamily="2" charset="2"/>
              <a:buChar char="Ø"/>
            </a:pPr>
            <a:endParaRPr lang="en-US" sz="2400" dirty="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endParaRPr lang="en-US" sz="2400" dirty="0" smtClean="0">
              <a:latin typeface="Arial" pitchFamily="34" charset="0"/>
              <a:cs typeface="Arial" pitchFamily="34" charset="0"/>
            </a:endParaRPr>
          </a:p>
          <a:p>
            <a:endParaRPr lang="en-US" sz="2400" dirty="0"/>
          </a:p>
        </p:txBody>
      </p:sp>
      <p:sp>
        <p:nvSpPr>
          <p:cNvPr id="3" name="Rectangle 2"/>
          <p:cNvSpPr/>
          <p:nvPr/>
        </p:nvSpPr>
        <p:spPr>
          <a:xfrm>
            <a:off x="304800" y="990600"/>
            <a:ext cx="8229600" cy="2308324"/>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 Other factors include certain </a:t>
            </a:r>
            <a:r>
              <a:rPr lang="en-US" sz="2400" dirty="0" smtClean="0">
                <a:latin typeface="Arial" pitchFamily="34" charset="0"/>
                <a:cs typeface="Arial" pitchFamily="34" charset="0"/>
                <a:hlinkClick r:id="rId3" tooltip="Infection"/>
              </a:rPr>
              <a:t>infections</a:t>
            </a:r>
            <a:r>
              <a:rPr lang="en-US" sz="2400" dirty="0" smtClean="0">
                <a:latin typeface="Arial" pitchFamily="34" charset="0"/>
                <a:cs typeface="Arial" pitchFamily="34" charset="0"/>
              </a:rPr>
              <a:t>, exposure to </a:t>
            </a:r>
            <a:r>
              <a:rPr lang="en-US" sz="2400" dirty="0" smtClean="0">
                <a:latin typeface="Arial" pitchFamily="34" charset="0"/>
                <a:cs typeface="Arial" pitchFamily="34" charset="0"/>
                <a:hlinkClick r:id="rId4" tooltip="Ionizing radiation"/>
              </a:rPr>
              <a:t>ionizing radiation</a:t>
            </a:r>
            <a:r>
              <a:rPr lang="en-US" sz="2400" dirty="0" smtClean="0">
                <a:latin typeface="Arial" pitchFamily="34" charset="0"/>
                <a:cs typeface="Arial" pitchFamily="34" charset="0"/>
              </a:rPr>
              <a:t> and environmental pollutants. In the </a:t>
            </a:r>
            <a:r>
              <a:rPr lang="en-US" sz="2400" dirty="0" smtClean="0">
                <a:latin typeface="Arial" pitchFamily="34" charset="0"/>
                <a:cs typeface="Arial" pitchFamily="34" charset="0"/>
                <a:hlinkClick r:id="rId5" tooltip="Developing world"/>
              </a:rPr>
              <a:t>developing world</a:t>
            </a:r>
            <a:r>
              <a:rPr lang="en-US" sz="2400" dirty="0" smtClean="0">
                <a:latin typeface="Arial" pitchFamily="34" charset="0"/>
                <a:cs typeface="Arial" pitchFamily="34" charset="0"/>
              </a:rPr>
              <a:t> nearly 20% of cancers are due to infections such as </a:t>
            </a:r>
            <a:r>
              <a:rPr lang="en-US" sz="2400" dirty="0" smtClean="0">
                <a:latin typeface="Arial" pitchFamily="34" charset="0"/>
                <a:cs typeface="Arial" pitchFamily="34" charset="0"/>
                <a:hlinkClick r:id="rId6" tooltip="Hepatitis B"/>
              </a:rPr>
              <a:t>hepatitis B</a:t>
            </a:r>
            <a:r>
              <a:rPr lang="en-US" sz="2400" dirty="0" smtClean="0">
                <a:latin typeface="Arial" pitchFamily="34" charset="0"/>
                <a:cs typeface="Arial" pitchFamily="34" charset="0"/>
              </a:rPr>
              <a:t>, </a:t>
            </a:r>
            <a:r>
              <a:rPr lang="en-US" sz="2400" dirty="0" smtClean="0">
                <a:latin typeface="Arial" pitchFamily="34" charset="0"/>
                <a:cs typeface="Arial" pitchFamily="34" charset="0"/>
                <a:hlinkClick r:id="rId7" tooltip="Hepatitis C"/>
              </a:rPr>
              <a:t>hepatitis C</a:t>
            </a:r>
            <a:r>
              <a:rPr lang="en-US" sz="2400" dirty="0" smtClean="0">
                <a:latin typeface="Arial" pitchFamily="34" charset="0"/>
                <a:cs typeface="Arial" pitchFamily="34" charset="0"/>
              </a:rPr>
              <a:t> and </a:t>
            </a:r>
            <a:r>
              <a:rPr lang="en-US" sz="2400" dirty="0" smtClean="0">
                <a:latin typeface="Arial" pitchFamily="34" charset="0"/>
                <a:cs typeface="Arial" pitchFamily="34" charset="0"/>
                <a:hlinkClick r:id="rId8" tooltip="Human papillomavirus"/>
              </a:rPr>
              <a:t>human </a:t>
            </a:r>
            <a:r>
              <a:rPr lang="en-US" sz="2400" dirty="0" err="1" smtClean="0">
                <a:latin typeface="Arial" pitchFamily="34" charset="0"/>
                <a:cs typeface="Arial" pitchFamily="34" charset="0"/>
                <a:hlinkClick r:id="rId8" tooltip="Human papillomavirus"/>
              </a:rPr>
              <a:t>papillomavirus</a:t>
            </a:r>
            <a:r>
              <a:rPr lang="en-US" sz="2400" dirty="0" smtClean="0">
                <a:latin typeface="Arial" pitchFamily="34" charset="0"/>
                <a:cs typeface="Arial" pitchFamily="34" charset="0"/>
              </a:rPr>
              <a:t> (HPV).</a:t>
            </a:r>
          </a:p>
          <a:p>
            <a:pPr>
              <a:buFont typeface="Wingdings" pitchFamily="2" charset="2"/>
              <a:buChar char="Ø"/>
            </a:pPr>
            <a:endParaRPr lang="en-US" sz="2400"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6248400" cy="2400657"/>
          </a:xfrm>
          <a:prstGeom prst="rect">
            <a:avLst/>
          </a:prstGeom>
        </p:spPr>
        <p:txBody>
          <a:bodyPr wrap="square">
            <a:spAutoFit/>
          </a:bodyPr>
          <a:lstStyle/>
          <a:p>
            <a:pPr>
              <a:buFont typeface="Wingdings" pitchFamily="2" charset="2"/>
              <a:buChar char="Ø"/>
            </a:pPr>
            <a:r>
              <a:rPr lang="en-US" dirty="0" smtClean="0">
                <a:latin typeface="Arial" pitchFamily="34" charset="0"/>
                <a:cs typeface="Arial" pitchFamily="34" charset="0"/>
              </a:rPr>
              <a:t> </a:t>
            </a:r>
            <a:r>
              <a:rPr lang="en-US" sz="2400" dirty="0" smtClean="0">
                <a:latin typeface="Arial" pitchFamily="34" charset="0"/>
                <a:cs typeface="Arial" pitchFamily="34" charset="0"/>
              </a:rPr>
              <a:t>Cancer can be detected by certain signs and symptoms or </a:t>
            </a:r>
            <a:r>
              <a:rPr lang="en-US" sz="2400" dirty="0" smtClean="0">
                <a:latin typeface="Arial" pitchFamily="34" charset="0"/>
                <a:cs typeface="Arial" pitchFamily="34" charset="0"/>
                <a:hlinkClick r:id="rId2" tooltip="Cancer screening"/>
              </a:rPr>
              <a:t>screening tests</a:t>
            </a:r>
            <a:r>
              <a:rPr lang="en-US" sz="2400" dirty="0" smtClean="0">
                <a:latin typeface="Arial" pitchFamily="34" charset="0"/>
                <a:cs typeface="Arial" pitchFamily="34" charset="0"/>
              </a:rPr>
              <a:t>.</a:t>
            </a:r>
          </a:p>
          <a:p>
            <a:pPr>
              <a:buFont typeface="Wingdings" pitchFamily="2" charset="2"/>
              <a:buChar char="Ø"/>
            </a:pPr>
            <a:endParaRPr lang="en-US" dirty="0" smtClean="0">
              <a:latin typeface="Arial" pitchFamily="34" charset="0"/>
              <a:cs typeface="Arial" pitchFamily="34" charset="0"/>
            </a:endParaRPr>
          </a:p>
          <a:p>
            <a:pPr>
              <a:buFont typeface="Wingdings" pitchFamily="2" charset="2"/>
              <a:buChar char="Ø"/>
            </a:pPr>
            <a:endParaRPr lang="en-US" dirty="0" smtClean="0">
              <a:latin typeface="Arial" pitchFamily="34" charset="0"/>
              <a:cs typeface="Arial" pitchFamily="34" charset="0"/>
            </a:endParaRPr>
          </a:p>
          <a:p>
            <a:pPr>
              <a:buFont typeface="Wingdings" pitchFamily="2" charset="2"/>
              <a:buChar char="Ø"/>
            </a:pPr>
            <a:endParaRPr lang="en-US" dirty="0" smtClean="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  It is then typically further investigated by </a:t>
            </a:r>
            <a:r>
              <a:rPr lang="en-US" sz="2400" dirty="0" smtClean="0">
                <a:latin typeface="Arial" pitchFamily="34" charset="0"/>
                <a:cs typeface="Arial" pitchFamily="34" charset="0"/>
                <a:hlinkClick r:id="rId3" tooltip="Medical imaging"/>
              </a:rPr>
              <a:t>medical imaging</a:t>
            </a:r>
            <a:r>
              <a:rPr lang="en-US" sz="2400" dirty="0" smtClean="0">
                <a:latin typeface="Arial" pitchFamily="34" charset="0"/>
                <a:cs typeface="Arial" pitchFamily="34" charset="0"/>
              </a:rPr>
              <a:t> and confirmed by </a:t>
            </a:r>
            <a:r>
              <a:rPr lang="en-US" sz="2400" dirty="0" smtClean="0">
                <a:latin typeface="Arial" pitchFamily="34" charset="0"/>
                <a:cs typeface="Arial" pitchFamily="34" charset="0"/>
                <a:hlinkClick r:id="rId4" tooltip="Biopsy"/>
              </a:rPr>
              <a:t>biopsy</a:t>
            </a:r>
            <a:endParaRPr lang="en-US" sz="2400" dirty="0"/>
          </a:p>
        </p:txBody>
      </p:sp>
      <p:sp>
        <p:nvSpPr>
          <p:cNvPr id="3" name="Rectangle 2"/>
          <p:cNvSpPr/>
          <p:nvPr/>
        </p:nvSpPr>
        <p:spPr>
          <a:xfrm>
            <a:off x="228600" y="4038600"/>
            <a:ext cx="7239000" cy="1200329"/>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Cancer is often treated with some combination of </a:t>
            </a:r>
            <a:r>
              <a:rPr lang="en-US" sz="2400" dirty="0" smtClean="0">
                <a:latin typeface="Arial" pitchFamily="34" charset="0"/>
                <a:cs typeface="Arial" pitchFamily="34" charset="0"/>
                <a:hlinkClick r:id="rId5" tooltip="Radiation therapy"/>
              </a:rPr>
              <a:t>radiation therapy</a:t>
            </a:r>
            <a:r>
              <a:rPr lang="en-US" sz="2400" dirty="0" smtClean="0">
                <a:latin typeface="Arial" pitchFamily="34" charset="0"/>
                <a:cs typeface="Arial" pitchFamily="34" charset="0"/>
              </a:rPr>
              <a:t>, </a:t>
            </a:r>
            <a:r>
              <a:rPr lang="en-US" sz="2400" dirty="0" smtClean="0">
                <a:latin typeface="Arial" pitchFamily="34" charset="0"/>
                <a:cs typeface="Arial" pitchFamily="34" charset="0"/>
                <a:hlinkClick r:id="rId6" tooltip="Surgery"/>
              </a:rPr>
              <a:t>surgery</a:t>
            </a:r>
            <a:r>
              <a:rPr lang="en-US" sz="2400" dirty="0" smtClean="0">
                <a:latin typeface="Arial" pitchFamily="34" charset="0"/>
                <a:cs typeface="Arial" pitchFamily="34" charset="0"/>
              </a:rPr>
              <a:t>, </a:t>
            </a:r>
            <a:r>
              <a:rPr lang="en-US" sz="2400" dirty="0" smtClean="0">
                <a:latin typeface="Arial" pitchFamily="34" charset="0"/>
                <a:cs typeface="Arial" pitchFamily="34" charset="0"/>
                <a:hlinkClick r:id="rId7" tooltip="Chemotherapy"/>
              </a:rPr>
              <a:t>chemotherapy</a:t>
            </a:r>
            <a:r>
              <a:rPr lang="en-US" sz="2400" dirty="0" smtClean="0">
                <a:latin typeface="Arial" pitchFamily="34" charset="0"/>
                <a:cs typeface="Arial" pitchFamily="34" charset="0"/>
              </a:rPr>
              <a:t>, and </a:t>
            </a:r>
            <a:r>
              <a:rPr lang="en-US" sz="2400" dirty="0" smtClean="0">
                <a:latin typeface="Arial" pitchFamily="34" charset="0"/>
                <a:cs typeface="Arial" pitchFamily="34" charset="0"/>
                <a:hlinkClick r:id="rId8" tooltip="Targeted therapy"/>
              </a:rPr>
              <a:t>targeted therapy</a:t>
            </a:r>
            <a:endParaRPr lang="en-US" sz="24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153400" cy="2362200"/>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Many cancers can be prevented by not smoking, maintaining a healthy weight, not drinking too much </a:t>
            </a:r>
            <a:r>
              <a:rPr lang="en-US" sz="2400" dirty="0" smtClean="0">
                <a:latin typeface="Arial" pitchFamily="34" charset="0"/>
                <a:cs typeface="Arial" pitchFamily="34" charset="0"/>
                <a:hlinkClick r:id="rId2" tooltip="Alcohol"/>
              </a:rPr>
              <a:t>alcohol</a:t>
            </a:r>
            <a:r>
              <a:rPr lang="en-US" sz="2400" dirty="0" smtClean="0">
                <a:latin typeface="Arial" pitchFamily="34" charset="0"/>
                <a:cs typeface="Arial" pitchFamily="34" charset="0"/>
              </a:rPr>
              <a:t>, eating plenty of vegetables, fruits and whole grains, </a:t>
            </a:r>
            <a:r>
              <a:rPr lang="en-US" sz="2400" dirty="0" smtClean="0">
                <a:latin typeface="Arial" pitchFamily="34" charset="0"/>
                <a:cs typeface="Arial" pitchFamily="34" charset="0"/>
                <a:hlinkClick r:id="rId3" tooltip="Vaccination"/>
              </a:rPr>
              <a:t>vaccination</a:t>
            </a:r>
            <a:r>
              <a:rPr lang="en-US" sz="2400" dirty="0" smtClean="0">
                <a:latin typeface="Arial" pitchFamily="34" charset="0"/>
                <a:cs typeface="Arial" pitchFamily="34" charset="0"/>
              </a:rPr>
              <a:t> against certain infectious diseases, not eating too much processed and red meat, and avoiding too much sunlight exposure</a:t>
            </a:r>
            <a:endParaRPr lang="en-US" sz="2400" dirty="0">
              <a:latin typeface="Arial" pitchFamily="34" charset="0"/>
              <a:cs typeface="Arial" pitchFamily="34" charset="0"/>
            </a:endParaRPr>
          </a:p>
        </p:txBody>
      </p:sp>
      <p:sp>
        <p:nvSpPr>
          <p:cNvPr id="4" name="Rectangle 3"/>
          <p:cNvSpPr/>
          <p:nvPr/>
        </p:nvSpPr>
        <p:spPr>
          <a:xfrm>
            <a:off x="685800" y="3810000"/>
            <a:ext cx="7696200" cy="1200329"/>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 In females, the most common types are </a:t>
            </a:r>
            <a:r>
              <a:rPr lang="en-US" sz="2400" dirty="0" smtClean="0">
                <a:latin typeface="Arial" pitchFamily="34" charset="0"/>
                <a:cs typeface="Arial" pitchFamily="34" charset="0"/>
                <a:hlinkClick r:id="rId4" tooltip="Breast cancer"/>
              </a:rPr>
              <a:t>breast cancer</a:t>
            </a:r>
            <a:r>
              <a:rPr lang="en-US" sz="2400" dirty="0" smtClean="0">
                <a:latin typeface="Arial" pitchFamily="34" charset="0"/>
                <a:cs typeface="Arial" pitchFamily="34" charset="0"/>
              </a:rPr>
              <a:t>, colorectal cancer, lung cancer and </a:t>
            </a:r>
            <a:r>
              <a:rPr lang="en-US" sz="2400" dirty="0" smtClean="0">
                <a:latin typeface="Arial" pitchFamily="34" charset="0"/>
                <a:cs typeface="Arial" pitchFamily="34" charset="0"/>
                <a:hlinkClick r:id="rId5" tooltip="Cervical cancer"/>
              </a:rPr>
              <a:t>cervical cancer</a:t>
            </a:r>
            <a:endParaRPr lang="en-US"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in Features "/>
          <p:cNvPicPr>
            <a:picLocks noChangeAspect="1" noChangeArrowheads="1"/>
          </p:cNvPicPr>
          <p:nvPr/>
        </p:nvPicPr>
        <p:blipFill>
          <a:blip r:embed="rId2"/>
          <a:srcRect/>
          <a:stretch>
            <a:fillRect/>
          </a:stretch>
        </p:blipFill>
        <p:spPr bwMode="auto">
          <a:xfrm>
            <a:off x="-1" y="0"/>
            <a:ext cx="9134453"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506</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CANCER</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dc:title>
  <dc:creator>test</dc:creator>
  <cp:lastModifiedBy>test</cp:lastModifiedBy>
  <cp:revision>5</cp:revision>
  <dcterms:created xsi:type="dcterms:W3CDTF">2016-09-01T05:02:25Z</dcterms:created>
  <dcterms:modified xsi:type="dcterms:W3CDTF">2016-09-01T05:46:29Z</dcterms:modified>
</cp:coreProperties>
</file>