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AF78F9-5B19-40F4-A333-BF1488DC5B7E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7412F0-86CC-44E2-ABED-60CE46F27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cap="small" dirty="0" smtClean="0"/>
              <a:t>Introduction </a:t>
            </a:r>
            <a:r>
              <a:rPr lang="en-US" cap="small" smtClean="0"/>
              <a:t>to Computer  </a:t>
            </a:r>
            <a:r>
              <a:rPr lang="en-US" cap="small" dirty="0" smtClean="0"/>
              <a:t>Course</a:t>
            </a:r>
            <a:r>
              <a:rPr lang="en-US" cap="small" smtClean="0"/>
              <a:t/>
            </a:r>
            <a:br>
              <a:rPr lang="en-US" cap="small" smtClean="0"/>
            </a:br>
            <a:r>
              <a:rPr lang="en-US" cap="small" smtClean="0"/>
              <a:t>COM 1012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7406640" cy="1752600"/>
          </a:xfrm>
        </p:spPr>
        <p:txBody>
          <a:bodyPr/>
          <a:lstStyle/>
          <a:p>
            <a:r>
              <a:rPr lang="en-US" cap="small" dirty="0" smtClean="0"/>
              <a:t>Introduction to Computer</a:t>
            </a:r>
            <a:endParaRPr lang="en-US" cap="smal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small" dirty="0" smtClean="0"/>
              <a:t>Two Inventions that changed the way computers are built!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274320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Transistors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Invention of the modern era.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Smaller, faster and don’t need to warm up.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274320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Integrated Circuit (IC)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Contains 3.1 million transistors in 1.5 inch square.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Smaller, faster, cheaper and more reliable than transistors.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GB" dirty="0" smtClean="0">
                <a:latin typeface="Arabic Typesetting" pitchFamily="66" charset="-78"/>
                <a:cs typeface="Arabic Typesetting" pitchFamily="66" charset="-78"/>
              </a:rPr>
              <a:t>Minicomputers were developed at this time.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GB" dirty="0" smtClean="0">
                <a:latin typeface="Arabic Typesetting" pitchFamily="66" charset="-78"/>
                <a:cs typeface="Arabic Typesetting" pitchFamily="66" charset="-78"/>
              </a:rPr>
              <a:t>Terminals replaced punched cards for data entry and disk packs became popular for secondary storage. 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Parts of Computer</a:t>
            </a: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3597275" y="2133600"/>
            <a:ext cx="2362200" cy="60960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Computer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1235075" y="3810000"/>
            <a:ext cx="2362200" cy="609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Hardware</a:t>
            </a:r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3902075" y="3733800"/>
            <a:ext cx="1905000" cy="609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Software</a:t>
            </a:r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4816475" y="2743200"/>
            <a:ext cx="0" cy="6858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2682875" y="3429000"/>
            <a:ext cx="45720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7254875" y="3429000"/>
            <a:ext cx="0" cy="3048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2682875" y="3429000"/>
            <a:ext cx="0" cy="3810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2682875" y="4572000"/>
            <a:ext cx="1752600" cy="609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6340475" y="3733800"/>
            <a:ext cx="2362200" cy="609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Procedure</a:t>
            </a: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4968875" y="4572000"/>
            <a:ext cx="1905000" cy="609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People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4816475" y="3429000"/>
            <a:ext cx="0" cy="3048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3749675" y="3429000"/>
            <a:ext cx="0" cy="11430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6111875" y="3429000"/>
            <a:ext cx="0" cy="114300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Text Box 26"/>
          <p:cNvSpPr txBox="1">
            <a:spLocks noChangeArrowheads="1"/>
          </p:cNvSpPr>
          <p:nvPr/>
        </p:nvSpPr>
        <p:spPr bwMode="auto">
          <a:xfrm>
            <a:off x="1219200" y="3454400"/>
            <a:ext cx="390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a </a:t>
            </a: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4019550" y="345440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b </a:t>
            </a:r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6381750" y="3454400"/>
            <a:ext cx="373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c </a:t>
            </a: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2343150" y="482600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d </a:t>
            </a:r>
          </a:p>
        </p:txBody>
      </p:sp>
      <p:sp>
        <p:nvSpPr>
          <p:cNvPr id="110" name="Text Box 35"/>
          <p:cNvSpPr txBox="1">
            <a:spLocks noChangeArrowheads="1"/>
          </p:cNvSpPr>
          <p:nvPr/>
        </p:nvSpPr>
        <p:spPr bwMode="auto">
          <a:xfrm>
            <a:off x="6865938" y="4749800"/>
            <a:ext cx="388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Hardware refers to the actual machinery that makes up a Computer System.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For Example 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		Keyboard, Mouse, Joystick, Printer, Monitor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Software refers to computer programs.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Software is a program that enables a computer to perform a specific task.</a:t>
            </a:r>
          </a:p>
          <a:p>
            <a:pPr>
              <a:lnSpc>
                <a:spcPct val="110000"/>
              </a:lnSpc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This includes application software such as a word processor, which enables a user to perform a task, and system software such as an operating system, which enables other software to run properly.</a:t>
            </a:r>
          </a:p>
          <a:p>
            <a:pPr>
              <a:buClr>
                <a:schemeClr val="tx2">
                  <a:lumMod val="5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Procedures are the steps that you must follow to accomplish a specific computer-related task.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Data consists of raw facts and figures. 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Computer process data is called “information”.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Data are any numbers, or text that can be processed by a computer.</a:t>
            </a:r>
          </a:p>
          <a:p>
            <a:pPr>
              <a:buClr>
                <a:schemeClr val="bg2">
                  <a:lumMod val="1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People are the computer operators, also known as users or end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Characteristics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Speed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Accuracy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Diligence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Versatility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Power of Remembering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No I.Q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No Feeling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Classification of Computer</a:t>
            </a:r>
            <a:endParaRPr lang="en-US" sz="3600" cap="small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654295" y="1828800"/>
            <a:ext cx="2372243" cy="115519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Verdana" pitchFamily="34" charset="0"/>
              </a:rPr>
              <a:t>Computer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435100" y="4712208"/>
            <a:ext cx="2372243" cy="107899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Verdana" pitchFamily="34" charset="0"/>
              </a:rPr>
              <a:t>By Types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4036915" y="4712208"/>
            <a:ext cx="2372243" cy="107899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Verdana" pitchFamily="34" charset="0"/>
              </a:rPr>
              <a:t>By Purpose</a:t>
            </a: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4878679" y="2983992"/>
            <a:ext cx="0" cy="96012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2736008" y="3944112"/>
            <a:ext cx="4591439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878679" y="3944112"/>
            <a:ext cx="0" cy="768096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2743200" y="3962400"/>
            <a:ext cx="0" cy="768096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7327446" y="3944112"/>
            <a:ext cx="0" cy="768096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562207" y="4712208"/>
            <a:ext cx="2372243" cy="107899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Verdana" pitchFamily="34" charset="0"/>
              </a:rPr>
              <a:t>By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Classified By Type</a:t>
            </a:r>
          </a:p>
        </p:txBody>
      </p:sp>
      <p:grpSp>
        <p:nvGrpSpPr>
          <p:cNvPr id="14" name="Group 4"/>
          <p:cNvGrpSpPr>
            <a:grpSpLocks noGrp="1"/>
          </p:cNvGrpSpPr>
          <p:nvPr>
            <p:ph idx="1"/>
          </p:nvPr>
        </p:nvGrpSpPr>
        <p:grpSpPr bwMode="auto">
          <a:xfrm>
            <a:off x="1435100" y="1979867"/>
            <a:ext cx="7499350" cy="3812477"/>
            <a:chOff x="768" y="1573"/>
            <a:chExt cx="4704" cy="9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160" y="1573"/>
              <a:ext cx="1488" cy="251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Verdana" pitchFamily="34" charset="0"/>
                </a:rPr>
                <a:t>By Type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768" y="2256"/>
              <a:ext cx="1488" cy="27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  <a:latin typeface="Verdana" pitchFamily="34" charset="0"/>
                </a:rPr>
                <a:t>Analog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400" y="2256"/>
              <a:ext cx="1488" cy="27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  <a:latin typeface="Verdana" pitchFamily="34" charset="0"/>
                </a:rPr>
                <a:t>Digital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928" y="1824"/>
              <a:ext cx="0" cy="24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584" y="2064"/>
              <a:ext cx="288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928" y="2064"/>
              <a:ext cx="0" cy="19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464" y="2064"/>
              <a:ext cx="0" cy="19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984" y="2256"/>
              <a:ext cx="1488" cy="27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  <a:latin typeface="Verdana" pitchFamily="34" charset="0"/>
                </a:rPr>
                <a:t>Hybrid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What is Computer?</a:t>
            </a:r>
            <a:endParaRPr lang="en-US" sz="36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 computer is an electronic device that manipulates information, or data.</a:t>
            </a:r>
          </a:p>
          <a:p>
            <a:pPr lvl="0">
              <a:buClr>
                <a:schemeClr val="tx2">
                  <a:lumMod val="50000"/>
                </a:schemeClr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has the ability to store, retrieve, and process data.</a:t>
            </a:r>
          </a:p>
          <a:p>
            <a:pPr lvl="0">
              <a:buClr>
                <a:schemeClr val="tx2">
                  <a:lumMod val="50000"/>
                </a:schemeClr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Also called processor. An electronic machine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accepts data, processes it according to specific instructions and provides the results as new information.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53200" y="5029200"/>
            <a:ext cx="2057400" cy="914400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14800" y="5029200"/>
            <a:ext cx="2057400" cy="914400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76400" y="5029200"/>
            <a:ext cx="2057400" cy="914400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5" idx="2"/>
          </p:cNvCxnSpPr>
          <p:nvPr/>
        </p:nvCxnSpPr>
        <p:spPr>
          <a:xfrm>
            <a:off x="3733800" y="5486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6172200" y="5486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Analog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computers which provide us continuous information are called analog computers.</a:t>
            </a:r>
          </a:p>
          <a:p>
            <a:pPr>
              <a:buClr>
                <a:schemeClr val="bg2">
                  <a:lumMod val="10000"/>
                </a:schemeClr>
              </a:buClr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				OR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 computer in which numerical data are represented by measurable physical variables, such as electrical voltage.</a:t>
            </a:r>
          </a:p>
          <a:p>
            <a:pPr>
              <a:buClr>
                <a:schemeClr val="bg2">
                  <a:lumMod val="1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Digital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computers which present physical quantities with the help of symbols or numbers and provide us discrete information are called digital computers.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Usually in the binary number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Hybrid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 computer designed to handle both analog and digital data.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 digital computer that accepts analog signals, converts them to digital and processes them in digital form. 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Hybrid computer has the speed of analog and the accuracy of digital computer.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Classified By Purpose</a:t>
            </a:r>
          </a:p>
        </p:txBody>
      </p:sp>
      <p:grpSp>
        <p:nvGrpSpPr>
          <p:cNvPr id="4" name="Group 24"/>
          <p:cNvGrpSpPr>
            <a:grpSpLocks noGrp="1"/>
          </p:cNvGrpSpPr>
          <p:nvPr>
            <p:ph idx="1"/>
          </p:nvPr>
        </p:nvGrpSpPr>
        <p:grpSpPr bwMode="auto">
          <a:xfrm>
            <a:off x="1435100" y="1979866"/>
            <a:ext cx="7499350" cy="3736467"/>
            <a:chOff x="720" y="1717"/>
            <a:chExt cx="4704" cy="934"/>
          </a:xfrm>
          <a:noFill/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112" y="1717"/>
              <a:ext cx="1488" cy="251"/>
            </a:xfrm>
            <a:prstGeom prst="rect">
              <a:avLst/>
            </a:prstGeom>
            <a:grpFill/>
            <a:ln w="285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Verdana" pitchFamily="34" charset="0"/>
                </a:rPr>
                <a:t>By Purpose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720" y="2400"/>
              <a:ext cx="1488" cy="251"/>
            </a:xfrm>
            <a:prstGeom prst="rect">
              <a:avLst/>
            </a:prstGeom>
            <a:grpFill/>
            <a:ln w="285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  <a:latin typeface="Verdana" pitchFamily="34" charset="0"/>
                </a:rPr>
                <a:t>General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2880" y="1968"/>
              <a:ext cx="0" cy="24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536" y="2208"/>
              <a:ext cx="2880" cy="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1536" y="2208"/>
              <a:ext cx="0" cy="192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416" y="2208"/>
              <a:ext cx="0" cy="192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3936" y="2400"/>
              <a:ext cx="1488" cy="251"/>
            </a:xfrm>
            <a:prstGeom prst="rect">
              <a:avLst/>
            </a:prstGeom>
            <a:grpFill/>
            <a:ln w="285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  <a:latin typeface="Verdana" pitchFamily="34" charset="0"/>
                </a:rPr>
                <a:t>Special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Special Purpose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As the name states, a Special-Purpose Computer are designed to be task specific and most of the times their job is to solve one particular problem.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General Purpose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Refers to computers that follow instructions, thus virtually all computers from micro to mainframe are general purpose.</a:t>
            </a:r>
          </a:p>
          <a:p>
            <a:pPr>
              <a:buClr>
                <a:schemeClr val="bg2">
                  <a:lumMod val="1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Classified By Size</a:t>
            </a:r>
          </a:p>
        </p:txBody>
      </p:sp>
      <p:grpSp>
        <p:nvGrpSpPr>
          <p:cNvPr id="13" name="Content Placeholder 12"/>
          <p:cNvGrpSpPr>
            <a:grpSpLocks noGrp="1"/>
          </p:cNvGrpSpPr>
          <p:nvPr>
            <p:ph idx="1"/>
          </p:nvPr>
        </p:nvGrpSpPr>
        <p:grpSpPr>
          <a:xfrm>
            <a:off x="1435100" y="2057400"/>
            <a:ext cx="7499350" cy="3581400"/>
            <a:chOff x="1143000" y="2766181"/>
            <a:chExt cx="7467600" cy="1478038"/>
          </a:xfrm>
          <a:noFill/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352800" y="2766181"/>
              <a:ext cx="2362200" cy="358019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By Size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3000" y="3810000"/>
              <a:ext cx="2362200" cy="434219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Micro</a:t>
              </a: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4572000" y="3124200"/>
              <a:ext cx="1588" cy="3810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438400" y="3505200"/>
              <a:ext cx="4572000" cy="158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438400" y="3505200"/>
              <a:ext cx="1588" cy="3048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7010400" y="3505200"/>
              <a:ext cx="1588" cy="3048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248400" y="3810000"/>
              <a:ext cx="2362200" cy="434219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Super 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657600" y="3810000"/>
              <a:ext cx="2362200" cy="434219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Mainframe</a:t>
              </a: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570413" y="3505200"/>
              <a:ext cx="1587" cy="3048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Micro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term microcomputer is generally synonymous with personal computer (PC), or a computer that depends on a microprocessor. 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Microcomputers are designed to be used by individuals, whether in the form of PCs, or notebook computers.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Mainframe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 very large and expensive computer capable of supporting hundreds, or even thousands, of users simultaneously. </a:t>
            </a:r>
          </a:p>
          <a:p>
            <a:pPr>
              <a:lnSpc>
                <a:spcPct val="110000"/>
              </a:lnSpc>
              <a:buClr>
                <a:schemeClr val="bg2">
                  <a:lumMod val="1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In some ways, mainframes are more powerful than supercomputers because they support more simultaneous programs. But supercomputers can execute a single program faster than a mainframe.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Super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2">
                  <a:lumMod val="10000"/>
                </a:schemeClr>
              </a:buClr>
            </a:pP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The fastest type of computer. 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Supercomputers are very expensive and are employed for specialized applications that require huge amounts of mathematical calculations. </a:t>
            </a:r>
          </a:p>
          <a:p>
            <a:pPr>
              <a:buClr>
                <a:schemeClr val="bg2">
                  <a:lumMod val="10000"/>
                </a:schemeClr>
              </a:buClr>
            </a:pP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The chief difference between a supercomputer and a mainframe is that a supercomputer channels all its power into executing a few programs as fast as possible, whereas a mainframe uses its power to execute many programs concurrently.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Abacus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Ancient Counting Machine.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Performing Arithmetic Calculations.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Invented in 3000 B.C by Babylonians.</a:t>
            </a:r>
          </a:p>
          <a:p>
            <a:pPr marL="274320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596646" indent="-514350">
              <a:buClr>
                <a:schemeClr val="tx2">
                  <a:lumMod val="50000"/>
                </a:schemeClr>
              </a:buClr>
              <a:buNone/>
            </a:pP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6" name="Picture 2" descr="Abacus Clip Art 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038600"/>
            <a:ext cx="2866487" cy="193357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246" indent="-742950"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Pascaline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Performs addition and subtraction.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Opened up with gears and cylinders which rotated to show the numerical results.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Invented by Blaise Pascal.</a:t>
            </a:r>
          </a:p>
        </p:txBody>
      </p:sp>
      <p:pic>
        <p:nvPicPr>
          <p:cNvPr id="16386" name="Picture 2" descr="http://www.cs.kent.edu/~rothstei/10051/History_files/PascalineRe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3095625" cy="21230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246" indent="-742950"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Stepped Reckoner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Leibniz invented calculating machine which he called Stepped Reckoner.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Has fluted drums with ten flutes arranged around their circumference.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Uses decimal number systems.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device is capable of adding subtracting, multiplying, dividing and extracting roots.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7410" name="Picture 2" descr="http://s7.computerhistory.org/is/image/CHM/102630768-03-01?$re-medium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724400"/>
            <a:ext cx="3551540" cy="17446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246" indent="-742950"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Jacquard’s Loom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Developed by Joseph-Marie Jacquard.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Loom worked by using wooden punched cards.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8434" name="Picture 2" descr="http://historyofpunchcards.files.wordpress.com/2014/04/dev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3914"/>
            <a:ext cx="3265487" cy="3269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246" indent="-742950"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Difference Engine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Designed by Charles Babbage (known as ‘father of computer’).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machine intended to solve table of numbers such as logarithm tables.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Calculating 20 decimal capacity of solving mathematical problems.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Analytical Engine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Again, Charles Babbage conceived a new machine, called Analytical Engine.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Punched card technology was used.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Capable of performing mathematical calculations, storing information by using punched cards.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Mark 1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Built by a team from IBM and Harvard University.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Used mechanical telephone switches to store information.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Accepts data on punched cards, processed it and output the new data.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274320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ENIAC (Electronic Numerical Integrator and Computer)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First electronic general-purpose computer.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1000X faster than MARK 1 but drew a lot of power.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MARK 1: 5 additions/sec    ENIAC: 5000 additions/sec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 smtClean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EDVAC (Electronic Discrete Variable Automatic Computer)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Used binary number system.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multipurpose computer.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First stored </a:t>
            </a:r>
            <a:r>
              <a:rPr lang="en-US" smtClean="0">
                <a:latin typeface="Arabic Typesetting" pitchFamily="66" charset="-78"/>
                <a:cs typeface="Arabic Typesetting" pitchFamily="66" charset="-78"/>
              </a:rPr>
              <a:t>program computer.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274320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  <a:buNone/>
            </a:pP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UNIVAC (Universal Automatic Calculator)</a:t>
            </a:r>
          </a:p>
          <a:p>
            <a:pPr marL="795528" lvl="2" indent="-274320">
              <a:spcBef>
                <a:spcPts val="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an electrical computer containing thousands of vacuum tubes that utilizes punch cards and switches for inputting data and punch cards for outputting and storing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878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Introduction to Computer  Course COM 1012</vt:lpstr>
      <vt:lpstr>What is Computer?</vt:lpstr>
      <vt:lpstr>History of Computer</vt:lpstr>
      <vt:lpstr>History of Computer</vt:lpstr>
      <vt:lpstr>History of Computer</vt:lpstr>
      <vt:lpstr>History of Computer</vt:lpstr>
      <vt:lpstr>History of Computer</vt:lpstr>
      <vt:lpstr>History of Computer</vt:lpstr>
      <vt:lpstr>History of Computer</vt:lpstr>
      <vt:lpstr>Two Inventions that changed the way computers are built!</vt:lpstr>
      <vt:lpstr>Parts of Computer</vt:lpstr>
      <vt:lpstr>Hardware</vt:lpstr>
      <vt:lpstr>Software</vt:lpstr>
      <vt:lpstr>Procedure</vt:lpstr>
      <vt:lpstr>Data</vt:lpstr>
      <vt:lpstr>People</vt:lpstr>
      <vt:lpstr>Characteristics of Computer</vt:lpstr>
      <vt:lpstr>Classification of Computer</vt:lpstr>
      <vt:lpstr>Classified By Type</vt:lpstr>
      <vt:lpstr>Analog Computers</vt:lpstr>
      <vt:lpstr>Digital Computers</vt:lpstr>
      <vt:lpstr>Hybrid Computers</vt:lpstr>
      <vt:lpstr>Classified By Purpose</vt:lpstr>
      <vt:lpstr>Special Purpose Computers</vt:lpstr>
      <vt:lpstr>General Purpose Computers</vt:lpstr>
      <vt:lpstr>Classified By Size</vt:lpstr>
      <vt:lpstr>Micro Computers</vt:lpstr>
      <vt:lpstr>Mainframe Computers</vt:lpstr>
      <vt:lpstr>Super Computers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Education Course CE</dc:title>
  <dc:creator>Muhammad Wasim</dc:creator>
  <cp:lastModifiedBy>Miss-Saima</cp:lastModifiedBy>
  <cp:revision>96</cp:revision>
  <dcterms:created xsi:type="dcterms:W3CDTF">2014-08-07T17:22:43Z</dcterms:created>
  <dcterms:modified xsi:type="dcterms:W3CDTF">2016-07-28T04:10:30Z</dcterms:modified>
</cp:coreProperties>
</file>