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85" r:id="rId12"/>
    <p:sldId id="267" r:id="rId13"/>
    <p:sldId id="291" r:id="rId14"/>
    <p:sldId id="292" r:id="rId15"/>
    <p:sldId id="293" r:id="rId16"/>
    <p:sldId id="294" r:id="rId17"/>
    <p:sldId id="289" r:id="rId18"/>
    <p:sldId id="290" r:id="rId19"/>
    <p:sldId id="286" r:id="rId20"/>
    <p:sldId id="287" r:id="rId21"/>
    <p:sldId id="288"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F0386D-6AAC-4F66-A392-582E15101FC5}" type="datetimeFigureOut">
              <a:rPr lang="en-US" smtClean="0"/>
              <a:pPr/>
              <a:t>8/1/2016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AB549-CC80-4853-9F2A-76AD7ECAE8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5AB549-CC80-4853-9F2A-76AD7ECAE8D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9AF78F9-5B19-40F4-A333-BF1488DC5B7E}" type="datetimeFigureOut">
              <a:rPr lang="en-US" smtClean="0"/>
              <a:pPr/>
              <a:t>8/1/2016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D7412F0-86CC-44E2-ABED-60CE46F27540}"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AF78F9-5B19-40F4-A333-BF1488DC5B7E}" type="datetimeFigureOut">
              <a:rPr lang="en-US" smtClean="0"/>
              <a:pPr/>
              <a:t>8/1/2016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AF78F9-5B19-40F4-A333-BF1488DC5B7E}" type="datetimeFigureOut">
              <a:rPr lang="en-US" smtClean="0"/>
              <a:pPr/>
              <a:t>8/1/2016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AF78F9-5B19-40F4-A333-BF1488DC5B7E}" type="datetimeFigureOut">
              <a:rPr lang="en-US" smtClean="0"/>
              <a:pPr/>
              <a:t>8/1/2016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9AF78F9-5B19-40F4-A333-BF1488DC5B7E}" type="datetimeFigureOut">
              <a:rPr lang="en-US" smtClean="0"/>
              <a:pPr/>
              <a:t>8/1/2016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7412F0-86CC-44E2-ABED-60CE46F27540}"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AF78F9-5B19-40F4-A333-BF1488DC5B7E}" type="datetimeFigureOut">
              <a:rPr lang="en-US" smtClean="0"/>
              <a:pPr/>
              <a:t>8/1/2016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9AF78F9-5B19-40F4-A333-BF1488DC5B7E}" type="datetimeFigureOut">
              <a:rPr lang="en-US" smtClean="0"/>
              <a:pPr/>
              <a:t>8/1/2016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9AF78F9-5B19-40F4-A333-BF1488DC5B7E}" type="datetimeFigureOut">
              <a:rPr lang="en-US" smtClean="0"/>
              <a:pPr/>
              <a:t>8/1/2016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9AF78F9-5B19-40F4-A333-BF1488DC5B7E}" type="datetimeFigureOut">
              <a:rPr lang="en-US" smtClean="0"/>
              <a:pPr/>
              <a:t>8/1/2016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D7412F0-86CC-44E2-ABED-60CE46F27540}"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AF78F9-5B19-40F4-A333-BF1488DC5B7E}" type="datetimeFigureOut">
              <a:rPr lang="en-US" smtClean="0"/>
              <a:pPr/>
              <a:t>8/1/2016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9AF78F9-5B19-40F4-A333-BF1488DC5B7E}" type="datetimeFigureOut">
              <a:rPr lang="en-US" smtClean="0"/>
              <a:pPr/>
              <a:t>8/1/2016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7412F0-86CC-44E2-ABED-60CE46F27540}"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9AF78F9-5B19-40F4-A333-BF1488DC5B7E}" type="datetimeFigureOut">
              <a:rPr lang="en-US" smtClean="0"/>
              <a:pPr/>
              <a:t>8/1/2016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D7412F0-86CC-44E2-ABED-60CE46F27540}"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133600"/>
            <a:ext cx="7406640" cy="1472184"/>
          </a:xfrm>
        </p:spPr>
        <p:txBody>
          <a:bodyPr/>
          <a:lstStyle/>
          <a:p>
            <a:r>
              <a:rPr lang="en-US" cap="small" dirty="0" smtClean="0"/>
              <a:t>Computer System</a:t>
            </a:r>
            <a:br>
              <a:rPr lang="en-US" cap="small" dirty="0" smtClean="0"/>
            </a:br>
            <a:endParaRPr lang="en-US" cap="small" dirty="0"/>
          </a:p>
        </p:txBody>
      </p:sp>
      <p:sp>
        <p:nvSpPr>
          <p:cNvPr id="3" name="Subtitle 2"/>
          <p:cNvSpPr>
            <a:spLocks noGrp="1"/>
          </p:cNvSpPr>
          <p:nvPr>
            <p:ph type="subTitle" idx="1"/>
          </p:nvPr>
        </p:nvSpPr>
        <p:spPr>
          <a:xfrm>
            <a:off x="1447800" y="4343400"/>
            <a:ext cx="7406640" cy="1752600"/>
          </a:xfrm>
        </p:spPr>
        <p:txBody>
          <a:bodyPr/>
          <a:lstStyle/>
          <a:p>
            <a:endParaRPr lang="en-US" cap="smal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cap="small" dirty="0" smtClean="0"/>
              <a:t>Output Devices</a:t>
            </a: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Output devices convert machine readable information into people readable form.</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Any device that receives or displays output from a computer.</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There are two types of output form:</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Softcopy</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Hardcopy</a:t>
            </a:r>
          </a:p>
          <a:p>
            <a:pPr marL="365760" lvl="2" indent="-283464">
              <a:spcBef>
                <a:spcPts val="600"/>
              </a:spcBef>
              <a:buClr>
                <a:schemeClr val="bg2">
                  <a:lumMod val="10000"/>
                </a:schemeClr>
              </a:buClr>
              <a:buSzPct val="80000"/>
              <a:buFont typeface="Wingdings 2"/>
              <a:buChar char=""/>
            </a:pPr>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Soft Copy</a:t>
            </a:r>
          </a:p>
        </p:txBody>
      </p:sp>
      <p:sp>
        <p:nvSpPr>
          <p:cNvPr id="3" name="Content Placeholder 2"/>
          <p:cNvSpPr>
            <a:spLocks noGrp="1"/>
          </p:cNvSpPr>
          <p:nvPr>
            <p:ph idx="1"/>
          </p:nvPr>
        </p:nvSpPr>
        <p:spPr/>
        <p:txBody>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Soft Copy means the output is in form that cannot be physically touched. It is viewed only.</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There are three types of softcopy device:</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Monitor</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Voice output devices</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Sound output devices (multimedia Systems)</a:t>
            </a:r>
          </a:p>
          <a:p>
            <a:pPr marL="365760" lvl="2" indent="-283464">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6072" lvl="3" indent="-283464">
              <a:spcBef>
                <a:spcPts val="60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Monitor</a:t>
            </a:r>
          </a:p>
        </p:txBody>
      </p:sp>
      <p:sp>
        <p:nvSpPr>
          <p:cNvPr id="3" name="Content Placeholder 2"/>
          <p:cNvSpPr>
            <a:spLocks noGrp="1"/>
          </p:cNvSpPr>
          <p:nvPr>
            <p:ph idx="1"/>
          </p:nvPr>
        </p:nvSpPr>
        <p:spPr/>
        <p:txBody>
          <a:bodyPr>
            <a:normAutofit lnSpcReduction="10000"/>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Monitor is a standard output devices, which shows the output information. </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 computer monitor is an electronic device that shows pictures.</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Monitors often look similar to televisions. The main difference between a monitor and a television is that a monitor does not have a television tuner to change channels. Monitors often have higher display resolution than televisions.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6072" lvl="3" indent="-283464">
              <a:spcBef>
                <a:spcPts val="60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Types of Monitors</a:t>
            </a:r>
          </a:p>
        </p:txBody>
      </p:sp>
      <p:sp>
        <p:nvSpPr>
          <p:cNvPr id="3" name="Content Placeholder 2"/>
          <p:cNvSpPr>
            <a:spLocks noGrp="1"/>
          </p:cNvSpPr>
          <p:nvPr>
            <p:ph idx="1"/>
          </p:nvPr>
        </p:nvSpPr>
        <p:spPr/>
        <p:txBody>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Monitors are three types</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CRT Monitors</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LCD Monitors</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LED Monitors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6072" lvl="3" indent="-283464">
              <a:spcBef>
                <a:spcPts val="60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CRT </a:t>
            </a:r>
            <a:r>
              <a:rPr lang="en-US" sz="3200" kern="1200" cap="small"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Monitors</a:t>
            </a:r>
            <a:endPar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CRT stands for Cathode Ray Tube. </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These are all old model monitors. </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Main disadvantages are heavy, occupy more place, high power consumption, high radiation and supports low resolution. These are all main reasons to prefer LCD or LED monitors.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6072" lvl="3" indent="-283464">
              <a:spcBef>
                <a:spcPts val="60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LCD Monitors</a:t>
            </a: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LCD stands for Liquid Crystal Display.</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It is a newer technology than CRT. LCD monitors use much less desk space, are lightweight and use less electricity than CRT.</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They have been used for many years in the screens of laptops  and notebook computers. They also work as touch screens in tablet computers, mobile phones, and other handheld technologies.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6072" lvl="3" indent="-283464">
              <a:spcBef>
                <a:spcPts val="60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LED Monitors</a:t>
            </a: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LED stands for Light Emitting Diode.</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LED monitors are the latest types of monitors in the market today.</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Actually there are no differences between LCD and LED monitors, but better picture quality in LED monitors. so now all are prefer LED monitors than LCD monitors. </a:t>
            </a:r>
            <a:r>
              <a:rPr lang="en-US" sz="2800" dirty="0" smtClean="0"/>
              <a:t>     </a:t>
            </a:r>
            <a:endParaRPr lang="en-US" sz="2800" dirty="0" smtClean="0">
              <a:latin typeface="Arabic Typesetting" pitchFamily="66" charset="-78"/>
              <a:cs typeface="Arabic Typesetting" pitchFamily="66" charset="-7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3" algn="l" rtl="0">
              <a:spcBef>
                <a:spcPct val="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Voice output devices</a:t>
            </a:r>
            <a:r>
              <a:rPr lang="en-US" dirty="0" smtClean="0">
                <a:latin typeface="Arabic Typesetting" pitchFamily="66" charset="-78"/>
                <a:cs typeface="Arabic Typesetting" pitchFamily="66" charset="-78"/>
              </a:rPr>
              <a:t/>
            </a:r>
            <a:br>
              <a:rPr lang="en-US"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Voice output through the use of synthetic speech module using a speakerphone can provide feedback to the user and dynamic information from/about the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3" algn="l" rtl="0">
              <a:spcBef>
                <a:spcPct val="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Sound </a:t>
            </a:r>
            <a:r>
              <a:rPr lang="en-US" sz="3200" kern="1200" cap="small"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Output Devices (Multimedia Systems</a:t>
            </a: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a:t>
            </a:r>
            <a:r>
              <a:rPr lang="en-US" dirty="0" smtClean="0">
                <a:latin typeface="Arabic Typesetting" pitchFamily="66" charset="-78"/>
                <a:cs typeface="Arabic Typesetting" pitchFamily="66" charset="-78"/>
              </a:rPr>
              <a:t/>
            </a:r>
            <a:br>
              <a:rPr lang="en-US"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normAutofit fontScale="92500" lnSpcReduction="10000"/>
          </a:bodyPr>
          <a:lstStyle/>
          <a:p>
            <a:pPr marL="365760" lvl="2" indent="-283464">
              <a:lnSpc>
                <a:spcPct val="110000"/>
              </a:lnSpc>
              <a:spcBef>
                <a:spcPts val="600"/>
              </a:spcBef>
              <a:buClr>
                <a:schemeClr val="bg2">
                  <a:lumMod val="10000"/>
                </a:schemeClr>
              </a:buClr>
              <a:buSzPct val="80000"/>
              <a:buFont typeface="Wingdings 2"/>
              <a:buChar char=""/>
            </a:pPr>
            <a:r>
              <a:rPr lang="en-US" sz="3000" dirty="0" smtClean="0">
                <a:latin typeface="Arabic Typesetting" pitchFamily="66" charset="-78"/>
                <a:cs typeface="Arabic Typesetting" pitchFamily="66" charset="-78"/>
              </a:rPr>
              <a:t>Speakers are very important sound output device.</a:t>
            </a:r>
          </a:p>
          <a:p>
            <a:pPr marL="365760" lvl="2" indent="-283464">
              <a:lnSpc>
                <a:spcPct val="110000"/>
              </a:lnSpc>
              <a:spcBef>
                <a:spcPts val="600"/>
              </a:spcBef>
              <a:buClr>
                <a:schemeClr val="bg2">
                  <a:lumMod val="10000"/>
                </a:schemeClr>
              </a:buClr>
              <a:buSzPct val="80000"/>
              <a:buFont typeface="Wingdings 2"/>
              <a:buChar char=""/>
            </a:pPr>
            <a:r>
              <a:rPr lang="en-US" sz="3000" dirty="0" smtClean="0">
                <a:latin typeface="Arabic Typesetting" pitchFamily="66" charset="-78"/>
                <a:cs typeface="Arabic Typesetting" pitchFamily="66" charset="-78"/>
              </a:rPr>
              <a:t>Using sound output devices, you can</a:t>
            </a:r>
          </a:p>
          <a:p>
            <a:pPr marL="576072" lvl="3" indent="-283464">
              <a:lnSpc>
                <a:spcPct val="110000"/>
              </a:lnSpc>
              <a:spcBef>
                <a:spcPts val="600"/>
              </a:spcBef>
              <a:buClr>
                <a:schemeClr val="bg2">
                  <a:lumMod val="10000"/>
                </a:schemeClr>
              </a:buClr>
              <a:buSzPct val="80000"/>
              <a:buFont typeface="Wingdings 2"/>
              <a:buChar char=""/>
            </a:pPr>
            <a:r>
              <a:rPr lang="en-US" sz="2600" dirty="0" smtClean="0">
                <a:latin typeface="Arabic Typesetting" pitchFamily="66" charset="-78"/>
                <a:cs typeface="Arabic Typesetting" pitchFamily="66" charset="-78"/>
              </a:rPr>
              <a:t>Listen to voicemail.</a:t>
            </a:r>
          </a:p>
          <a:p>
            <a:pPr marL="576072" lvl="3" indent="-283464">
              <a:lnSpc>
                <a:spcPct val="110000"/>
              </a:lnSpc>
              <a:spcBef>
                <a:spcPts val="600"/>
              </a:spcBef>
              <a:buClr>
                <a:schemeClr val="bg2">
                  <a:lumMod val="10000"/>
                </a:schemeClr>
              </a:buClr>
              <a:buSzPct val="80000"/>
              <a:buFont typeface="Wingdings 2"/>
              <a:buChar char=""/>
            </a:pPr>
            <a:r>
              <a:rPr lang="en-US" sz="2600" dirty="0" smtClean="0">
                <a:latin typeface="Arabic Typesetting" pitchFamily="66" charset="-78"/>
                <a:cs typeface="Arabic Typesetting" pitchFamily="66" charset="-78"/>
              </a:rPr>
              <a:t>Listen to radio station anywhere in the world using the internet.</a:t>
            </a:r>
          </a:p>
          <a:p>
            <a:pPr marL="576072" lvl="3" indent="-283464">
              <a:lnSpc>
                <a:spcPct val="110000"/>
              </a:lnSpc>
              <a:spcBef>
                <a:spcPts val="600"/>
              </a:spcBef>
              <a:buClr>
                <a:schemeClr val="bg2">
                  <a:lumMod val="10000"/>
                </a:schemeClr>
              </a:buClr>
              <a:buSzPct val="80000"/>
              <a:buFont typeface="Wingdings 2"/>
              <a:buChar char=""/>
            </a:pPr>
            <a:r>
              <a:rPr lang="en-US" sz="2600" dirty="0" smtClean="0">
                <a:latin typeface="Arabic Typesetting" pitchFamily="66" charset="-78"/>
                <a:cs typeface="Arabic Typesetting" pitchFamily="66" charset="-78"/>
              </a:rPr>
              <a:t>Listen to music you have stored on your computer.</a:t>
            </a:r>
          </a:p>
          <a:p>
            <a:pPr marL="576072" lvl="3" indent="-283464">
              <a:lnSpc>
                <a:spcPct val="110000"/>
              </a:lnSpc>
              <a:spcBef>
                <a:spcPts val="600"/>
              </a:spcBef>
              <a:buClr>
                <a:schemeClr val="bg2">
                  <a:lumMod val="10000"/>
                </a:schemeClr>
              </a:buClr>
              <a:buSzPct val="80000"/>
              <a:buFont typeface="Wingdings 2"/>
              <a:buChar char=""/>
            </a:pPr>
            <a:r>
              <a:rPr lang="en-US" sz="2600" dirty="0" smtClean="0">
                <a:latin typeface="Arabic Typesetting" pitchFamily="66" charset="-78"/>
                <a:cs typeface="Arabic Typesetting" pitchFamily="66" charset="-78"/>
              </a:rPr>
              <a:t>Listen and watch video.</a:t>
            </a:r>
          </a:p>
          <a:p>
            <a:pPr marL="576072" lvl="3" indent="-283464">
              <a:lnSpc>
                <a:spcPct val="110000"/>
              </a:lnSpc>
              <a:spcBef>
                <a:spcPts val="600"/>
              </a:spcBef>
              <a:buClr>
                <a:schemeClr val="bg2">
                  <a:lumMod val="10000"/>
                </a:schemeClr>
              </a:buClr>
              <a:buSzPct val="80000"/>
              <a:buFont typeface="Wingdings 2"/>
              <a:buChar char=""/>
            </a:pPr>
            <a:r>
              <a:rPr lang="en-US" sz="2600" dirty="0" smtClean="0">
                <a:latin typeface="Arabic Typesetting" pitchFamily="66" charset="-78"/>
                <a:cs typeface="Arabic Typesetting" pitchFamily="66" charset="-78"/>
              </a:rPr>
              <a:t>Make use of multimedia presentations, websites, interactive quizzes etc.</a:t>
            </a:r>
          </a:p>
          <a:p>
            <a:pPr lvl="1">
              <a:buNone/>
            </a:pPr>
            <a:endParaRPr lang="en-US" dirty="0" smtClean="0"/>
          </a:p>
          <a:p>
            <a:pPr lvl="1"/>
            <a:endParaRPr lang="en-US" dirty="0" smtClean="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Hard Copy </a:t>
            </a:r>
            <a:endParaRPr lang="en-US" sz="3200" cap="small" dirty="0"/>
          </a:p>
        </p:txBody>
      </p:sp>
      <p:sp>
        <p:nvSpPr>
          <p:cNvPr id="3" name="Content Placeholder 2"/>
          <p:cNvSpPr>
            <a:spLocks noGrp="1"/>
          </p:cNvSpPr>
          <p:nvPr>
            <p:ph idx="1"/>
          </p:nvPr>
        </p:nvSpPr>
        <p:spPr/>
        <p:txBody>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Hard copy means the output is in a form that can be physically touched.</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There are three main devices use:</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Printers</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Plotters</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COM(Computer Output Microfilm)</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Input Devices</a:t>
            </a:r>
            <a:endParaRPr lang="en-US" sz="3200" cap="small" dirty="0"/>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Input devices consist of devices for entering data into a computer system. </a:t>
            </a:r>
          </a:p>
          <a:p>
            <a:pPr>
              <a:buClr>
                <a:schemeClr val="bg2">
                  <a:lumMod val="10000"/>
                </a:schemeClr>
              </a:buClr>
            </a:pPr>
            <a:r>
              <a:rPr lang="en-US" sz="2800" dirty="0" smtClean="0">
                <a:latin typeface="Arabic Typesetting" pitchFamily="66" charset="-78"/>
                <a:cs typeface="Arabic Typesetting" pitchFamily="66" charset="-78"/>
              </a:rPr>
              <a:t>An input device is any hardware device that sends data to the computer.</a:t>
            </a:r>
          </a:p>
          <a:p>
            <a:pPr>
              <a:buClr>
                <a:schemeClr val="bg2">
                  <a:lumMod val="10000"/>
                </a:schemeClr>
              </a:buClr>
            </a:pPr>
            <a:r>
              <a:rPr lang="en-US" sz="2800" dirty="0" smtClean="0">
                <a:latin typeface="Arabic Typesetting" pitchFamily="66" charset="-78"/>
                <a:cs typeface="Arabic Typesetting" pitchFamily="66" charset="-78"/>
              </a:rPr>
              <a:t>Without any input devices, a computer would only be a display device and not allow users to interact with it, much like a TV.</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Printers</a:t>
            </a:r>
          </a:p>
        </p:txBody>
      </p:sp>
      <p:sp>
        <p:nvSpPr>
          <p:cNvPr id="3" name="Content Placeholder 2"/>
          <p:cNvSpPr>
            <a:spLocks noGrp="1"/>
          </p:cNvSpPr>
          <p:nvPr>
            <p:ph idx="1"/>
          </p:nvPr>
        </p:nvSpPr>
        <p:spPr/>
        <p:txBody>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 device that prints text or illustrations on paper. </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There are two types of printers. </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Impact Printers</a:t>
            </a:r>
          </a:p>
          <a:p>
            <a:pPr marL="576072" lvl="3" indent="-283464">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Non-Impact Printers</a:t>
            </a:r>
          </a:p>
          <a:p>
            <a:pPr marL="365760" lvl="2" indent="-283464">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Impact Printers</a:t>
            </a:r>
          </a:p>
        </p:txBody>
      </p:sp>
      <p:sp>
        <p:nvSpPr>
          <p:cNvPr id="3" name="Content Placeholder 2"/>
          <p:cNvSpPr>
            <a:spLocks noGrp="1"/>
          </p:cNvSpPr>
          <p:nvPr>
            <p:ph idx="1"/>
          </p:nvPr>
        </p:nvSpPr>
        <p:spPr/>
        <p:txBody>
          <a:bodyPr>
            <a:normAutofit fontScale="77500" lnSpcReduction="20000"/>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These printers have a mechanism that touches the paper in order to create an image.</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 two main impact technologies are Dot matrix and Character.</a:t>
            </a:r>
          </a:p>
          <a:p>
            <a:pPr marL="365760" lvl="2" indent="-283464">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Dot matrix </a:t>
            </a:r>
            <a:r>
              <a:rPr lang="en-US" sz="2800" dirty="0" smtClean="0">
                <a:latin typeface="Arabic Typesetting" pitchFamily="66" charset="-78"/>
                <a:cs typeface="Arabic Typesetting" pitchFamily="66" charset="-78"/>
              </a:rPr>
              <a:t>- Dot matrix printers use a series of small pins to strike a ribbon coated with ink, causing the ink to transfer to the paper at the point of impact.</a:t>
            </a:r>
          </a:p>
          <a:p>
            <a:pPr marL="365760" lvl="2" indent="-283464">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Character</a:t>
            </a:r>
            <a:r>
              <a:rPr lang="en-US" sz="2800" dirty="0" smtClean="0">
                <a:latin typeface="Arabic Typesetting" pitchFamily="66" charset="-78"/>
                <a:cs typeface="Arabic Typesetting" pitchFamily="66" charset="-78"/>
              </a:rPr>
              <a:t> - Character printers are basically computerized typewriters. They have a ball or series of bars with actual characters (letters and numbers) embossed on the surface. The appropriate character is struck against the ink ribbon, transferring the character's image to the paper. Character printers are fast and sharp for basic text, but very limited for other use.</a:t>
            </a:r>
          </a:p>
          <a:p>
            <a:pPr marL="365760" lvl="2" indent="-283464">
              <a:spcBef>
                <a:spcPts val="600"/>
              </a:spcBef>
              <a:buClr>
                <a:schemeClr val="bg2">
                  <a:lumMod val="10000"/>
                </a:schemeClr>
              </a:buClr>
              <a:buSzPct val="80000"/>
              <a:buFont typeface="Wingdings 2"/>
              <a:buChar char=""/>
            </a:pPr>
            <a:endParaRPr lang="en-US" sz="2800" b="1" dirty="0" smtClean="0">
              <a:latin typeface="Arabic Typesetting" pitchFamily="66" charset="-78"/>
              <a:cs typeface="Arabic Typesetting" pitchFamily="66" charset="-78"/>
            </a:endParaRPr>
          </a:p>
          <a:p>
            <a:pPr marL="365760" lvl="2" indent="-283464">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a:p>
            <a:pPr marL="365760" lvl="2" indent="-283464">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3" algn="l" rtl="0">
              <a:spcBef>
                <a:spcPct val="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Non-Impact Printers</a:t>
            </a:r>
            <a:r>
              <a:rPr lang="en-US" dirty="0" smtClean="0">
                <a:latin typeface="Arabic Typesetting" pitchFamily="66" charset="-78"/>
                <a:cs typeface="Arabic Typesetting" pitchFamily="66" charset="-78"/>
              </a:rPr>
              <a:t/>
            </a:r>
            <a:br>
              <a:rPr lang="en-US"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normAutofit/>
          </a:bodyPr>
          <a:lstStyle/>
          <a:p>
            <a:pPr marL="365760" lvl="2" indent="-283464">
              <a:lnSpc>
                <a:spcPct val="90000"/>
              </a:lnSpc>
              <a:spcBef>
                <a:spcPts val="600"/>
              </a:spcBef>
              <a:buClr>
                <a:schemeClr val="bg2">
                  <a:lumMod val="10000"/>
                </a:schemeClr>
              </a:buClr>
              <a:buSzPct val="80000"/>
              <a:buFont typeface="Wingdings 2"/>
              <a:buChar char=""/>
            </a:pPr>
            <a:r>
              <a:rPr lang="en-US" sz="2600" dirty="0" smtClean="0">
                <a:latin typeface="Arabic Typesetting" pitchFamily="66" charset="-78"/>
                <a:cs typeface="Arabic Typesetting" pitchFamily="66" charset="-78"/>
              </a:rPr>
              <a:t> These printers do not touch the paper when creating an image.</a:t>
            </a:r>
          </a:p>
          <a:p>
            <a:pPr marL="365760" lvl="2" indent="-283464">
              <a:lnSpc>
                <a:spcPct val="90000"/>
              </a:lnSpc>
              <a:spcBef>
                <a:spcPts val="600"/>
              </a:spcBef>
              <a:buClr>
                <a:schemeClr val="bg2">
                  <a:lumMod val="10000"/>
                </a:schemeClr>
              </a:buClr>
              <a:buSzPct val="80000"/>
              <a:buFont typeface="Wingdings 2"/>
              <a:buChar char=""/>
            </a:pPr>
            <a:r>
              <a:rPr lang="en-US" sz="2600" dirty="0" smtClean="0">
                <a:latin typeface="Arabic Typesetting" pitchFamily="66" charset="-78"/>
                <a:cs typeface="Arabic Typesetting" pitchFamily="66" charset="-78"/>
              </a:rPr>
              <a:t>Non-impact printers include laser printers and ink-jet printers. </a:t>
            </a:r>
          </a:p>
          <a:p>
            <a:pPr marL="365760" lvl="2" indent="-283464">
              <a:lnSpc>
                <a:spcPct val="90000"/>
              </a:lnSpc>
              <a:spcBef>
                <a:spcPts val="600"/>
              </a:spcBef>
              <a:buClr>
                <a:schemeClr val="bg2">
                  <a:lumMod val="10000"/>
                </a:schemeClr>
              </a:buClr>
              <a:buSzPct val="80000"/>
              <a:buFont typeface="Wingdings 2"/>
              <a:buChar char=""/>
            </a:pPr>
            <a:r>
              <a:rPr lang="en-US" sz="2600" b="1" dirty="0" smtClean="0">
                <a:latin typeface="Arabic Typesetting" pitchFamily="66" charset="-78"/>
                <a:cs typeface="Arabic Typesetting" pitchFamily="66" charset="-78"/>
              </a:rPr>
              <a:t>Ink-jet Printers </a:t>
            </a:r>
            <a:r>
              <a:rPr lang="en-US" sz="2600" dirty="0" smtClean="0">
                <a:latin typeface="Arabic Typesetting" pitchFamily="66" charset="-78"/>
                <a:cs typeface="Arabic Typesetting" pitchFamily="66" charset="-78"/>
              </a:rPr>
              <a:t>- use a series of nozzles to spray drops of ink directly on the paper.</a:t>
            </a:r>
          </a:p>
          <a:p>
            <a:pPr marL="365760" lvl="2" indent="-283464">
              <a:lnSpc>
                <a:spcPct val="90000"/>
              </a:lnSpc>
              <a:spcBef>
                <a:spcPts val="600"/>
              </a:spcBef>
              <a:buClr>
                <a:schemeClr val="bg2">
                  <a:lumMod val="10000"/>
                </a:schemeClr>
              </a:buClr>
              <a:buSzPct val="80000"/>
              <a:buFont typeface="Wingdings 2"/>
              <a:buChar char=""/>
            </a:pPr>
            <a:r>
              <a:rPr lang="en-US" sz="2600" b="1" dirty="0" smtClean="0">
                <a:latin typeface="Arabic Typesetting" pitchFamily="66" charset="-78"/>
                <a:cs typeface="Arabic Typesetting" pitchFamily="66" charset="-78"/>
              </a:rPr>
              <a:t>Laser Printer </a:t>
            </a:r>
            <a:r>
              <a:rPr lang="en-US" sz="2600" dirty="0" smtClean="0">
                <a:latin typeface="Arabic Typesetting" pitchFamily="66" charset="-78"/>
                <a:cs typeface="Arabic Typesetting" pitchFamily="66" charset="-78"/>
              </a:rPr>
              <a:t>-  A laser printer is a printer that uses a light to transfer text and images onto paper.</a:t>
            </a:r>
          </a:p>
          <a:p>
            <a:pPr marL="365760" lvl="2" indent="-283464">
              <a:lnSpc>
                <a:spcPct val="90000"/>
              </a:lnSpc>
              <a:spcBef>
                <a:spcPts val="600"/>
              </a:spcBef>
              <a:buClr>
                <a:schemeClr val="bg2">
                  <a:lumMod val="10000"/>
                </a:schemeClr>
              </a:buClr>
              <a:buSzPct val="80000"/>
              <a:buFont typeface="Wingdings 2"/>
              <a:buChar char=""/>
            </a:pPr>
            <a:endParaRPr lang="en-US" sz="2600" dirty="0" smtClean="0">
              <a:latin typeface="Arabic Typesetting" pitchFamily="66" charset="-78"/>
              <a:cs typeface="Arabic Typesetting" pitchFamily="66" charset="-7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Plotters</a:t>
            </a:r>
            <a:endParaRPr lang="en-US" sz="3200" cap="small" dirty="0"/>
          </a:p>
        </p:txBody>
      </p:sp>
      <p:sp>
        <p:nvSpPr>
          <p:cNvPr id="3" name="Content Placeholder 2"/>
          <p:cNvSpPr>
            <a:spLocks noGrp="1"/>
          </p:cNvSpPr>
          <p:nvPr>
            <p:ph idx="1"/>
          </p:nvPr>
        </p:nvSpPr>
        <p:spPr/>
        <p:txBody>
          <a:bodyPr>
            <a:normAutofit/>
          </a:bodyPr>
          <a:lstStyle/>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 device that draws pictures on paper based on commands from a computer.</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Plotters differ from printers in that they draw lines using a pen. </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Multicolor plotters use different-colored pens to draw different colors. </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In general, plotters are considerably more expensive than printers. </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They are used in engineering applications.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Storage</a:t>
            </a:r>
          </a:p>
        </p:txBody>
      </p:sp>
      <p:sp>
        <p:nvSpPr>
          <p:cNvPr id="3" name="Content Placeholder 2"/>
          <p:cNvSpPr>
            <a:spLocks noGrp="1"/>
          </p:cNvSpPr>
          <p:nvPr>
            <p:ph idx="1"/>
          </p:nvPr>
        </p:nvSpPr>
        <p:spPr/>
        <p:txBody>
          <a:bodyPr>
            <a:normAutofit/>
          </a:bodyPr>
          <a:lstStyle/>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An area that holds materials going to or coming from the computer.</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Two main technologies </a:t>
            </a:r>
          </a:p>
          <a:p>
            <a:pPr marL="576072" lvl="3" indent="-283464">
              <a:lnSpc>
                <a:spcPct val="90000"/>
              </a:lnSpc>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Magnetic storage</a:t>
            </a:r>
          </a:p>
          <a:p>
            <a:pPr marL="576072" lvl="3" indent="-283464">
              <a:lnSpc>
                <a:spcPct val="90000"/>
              </a:lnSpc>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Optical Storage</a:t>
            </a:r>
          </a:p>
          <a:p>
            <a:pPr marL="365760" lvl="2" indent="-283464">
              <a:lnSpc>
                <a:spcPct val="90000"/>
              </a:lnSpc>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3" algn="l" rtl="0">
              <a:spcBef>
                <a:spcPct val="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Magnetic </a:t>
            </a:r>
            <a:r>
              <a:rPr lang="en-US" sz="3200" kern="1200" cap="small"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Storage</a:t>
            </a:r>
            <a:r>
              <a:rPr lang="en-US" dirty="0" smtClean="0">
                <a:latin typeface="Arabic Typesetting" pitchFamily="66" charset="-78"/>
                <a:cs typeface="Arabic Typesetting" pitchFamily="66" charset="-78"/>
              </a:rPr>
              <a:t/>
            </a:r>
            <a:br>
              <a:rPr lang="en-US"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normAutofit lnSpcReduction="10000"/>
          </a:bodyPr>
          <a:lstStyle/>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Computer systems need to store data in digital format. One of the most widely used types of digital data storage is magnetic storage. </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This refers to any type of data storage using a magnetized dots. These dots are created, read and erased using magnetic fields created by very tiny electromagnets.</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Magnetic storage is a form of non-volatile storage. This means that the data is not lost when the storage device is not powered.</a:t>
            </a:r>
            <a:r>
              <a:rPr lang="en-US" sz="2800" dirty="0" smtClean="0"/>
              <a:t/>
            </a:r>
            <a:br>
              <a:rPr lang="en-US" sz="2800" dirty="0" smtClean="0"/>
            </a:br>
            <a:endParaRPr lang="en-US" sz="2800" dirty="0" smtClean="0">
              <a:latin typeface="Arabic Typesetting" pitchFamily="66" charset="-78"/>
              <a:cs typeface="Arabic Typesetting" pitchFamily="66" charset="-7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cap="small" dirty="0" smtClean="0"/>
              <a:t/>
            </a:r>
            <a:br>
              <a:rPr lang="en-US" sz="4400" cap="small" dirty="0" smtClean="0"/>
            </a:br>
            <a:r>
              <a:rPr lang="en-US" sz="3600" cap="small" dirty="0" smtClean="0"/>
              <a:t>Types of Magnetic Storage Devices</a:t>
            </a:r>
            <a:r>
              <a:rPr lang="en-US" dirty="0" smtClean="0">
                <a:latin typeface="Arabic Typesetting" pitchFamily="66" charset="-78"/>
                <a:cs typeface="Arabic Typesetting" pitchFamily="66" charset="-78"/>
              </a:rPr>
              <a:t/>
            </a:r>
            <a:br>
              <a:rPr lang="en-US"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normAutofit/>
          </a:bodyPr>
          <a:lstStyle/>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Magnetic Tape</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Magnetic Disks</a:t>
            </a:r>
          </a:p>
          <a:p>
            <a:pPr marL="576072" lvl="3" indent="-283464">
              <a:lnSpc>
                <a:spcPct val="90000"/>
              </a:lnSpc>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Hard Disk</a:t>
            </a:r>
          </a:p>
          <a:p>
            <a:pPr marL="576072" lvl="3" indent="-283464">
              <a:lnSpc>
                <a:spcPct val="90000"/>
              </a:lnSpc>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Floppy Disk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Magnetic Tape</a:t>
            </a:r>
            <a:r>
              <a:rPr lang="en-US" sz="2800" dirty="0" smtClean="0">
                <a:latin typeface="Arabic Typesetting" pitchFamily="66" charset="-78"/>
                <a:cs typeface="Arabic Typesetting" pitchFamily="66" charset="-78"/>
              </a:rPr>
              <a:t/>
            </a:r>
            <a:br>
              <a:rPr lang="en-US" sz="2800"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normAutofit/>
          </a:bodyPr>
          <a:lstStyle/>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In the case of magnetic tape the dots are arranged along the length of along plastic strip which has been coated with a </a:t>
            </a:r>
            <a:r>
              <a:rPr lang="en-US" sz="2800" dirty="0" err="1" smtClean="0">
                <a:latin typeface="Arabic Typesetting" pitchFamily="66" charset="-78"/>
                <a:cs typeface="Arabic Typesetting" pitchFamily="66" charset="-78"/>
              </a:rPr>
              <a:t>magnetizable</a:t>
            </a:r>
            <a:r>
              <a:rPr lang="en-US" sz="2800" dirty="0" smtClean="0">
                <a:latin typeface="Arabic Typesetting" pitchFamily="66" charset="-78"/>
                <a:cs typeface="Arabic Typesetting" pitchFamily="66" charset="-78"/>
              </a:rPr>
              <a:t> layer (audio and video tapes use a similar technology).</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Tapes are used where large amounts of data need to be stored, but where quick access to individual files is not required. A typical use is for data back-up (lots of data, but rarely only accessed in an emergency)</a:t>
            </a:r>
            <a:r>
              <a:rPr lang="en-US" sz="2800" dirty="0" smtClean="0"/>
              <a:t/>
            </a:r>
            <a:br>
              <a:rPr lang="en-US" sz="2800" dirty="0" smtClean="0"/>
            </a:br>
            <a:endParaRPr lang="en-US" sz="2800" dirty="0" smtClean="0">
              <a:latin typeface="Arabic Typesetting" pitchFamily="66" charset="-78"/>
              <a:cs typeface="Arabic Typesetting" pitchFamily="66" charset="-7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Magnetic Disks</a:t>
            </a:r>
            <a:r>
              <a:rPr lang="en-US" sz="2800" dirty="0" smtClean="0">
                <a:latin typeface="Arabic Typesetting" pitchFamily="66" charset="-78"/>
                <a:cs typeface="Arabic Typesetting" pitchFamily="66" charset="-78"/>
              </a:rPr>
              <a:t/>
            </a:r>
            <a:br>
              <a:rPr lang="en-US" sz="2800"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normAutofit/>
          </a:bodyPr>
          <a:lstStyle/>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In the case of magnetic discs (e.g. floppy disc or hard-drive), the dots are arranged in circles on the surface of a plastic, metal or glass disc that has a </a:t>
            </a:r>
            <a:r>
              <a:rPr lang="en-US" sz="2800" dirty="0" err="1" smtClean="0">
                <a:latin typeface="Arabic Typesetting" pitchFamily="66" charset="-78"/>
                <a:cs typeface="Arabic Typesetting" pitchFamily="66" charset="-78"/>
              </a:rPr>
              <a:t>magnetizable</a:t>
            </a:r>
            <a:r>
              <a:rPr lang="en-US" sz="2800" dirty="0" smtClean="0">
                <a:latin typeface="Arabic Typesetting" pitchFamily="66" charset="-78"/>
                <a:cs typeface="Arabic Typesetting" pitchFamily="66" charset="-78"/>
              </a:rPr>
              <a:t> coating.</a:t>
            </a:r>
          </a:p>
          <a:p>
            <a:pPr marL="365760" lvl="2" indent="-283464">
              <a:lnSpc>
                <a:spcPct val="90000"/>
              </a:lnSpc>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Hard Drives </a:t>
            </a:r>
            <a:r>
              <a:rPr lang="en-US" sz="2800" dirty="0" smtClean="0">
                <a:latin typeface="Arabic Typesetting" pitchFamily="66" charset="-78"/>
                <a:cs typeface="Arabic Typesetting" pitchFamily="66" charset="-78"/>
              </a:rPr>
              <a:t>- Hard-drives have a very large storage capacity (up to 1TB). They can be used to store vast amounts of data. Hard-drives are random access devices and can be used to store all types of films, including huge files such as movies. Data access speeds are very fast.</a:t>
            </a:r>
          </a:p>
          <a:p>
            <a:pPr marL="365760" lvl="2" indent="-283464">
              <a:lnSpc>
                <a:spcPct val="90000"/>
              </a:lnSpc>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a:p>
            <a:pPr marL="365760" lvl="2" indent="-283464">
              <a:lnSpc>
                <a:spcPct val="90000"/>
              </a:lnSpc>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cap="small" dirty="0" smtClean="0"/>
              <a:t/>
            </a:r>
            <a:br>
              <a:rPr lang="en-US" sz="4400" cap="small" dirty="0" smtClean="0"/>
            </a:br>
            <a:r>
              <a:rPr lang="en-US" sz="3600" cap="small" dirty="0" smtClean="0"/>
              <a:t>Magnetic Disks</a:t>
            </a:r>
            <a:r>
              <a:rPr lang="en-US" sz="4000" dirty="0" smtClean="0">
                <a:latin typeface="Arabic Typesetting" pitchFamily="66" charset="-78"/>
                <a:cs typeface="Arabic Typesetting" pitchFamily="66" charset="-78"/>
              </a:rPr>
              <a:t/>
            </a:r>
            <a:br>
              <a:rPr lang="en-US" sz="4000"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lstStyle/>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Floppy Disc - A removable, portable, cheap, low-capacity (1.44MB) storage medium. Floppy discs are random access devices used for transfer small amounts of data between computers, or to back-up small files, etc. Access times are slow. Almost every PC used to have a floppy disc drive. These are obsolete now, having been replaced by higher capacity technology such as CD-ROMs, DVDs and USB memory sticks.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Kinds of Input Hardware</a:t>
            </a:r>
          </a:p>
        </p:txBody>
      </p:sp>
      <p:sp>
        <p:nvSpPr>
          <p:cNvPr id="3" name="Content Placeholder 2"/>
          <p:cNvSpPr>
            <a:spLocks noGrp="1"/>
          </p:cNvSpPr>
          <p:nvPr>
            <p:ph idx="1"/>
          </p:nvPr>
        </p:nvSpPr>
        <p:spPr/>
        <p:txBody>
          <a:bodyPr/>
          <a:lstStyle/>
          <a:p>
            <a:pPr>
              <a:buClr>
                <a:schemeClr val="bg2">
                  <a:lumMod val="10000"/>
                </a:schemeClr>
              </a:buClr>
            </a:pPr>
            <a:r>
              <a:rPr lang="en-US" sz="2800" dirty="0" smtClean="0">
                <a:latin typeface="Arabic Typesetting" pitchFamily="66" charset="-78"/>
                <a:cs typeface="Arabic Typesetting" pitchFamily="66" charset="-78"/>
              </a:rPr>
              <a:t>Keyboard devices</a:t>
            </a:r>
          </a:p>
          <a:p>
            <a:pPr>
              <a:buClr>
                <a:schemeClr val="bg2">
                  <a:lumMod val="10000"/>
                </a:schemeClr>
              </a:buClr>
            </a:pPr>
            <a:r>
              <a:rPr lang="en-US" sz="2800" dirty="0" smtClean="0">
                <a:latin typeface="Arabic Typesetting" pitchFamily="66" charset="-78"/>
                <a:cs typeface="Arabic Typesetting" pitchFamily="66" charset="-78"/>
              </a:rPr>
              <a:t>Direct-entry devices, or Non-keyboard devices</a:t>
            </a:r>
          </a:p>
          <a:p>
            <a:pPr marL="274320" indent="-274320">
              <a:spcBef>
                <a:spcPts val="0"/>
              </a:spcBef>
              <a:buClr>
                <a:schemeClr val="tx2">
                  <a:lumMod val="50000"/>
                </a:schemeClr>
              </a:buClr>
            </a:pPr>
            <a:endParaRPr lang="en-US" sz="2800" dirty="0" smtClean="0">
              <a:latin typeface="Arabic Typesetting" pitchFamily="66" charset="-78"/>
              <a:cs typeface="Arabic Typesetting" pitchFamily="66" charset="-78"/>
            </a:endParaRPr>
          </a:p>
          <a:p>
            <a:pPr marL="596646" indent="-514350">
              <a:buClr>
                <a:schemeClr val="tx2">
                  <a:lumMod val="50000"/>
                </a:schemeClr>
              </a:buClr>
              <a:buNone/>
            </a:pPr>
            <a:endParaRPr lang="en-US" sz="2800" dirty="0" smtClean="0">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Optical Storage </a:t>
            </a:r>
          </a:p>
        </p:txBody>
      </p:sp>
      <p:sp>
        <p:nvSpPr>
          <p:cNvPr id="3" name="Content Placeholder 2"/>
          <p:cNvSpPr>
            <a:spLocks noGrp="1"/>
          </p:cNvSpPr>
          <p:nvPr>
            <p:ph idx="1"/>
          </p:nvPr>
        </p:nvSpPr>
        <p:spPr/>
        <p:txBody>
          <a:bodyPr>
            <a:normAutofit lnSpcReduction="10000"/>
          </a:bodyPr>
          <a:lstStyle/>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Optical storage devices save data as patterns of dots that can be read using light. </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Dots can be created using the laser beam. The beam is used in a high-power mode to actually mark the surface of the medium, making a dot. This process is known as ‘burning’ data onto a disc.</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In optical-storage technology, a laser beam encodes digital data onto an optical, or laser, disk in the form of tiny pits arranged in concentric tracks on the disk’s surface.</a:t>
            </a:r>
          </a:p>
          <a:p>
            <a:pPr marL="365760" lvl="2" indent="-283464">
              <a:lnSpc>
                <a:spcPct val="90000"/>
              </a:lnSpc>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Types of Optical Storage </a:t>
            </a:r>
          </a:p>
        </p:txBody>
      </p:sp>
      <p:sp>
        <p:nvSpPr>
          <p:cNvPr id="3" name="Content Placeholder 2"/>
          <p:cNvSpPr>
            <a:spLocks noGrp="1"/>
          </p:cNvSpPr>
          <p:nvPr>
            <p:ph idx="1"/>
          </p:nvPr>
        </p:nvSpPr>
        <p:spPr/>
        <p:txBody>
          <a:bodyPr/>
          <a:lstStyle/>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Read-Only Optical Discs</a:t>
            </a:r>
          </a:p>
          <a:p>
            <a:pPr marL="576072" lvl="3" indent="-283464">
              <a:lnSpc>
                <a:spcPct val="90000"/>
              </a:lnSpc>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CD-ROM</a:t>
            </a:r>
          </a:p>
          <a:p>
            <a:pPr marL="576072" lvl="3" indent="-283464">
              <a:lnSpc>
                <a:spcPct val="90000"/>
              </a:lnSpc>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DVD-ROM</a:t>
            </a:r>
          </a:p>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Recordable Optical Discs</a:t>
            </a:r>
          </a:p>
          <a:p>
            <a:pPr marL="576072" lvl="3" indent="-283464">
              <a:lnSpc>
                <a:spcPct val="90000"/>
              </a:lnSpc>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CD-R and DVD-R</a:t>
            </a:r>
          </a:p>
          <a:p>
            <a:pPr marL="576072" lvl="3" indent="-283464">
              <a:lnSpc>
                <a:spcPct val="90000"/>
              </a:lnSpc>
              <a:spcBef>
                <a:spcPts val="600"/>
              </a:spcBef>
              <a:buClr>
                <a:schemeClr val="bg2">
                  <a:lumMod val="10000"/>
                </a:schemeClr>
              </a:buClr>
              <a:buSzPct val="80000"/>
              <a:buFont typeface="Wingdings 2"/>
              <a:buChar char=""/>
            </a:pPr>
            <a:r>
              <a:rPr lang="en-US" dirty="0" smtClean="0">
                <a:latin typeface="Arabic Typesetting" pitchFamily="66" charset="-78"/>
                <a:cs typeface="Arabic Typesetting" pitchFamily="66" charset="-78"/>
              </a:rPr>
              <a:t>CD-RW and DVD-RW</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Read-Only Optical Discs</a:t>
            </a:r>
            <a:r>
              <a:rPr lang="en-US" sz="2800" dirty="0" smtClean="0">
                <a:latin typeface="Arabic Typesetting" pitchFamily="66" charset="-78"/>
                <a:cs typeface="Arabic Typesetting" pitchFamily="66" charset="-78"/>
              </a:rPr>
              <a:t/>
            </a:r>
            <a:br>
              <a:rPr lang="en-US" sz="2800"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normAutofit/>
          </a:bodyPr>
          <a:lstStyle/>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Read-only optical discs have data written onto them when they are manufactured. This data cannot be changed. </a:t>
            </a:r>
          </a:p>
          <a:p>
            <a:pPr marL="365760" lvl="2" indent="-283464">
              <a:lnSpc>
                <a:spcPct val="90000"/>
              </a:lnSpc>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CD-ROM</a:t>
            </a:r>
            <a:r>
              <a:rPr lang="en-US" sz="2800" dirty="0" smtClean="0">
                <a:latin typeface="Arabic Typesetting" pitchFamily="66" charset="-78"/>
                <a:cs typeface="Arabic Typesetting" pitchFamily="66" charset="-78"/>
              </a:rPr>
              <a:t> - Compact Disc - Read-Only Memory (CD-ROM) discs can hold around 800MB of data. The data cannot be altered (non-volatile), so cannot be accidently deleted. CD-ROMs are random-access devices. </a:t>
            </a:r>
          </a:p>
          <a:p>
            <a:pPr marL="365760" lvl="2" indent="-283464">
              <a:lnSpc>
                <a:spcPct val="90000"/>
              </a:lnSpc>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a:p>
            <a:pPr marL="365760" lvl="2" indent="-283464">
              <a:lnSpc>
                <a:spcPct val="90000"/>
              </a:lnSpc>
              <a:spcBef>
                <a:spcPts val="600"/>
              </a:spcBef>
              <a:buClr>
                <a:schemeClr val="bg2">
                  <a:lumMod val="10000"/>
                </a:schemeClr>
              </a:buClr>
              <a:buSzPct val="80000"/>
              <a:buFont typeface="Wingdings 2"/>
              <a:buChar char=""/>
            </a:pPr>
            <a:endParaRPr lang="en-US" sz="2800" dirty="0">
              <a:latin typeface="Arabic Typesetting" pitchFamily="66" charset="-78"/>
              <a:cs typeface="Arabic Typesetting" pitchFamily="66" charset="-7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cap="small" dirty="0" smtClean="0"/>
              <a:t/>
            </a:r>
            <a:br>
              <a:rPr lang="en-US" sz="3600" cap="small" dirty="0" smtClean="0"/>
            </a:br>
            <a:r>
              <a:rPr lang="en-US" sz="3600" cap="small" dirty="0" smtClean="0"/>
              <a:t>Read-Only Optical Discs</a:t>
            </a:r>
            <a:r>
              <a:rPr lang="en-US" sz="4000" dirty="0" smtClean="0">
                <a:latin typeface="Arabic Typesetting" pitchFamily="66" charset="-78"/>
                <a:cs typeface="Arabic Typesetting" pitchFamily="66" charset="-78"/>
              </a:rPr>
              <a:t/>
            </a:r>
            <a:br>
              <a:rPr lang="en-US" sz="4000"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lstStyle/>
          <a:p>
            <a:pPr marL="365760" lvl="2" indent="-283464">
              <a:lnSpc>
                <a:spcPct val="90000"/>
              </a:lnSpc>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DVD-ROM</a:t>
            </a:r>
            <a:r>
              <a:rPr lang="en-US" sz="2800" dirty="0" smtClean="0">
                <a:latin typeface="Arabic Typesetting" pitchFamily="66" charset="-78"/>
                <a:cs typeface="Arabic Typesetting" pitchFamily="66" charset="-78"/>
              </a:rPr>
              <a:t>- Digital Versatile Disc - Read-Only Memory (DVD-ROM) discs can hold around 4.7GB of data. DVD-ROMs are used in the same way as CD-ROMs (see above) but, since they can hold more data, they are also used to store high-quality video.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Recordable Optical Discs</a:t>
            </a:r>
            <a:r>
              <a:rPr lang="en-US" sz="2800" dirty="0" smtClean="0">
                <a:latin typeface="Arabic Typesetting" pitchFamily="66" charset="-78"/>
                <a:cs typeface="Arabic Typesetting" pitchFamily="66" charset="-78"/>
              </a:rPr>
              <a:t/>
            </a:r>
            <a:br>
              <a:rPr lang="en-US" sz="2800"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normAutofit/>
          </a:bodyPr>
          <a:lstStyle/>
          <a:p>
            <a:pPr marL="365760" lvl="2" indent="-283464">
              <a:lnSpc>
                <a:spcPct val="9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Recordable optical discs can have data written onto them (‘burnt’) by a computer user using a special disc drive (a disc ‘burner’).</a:t>
            </a:r>
          </a:p>
          <a:p>
            <a:pPr marL="365760" lvl="2" indent="-283464">
              <a:lnSpc>
                <a:spcPct val="90000"/>
              </a:lnSpc>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CD-R and DVD-R </a:t>
            </a:r>
            <a:r>
              <a:rPr lang="en-US" sz="2800" dirty="0" smtClean="0">
                <a:latin typeface="Arabic Typesetting" pitchFamily="66" charset="-78"/>
                <a:cs typeface="Arabic Typesetting" pitchFamily="66" charset="-78"/>
              </a:rPr>
              <a:t>- CD-Recordable (CD-R) and DVD-recordable (DVD-R) discs can have data burnt onto them, but not erased. You can keep adding data until the disc is full, but you cannot remove any data or re-use a full disc. </a:t>
            </a:r>
          </a:p>
          <a:p>
            <a:pPr marL="365760" lvl="2" indent="-283464">
              <a:lnSpc>
                <a:spcPct val="90000"/>
              </a:lnSpc>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cap="small" dirty="0" smtClean="0"/>
              <a:t/>
            </a:r>
            <a:br>
              <a:rPr lang="en-US" sz="3600" cap="small" dirty="0" smtClean="0"/>
            </a:br>
            <a:r>
              <a:rPr lang="en-US" sz="3600" cap="small" dirty="0" smtClean="0"/>
              <a:t>Recordable Optical Discs</a:t>
            </a:r>
            <a:r>
              <a:rPr lang="en-US" sz="4000" dirty="0" smtClean="0">
                <a:latin typeface="Arabic Typesetting" pitchFamily="66" charset="-78"/>
                <a:cs typeface="Arabic Typesetting" pitchFamily="66" charset="-78"/>
              </a:rPr>
              <a:t/>
            </a:r>
            <a:br>
              <a:rPr lang="en-US" sz="4000"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lstStyle/>
          <a:p>
            <a:pPr marL="365760" lvl="2" indent="-283464">
              <a:lnSpc>
                <a:spcPct val="90000"/>
              </a:lnSpc>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CD-RW and DVD-RW </a:t>
            </a:r>
            <a:r>
              <a:rPr lang="en-US" sz="2800" dirty="0" smtClean="0">
                <a:latin typeface="Arabic Typesetting" pitchFamily="66" charset="-78"/>
                <a:cs typeface="Arabic Typesetting" pitchFamily="66" charset="-78"/>
              </a:rPr>
              <a:t>- CD-Re Writable (CD-RW) and DVD-Re Writable (DVD-RW) discs, unlike CD-Rs and DVD-Rs, can have data burnt onto them and also erased so that the discs can be re-used.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Keyboard devices</a:t>
            </a:r>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 </a:t>
            </a:r>
            <a:r>
              <a:rPr lang="en-US" sz="2800" b="1" dirty="0" smtClean="0">
                <a:latin typeface="Arabic Typesetting" pitchFamily="66" charset="-78"/>
                <a:cs typeface="Arabic Typesetting" pitchFamily="66" charset="-78"/>
              </a:rPr>
              <a:t>Keyboard</a:t>
            </a:r>
            <a:r>
              <a:rPr lang="en-US" sz="2800" dirty="0" smtClean="0">
                <a:latin typeface="Arabic Typesetting" pitchFamily="66" charset="-78"/>
                <a:cs typeface="Arabic Typesetting" pitchFamily="66" charset="-78"/>
              </a:rPr>
              <a:t> - A keyboard is an input device that looks like a typewriter keyboard but has additional keys.</a:t>
            </a:r>
          </a:p>
          <a:p>
            <a:pPr>
              <a:buClr>
                <a:schemeClr val="bg2">
                  <a:lumMod val="10000"/>
                </a:schemeClr>
              </a:buClr>
              <a:buNone/>
            </a:pPr>
            <a:endParaRPr lang="en-US" sz="2800" dirty="0" smtClean="0">
              <a:latin typeface="Arabic Typesetting" pitchFamily="66" charset="-78"/>
              <a:cs typeface="Arabic Typesetting" pitchFamily="66" charset="-78"/>
            </a:endParaRPr>
          </a:p>
          <a:p>
            <a:pPr>
              <a:buClr>
                <a:schemeClr val="bg2">
                  <a:lumMod val="10000"/>
                </a:schemeClr>
              </a:buClr>
            </a:pPr>
            <a:r>
              <a:rPr lang="en-US" sz="2800" dirty="0" smtClean="0">
                <a:latin typeface="Arabic Typesetting" pitchFamily="66" charset="-78"/>
                <a:cs typeface="Arabic Typesetting" pitchFamily="66" charset="-78"/>
              </a:rPr>
              <a:t>Character Keys (A-Z, 0-9,*,&amp;,# etc)</a:t>
            </a:r>
          </a:p>
          <a:p>
            <a:pPr>
              <a:buClr>
                <a:schemeClr val="bg2">
                  <a:lumMod val="10000"/>
                </a:schemeClr>
              </a:buClr>
            </a:pPr>
            <a:r>
              <a:rPr lang="en-US" sz="2800" dirty="0" smtClean="0">
                <a:latin typeface="Arabic Typesetting" pitchFamily="66" charset="-78"/>
                <a:cs typeface="Arabic Typesetting" pitchFamily="66" charset="-78"/>
              </a:rPr>
              <a:t>Function Keys (F1, F2- F10)</a:t>
            </a:r>
          </a:p>
          <a:p>
            <a:pPr>
              <a:buClr>
                <a:schemeClr val="bg2">
                  <a:lumMod val="10000"/>
                </a:schemeClr>
              </a:buClr>
            </a:pPr>
            <a:r>
              <a:rPr lang="en-US" sz="2800" dirty="0" smtClean="0">
                <a:latin typeface="Arabic Typesetting" pitchFamily="66" charset="-78"/>
                <a:cs typeface="Arabic Typesetting" pitchFamily="66" charset="-78"/>
              </a:rPr>
              <a:t>Special Keys (Enter, Ctrl, Alt, Del etc)</a:t>
            </a:r>
          </a:p>
          <a:p>
            <a:pPr>
              <a:buClr>
                <a:schemeClr val="bg2">
                  <a:lumMod val="10000"/>
                </a:schemeClr>
              </a:buClr>
            </a:pPr>
            <a:r>
              <a:rPr lang="en-US" sz="2800" dirty="0" smtClean="0">
                <a:latin typeface="Arabic Typesetting" pitchFamily="66" charset="-78"/>
                <a:cs typeface="Arabic Typesetting" pitchFamily="66" charset="-78"/>
              </a:rPr>
              <a:t>Numeric keys (num pad)</a:t>
            </a:r>
          </a:p>
          <a:p>
            <a:pPr>
              <a:buClr>
                <a:schemeClr val="bg2">
                  <a:lumMod val="10000"/>
                </a:schemeClr>
              </a:buClr>
            </a:pPr>
            <a:r>
              <a:rPr lang="en-US" sz="2800" dirty="0" smtClean="0">
                <a:latin typeface="Arabic Typesetting" pitchFamily="66" charset="-78"/>
                <a:cs typeface="Arabic Typesetting" pitchFamily="66" charset="-78"/>
              </a:rPr>
              <a:t>Cursor-movement keys </a:t>
            </a:r>
          </a:p>
          <a:p>
            <a:pPr>
              <a:buClr>
                <a:schemeClr val="bg2">
                  <a:lumMod val="10000"/>
                </a:schemeClr>
              </a:buClr>
            </a:pPr>
            <a:endParaRPr lang="en-US" sz="2800" dirty="0" smtClean="0">
              <a:latin typeface="Arabic Typesetting" pitchFamily="66" charset="-78"/>
              <a:cs typeface="Arabic Typesetting" pitchFamily="66" charset="-78"/>
            </a:endParaRPr>
          </a:p>
        </p:txBody>
      </p:sp>
      <p:cxnSp>
        <p:nvCxnSpPr>
          <p:cNvPr id="6" name="Straight Arrow Connector 5"/>
          <p:cNvCxnSpPr/>
          <p:nvPr/>
        </p:nvCxnSpPr>
        <p:spPr>
          <a:xfrm rot="5400000">
            <a:off x="4801394" y="5028406"/>
            <a:ext cx="457200" cy="1588"/>
          </a:xfrm>
          <a:prstGeom prst="straightConnector1">
            <a:avLst/>
          </a:prstGeom>
          <a:ln w="38100">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43400" y="5181600"/>
            <a:ext cx="457200" cy="1588"/>
          </a:xfrm>
          <a:prstGeom prst="straightConnector1">
            <a:avLst/>
          </a:prstGeom>
          <a:ln w="28575">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5257800" y="5181600"/>
            <a:ext cx="457200" cy="1588"/>
          </a:xfrm>
          <a:prstGeom prst="straightConnector1">
            <a:avLst/>
          </a:prstGeom>
          <a:ln w="28575">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Non-Keyboard Input Device</a:t>
            </a:r>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Scanning devices</a:t>
            </a:r>
          </a:p>
          <a:p>
            <a:pPr>
              <a:buClr>
                <a:schemeClr val="bg2">
                  <a:lumMod val="10000"/>
                </a:schemeClr>
              </a:buClr>
            </a:pPr>
            <a:r>
              <a:rPr lang="en-US" sz="2800" dirty="0" smtClean="0">
                <a:latin typeface="Arabic Typesetting" pitchFamily="66" charset="-78"/>
                <a:cs typeface="Arabic Typesetting" pitchFamily="66" charset="-78"/>
              </a:rPr>
              <a:t> Voice Input Devices</a:t>
            </a:r>
          </a:p>
          <a:p>
            <a:pPr>
              <a:buClr>
                <a:schemeClr val="bg2">
                  <a:lumMod val="10000"/>
                </a:schemeClr>
              </a:buClr>
            </a:pPr>
            <a:r>
              <a:rPr lang="en-US" sz="2800" dirty="0" smtClean="0">
                <a:latin typeface="Arabic Typesetting" pitchFamily="66" charset="-78"/>
                <a:cs typeface="Arabic Typesetting" pitchFamily="66" charset="-78"/>
              </a:rPr>
              <a:t> Pointing Devices</a:t>
            </a:r>
          </a:p>
          <a:p>
            <a:pPr marL="795528" lvl="2" indent="-274320">
              <a:spcBef>
                <a:spcPts val="0"/>
              </a:spcBef>
              <a:buClr>
                <a:schemeClr val="tx2">
                  <a:lumMod val="50000"/>
                </a:schemeClr>
              </a:buClr>
              <a:buNone/>
            </a:pPr>
            <a:endParaRPr lang="en-US" dirty="0" smtClean="0">
              <a:latin typeface="Arabic Typesetting" pitchFamily="66" charset="-78"/>
              <a:cs typeface="Arabic Typesetting" pitchFamily="66" charset="-7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Scanning Devices</a:t>
            </a:r>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Scanning devices use light-sensitive equipment to record data in the form of barcode, text or graphics.</a:t>
            </a:r>
          </a:p>
        </p:txBody>
      </p:sp>
      <p:pic>
        <p:nvPicPr>
          <p:cNvPr id="5" name="Picture 4" descr="scanner"/>
          <p:cNvPicPr>
            <a:picLocks noChangeAspect="1" noChangeArrowheads="1"/>
          </p:cNvPicPr>
          <p:nvPr/>
        </p:nvPicPr>
        <p:blipFill>
          <a:blip r:embed="rId2"/>
          <a:srcRect/>
          <a:stretch>
            <a:fillRect/>
          </a:stretch>
        </p:blipFill>
        <p:spPr bwMode="auto">
          <a:xfrm>
            <a:off x="5562600" y="3505200"/>
            <a:ext cx="2438400" cy="1236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Main Scanning devices</a:t>
            </a:r>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Bar-Code Readers</a:t>
            </a:r>
          </a:p>
          <a:p>
            <a:pPr>
              <a:buClr>
                <a:schemeClr val="bg2">
                  <a:lumMod val="10000"/>
                </a:schemeClr>
              </a:buClr>
            </a:pPr>
            <a:r>
              <a:rPr lang="en-US" sz="2800" dirty="0" smtClean="0">
                <a:latin typeface="Arabic Typesetting" pitchFamily="66" charset="-78"/>
                <a:cs typeface="Arabic Typesetting" pitchFamily="66" charset="-78"/>
              </a:rPr>
              <a:t> Image Scanners</a:t>
            </a:r>
          </a:p>
          <a:p>
            <a:pPr>
              <a:buClr>
                <a:schemeClr val="bg2">
                  <a:lumMod val="10000"/>
                </a:schemeClr>
              </a:buClr>
            </a:pPr>
            <a:r>
              <a:rPr lang="en-US" sz="2800" dirty="0" smtClean="0">
                <a:latin typeface="Arabic Typesetting" pitchFamily="66" charset="-78"/>
                <a:cs typeface="Arabic Typesetting" pitchFamily="66" charset="-78"/>
              </a:rPr>
              <a:t> Smart Card</a:t>
            </a:r>
          </a:p>
          <a:p>
            <a:pPr>
              <a:buClr>
                <a:schemeClr val="bg2">
                  <a:lumMod val="10000"/>
                </a:schemeClr>
              </a:buClr>
            </a:pPr>
            <a:r>
              <a:rPr lang="en-US" sz="2800" dirty="0" smtClean="0">
                <a:latin typeface="Arabic Typesetting" pitchFamily="66" charset="-78"/>
                <a:cs typeface="Arabic Typesetting" pitchFamily="66" charset="-78"/>
              </a:rPr>
              <a:t>Fax Machine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Voice–Input Device</a:t>
            </a: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Voice input devices or voice-recognition system, convert spoken words into computer-useable code.</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Examples are Mick</a:t>
            </a:r>
          </a:p>
          <a:p>
            <a:pPr marL="795528" lvl="2" indent="-274320">
              <a:spcBef>
                <a:spcPts val="0"/>
              </a:spcBef>
              <a:buClr>
                <a:schemeClr val="tx2">
                  <a:lumMod val="50000"/>
                </a:schemeClr>
              </a:buClr>
              <a:buSzPct val="80000"/>
              <a:buNone/>
            </a:pPr>
            <a:endParaRPr lang="en-US" dirty="0" smtClean="0">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Pointing Devices</a:t>
            </a: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 pointing device is a hardware input device that allows the user to move the mouse pointer.</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It is used to control the movement of a cursor on a computer screen.</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 kind of direct-entry input devices known as pointing devices.</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Examples are Mouse, Trackball, Joystick and Touch screen etc.</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663</TotalTime>
  <Words>903</Words>
  <Application>Microsoft Office PowerPoint</Application>
  <PresentationFormat>On-screen Show (4:3)</PresentationFormat>
  <Paragraphs>152</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Solstice</vt:lpstr>
      <vt:lpstr>Computer System </vt:lpstr>
      <vt:lpstr>Input Devices</vt:lpstr>
      <vt:lpstr>Kinds of Input Hardware</vt:lpstr>
      <vt:lpstr>Keyboard devices</vt:lpstr>
      <vt:lpstr>Non-Keyboard Input Device</vt:lpstr>
      <vt:lpstr>Scanning Devices</vt:lpstr>
      <vt:lpstr>Main Scanning devices</vt:lpstr>
      <vt:lpstr>Voice–Input Device</vt:lpstr>
      <vt:lpstr>Pointing Devices</vt:lpstr>
      <vt:lpstr>Output Devices</vt:lpstr>
      <vt:lpstr>Soft Copy</vt:lpstr>
      <vt:lpstr>Monitor</vt:lpstr>
      <vt:lpstr>Types of Monitors</vt:lpstr>
      <vt:lpstr>CRT Monitors</vt:lpstr>
      <vt:lpstr>LCD Monitors</vt:lpstr>
      <vt:lpstr>LED Monitors</vt:lpstr>
      <vt:lpstr>Voice output devices </vt:lpstr>
      <vt:lpstr>Sound Output Devices (Multimedia Systems) </vt:lpstr>
      <vt:lpstr>Hard Copy </vt:lpstr>
      <vt:lpstr>Printers</vt:lpstr>
      <vt:lpstr>Impact Printers</vt:lpstr>
      <vt:lpstr>Non-Impact Printers </vt:lpstr>
      <vt:lpstr>Plotters</vt:lpstr>
      <vt:lpstr>Storage</vt:lpstr>
      <vt:lpstr>Magnetic Storage </vt:lpstr>
      <vt:lpstr> Types of Magnetic Storage Devices </vt:lpstr>
      <vt:lpstr>Magnetic Tape </vt:lpstr>
      <vt:lpstr>Magnetic Disks </vt:lpstr>
      <vt:lpstr> Magnetic Disks </vt:lpstr>
      <vt:lpstr>Optical Storage </vt:lpstr>
      <vt:lpstr>Types of Optical Storage </vt:lpstr>
      <vt:lpstr>Read-Only Optical Discs </vt:lpstr>
      <vt:lpstr> Read-Only Optical Discs </vt:lpstr>
      <vt:lpstr>Recordable Optical Discs </vt:lpstr>
      <vt:lpstr> Recordable Optical Discs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Education Course CE</dc:title>
  <dc:creator>Muhammad Wasim</dc:creator>
  <cp:lastModifiedBy>Miss-Saima</cp:lastModifiedBy>
  <cp:revision>203</cp:revision>
  <dcterms:created xsi:type="dcterms:W3CDTF">2014-08-07T17:22:43Z</dcterms:created>
  <dcterms:modified xsi:type="dcterms:W3CDTF">2016-08-01T09:03:49Z</dcterms:modified>
</cp:coreProperties>
</file>