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316" r:id="rId3"/>
    <p:sldId id="317" r:id="rId4"/>
    <p:sldId id="318" r:id="rId5"/>
    <p:sldId id="324" r:id="rId6"/>
    <p:sldId id="319" r:id="rId7"/>
    <p:sldId id="325" r:id="rId8"/>
    <p:sldId id="257" r:id="rId9"/>
    <p:sldId id="258" r:id="rId10"/>
    <p:sldId id="308" r:id="rId11"/>
    <p:sldId id="309" r:id="rId12"/>
    <p:sldId id="310" r:id="rId13"/>
    <p:sldId id="259" r:id="rId14"/>
    <p:sldId id="260" r:id="rId15"/>
    <p:sldId id="261" r:id="rId16"/>
    <p:sldId id="311" r:id="rId17"/>
    <p:sldId id="307" r:id="rId18"/>
    <p:sldId id="312" r:id="rId19"/>
    <p:sldId id="315" r:id="rId20"/>
    <p:sldId id="313" r:id="rId21"/>
    <p:sldId id="314" r:id="rId22"/>
    <p:sldId id="262" r:id="rId23"/>
    <p:sldId id="263" r:id="rId24"/>
    <p:sldId id="306" r:id="rId25"/>
    <p:sldId id="265" r:id="rId26"/>
    <p:sldId id="320" r:id="rId27"/>
    <p:sldId id="341" r:id="rId28"/>
    <p:sldId id="326" r:id="rId29"/>
    <p:sldId id="327" r:id="rId30"/>
    <p:sldId id="328" r:id="rId31"/>
    <p:sldId id="329" r:id="rId32"/>
    <p:sldId id="285" r:id="rId33"/>
    <p:sldId id="340" r:id="rId34"/>
    <p:sldId id="343" r:id="rId35"/>
    <p:sldId id="344" r:id="rId36"/>
    <p:sldId id="321" r:id="rId37"/>
    <p:sldId id="322" r:id="rId38"/>
    <p:sldId id="337" r:id="rId39"/>
    <p:sldId id="345" r:id="rId40"/>
    <p:sldId id="323" r:id="rId41"/>
    <p:sldId id="330" r:id="rId42"/>
    <p:sldId id="331" r:id="rId43"/>
    <p:sldId id="332" r:id="rId44"/>
    <p:sldId id="335" r:id="rId45"/>
    <p:sldId id="336" r:id="rId46"/>
    <p:sldId id="342" r:id="rId47"/>
    <p:sldId id="333" r:id="rId48"/>
    <p:sldId id="33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60"/>
  </p:normalViewPr>
  <p:slideViewPr>
    <p:cSldViewPr>
      <p:cViewPr>
        <p:scale>
          <a:sx n="75" d="100"/>
          <a:sy n="75" d="100"/>
        </p:scale>
        <p:origin x="-136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F0386D-6AAC-4F66-A392-582E15101FC5}" type="datetimeFigureOut">
              <a:rPr lang="en-US" smtClean="0"/>
              <a:pPr/>
              <a:t>9/22/2014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AB549-CC80-4853-9F2A-76AD7ECAE8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AB549-CC80-4853-9F2A-76AD7ECAE8D6}"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7412F0-86CC-44E2-ABED-60CE46F275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AF78F9-5B19-40F4-A333-BF1488DC5B7E}" type="datetimeFigureOut">
              <a:rPr lang="en-US" smtClean="0"/>
              <a:pPr/>
              <a:t>9/22/2014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D7412F0-86CC-44E2-ABED-60CE46F2754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AF78F9-5B19-40F4-A333-BF1488DC5B7E}" type="datetimeFigureOut">
              <a:rPr lang="en-US" smtClean="0"/>
              <a:pPr/>
              <a:t>9/22/2014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D7412F0-86CC-44E2-ABED-60CE46F2754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3600"/>
            <a:ext cx="7406640" cy="1472184"/>
          </a:xfrm>
        </p:spPr>
        <p:txBody>
          <a:bodyPr>
            <a:normAutofit fontScale="90000"/>
          </a:bodyPr>
          <a:lstStyle/>
          <a:p>
            <a:r>
              <a:rPr lang="en-US" cap="small" dirty="0" smtClean="0"/>
              <a:t>Introduction to Computer  Course</a:t>
            </a:r>
            <a:br>
              <a:rPr lang="en-US" cap="small" dirty="0" smtClean="0"/>
            </a:br>
            <a:r>
              <a:rPr lang="en-US" cap="small" dirty="0" smtClean="0"/>
              <a:t>COM 1012</a:t>
            </a:r>
            <a:endParaRPr lang="en-US" cap="small" dirty="0"/>
          </a:p>
        </p:txBody>
      </p:sp>
      <p:sp>
        <p:nvSpPr>
          <p:cNvPr id="3" name="Subtitle 2"/>
          <p:cNvSpPr>
            <a:spLocks noGrp="1"/>
          </p:cNvSpPr>
          <p:nvPr>
            <p:ph type="subTitle" idx="1"/>
          </p:nvPr>
        </p:nvSpPr>
        <p:spPr>
          <a:xfrm>
            <a:off x="1447800" y="4343400"/>
            <a:ext cx="7406640" cy="1752600"/>
          </a:xfrm>
        </p:spPr>
        <p:txBody>
          <a:bodyPr/>
          <a:lstStyle/>
          <a:p>
            <a:r>
              <a:rPr lang="en-US" cap="small" dirty="0" smtClean="0"/>
              <a:t>Inside the Computer System/ Computer Processing</a:t>
            </a:r>
            <a:endParaRPr lang="en-US" cap="smal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cap="small" dirty="0" smtClean="0"/>
              <a:t/>
            </a:r>
            <a:br>
              <a:rPr lang="en-US" sz="3600" cap="small" dirty="0" smtClean="0"/>
            </a:br>
            <a:r>
              <a:rPr lang="en-US" sz="3600" cap="small" dirty="0" smtClean="0"/>
              <a:t>Coprocessors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buClr>
                <a:schemeClr val="bg2">
                  <a:lumMod val="10000"/>
                </a:schemeClr>
              </a:buClr>
            </a:pPr>
            <a:r>
              <a:rPr lang="en-US" sz="3300" dirty="0" smtClean="0">
                <a:latin typeface="Arabic Typesetting" pitchFamily="66" charset="-78"/>
                <a:cs typeface="Arabic Typesetting" pitchFamily="66" charset="-78"/>
              </a:rPr>
              <a:t>They are microprocessors that are subordinate to the CPU and help data overload and speed up the computer’s operation.</a:t>
            </a:r>
          </a:p>
          <a:p>
            <a:pPr>
              <a:lnSpc>
                <a:spcPct val="120000"/>
              </a:lnSpc>
              <a:buClr>
                <a:schemeClr val="bg2">
                  <a:lumMod val="10000"/>
                </a:schemeClr>
              </a:buClr>
            </a:pPr>
            <a:r>
              <a:rPr lang="en-US" sz="3300" dirty="0" smtClean="0">
                <a:latin typeface="Arabic Typesetting" pitchFamily="66" charset="-78"/>
                <a:cs typeface="Arabic Typesetting" pitchFamily="66" charset="-78"/>
              </a:rPr>
              <a:t>Coprocessors cannot fetch instructions from memory, execute program flow control instructions, do input/output operations, manage memory, and so on. The coprocessor requires the host (main) processor to fetch the coprocessor instructions and handle all other operations aside from the coprocessor functions.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Coprocessors</a:t>
            </a:r>
          </a:p>
        </p:txBody>
      </p:sp>
      <p:sp>
        <p:nvSpPr>
          <p:cNvPr id="3" name="Content Placeholder 2"/>
          <p:cNvSpPr>
            <a:spLocks noGrp="1"/>
          </p:cNvSpPr>
          <p:nvPr>
            <p:ph idx="1"/>
          </p:nvPr>
        </p:nvSpPr>
        <p:spPr/>
        <p:txBody>
          <a:bodyPr>
            <a:normAutofit/>
          </a:bodyPr>
          <a:lstStyle/>
          <a:p>
            <a:pPr>
              <a:buClr>
                <a:schemeClr val="bg2">
                  <a:lumMod val="10000"/>
                </a:schemeClr>
              </a:buClr>
            </a:pPr>
            <a:r>
              <a:rPr lang="en-US" sz="3100" dirty="0" smtClean="0">
                <a:latin typeface="Arabic Typesetting" pitchFamily="66" charset="-78"/>
                <a:cs typeface="Arabic Typesetting" pitchFamily="66" charset="-78"/>
              </a:rPr>
              <a:t>In some architecture, the coprocessor is a more general-purpose computer, but carries out only a limited range of functions under the close control of a supervisory processor.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cap="small" dirty="0" smtClean="0"/>
              <a:t/>
            </a:r>
            <a:br>
              <a:rPr lang="en-US" sz="3600" cap="small" dirty="0" smtClean="0"/>
            </a:br>
            <a:r>
              <a:rPr lang="en-US" sz="3600" cap="small" dirty="0" smtClean="0"/>
              <a:t>Three basic characteristics of microprocessors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nSpc>
                <a:spcPct val="120000"/>
              </a:lnSpc>
              <a:buClr>
                <a:schemeClr val="bg2">
                  <a:lumMod val="10000"/>
                </a:schemeClr>
              </a:buClr>
            </a:pPr>
            <a:r>
              <a:rPr lang="en-US" sz="2400" b="1" dirty="0" smtClean="0">
                <a:latin typeface="Arabic Typesetting" pitchFamily="66" charset="-78"/>
                <a:cs typeface="Arabic Typesetting" pitchFamily="66" charset="-78"/>
              </a:rPr>
              <a:t>Instruction set: </a:t>
            </a:r>
            <a:r>
              <a:rPr lang="en-US" sz="2400" dirty="0" smtClean="0">
                <a:latin typeface="Arabic Typesetting" pitchFamily="66" charset="-78"/>
                <a:cs typeface="Arabic Typesetting" pitchFamily="66" charset="-78"/>
              </a:rPr>
              <a:t>The set of instructions that the microprocessor can execute. </a:t>
            </a:r>
          </a:p>
          <a:p>
            <a:pPr>
              <a:lnSpc>
                <a:spcPct val="120000"/>
              </a:lnSpc>
              <a:buClr>
                <a:schemeClr val="bg2">
                  <a:lumMod val="10000"/>
                </a:schemeClr>
              </a:buClr>
            </a:pPr>
            <a:r>
              <a:rPr lang="en-US" sz="2400" dirty="0" smtClean="0">
                <a:latin typeface="Arabic Typesetting" pitchFamily="66" charset="-78"/>
                <a:cs typeface="Arabic Typesetting" pitchFamily="66" charset="-78"/>
              </a:rPr>
              <a:t> Also called a command set, the basic set of commands, or instructions, that a microprocessor understands.</a:t>
            </a:r>
          </a:p>
          <a:p>
            <a:pPr>
              <a:lnSpc>
                <a:spcPct val="120000"/>
              </a:lnSpc>
              <a:buClr>
                <a:schemeClr val="bg2">
                  <a:lumMod val="10000"/>
                </a:schemeClr>
              </a:buClr>
            </a:pPr>
            <a:r>
              <a:rPr lang="en-US" sz="2400" b="1" dirty="0" smtClean="0">
                <a:latin typeface="Arabic Typesetting" pitchFamily="66" charset="-78"/>
                <a:cs typeface="Arabic Typesetting" pitchFamily="66" charset="-78"/>
              </a:rPr>
              <a:t>Bandwidth: </a:t>
            </a:r>
            <a:r>
              <a:rPr lang="en-US" sz="2400" dirty="0" smtClean="0">
                <a:latin typeface="Arabic Typesetting" pitchFamily="66" charset="-78"/>
                <a:cs typeface="Arabic Typesetting" pitchFamily="66" charset="-78"/>
              </a:rPr>
              <a:t>The number of bits processed in a single instruction. </a:t>
            </a:r>
          </a:p>
          <a:p>
            <a:pPr>
              <a:lnSpc>
                <a:spcPct val="120000"/>
              </a:lnSpc>
              <a:buClr>
                <a:schemeClr val="bg2">
                  <a:lumMod val="10000"/>
                </a:schemeClr>
              </a:buClr>
            </a:pPr>
            <a:r>
              <a:rPr lang="en-US" sz="2400" b="1" dirty="0" smtClean="0">
                <a:latin typeface="Arabic Typesetting" pitchFamily="66" charset="-78"/>
                <a:cs typeface="Arabic Typesetting" pitchFamily="66" charset="-78"/>
              </a:rPr>
              <a:t>Clock speed: </a:t>
            </a:r>
            <a:r>
              <a:rPr lang="en-US" sz="2400" dirty="0" smtClean="0">
                <a:latin typeface="Arabic Typesetting" pitchFamily="66" charset="-78"/>
                <a:cs typeface="Arabic Typesetting" pitchFamily="66" charset="-78"/>
              </a:rPr>
              <a:t>Given in megahertz (MHz), the clock speed determines how many instructions per second the processor can execute. </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Components of CPU</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 Three typical components of a CPU are: </a:t>
            </a:r>
          </a:p>
          <a:p>
            <a:pPr lvl="1">
              <a:buClr>
                <a:schemeClr val="bg2">
                  <a:lumMod val="10000"/>
                </a:schemeClr>
              </a:buClr>
            </a:pPr>
            <a:r>
              <a:rPr lang="en-US" sz="2400" dirty="0" smtClean="0">
                <a:latin typeface="Arabic Typesetting" pitchFamily="66" charset="-78"/>
                <a:cs typeface="Arabic Typesetting" pitchFamily="66" charset="-78"/>
              </a:rPr>
              <a:t>The arithmetic logic unit (ALU)</a:t>
            </a:r>
          </a:p>
          <a:p>
            <a:pPr lvl="1">
              <a:buClr>
                <a:schemeClr val="bg2">
                  <a:lumMod val="10000"/>
                </a:schemeClr>
              </a:buClr>
            </a:pPr>
            <a:r>
              <a:rPr lang="en-US" sz="2400" dirty="0" smtClean="0">
                <a:latin typeface="Arabic Typesetting" pitchFamily="66" charset="-78"/>
                <a:cs typeface="Arabic Typesetting" pitchFamily="66" charset="-78"/>
              </a:rPr>
              <a:t>The control unit (CU)</a:t>
            </a:r>
          </a:p>
          <a:p>
            <a:pPr lvl="1">
              <a:buClr>
                <a:schemeClr val="bg2">
                  <a:lumMod val="10000"/>
                </a:schemeClr>
              </a:buClr>
            </a:pPr>
            <a:r>
              <a:rPr lang="en-US" sz="2400" dirty="0" smtClean="0">
                <a:latin typeface="Arabic Typesetting" pitchFamily="66" charset="-78"/>
                <a:cs typeface="Arabic Typesetting" pitchFamily="66" charset="-78"/>
              </a:rPr>
              <a:t>Registers</a:t>
            </a:r>
          </a:p>
          <a:p>
            <a:pPr>
              <a:buClr>
                <a:schemeClr val="bg2">
                  <a:lumMod val="10000"/>
                </a:schemeClr>
              </a:buClr>
            </a:pPr>
            <a:endParaRPr lang="en-US" sz="2800" dirty="0" smtClean="0">
              <a:latin typeface="Arabic Typesetting" pitchFamily="66" charset="-78"/>
              <a:cs typeface="Arabic Typesetting" pitchFamily="66" charset="-7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ALU</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Abbreviation of arithmetic logic unit, the part of a computer that performs all arithmetic computations, such as addition and multiplication, and all comparison operations. </a:t>
            </a:r>
          </a:p>
          <a:p>
            <a:pPr marL="795528" lvl="2" indent="-274320">
              <a:spcBef>
                <a:spcPts val="0"/>
              </a:spcBef>
              <a:buClr>
                <a:schemeClr val="tx2">
                  <a:lumMod val="50000"/>
                </a:schemeClr>
              </a:buClr>
              <a:buNone/>
            </a:pPr>
            <a:endParaRPr lang="en-US" dirty="0" smtClean="0">
              <a:latin typeface="Arabic Typesetting" pitchFamily="66" charset="-78"/>
              <a:cs typeface="Arabic Typesetting" pitchFamily="66" charset="-7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outerShdw blurRad="38100" dist="38100" dir="2700000" algn="tl">
                    <a:srgbClr val="000000">
                      <a:alpha val="43137"/>
                    </a:srgbClr>
                  </a:outerShdw>
                </a:effectLst>
              </a:rPr>
              <a:t>CU</a:t>
            </a:r>
            <a:endParaRPr lang="en-US" sz="3200" cap="small"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Short for control unit, it is a typical component of the CPU that implements the microprocessor instruction set.</a:t>
            </a:r>
          </a:p>
          <a:p>
            <a:pPr>
              <a:buClr>
                <a:schemeClr val="bg2">
                  <a:lumMod val="10000"/>
                </a:schemeClr>
              </a:buClr>
            </a:pPr>
            <a:r>
              <a:rPr lang="en-US" sz="2800" dirty="0" smtClean="0">
                <a:latin typeface="Arabic Typesetting" pitchFamily="66" charset="-78"/>
                <a:cs typeface="Arabic Typesetting" pitchFamily="66" charset="-78"/>
              </a:rPr>
              <a:t>It extracts instructions from memory and decodes and executes them, and sends the necessary signals to the ALU to perform the operation needed.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Registers</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Registers are temporary storage areas which are responsible for holding the data that is to be processed. They store the instructions and data in a processor. This data is further used by Control Unit and Arithmetic logic unit.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76600" y="1371600"/>
            <a:ext cx="2590800" cy="42672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p:cNvSpPr/>
          <p:nvPr/>
        </p:nvSpPr>
        <p:spPr>
          <a:xfrm>
            <a:off x="3657600" y="1752600"/>
            <a:ext cx="1905000" cy="24384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3200" dirty="0" smtClean="0"/>
              <a:t>Computer System with Sub-Units of CPU</a:t>
            </a:r>
          </a:p>
        </p:txBody>
      </p:sp>
      <p:sp>
        <p:nvSpPr>
          <p:cNvPr id="3" name="Rectangle 2"/>
          <p:cNvSpPr/>
          <p:nvPr/>
        </p:nvSpPr>
        <p:spPr>
          <a:xfrm>
            <a:off x="3886200" y="2438400"/>
            <a:ext cx="1371600" cy="5334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CU</a:t>
            </a:r>
            <a:endParaRPr lang="en-US" dirty="0"/>
          </a:p>
        </p:txBody>
      </p:sp>
      <p:sp>
        <p:nvSpPr>
          <p:cNvPr id="4" name="Rectangle 3"/>
          <p:cNvSpPr/>
          <p:nvPr/>
        </p:nvSpPr>
        <p:spPr>
          <a:xfrm>
            <a:off x="3886200" y="3200400"/>
            <a:ext cx="1371600" cy="5334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ALU</a:t>
            </a:r>
            <a:endParaRPr lang="en-US" dirty="0"/>
          </a:p>
        </p:txBody>
      </p:sp>
      <p:sp>
        <p:nvSpPr>
          <p:cNvPr id="6" name="TextBox 5"/>
          <p:cNvSpPr txBox="1"/>
          <p:nvPr/>
        </p:nvSpPr>
        <p:spPr>
          <a:xfrm>
            <a:off x="4267200" y="1905000"/>
            <a:ext cx="762000" cy="369332"/>
          </a:xfrm>
          <a:prstGeom prst="rect">
            <a:avLst/>
          </a:prstGeom>
          <a:noFill/>
        </p:spPr>
        <p:txBody>
          <a:bodyPr wrap="square" rtlCol="0">
            <a:spAutoFit/>
          </a:bodyPr>
          <a:lstStyle/>
          <a:p>
            <a:r>
              <a:rPr lang="en-US" dirty="0" smtClean="0"/>
              <a:t>CPU</a:t>
            </a:r>
            <a:endParaRPr lang="en-US" dirty="0"/>
          </a:p>
        </p:txBody>
      </p:sp>
      <p:sp>
        <p:nvSpPr>
          <p:cNvPr id="7" name="Rectangle 6"/>
          <p:cNvSpPr/>
          <p:nvPr/>
        </p:nvSpPr>
        <p:spPr>
          <a:xfrm>
            <a:off x="3657600" y="4419600"/>
            <a:ext cx="1905000" cy="8382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p:cNvSpPr/>
          <p:nvPr/>
        </p:nvSpPr>
        <p:spPr>
          <a:xfrm>
            <a:off x="3733800" y="4800600"/>
            <a:ext cx="762000" cy="3048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RAM</a:t>
            </a:r>
            <a:endParaRPr lang="en-US" dirty="0"/>
          </a:p>
        </p:txBody>
      </p:sp>
      <p:sp>
        <p:nvSpPr>
          <p:cNvPr id="9" name="Rectangle 8"/>
          <p:cNvSpPr/>
          <p:nvPr/>
        </p:nvSpPr>
        <p:spPr>
          <a:xfrm>
            <a:off x="4724400" y="4800600"/>
            <a:ext cx="762000" cy="3048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ROM</a:t>
            </a:r>
            <a:endParaRPr lang="en-US" dirty="0"/>
          </a:p>
        </p:txBody>
      </p:sp>
      <p:sp>
        <p:nvSpPr>
          <p:cNvPr id="10" name="TextBox 9"/>
          <p:cNvSpPr txBox="1"/>
          <p:nvPr/>
        </p:nvSpPr>
        <p:spPr>
          <a:xfrm>
            <a:off x="3810000" y="4495800"/>
            <a:ext cx="1828800" cy="276999"/>
          </a:xfrm>
          <a:prstGeom prst="rect">
            <a:avLst/>
          </a:prstGeom>
          <a:noFill/>
        </p:spPr>
        <p:txBody>
          <a:bodyPr wrap="square" rtlCol="0">
            <a:spAutoFit/>
          </a:bodyPr>
          <a:lstStyle/>
          <a:p>
            <a:r>
              <a:rPr lang="en-US" sz="1200" b="1" dirty="0" smtClean="0"/>
              <a:t>PRIMARY MEMORY</a:t>
            </a:r>
            <a:endParaRPr lang="en-US" sz="1200" b="1" dirty="0"/>
          </a:p>
        </p:txBody>
      </p:sp>
      <p:sp>
        <p:nvSpPr>
          <p:cNvPr id="12" name="TextBox 11"/>
          <p:cNvSpPr txBox="1"/>
          <p:nvPr/>
        </p:nvSpPr>
        <p:spPr>
          <a:xfrm>
            <a:off x="3886200" y="1447800"/>
            <a:ext cx="1828800" cy="276999"/>
          </a:xfrm>
          <a:prstGeom prst="rect">
            <a:avLst/>
          </a:prstGeom>
          <a:noFill/>
        </p:spPr>
        <p:txBody>
          <a:bodyPr wrap="square" rtlCol="0">
            <a:spAutoFit/>
          </a:bodyPr>
          <a:lstStyle/>
          <a:p>
            <a:r>
              <a:rPr lang="en-US" sz="1200" b="1" dirty="0" smtClean="0"/>
              <a:t>MOTHERBOARD</a:t>
            </a:r>
          </a:p>
        </p:txBody>
      </p:sp>
      <p:sp>
        <p:nvSpPr>
          <p:cNvPr id="13" name="Rectangle 12"/>
          <p:cNvSpPr/>
          <p:nvPr/>
        </p:nvSpPr>
        <p:spPr>
          <a:xfrm>
            <a:off x="1371600" y="4724400"/>
            <a:ext cx="1371600" cy="5334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INPUT</a:t>
            </a:r>
            <a:endParaRPr lang="en-US" dirty="0"/>
          </a:p>
        </p:txBody>
      </p:sp>
      <p:sp>
        <p:nvSpPr>
          <p:cNvPr id="14" name="Rectangle 13"/>
          <p:cNvSpPr/>
          <p:nvPr/>
        </p:nvSpPr>
        <p:spPr>
          <a:xfrm>
            <a:off x="6477000" y="4724400"/>
            <a:ext cx="1371600" cy="5334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OUTPUT</a:t>
            </a:r>
            <a:endParaRPr lang="en-US" dirty="0"/>
          </a:p>
        </p:txBody>
      </p:sp>
      <p:sp>
        <p:nvSpPr>
          <p:cNvPr id="15" name="Rectangle 14"/>
          <p:cNvSpPr/>
          <p:nvPr/>
        </p:nvSpPr>
        <p:spPr>
          <a:xfrm>
            <a:off x="3810000" y="6019800"/>
            <a:ext cx="1371600" cy="5334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SECONDARY STORAGE</a:t>
            </a:r>
            <a:endParaRPr lang="en-US" sz="1600" dirty="0"/>
          </a:p>
        </p:txBody>
      </p:sp>
      <p:cxnSp>
        <p:nvCxnSpPr>
          <p:cNvPr id="17" name="Straight Arrow Connector 16"/>
          <p:cNvCxnSpPr/>
          <p:nvPr/>
        </p:nvCxnSpPr>
        <p:spPr>
          <a:xfrm rot="5400000">
            <a:off x="990600" y="3657600"/>
            <a:ext cx="2134394" cy="794"/>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2590800"/>
            <a:ext cx="1828800" cy="1588"/>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6019800" y="3656806"/>
            <a:ext cx="2134394" cy="794"/>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57800" y="2589212"/>
            <a:ext cx="1828800" cy="1588"/>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5562600" y="4572000"/>
            <a:ext cx="457200" cy="794"/>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180806" y="3733800"/>
            <a:ext cx="1677194" cy="794"/>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57800" y="2895600"/>
            <a:ext cx="762000" cy="1588"/>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57800" y="2743200"/>
            <a:ext cx="990600" cy="1588"/>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458097" y="4533503"/>
            <a:ext cx="3581400" cy="794"/>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flipV="1">
            <a:off x="5181600" y="6324600"/>
            <a:ext cx="1066800" cy="794"/>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095103" y="3696097"/>
            <a:ext cx="1753394" cy="1588"/>
          </a:xfrm>
          <a:prstGeom prst="line">
            <a:avLst/>
          </a:prstGeom>
          <a:ln w="28575">
            <a:solidFill>
              <a:schemeClr val="bg2">
                <a:lumMod val="1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971800" y="2819400"/>
            <a:ext cx="914400" cy="1588"/>
          </a:xfrm>
          <a:prstGeom prst="straightConnector1">
            <a:avLst/>
          </a:prstGeom>
          <a:ln w="28575">
            <a:solidFill>
              <a:schemeClr val="bg2">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971800" y="4572000"/>
            <a:ext cx="685800" cy="1588"/>
          </a:xfrm>
          <a:prstGeom prst="line">
            <a:avLst/>
          </a:prstGeom>
          <a:ln w="28575">
            <a:solidFill>
              <a:schemeClr val="bg2">
                <a:lumMod val="1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743200" y="4876800"/>
            <a:ext cx="914400" cy="1588"/>
          </a:xfrm>
          <a:prstGeom prst="straightConnector1">
            <a:avLst/>
          </a:prstGeom>
          <a:ln w="28575">
            <a:solidFill>
              <a:schemeClr val="bg2">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flipV="1">
            <a:off x="4572000" y="5638800"/>
            <a:ext cx="762000" cy="1588"/>
          </a:xfrm>
          <a:prstGeom prst="straightConnector1">
            <a:avLst/>
          </a:prstGeom>
          <a:ln w="28575">
            <a:solidFill>
              <a:schemeClr val="bg2">
                <a:lumMod val="10000"/>
              </a:schemeClr>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3810794" y="5638006"/>
            <a:ext cx="762000" cy="1588"/>
          </a:xfrm>
          <a:prstGeom prst="straightConnector1">
            <a:avLst/>
          </a:prstGeom>
          <a:ln w="28575">
            <a:solidFill>
              <a:schemeClr val="bg2">
                <a:lumMod val="10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743200" y="5105400"/>
            <a:ext cx="914400" cy="1588"/>
          </a:xfrm>
          <a:prstGeom prst="straightConnector1">
            <a:avLst/>
          </a:prstGeom>
          <a:ln w="28575">
            <a:solidFill>
              <a:schemeClr val="bg2">
                <a:lumMod val="1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562600" y="5029200"/>
            <a:ext cx="914400" cy="1588"/>
          </a:xfrm>
          <a:prstGeom prst="straightConnector1">
            <a:avLst/>
          </a:prstGeom>
          <a:ln w="28575">
            <a:solidFill>
              <a:schemeClr val="bg2">
                <a:lumMod val="1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 idx="2"/>
          </p:cNvCxnSpPr>
          <p:nvPr/>
        </p:nvCxnSpPr>
        <p:spPr>
          <a:xfrm rot="5400000" flipH="1" flipV="1">
            <a:off x="4229100" y="4076700"/>
            <a:ext cx="685800" cy="1588"/>
          </a:xfrm>
          <a:prstGeom prst="straightConnector1">
            <a:avLst/>
          </a:prstGeom>
          <a:ln w="28575">
            <a:solidFill>
              <a:schemeClr val="bg2">
                <a:lumMod val="10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14400" y="5410200"/>
            <a:ext cx="2209800" cy="1219200"/>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200" dirty="0" smtClean="0"/>
              <a:t>Flow of Data</a:t>
            </a:r>
          </a:p>
          <a:p>
            <a:pPr>
              <a:lnSpc>
                <a:spcPct val="150000"/>
              </a:lnSpc>
            </a:pPr>
            <a:r>
              <a:rPr lang="en-US" sz="1200" dirty="0" smtClean="0"/>
              <a:t>Flow of Instruction</a:t>
            </a:r>
          </a:p>
          <a:p>
            <a:pPr>
              <a:lnSpc>
                <a:spcPct val="150000"/>
              </a:lnSpc>
            </a:pPr>
            <a:r>
              <a:rPr lang="en-US" sz="1200" dirty="0" smtClean="0"/>
              <a:t>Flow of Control</a:t>
            </a:r>
          </a:p>
          <a:p>
            <a:pPr algn="ctr"/>
            <a:endParaRPr lang="en-US" dirty="0"/>
          </a:p>
        </p:txBody>
      </p:sp>
      <p:cxnSp>
        <p:nvCxnSpPr>
          <p:cNvPr id="67" name="Straight Arrow Connector 66"/>
          <p:cNvCxnSpPr/>
          <p:nvPr/>
        </p:nvCxnSpPr>
        <p:spPr>
          <a:xfrm>
            <a:off x="2438400" y="5638800"/>
            <a:ext cx="609600" cy="1588"/>
          </a:xfrm>
          <a:prstGeom prst="straightConnector1">
            <a:avLst/>
          </a:prstGeom>
          <a:ln w="28575">
            <a:solidFill>
              <a:schemeClr val="bg2">
                <a:lumMod val="1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438400" y="5943600"/>
            <a:ext cx="609600" cy="1588"/>
          </a:xfrm>
          <a:prstGeom prst="straightConnector1">
            <a:avLst/>
          </a:prstGeom>
          <a:ln w="28575">
            <a:solidFill>
              <a:schemeClr val="bg2">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438400" y="6248400"/>
            <a:ext cx="609600" cy="1588"/>
          </a:xfrm>
          <a:prstGeom prst="straightConnector1">
            <a:avLst/>
          </a:prstGeom>
          <a:ln w="28575">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How the CPU Works?</a:t>
            </a:r>
          </a:p>
        </p:txBody>
      </p:sp>
      <p:sp>
        <p:nvSpPr>
          <p:cNvPr id="3" name="Content Placeholder 2"/>
          <p:cNvSpPr>
            <a:spLocks noGrp="1"/>
          </p:cNvSpPr>
          <p:nvPr>
            <p:ph idx="1"/>
          </p:nvPr>
        </p:nvSpPr>
        <p:spPr/>
        <p:txBody>
          <a:bodyPr>
            <a:normAutofit/>
          </a:bodyPr>
          <a:lstStyle/>
          <a:p>
            <a:pPr>
              <a:lnSpc>
                <a:spcPct val="120000"/>
              </a:lnSpc>
              <a:buClr>
                <a:schemeClr val="bg2">
                  <a:lumMod val="10000"/>
                </a:schemeClr>
              </a:buClr>
            </a:pPr>
            <a:r>
              <a:rPr lang="en-US" sz="3000" dirty="0" smtClean="0">
                <a:latin typeface="Arabic Typesetting" pitchFamily="66" charset="-78"/>
                <a:cs typeface="Arabic Typesetting" pitchFamily="66" charset="-78"/>
              </a:rPr>
              <a:t>Before an instruction can be executed, program instructions and data must be placed into memory from an input device or a secondary storage device.</a:t>
            </a:r>
          </a:p>
          <a:p>
            <a:pPr marL="596646" indent="-514350">
              <a:lnSpc>
                <a:spcPct val="120000"/>
              </a:lnSpc>
              <a:buClr>
                <a:schemeClr val="bg2">
                  <a:lumMod val="10000"/>
                </a:schemeClr>
              </a:buClr>
              <a:buFont typeface="+mj-lt"/>
              <a:buAutoNum type="arabicPeriod"/>
            </a:pPr>
            <a:r>
              <a:rPr lang="en-US" sz="3100" dirty="0" smtClean="0">
                <a:latin typeface="Arabic Typesetting" pitchFamily="66" charset="-78"/>
                <a:cs typeface="Arabic Typesetting" pitchFamily="66" charset="-78"/>
              </a:rPr>
              <a:t>The control unit fetches (gets) the instruction from memory.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How the CPU Works?</a:t>
            </a:r>
          </a:p>
        </p:txBody>
      </p:sp>
      <p:sp>
        <p:nvSpPr>
          <p:cNvPr id="3" name="Content Placeholder 2"/>
          <p:cNvSpPr>
            <a:spLocks noGrp="1"/>
          </p:cNvSpPr>
          <p:nvPr>
            <p:ph idx="1"/>
          </p:nvPr>
        </p:nvSpPr>
        <p:spPr/>
        <p:txBody>
          <a:bodyPr/>
          <a:lstStyle/>
          <a:p>
            <a:pPr marL="596646" indent="-514350">
              <a:lnSpc>
                <a:spcPct val="120000"/>
              </a:lnSpc>
              <a:buClr>
                <a:schemeClr val="bg2">
                  <a:lumMod val="10000"/>
                </a:schemeClr>
              </a:buClr>
              <a:buFont typeface="+mj-lt"/>
              <a:buAutoNum type="arabicPeriod" startAt="2"/>
            </a:pPr>
            <a:r>
              <a:rPr lang="en-US" sz="3000" dirty="0" smtClean="0">
                <a:latin typeface="Arabic Typesetting" pitchFamily="66" charset="-78"/>
                <a:cs typeface="Arabic Typesetting" pitchFamily="66" charset="-78"/>
              </a:rPr>
              <a:t>The control unit decodes the instruction (decides what it means) and directs that the necessary data be moved from memory to the arithmetic/logic unit.</a:t>
            </a:r>
          </a:p>
          <a:p>
            <a:pPr marL="596646" indent="-514350">
              <a:lnSpc>
                <a:spcPct val="120000"/>
              </a:lnSpc>
              <a:buClr>
                <a:schemeClr val="bg2">
                  <a:lumMod val="10000"/>
                </a:schemeClr>
              </a:buClr>
            </a:pPr>
            <a:r>
              <a:rPr lang="en-US" sz="3000" dirty="0" smtClean="0">
                <a:latin typeface="Arabic Typesetting" pitchFamily="66" charset="-78"/>
                <a:cs typeface="Arabic Typesetting" pitchFamily="66" charset="-78"/>
              </a:rPr>
              <a:t>These first two steps together are called instruction time, or I-time.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cap="small" dirty="0" smtClean="0"/>
              <a:t/>
            </a:r>
            <a:br>
              <a:rPr lang="en-US" sz="3600" cap="small" dirty="0" smtClean="0"/>
            </a:br>
            <a:r>
              <a:rPr lang="en-US" sz="3600" cap="small" dirty="0" smtClean="0"/>
              <a:t>System Unit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Clr>
                <a:schemeClr val="bg2">
                  <a:lumMod val="10000"/>
                </a:schemeClr>
              </a:buClr>
            </a:pPr>
            <a:r>
              <a:rPr lang="en-US" sz="2800" dirty="0" smtClean="0">
                <a:latin typeface="Arabic Typesetting" pitchFamily="66" charset="-78"/>
                <a:cs typeface="Arabic Typesetting" pitchFamily="66" charset="-78"/>
              </a:rPr>
              <a:t>The part of the microcomputer that houses the CPU is called the system unit.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How the </a:t>
            </a:r>
            <a:r>
              <a:rPr lang="en-US" sz="3200" cap="small" dirty="0" smtClean="0">
                <a:effectLst/>
              </a:rPr>
              <a:t>CPU</a:t>
            </a:r>
            <a:r>
              <a:rPr lang="en-US" sz="3200" cap="small" dirty="0" smtClean="0"/>
              <a:t> Works?</a:t>
            </a:r>
          </a:p>
        </p:txBody>
      </p:sp>
      <p:sp>
        <p:nvSpPr>
          <p:cNvPr id="3" name="Content Placeholder 2"/>
          <p:cNvSpPr>
            <a:spLocks noGrp="1"/>
          </p:cNvSpPr>
          <p:nvPr>
            <p:ph idx="1"/>
          </p:nvPr>
        </p:nvSpPr>
        <p:spPr/>
        <p:txBody>
          <a:bodyPr>
            <a:normAutofit lnSpcReduction="10000"/>
          </a:bodyPr>
          <a:lstStyle/>
          <a:p>
            <a:pPr marL="596646" indent="-514350">
              <a:lnSpc>
                <a:spcPct val="120000"/>
              </a:lnSpc>
              <a:buClr>
                <a:schemeClr val="bg2">
                  <a:lumMod val="10000"/>
                </a:schemeClr>
              </a:buClr>
              <a:buFont typeface="+mj-lt"/>
              <a:buAutoNum type="arabicPeriod" startAt="3"/>
            </a:pPr>
            <a:r>
              <a:rPr lang="en-US" sz="3000" dirty="0" smtClean="0">
                <a:latin typeface="Arabic Typesetting" pitchFamily="66" charset="-78"/>
                <a:cs typeface="Arabic Typesetting" pitchFamily="66" charset="-78"/>
              </a:rPr>
              <a:t>The arithmetic/logic unit executes the arithmetic or logical instruction. That is, the ALU is given control and performs the actual operation on the data. </a:t>
            </a:r>
          </a:p>
          <a:p>
            <a:pPr marL="596646" indent="-514350">
              <a:lnSpc>
                <a:spcPct val="120000"/>
              </a:lnSpc>
              <a:buClr>
                <a:schemeClr val="bg2">
                  <a:lumMod val="10000"/>
                </a:schemeClr>
              </a:buClr>
              <a:buFont typeface="+mj-lt"/>
              <a:buAutoNum type="arabicPeriod" startAt="4"/>
            </a:pPr>
            <a:r>
              <a:rPr lang="en-US" sz="3000" dirty="0" smtClean="0">
                <a:latin typeface="Arabic Typesetting" pitchFamily="66" charset="-78"/>
                <a:cs typeface="Arabic Typesetting" pitchFamily="66" charset="-78"/>
              </a:rPr>
              <a:t>The arithmetic/logic unit stores the result of this operation in memory or in a register. </a:t>
            </a:r>
          </a:p>
          <a:p>
            <a:pPr marL="596646" indent="-514350">
              <a:lnSpc>
                <a:spcPct val="120000"/>
              </a:lnSpc>
              <a:buClr>
                <a:schemeClr val="bg2">
                  <a:lumMod val="10000"/>
                </a:schemeClr>
              </a:buClr>
            </a:pPr>
            <a:r>
              <a:rPr lang="en-US" sz="3000" dirty="0" smtClean="0">
                <a:latin typeface="Arabic Typesetting" pitchFamily="66" charset="-78"/>
                <a:cs typeface="Arabic Typesetting" pitchFamily="66" charset="-78"/>
              </a:rPr>
              <a:t>Steps 3 and 4 together are called execution time, or E-time.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How the CPU Works?</a:t>
            </a:r>
          </a:p>
        </p:txBody>
      </p:sp>
      <p:sp>
        <p:nvSpPr>
          <p:cNvPr id="3" name="Content Placeholder 2"/>
          <p:cNvSpPr>
            <a:spLocks noGrp="1"/>
          </p:cNvSpPr>
          <p:nvPr>
            <p:ph idx="1"/>
          </p:nvPr>
        </p:nvSpPr>
        <p:spPr/>
        <p:txBody>
          <a:bodyPr>
            <a:normAutofit/>
          </a:bodyPr>
          <a:lstStyle/>
          <a:p>
            <a:pPr>
              <a:lnSpc>
                <a:spcPct val="120000"/>
              </a:lnSpc>
              <a:buClr>
                <a:schemeClr val="bg2">
                  <a:lumMod val="10000"/>
                </a:schemeClr>
              </a:buClr>
            </a:pPr>
            <a:r>
              <a:rPr lang="en-US" sz="3000" dirty="0" smtClean="0">
                <a:latin typeface="Arabic Typesetting" pitchFamily="66" charset="-78"/>
                <a:cs typeface="Arabic Typesetting" pitchFamily="66" charset="-78"/>
              </a:rPr>
              <a:t>The control unit eventually directs memory to release the result to an output device or a secondary storage device. The combination of I-time and E-time is called the </a:t>
            </a:r>
            <a:r>
              <a:rPr lang="en-US" sz="3000" smtClean="0">
                <a:latin typeface="Arabic Typesetting" pitchFamily="66" charset="-78"/>
                <a:cs typeface="Arabic Typesetting" pitchFamily="66" charset="-78"/>
              </a:rPr>
              <a:t>machine cycle.</a:t>
            </a:r>
            <a:endParaRPr lang="en-US" sz="3000" dirty="0" smtClean="0">
              <a:latin typeface="Arabic Typesetting" pitchFamily="66" charset="-78"/>
              <a:cs typeface="Arabic Typesetting" pitchFamily="66"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Memory Unit </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Memory is the storage device inside your computer where data/information/programs reside. The basic type of memory is set of chips located on the motherboard close to the microprocessor so that data can travel quickly between the two devices. The other is the external memory that uses tapes and disks to store information.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Internal Memory (Primary Storage) </a:t>
            </a:r>
          </a:p>
        </p:txBody>
      </p:sp>
      <p:sp>
        <p:nvSpPr>
          <p:cNvPr id="3" name="Content Placeholder 2"/>
          <p:cNvSpPr>
            <a:spLocks noGrp="1"/>
          </p:cNvSpPr>
          <p:nvPr>
            <p:ph idx="1"/>
          </p:nvPr>
        </p:nvSpPr>
        <p:spPr/>
        <p:txBody>
          <a:bodyPr>
            <a:normAutofit fontScale="92500" lnSpcReduction="10000"/>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primary memory or the main memory is part of the main computer system. </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processor or the CPU directly stores and retrieves information from it. Therefore, every program you execute and every file you access must be copied from a storage device into main memory. </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This memory is accessed by CPU, in random fashion. That means any location of this memory can be accessed by the CPU to either read information from it, or to store information in it. </a:t>
            </a: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pPr marL="795528" lvl="2" indent="-274320">
              <a:spcBef>
                <a:spcPts val="0"/>
              </a:spcBef>
              <a:buClr>
                <a:schemeClr val="tx2">
                  <a:lumMod val="50000"/>
                </a:schemeClr>
              </a:buClr>
              <a:buSzPct val="80000"/>
              <a:buNone/>
            </a:pPr>
            <a:endParaRPr lang="en-US"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Internal Memory (Primary Storage) </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Because computers often have too little main memory to hold all the data they need, computer engineers invented a technique called swapping, in which portions of data are copied into main memory as they are needed. Swapping occurs when there is no room in memory for needed data. When one portion of data is copied into memory, an equal-sized portion is copied (swapped) out to make room.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cap="small" dirty="0" smtClean="0"/>
              <a:t>Internal Memory (Primary Storage)</a:t>
            </a:r>
            <a:r>
              <a:rPr lang="en-US" sz="3200" b="1" dirty="0" smtClean="0">
                <a:solidFill>
                  <a:srgbClr val="4E00FC"/>
                </a:solidFill>
                <a:latin typeface="Verdana" pitchFamily="34" charset="0"/>
              </a:rPr>
              <a:t> </a:t>
            </a:r>
            <a:endParaRPr lang="en-US" sz="3200" cap="small" dirty="0" smtClean="0"/>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primary memory itself is implemented by two types of memory technologies. The first is called Random Access Memory (RAM) and the other is read only memory (ROM).</a:t>
            </a:r>
          </a:p>
          <a:p>
            <a:pPr marL="365760" lvl="2" indent="-283464">
              <a:spcBef>
                <a:spcPts val="600"/>
              </a:spcBef>
              <a:buClr>
                <a:schemeClr val="bg2">
                  <a:lumMod val="10000"/>
                </a:schemeClr>
              </a:buClr>
              <a:buSzPct val="80000"/>
              <a:buFont typeface="Wingdings 2"/>
              <a:buChar char=""/>
            </a:pPr>
            <a:endParaRPr lang="en-US" sz="2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Random Access Memory</a:t>
            </a:r>
          </a:p>
        </p:txBody>
      </p:sp>
      <p:sp>
        <p:nvSpPr>
          <p:cNvPr id="3" name="Content Placeholder 2"/>
          <p:cNvSpPr>
            <a:spLocks noGrp="1"/>
          </p:cNvSpPr>
          <p:nvPr>
            <p:ph idx="1"/>
          </p:nvPr>
        </p:nvSpPr>
        <p:spPr/>
        <p:txBody>
          <a:bodyPr>
            <a:noAutofit/>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RAM refers to read and write memory; that is; you can both write data into RAM and read data from it. I</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temporary, and its contents are lost when the computer is turned off.</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the working space used by the computer to hold by the program that is currently running, along with the data it needs, and to run programs and process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Basic Types of RAM</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DRAM</a:t>
            </a:r>
            <a:r>
              <a:rPr lang="en-US" sz="2800" dirty="0" smtClean="0">
                <a:latin typeface="Arabic Typesetting" pitchFamily="66" charset="-78"/>
                <a:cs typeface="Arabic Typesetting" pitchFamily="66" charset="-78"/>
              </a:rPr>
              <a:t> - Dynamic RAM is the most common type. It needs to be refreshed thousands of times per second.</a:t>
            </a:r>
          </a:p>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SRAM</a:t>
            </a:r>
            <a:r>
              <a:rPr lang="en-US" sz="2800" dirty="0" smtClean="0">
                <a:latin typeface="Arabic Typesetting" pitchFamily="66" charset="-78"/>
                <a:cs typeface="Arabic Typesetting" pitchFamily="66" charset="-78"/>
              </a:rPr>
              <a:t> – Static RAM doesn't need to be refreshed, which makes it faster; but it is also more expensive than dynamic RAM.</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Both types of RAM are volatile, meaning that they lose their contents when the power is turned off.</a:t>
            </a: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cap="small" dirty="0" smtClean="0"/>
              <a:t/>
            </a:r>
            <a:br>
              <a:rPr lang="en-US" sz="3600" cap="small" dirty="0" smtClean="0"/>
            </a:br>
            <a:r>
              <a:rPr lang="en-US" sz="3600" cap="small" dirty="0" smtClean="0"/>
              <a:t>Cache Memory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Cache memory is a type of memory used to hold frequently used data. Cache memory is relatively small but very fast.</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For example, web browsers typically use a cache to make WebPages load faster by storing a copy of the webpage files locally, such as on your local computer. This is referred to as a web cache.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Cache Memory</a:t>
            </a:r>
          </a:p>
        </p:txBody>
      </p:sp>
      <p:sp>
        <p:nvSpPr>
          <p:cNvPr id="3" name="Content Placeholder 2"/>
          <p:cNvSpPr>
            <a:spLocks noGrp="1"/>
          </p:cNvSpPr>
          <p:nvPr>
            <p:ph idx="1"/>
          </p:nvPr>
        </p:nvSpPr>
        <p:spPr/>
        <p:txBody>
          <a:bodyPr>
            <a:noAutofit/>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To carry out a particular instruction, the CPU needs a specific piece of information. The CPU will first check to see if this information is available in the CPU cache. If the information is found, this is called a cache hit.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Power Supply</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Power supply is a box inside the system unit that provide electrical power to all components in a system.</a:t>
            </a:r>
          </a:p>
          <a:p>
            <a:pPr>
              <a:buClr>
                <a:schemeClr val="bg2">
                  <a:lumMod val="10000"/>
                </a:schemeClr>
              </a:buClr>
            </a:pPr>
            <a:r>
              <a:rPr lang="en-US" sz="2800" dirty="0" smtClean="0">
                <a:latin typeface="Arabic Typesetting" pitchFamily="66" charset="-78"/>
                <a:cs typeface="Arabic Typesetting" pitchFamily="66" charset="-78"/>
              </a:rPr>
              <a:t> The power supply has a fan that provides the system and components from over heating.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Cache Memory</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If the information is not found, this is called a cache miss, and the CPU goes on looking for the information elsewhere. In the case of a cache miss, the piece of information will be found in the main memory, but it will simply take longer. </a:t>
            </a: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Video Memory</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also called VRAM.</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used to store display images for the monitor.</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amount of VRAM determines how fast images appear and how many colors are available.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Read-only memory</a:t>
            </a:r>
          </a:p>
        </p:txBody>
      </p:sp>
      <p:sp>
        <p:nvSpPr>
          <p:cNvPr id="3" name="Content Placeholder 2"/>
          <p:cNvSpPr>
            <a:spLocks noGrp="1"/>
          </p:cNvSpPr>
          <p:nvPr>
            <p:ph idx="1"/>
          </p:nvPr>
        </p:nvSpPr>
        <p:spPr/>
        <p:txBody>
          <a:bodyPr>
            <a:normAutofit lnSpcReduction="10000"/>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Read-only memory or ROM is a form of data storage in computers and other electronic devices that can not be easily altered or reprogrammed. </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ROM permits you only to read data.</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ROM in non-volatile and the contents are retained even after the power is switched off. </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ROM contains the computer’s essential program that are necessary to start up the machine.</a:t>
            </a:r>
            <a:endParaRPr lang="en-US" sz="2800" dirty="0">
              <a:latin typeface="Arabic Typesetting" pitchFamily="66" charset="-78"/>
              <a:cs typeface="Arabic Typesetting" pitchFamily="66" charset="-78"/>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Types of ROM</a:t>
            </a:r>
          </a:p>
        </p:txBody>
      </p:sp>
      <p:sp>
        <p:nvSpPr>
          <p:cNvPr id="3" name="Content Placeholder 2"/>
          <p:cNvSpPr>
            <a:spLocks noGrp="1"/>
          </p:cNvSpPr>
          <p:nvPr>
            <p:ph idx="1"/>
          </p:nvPr>
        </p:nvSpPr>
        <p:spPr/>
        <p:txBody>
          <a:bodyPr>
            <a:normAutofit fontScale="92500"/>
          </a:bodyPr>
          <a:lstStyle/>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PROM</a:t>
            </a:r>
            <a:r>
              <a:rPr lang="en-US" sz="2800" dirty="0" smtClean="0">
                <a:latin typeface="Arabic Typesetting" pitchFamily="66" charset="-78"/>
                <a:cs typeface="Arabic Typesetting" pitchFamily="66" charset="-78"/>
              </a:rPr>
              <a:t> </a:t>
            </a:r>
            <a:r>
              <a:rPr lang="en-US" sz="2800" b="1" dirty="0" smtClean="0">
                <a:latin typeface="Arabic Typesetting" pitchFamily="66" charset="-78"/>
                <a:cs typeface="Arabic Typesetting" pitchFamily="66" charset="-78"/>
              </a:rPr>
              <a:t>(Programmable Read Only Memory) </a:t>
            </a:r>
            <a:r>
              <a:rPr lang="en-US" sz="2800" dirty="0" smtClean="0">
                <a:latin typeface="Arabic Typesetting" pitchFamily="66" charset="-78"/>
                <a:cs typeface="Arabic Typesetting" pitchFamily="66" charset="-78"/>
              </a:rPr>
              <a:t>- A PROM is a memory chip which you can store a program. But once the PROM has been used, you can not clean it and use it to store something else. Like ROMs, PROMs are non volatile.</a:t>
            </a:r>
          </a:p>
          <a:p>
            <a:pPr marL="365760" lvl="2" indent="-283464">
              <a:spcBef>
                <a:spcPts val="600"/>
              </a:spcBef>
              <a:buClr>
                <a:schemeClr val="bg2">
                  <a:lumMod val="10000"/>
                </a:schemeClr>
              </a:buClr>
              <a:buSzPct val="80000"/>
              <a:buFont typeface="Wingdings 2"/>
              <a:buChar char=""/>
            </a:pPr>
            <a:endParaRPr lang="en-US" sz="2800" dirty="0" smtClean="0">
              <a:latin typeface="Arabic Typesetting" pitchFamily="66" charset="-78"/>
              <a:cs typeface="Arabic Typesetting" pitchFamily="66" charset="-78"/>
            </a:endParaRPr>
          </a:p>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EPROM (Erasable Programmable Read Only Memory) </a:t>
            </a:r>
            <a:r>
              <a:rPr lang="en-US" sz="2800" dirty="0" smtClean="0">
                <a:latin typeface="Arabic Typesetting" pitchFamily="66" charset="-78"/>
                <a:cs typeface="Arabic Typesetting" pitchFamily="66" charset="-78"/>
              </a:rPr>
              <a:t>-</a:t>
            </a:r>
            <a:r>
              <a:rPr lang="en-US" sz="2800" b="1" dirty="0" smtClean="0">
                <a:latin typeface="Arabic Typesetting" pitchFamily="66" charset="-78"/>
                <a:cs typeface="Arabic Typesetting" pitchFamily="66" charset="-78"/>
              </a:rPr>
              <a:t> </a:t>
            </a:r>
            <a:r>
              <a:rPr lang="en-US" sz="2800" dirty="0" smtClean="0">
                <a:latin typeface="Arabic Typesetting" pitchFamily="66" charset="-78"/>
                <a:cs typeface="Arabic Typesetting" pitchFamily="66" charset="-78"/>
              </a:rPr>
              <a:t>An EPROM is a special type of PROM that can be erased by exposing it to ultraviolet light. After that you can reuse 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Types of ROM</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EEPROM (Electrically Erasable Programmable Read Only Memory) </a:t>
            </a:r>
            <a:r>
              <a:rPr lang="en-US" sz="2800" dirty="0" smtClean="0">
                <a:latin typeface="Arabic Typesetting" pitchFamily="66" charset="-78"/>
                <a:cs typeface="Arabic Typesetting" pitchFamily="66" charset="-78"/>
              </a:rPr>
              <a:t>- Though EPROMs are a big step up from PROMs in terms of reusability, they still require dedicated equipment and a labor-intensive process to remove and reinstall them each time a change is necessary. Also, changes cannot be made incrementally to an EPROM; the whole chip must be erased. </a:t>
            </a:r>
          </a:p>
          <a:p>
            <a:pPr marL="365760" lvl="2" indent="-283464">
              <a:spcBef>
                <a:spcPts val="600"/>
              </a:spcBef>
              <a:buClr>
                <a:schemeClr val="bg2">
                  <a:lumMod val="10000"/>
                </a:schemeClr>
              </a:buClr>
              <a:buSzPct val="80000"/>
              <a:buFont typeface="Wingdings 2"/>
              <a:buChar char=""/>
            </a:pPr>
            <a:endParaRPr lang="en-US" sz="2600" dirty="0" smtClean="0">
              <a:latin typeface="Arabic Typesetting" pitchFamily="66" charset="-78"/>
              <a:cs typeface="Arabic Typesetting" pitchFamily="66" charset="-7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Types of ROM</a:t>
            </a:r>
          </a:p>
        </p:txBody>
      </p:sp>
      <p:sp>
        <p:nvSpPr>
          <p:cNvPr id="3" name="Content Placeholder 2"/>
          <p:cNvSpPr>
            <a:spLocks noGrp="1"/>
          </p:cNvSpPr>
          <p:nvPr>
            <p:ph idx="1"/>
          </p:nvPr>
        </p:nvSpPr>
        <p:spPr/>
        <p:txBody>
          <a:bodyPr>
            <a:normAutofit fontScale="92500" lnSpcReduction="10000"/>
          </a:bodyPr>
          <a:lstStyle/>
          <a:p>
            <a:pPr marL="365760" lvl="2" indent="-283464">
              <a:lnSpc>
                <a:spcPct val="120000"/>
              </a:lnSpc>
              <a:spcBef>
                <a:spcPts val="600"/>
              </a:spcBef>
              <a:buClr>
                <a:schemeClr val="bg2">
                  <a:lumMod val="10000"/>
                </a:schemeClr>
              </a:buClr>
              <a:buSzPct val="80000"/>
              <a:buFont typeface="Wingdings 2"/>
              <a:buChar char=""/>
            </a:pPr>
            <a:r>
              <a:rPr lang="en-US" sz="3000" dirty="0" smtClean="0">
                <a:latin typeface="Arabic Typesetting" pitchFamily="66" charset="-78"/>
                <a:cs typeface="Arabic Typesetting" pitchFamily="66" charset="-78"/>
              </a:rPr>
              <a:t>Electrically erasable programmable read-only memory (EEPROM) chips remove the biggest drawbacks of EPROMs.</a:t>
            </a:r>
          </a:p>
          <a:p>
            <a:pPr marL="365760" lvl="2" indent="-283464">
              <a:lnSpc>
                <a:spcPct val="120000"/>
              </a:lnSpc>
              <a:spcBef>
                <a:spcPts val="600"/>
              </a:spcBef>
              <a:buClr>
                <a:schemeClr val="bg2">
                  <a:lumMod val="10000"/>
                </a:schemeClr>
              </a:buClr>
              <a:buSzPct val="80000"/>
              <a:buFont typeface="Wingdings 2"/>
              <a:buChar char=""/>
            </a:pPr>
            <a:r>
              <a:rPr lang="en-US" sz="3000" dirty="0" smtClean="0">
                <a:latin typeface="Arabic Typesetting" pitchFamily="66" charset="-78"/>
                <a:cs typeface="Arabic Typesetting" pitchFamily="66" charset="-78"/>
              </a:rPr>
              <a:t>In EEPROMs:</a:t>
            </a:r>
          </a:p>
          <a:p>
            <a:pPr marL="576072" lvl="3" indent="-283464">
              <a:lnSpc>
                <a:spcPct val="12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The chip does not have to removed to be rewritten.</a:t>
            </a:r>
          </a:p>
          <a:p>
            <a:pPr marL="576072" lvl="3" indent="-283464">
              <a:lnSpc>
                <a:spcPct val="12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The entire chip does not have to be completely erased to change a specific portion of it.</a:t>
            </a:r>
          </a:p>
          <a:p>
            <a:pPr marL="576072" lvl="3" indent="-283464">
              <a:lnSpc>
                <a:spcPct val="120000"/>
              </a:lnSpc>
              <a:spcBef>
                <a:spcPts val="600"/>
              </a:spcBef>
              <a:buClr>
                <a:schemeClr val="bg2">
                  <a:lumMod val="10000"/>
                </a:schemeClr>
              </a:buClr>
              <a:buSzPct val="80000"/>
              <a:buFont typeface="Wingdings 2"/>
              <a:buChar char=""/>
            </a:pPr>
            <a:r>
              <a:rPr lang="en-US" sz="2600" dirty="0" smtClean="0">
                <a:latin typeface="Arabic Typesetting" pitchFamily="66" charset="-78"/>
                <a:cs typeface="Arabic Typesetting" pitchFamily="66" charset="-78"/>
              </a:rPr>
              <a:t>Changing the contents does not require additional dedicated equipment.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External Memory (Secondary Storage)</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 secondary storage is a non volatile memory that is external to main memory of a computer.</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Secondary storage devices (also called auxiliary devices) are physically separated but connected directly to Mother board through a communication cable(line).</a:t>
            </a:r>
          </a:p>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the slowest and cheapest form of memory. Its contents must first be copied into primary storage (RAM).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External Memory (Secondary Storage)</a:t>
            </a:r>
          </a:p>
        </p:txBody>
      </p:sp>
      <p:sp>
        <p:nvSpPr>
          <p:cNvPr id="3" name="Content Placeholder 2"/>
          <p:cNvSpPr>
            <a:spLocks noGrp="1"/>
          </p:cNvSpPr>
          <p:nvPr>
            <p:ph idx="1"/>
          </p:nvPr>
        </p:nvSpPr>
        <p:spPr/>
        <p:txBody>
          <a:bodyPr>
            <a:normAutofit/>
          </a:bodyPr>
          <a:lstStyle/>
          <a:p>
            <a:pPr marL="365760" lvl="2" indent="-283464">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Secondary storage devices include magnetic disks like hard drives and floppy disks; optical disks such as CD-ROMs.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Architectures</a:t>
            </a:r>
          </a:p>
        </p:txBody>
      </p:sp>
      <p:sp>
        <p:nvSpPr>
          <p:cNvPr id="3" name="Content Placeholder 2"/>
          <p:cNvSpPr>
            <a:spLocks noGrp="1"/>
          </p:cNvSpPr>
          <p:nvPr>
            <p:ph idx="1"/>
          </p:nvPr>
        </p:nvSpPr>
        <p:spPr/>
        <p:txBody>
          <a:bodyPr>
            <a:normAutofit fontScale="92500" lnSpcReduction="10000"/>
          </a:bodyPr>
          <a:lstStyle/>
          <a:p>
            <a:pPr marL="365760" lvl="2" indent="-283464">
              <a:lnSpc>
                <a:spcPct val="110000"/>
              </a:lnSpc>
              <a:spcBef>
                <a:spcPts val="600"/>
              </a:spcBef>
              <a:buClr>
                <a:schemeClr val="bg2">
                  <a:lumMod val="10000"/>
                </a:schemeClr>
              </a:buClr>
              <a:buSzPct val="80000"/>
              <a:buFont typeface="Wingdings 2"/>
              <a:buChar char=""/>
            </a:pPr>
            <a:r>
              <a:rPr lang="en-US" sz="3000" b="1" dirty="0" smtClean="0">
                <a:latin typeface="Arabic Typesetting" pitchFamily="66" charset="-78"/>
                <a:cs typeface="Arabic Typesetting" pitchFamily="66" charset="-78"/>
              </a:rPr>
              <a:t>Open architecture </a:t>
            </a:r>
            <a:r>
              <a:rPr lang="en-US" sz="3000" dirty="0" smtClean="0">
                <a:latin typeface="Arabic Typesetting" pitchFamily="66" charset="-78"/>
                <a:cs typeface="Arabic Typesetting" pitchFamily="66" charset="-78"/>
              </a:rPr>
              <a:t>- An architecture whose specifications are public. This includes officially approved standards as well as privately designed architectures whose specifications are made public by the designers. By making an architecture public, however, a manufacturer allows others to duplicate its product. Linux, for example, is considered open architecture because its source code is available to the public for free.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Architectures</a:t>
            </a:r>
          </a:p>
        </p:txBody>
      </p:sp>
      <p:sp>
        <p:nvSpPr>
          <p:cNvPr id="3" name="Content Placeholder 2"/>
          <p:cNvSpPr>
            <a:spLocks noGrp="1"/>
          </p:cNvSpPr>
          <p:nvPr>
            <p:ph idx="1"/>
          </p:nvPr>
        </p:nvSpPr>
        <p:spPr/>
        <p:txBody>
          <a:bodyPr>
            <a:normAutofit/>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Close architecture - A computer or other hardware design that a manufacturer will not share or open to other manufacturers, making it incompatible with other software and computers. For example, the Apple computers are closed architecture computers and a brand of computer only developed and manufactured by Apple.</a:t>
            </a:r>
            <a:endParaRPr lang="en-US" sz="2800" dirty="0">
              <a:latin typeface="Arabic Typesetting" pitchFamily="66" charset="-78"/>
              <a:cs typeface="Arabic Typesetting" pitchFamily="66"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Mother board</a:t>
            </a:r>
          </a:p>
        </p:txBody>
      </p:sp>
      <p:sp>
        <p:nvSpPr>
          <p:cNvPr id="3" name="Content Placeholder 2"/>
          <p:cNvSpPr>
            <a:spLocks noGrp="1"/>
          </p:cNvSpPr>
          <p:nvPr>
            <p:ph idx="1"/>
          </p:nvPr>
        </p:nvSpPr>
        <p:spPr/>
        <p:txBody>
          <a:bodyPr>
            <a:normAutofit/>
          </a:bodyPr>
          <a:lstStyle/>
          <a:p>
            <a:pPr>
              <a:lnSpc>
                <a:spcPct val="110000"/>
              </a:lnSpc>
              <a:buClr>
                <a:schemeClr val="bg2">
                  <a:lumMod val="10000"/>
                </a:schemeClr>
              </a:buClr>
            </a:pPr>
            <a:r>
              <a:rPr lang="en-US" sz="2400" dirty="0" smtClean="0">
                <a:latin typeface="Arabic Typesetting" pitchFamily="66" charset="-78"/>
                <a:cs typeface="Arabic Typesetting" pitchFamily="66" charset="-78"/>
              </a:rPr>
              <a:t>It is also called System board or logic board.</a:t>
            </a:r>
          </a:p>
          <a:p>
            <a:pPr>
              <a:lnSpc>
                <a:spcPct val="110000"/>
              </a:lnSpc>
              <a:buClr>
                <a:schemeClr val="bg2">
                  <a:lumMod val="10000"/>
                </a:schemeClr>
              </a:buClr>
            </a:pPr>
            <a:r>
              <a:rPr lang="en-US" sz="2400" dirty="0" smtClean="0">
                <a:latin typeface="Arabic Typesetting" pitchFamily="66" charset="-78"/>
                <a:cs typeface="Arabic Typesetting" pitchFamily="66" charset="-78"/>
              </a:rPr>
              <a:t>Typically, the motherboard contains the CPU, BIOS, memory, serial and parallel ports, expansion slots, and all the controllers required to control standard peripheral devices, such as the display screen, keyboard, and disk drive.</a:t>
            </a:r>
          </a:p>
          <a:p>
            <a:pPr>
              <a:lnSpc>
                <a:spcPct val="110000"/>
              </a:lnSpc>
              <a:buClr>
                <a:schemeClr val="bg2">
                  <a:lumMod val="10000"/>
                </a:schemeClr>
              </a:buClr>
            </a:pPr>
            <a:r>
              <a:rPr lang="en-US" sz="2400" dirty="0" smtClean="0">
                <a:latin typeface="Arabic Typesetting" pitchFamily="66" charset="-78"/>
                <a:cs typeface="Arabic Typesetting" pitchFamily="66" charset="-78"/>
              </a:rPr>
              <a:t>Collectively, all these chips that reside on the motherboard are known as the motherboard's chipset.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Bus</a:t>
            </a:r>
          </a:p>
        </p:txBody>
      </p:sp>
      <p:sp>
        <p:nvSpPr>
          <p:cNvPr id="3" name="Content Placeholder 2"/>
          <p:cNvSpPr>
            <a:spLocks noGrp="1"/>
          </p:cNvSpPr>
          <p:nvPr>
            <p:ph idx="1"/>
          </p:nvPr>
        </p:nvSpPr>
        <p:spPr/>
        <p:txBody>
          <a:bodyPr>
            <a:normAutofit/>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collection of wires through which data is transmitted from one part of a computer to another. You can think of a bus as a highway on which data travels within a computer. When used in reference to personal computers, the term bus usually refers to internal bus. This is a bus that connects all the internal computer components to the CPU and main memory.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Parts of Bus</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All buses consist of:</a:t>
            </a:r>
          </a:p>
          <a:p>
            <a:pPr marL="365760" lvl="2" indent="-283464">
              <a:lnSpc>
                <a:spcPct val="11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Data Bus </a:t>
            </a:r>
            <a:r>
              <a:rPr lang="en-US" sz="2800" dirty="0" smtClean="0">
                <a:latin typeface="Arabic Typesetting" pitchFamily="66" charset="-78"/>
                <a:cs typeface="Arabic Typesetting" pitchFamily="66" charset="-78"/>
              </a:rPr>
              <a:t>- The data bus transfers actual data whereas </a:t>
            </a:r>
          </a:p>
          <a:p>
            <a:pPr marL="365760" lvl="2" indent="-283464">
              <a:lnSpc>
                <a:spcPct val="11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Address Bus </a:t>
            </a:r>
            <a:r>
              <a:rPr lang="en-US" sz="2800" dirty="0" smtClean="0">
                <a:latin typeface="Arabic Typesetting" pitchFamily="66" charset="-78"/>
                <a:cs typeface="Arabic Typesetting" pitchFamily="66" charset="-78"/>
              </a:rPr>
              <a:t>- The address bus transfers information about where the data should go. </a:t>
            </a:r>
          </a:p>
          <a:p>
            <a:pPr marL="365760" lvl="2" indent="-283464">
              <a:lnSpc>
                <a:spcPct val="11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Control bus </a:t>
            </a:r>
            <a:r>
              <a:rPr lang="en-US" sz="2800" dirty="0" smtClean="0">
                <a:latin typeface="Arabic Typesetting" pitchFamily="66" charset="-78"/>
                <a:cs typeface="Arabic Typesetting" pitchFamily="66" charset="-78"/>
              </a:rPr>
              <a:t>-</a:t>
            </a:r>
            <a:r>
              <a:rPr lang="en-US" sz="2800" b="1" dirty="0" smtClean="0">
                <a:latin typeface="Arabic Typesetting" pitchFamily="66" charset="-78"/>
                <a:cs typeface="Arabic Typesetting" pitchFamily="66" charset="-78"/>
              </a:rPr>
              <a:t> </a:t>
            </a:r>
            <a:r>
              <a:rPr lang="en-US" sz="2800" dirty="0" smtClean="0">
                <a:latin typeface="Arabic Typesetting" pitchFamily="66" charset="-78"/>
                <a:cs typeface="Arabic Typesetting" pitchFamily="66" charset="-78"/>
              </a:rPr>
              <a:t>The control bus carries signals that report the status of various devices.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Ports</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Ports are connecting sockets on the outside of the system unit.</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This allow users to plug in other devices such as monitor, mouse etc.</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Types of ports</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Serial Port </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Parallel Port</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USB Port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3200" kern="1200" cap="small"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Serial port </a:t>
            </a:r>
            <a:r>
              <a:rPr lang="en-US" sz="2800" dirty="0" smtClean="0">
                <a:latin typeface="Arabic Typesetting" pitchFamily="66" charset="-78"/>
                <a:cs typeface="Arabic Typesetting" pitchFamily="66" charset="-78"/>
              </a:rPr>
              <a:t/>
            </a:r>
            <a:br>
              <a:rPr lang="en-US" sz="2800" dirty="0" smtClean="0">
                <a:latin typeface="Arabic Typesetting" pitchFamily="66" charset="-78"/>
                <a:cs typeface="Arabic Typesetting" pitchFamily="66" charset="-78"/>
              </a:rPr>
            </a:br>
            <a:endParaRPr lang="en-US" dirty="0"/>
          </a:p>
        </p:txBody>
      </p:sp>
      <p:sp>
        <p:nvSpPr>
          <p:cNvPr id="3" name="Content Placeholder 2"/>
          <p:cNvSpPr>
            <a:spLocks noGrp="1"/>
          </p:cNvSpPr>
          <p:nvPr>
            <p:ph idx="1"/>
          </p:nvPr>
        </p:nvSpPr>
        <p:spPr/>
        <p:txBody>
          <a:bodyPr>
            <a:normAutofit/>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port or interface that can be used for serial communication, in which only one bit is transmitted at a time, is called serial port.</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serial port also called a male connector has 9 or 25 pins.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Parallel port</a:t>
            </a:r>
            <a:endParaRPr lang="en-US" sz="3200" cap="small" dirty="0"/>
          </a:p>
        </p:txBody>
      </p:sp>
      <p:sp>
        <p:nvSpPr>
          <p:cNvPr id="3" name="Content Placeholder 2"/>
          <p:cNvSpPr>
            <a:spLocks noGrp="1"/>
          </p:cNvSpPr>
          <p:nvPr>
            <p:ph idx="1"/>
          </p:nvPr>
        </p:nvSpPr>
        <p:spPr/>
        <p:txBody>
          <a:bodyPr>
            <a:normAutofit/>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 socket on a computer for transmitting data in parallel, which means more than one bit at a time, is called parallel port.</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There may be 8, 16, 32 channels(wires); each channel carries one bit of information, so channels would be used to transmit 8 bits at a time. Not all the channels are used for data; some are used for control signals.</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It is also called female connector.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USB Port</a:t>
            </a:r>
          </a:p>
        </p:txBody>
      </p:sp>
      <p:sp>
        <p:nvSpPr>
          <p:cNvPr id="3" name="Content Placeholder 2"/>
          <p:cNvSpPr>
            <a:spLocks noGrp="1"/>
          </p:cNvSpPr>
          <p:nvPr>
            <p:ph idx="1"/>
          </p:nvPr>
        </p:nvSpPr>
        <p:spPr/>
        <p:txBody>
          <a:bodyPr>
            <a:normAutofit fontScale="47500" lnSpcReduction="20000"/>
          </a:bodyPr>
          <a:lstStyle/>
          <a:p>
            <a:pPr marL="365760" lvl="2" indent="-283464">
              <a:lnSpc>
                <a:spcPct val="130000"/>
              </a:lnSpc>
              <a:spcBef>
                <a:spcPts val="600"/>
              </a:spcBef>
              <a:buClr>
                <a:schemeClr val="bg2">
                  <a:lumMod val="10000"/>
                </a:schemeClr>
              </a:buClr>
              <a:buSzPct val="80000"/>
              <a:buFont typeface="Wingdings 2"/>
              <a:buChar char=""/>
            </a:pPr>
            <a:r>
              <a:rPr lang="en-US" sz="5100" dirty="0" smtClean="0">
                <a:latin typeface="Arabic Typesetting" pitchFamily="66" charset="-78"/>
                <a:cs typeface="Arabic Typesetting" pitchFamily="66" charset="-78"/>
              </a:rPr>
              <a:t>USB ports allow stand-alone electronic devices to be connected via cables to a computer (or to each other). </a:t>
            </a:r>
          </a:p>
          <a:p>
            <a:pPr marL="365760" lvl="2" indent="-283464">
              <a:lnSpc>
                <a:spcPct val="130000"/>
              </a:lnSpc>
              <a:spcBef>
                <a:spcPts val="600"/>
              </a:spcBef>
              <a:buClr>
                <a:schemeClr val="bg2">
                  <a:lumMod val="10000"/>
                </a:schemeClr>
              </a:buClr>
              <a:buSzPct val="80000"/>
              <a:buFont typeface="Wingdings 2"/>
              <a:buChar char=""/>
            </a:pPr>
            <a:r>
              <a:rPr lang="en-US" sz="5100" dirty="0" smtClean="0">
                <a:latin typeface="Arabic Typesetting" pitchFamily="66" charset="-78"/>
                <a:cs typeface="Arabic Typesetting" pitchFamily="66" charset="-78"/>
              </a:rPr>
              <a:t>USB stands for Universal Serial Bus, an industry standard for short-distance digital data communications. USB allows data to be transferred between devices. USB ports can also supply electric power across the cable to devices without their own power source. </a:t>
            </a:r>
          </a:p>
          <a:p>
            <a:pPr marL="365760" lvl="2" indent="-283464">
              <a:lnSpc>
                <a:spcPct val="130000"/>
              </a:lnSpc>
              <a:spcBef>
                <a:spcPts val="600"/>
              </a:spcBef>
              <a:buClr>
                <a:schemeClr val="bg2">
                  <a:lumMod val="10000"/>
                </a:schemeClr>
              </a:buClr>
              <a:buSzPct val="80000"/>
              <a:buFont typeface="Wingdings 2"/>
              <a:buChar char=""/>
            </a:pPr>
            <a:r>
              <a:rPr lang="en-US" sz="5100" dirty="0" smtClean="0">
                <a:latin typeface="Arabic Typesetting" pitchFamily="66" charset="-78"/>
                <a:cs typeface="Arabic Typesetting" pitchFamily="66" charset="-78"/>
              </a:rPr>
              <a:t>Both wired and wireless versions of the USB standard exist.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Expansion cards &amp; Slots </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An expansion slot is a socket on the motherboard into which a circuit board can be inserted. The circuit board is called the expansion card; it is used to extend the capability of a computer. Examples of an expansion card include the sound card and the video card</a:t>
            </a:r>
            <a:r>
              <a:rPr lang="en-US" sz="2800"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Kinds of Expansion cards</a:t>
            </a:r>
          </a:p>
        </p:txBody>
      </p:sp>
      <p:sp>
        <p:nvSpPr>
          <p:cNvPr id="3" name="Content Placeholder 2"/>
          <p:cNvSpPr>
            <a:spLocks noGrp="1"/>
          </p:cNvSpPr>
          <p:nvPr>
            <p:ph idx="1"/>
          </p:nvPr>
        </p:nvSpPr>
        <p:spPr/>
        <p:txBody>
          <a:bodyPr/>
          <a:lstStyle/>
          <a:p>
            <a:pPr marL="365760" lvl="2" indent="-283464">
              <a:lnSpc>
                <a:spcPct val="110000"/>
              </a:lnSpc>
              <a:spcBef>
                <a:spcPts val="600"/>
              </a:spcBef>
              <a:buClr>
                <a:schemeClr val="bg2">
                  <a:lumMod val="10000"/>
                </a:schemeClr>
              </a:buClr>
              <a:buSzPct val="80000"/>
              <a:buFont typeface="Wingdings 2"/>
              <a:buChar char=""/>
            </a:pPr>
            <a:r>
              <a:rPr lang="en-US" sz="2800" b="1" dirty="0" smtClean="0">
                <a:latin typeface="Arabic Typesetting" pitchFamily="66" charset="-78"/>
                <a:cs typeface="Arabic Typesetting" pitchFamily="66" charset="-78"/>
              </a:rPr>
              <a:t>Modem</a:t>
            </a:r>
            <a:r>
              <a:rPr lang="en-US" sz="2800" dirty="0" smtClean="0">
                <a:latin typeface="Arabic Typesetting" pitchFamily="66" charset="-78"/>
                <a:cs typeface="Arabic Typesetting" pitchFamily="66" charset="-78"/>
              </a:rPr>
              <a:t> - The Modem is a hardware device that enables a computer to send and receive information over telephone lines by converting the digital data used by your computer into an analog signal used on phone lines and then converting it back once received on the other end.</a:t>
            </a:r>
          </a:p>
          <a:p>
            <a:pPr marL="365760" lvl="2" indent="-283464">
              <a:lnSpc>
                <a:spcPct val="110000"/>
              </a:lnSpc>
              <a:spcBef>
                <a:spcPts val="600"/>
              </a:spcBef>
              <a:buClr>
                <a:schemeClr val="bg2">
                  <a:lumMod val="10000"/>
                </a:schemeClr>
              </a:buClr>
              <a:buSzPct val="80000"/>
              <a:buFont typeface="Wingdings 2"/>
              <a:buChar char=""/>
            </a:pPr>
            <a:r>
              <a:rPr lang="en-US" sz="2800" dirty="0" smtClean="0">
                <a:latin typeface="Arabic Typesetting" pitchFamily="66" charset="-78"/>
                <a:cs typeface="Arabic Typesetting" pitchFamily="66" charset="-78"/>
              </a:rPr>
              <a:t>Video Card/ Sound Card/ Graphics Card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Mother board</a:t>
            </a:r>
          </a:p>
        </p:txBody>
      </p:sp>
      <p:sp>
        <p:nvSpPr>
          <p:cNvPr id="3" name="Content Placeholder 2"/>
          <p:cNvSpPr>
            <a:spLocks noGrp="1"/>
          </p:cNvSpPr>
          <p:nvPr>
            <p:ph idx="1"/>
          </p:nvPr>
        </p:nvSpPr>
        <p:spPr/>
        <p:txBody>
          <a:bodyPr>
            <a:normAutofit/>
          </a:bodyPr>
          <a:lstStyle/>
          <a:p>
            <a:pPr>
              <a:lnSpc>
                <a:spcPct val="120000"/>
              </a:lnSpc>
              <a:buClr>
                <a:schemeClr val="bg2">
                  <a:lumMod val="10000"/>
                </a:schemeClr>
              </a:buClr>
            </a:pPr>
            <a:r>
              <a:rPr lang="en-US" sz="2400" dirty="0" smtClean="0">
                <a:latin typeface="Arabic Typesetting" pitchFamily="66" charset="-78"/>
                <a:cs typeface="Arabic Typesetting" pitchFamily="66" charset="-78"/>
              </a:rPr>
              <a:t>A motherboard by itself is useless, but a computer has to have one to operate. The motherboard's main job is to hold the computer's microprocessor chip and let everything else connect to it. Everything that runs the computer or enhances its performance is either part of the motherboard or plugs into it via a slot or port.</a:t>
            </a:r>
          </a:p>
          <a:p>
            <a:pPr>
              <a:lnSpc>
                <a:spcPct val="120000"/>
              </a:lnSpc>
              <a:buClr>
                <a:schemeClr val="bg2">
                  <a:lumMod val="10000"/>
                </a:schemeClr>
              </a:buClr>
            </a:pPr>
            <a:r>
              <a:rPr lang="en-US" sz="2400" dirty="0" smtClean="0">
                <a:latin typeface="Arabic Typesetting" pitchFamily="66" charset="-78"/>
                <a:cs typeface="Arabic Typesetting" pitchFamily="66" charset="-78"/>
              </a:rPr>
              <a:t>The motherboard is the piece of computer hardware that can be thought of as the "back bone" of the PC.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BIOS</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Acronym for basic input/output system, the built-in software that determines what a computer can do without accessing programs from a disk. </a:t>
            </a:r>
          </a:p>
          <a:p>
            <a:pPr>
              <a:buClr>
                <a:schemeClr val="bg2">
                  <a:lumMod val="10000"/>
                </a:schemeClr>
              </a:buClr>
            </a:pPr>
            <a:r>
              <a:rPr lang="en-US" sz="2800" dirty="0" smtClean="0">
                <a:latin typeface="Arabic Typesetting" pitchFamily="66" charset="-78"/>
                <a:cs typeface="Arabic Typesetting" pitchFamily="66" charset="-78"/>
              </a:rPr>
              <a:t>On PCs, the BIOS contains all the code required to control the keyboard, display screen, disk drives, serial communications, and a number of miscellaneous functions.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BIOS</a:t>
            </a:r>
          </a:p>
        </p:txBody>
      </p:sp>
      <p:sp>
        <p:nvSpPr>
          <p:cNvPr id="3" name="Content Placeholder 2"/>
          <p:cNvSpPr>
            <a:spLocks noGrp="1"/>
          </p:cNvSpPr>
          <p:nvPr>
            <p:ph idx="1"/>
          </p:nvPr>
        </p:nvSpPr>
        <p:spPr/>
        <p:txBody>
          <a:bodyPr>
            <a:normAutofit lnSpcReduction="10000"/>
          </a:bodyPr>
          <a:lstStyle/>
          <a:p>
            <a:pPr>
              <a:buClr>
                <a:schemeClr val="bg2">
                  <a:lumMod val="10000"/>
                </a:schemeClr>
              </a:buClr>
            </a:pPr>
            <a:r>
              <a:rPr lang="en-US" sz="2800" dirty="0" smtClean="0">
                <a:latin typeface="Arabic Typesetting" pitchFamily="66" charset="-78"/>
                <a:cs typeface="Arabic Typesetting" pitchFamily="66" charset="-78"/>
              </a:rPr>
              <a:t>BIOS (basic input/output system) is the program, a personal computer's microprocessor uses to get the computer system started after you turn it on. It also manages data flow between the computer's </a:t>
            </a:r>
            <a:r>
              <a:rPr lang="en-US" sz="2800" dirty="0" smtClean="0">
                <a:solidFill>
                  <a:schemeClr val="tx1">
                    <a:lumMod val="95000"/>
                    <a:lumOff val="5000"/>
                  </a:schemeClr>
                </a:solidFill>
                <a:latin typeface="Arabic Typesetting" pitchFamily="66" charset="-78"/>
                <a:cs typeface="Arabic Typesetting" pitchFamily="66" charset="-78"/>
              </a:rPr>
              <a:t>operating system</a:t>
            </a:r>
            <a:r>
              <a:rPr lang="en-US" sz="2800" dirty="0" smtClean="0">
                <a:latin typeface="Arabic Typesetting" pitchFamily="66" charset="-78"/>
                <a:cs typeface="Arabic Typesetting" pitchFamily="66" charset="-78"/>
              </a:rPr>
              <a:t> and attached devices such as the hard disk, video adaptor, keyboard, mouse and printer.</a:t>
            </a:r>
          </a:p>
          <a:p>
            <a:pPr>
              <a:buClr>
                <a:schemeClr val="bg2">
                  <a:lumMod val="10000"/>
                </a:schemeClr>
              </a:buClr>
            </a:pPr>
            <a:r>
              <a:rPr lang="en-US" sz="2800" dirty="0" smtClean="0">
                <a:latin typeface="Arabic Typesetting" pitchFamily="66" charset="-78"/>
                <a:cs typeface="Arabic Typesetting" pitchFamily="66" charset="-78"/>
              </a:rPr>
              <a:t>When you turn on your computer, the microprocessor passes control to the BIOS program, which is always located at the same place on EPROM.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CPU (Central Processing Unit)</a:t>
            </a:r>
            <a:endParaRPr lang="en-US" sz="3200" cap="small" dirty="0"/>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A microprocessor also called CPU is a tiny chip, sometimes referred to simply as the processor or central processor, where most calculations take place.</a:t>
            </a:r>
          </a:p>
          <a:p>
            <a:pPr>
              <a:buClr>
                <a:schemeClr val="bg2">
                  <a:lumMod val="10000"/>
                </a:schemeClr>
              </a:buClr>
            </a:pPr>
            <a:r>
              <a:rPr lang="en-US" sz="2800" dirty="0" smtClean="0">
                <a:latin typeface="Arabic Typesetting" pitchFamily="66" charset="-78"/>
                <a:cs typeface="Arabic Typesetting" pitchFamily="66" charset="-78"/>
              </a:rPr>
              <a:t>The CPU is the brains of the computer. </a:t>
            </a:r>
          </a:p>
          <a:p>
            <a:pPr>
              <a:buClr>
                <a:schemeClr val="bg2">
                  <a:lumMod val="10000"/>
                </a:schemeClr>
              </a:buClr>
            </a:pPr>
            <a:r>
              <a:rPr lang="en-US" sz="2800" dirty="0" smtClean="0">
                <a:latin typeface="Arabic Typesetting" pitchFamily="66" charset="-78"/>
                <a:cs typeface="Arabic Typesetting" pitchFamily="66" charset="-78"/>
              </a:rPr>
              <a:t>In terms of computing power, the CPU is the most important element of a computer system. </a:t>
            </a:r>
          </a:p>
          <a:p>
            <a:pPr>
              <a:buClr>
                <a:schemeClr val="bg2">
                  <a:lumMod val="10000"/>
                </a:schemeClr>
              </a:buClr>
            </a:pPr>
            <a:r>
              <a:rPr lang="en-US" sz="2800" dirty="0" smtClean="0">
                <a:latin typeface="Arabic Typesetting" pitchFamily="66" charset="-78"/>
                <a:cs typeface="Arabic Typesetting" pitchFamily="66" charset="-78"/>
              </a:rPr>
              <a:t>On large machines, CPUs require one or more printed circuit boards. </a:t>
            </a:r>
          </a:p>
          <a:p>
            <a:pPr>
              <a:buClr>
                <a:schemeClr val="bg2">
                  <a:lumMod val="10000"/>
                </a:schemeClr>
              </a:buClr>
            </a:pPr>
            <a:endParaRPr lang="en-US" sz="2800" dirty="0" smtClean="0">
              <a:latin typeface="Arabic Typesetting" pitchFamily="66" charset="-78"/>
              <a:cs typeface="Arabic Typesetting" pitchFamily="66" charset="-78"/>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small" dirty="0" smtClean="0"/>
              <a:t>CPU (Central Processing Unit)</a:t>
            </a:r>
          </a:p>
        </p:txBody>
      </p:sp>
      <p:sp>
        <p:nvSpPr>
          <p:cNvPr id="3" name="Content Placeholder 2"/>
          <p:cNvSpPr>
            <a:spLocks noGrp="1"/>
          </p:cNvSpPr>
          <p:nvPr>
            <p:ph idx="1"/>
          </p:nvPr>
        </p:nvSpPr>
        <p:spPr/>
        <p:txBody>
          <a:bodyPr>
            <a:normAutofit/>
          </a:bodyPr>
          <a:lstStyle/>
          <a:p>
            <a:pPr>
              <a:buClr>
                <a:schemeClr val="bg2">
                  <a:lumMod val="10000"/>
                </a:schemeClr>
              </a:buClr>
            </a:pPr>
            <a:r>
              <a:rPr lang="en-US" sz="2800" dirty="0" smtClean="0">
                <a:latin typeface="Arabic Typesetting" pitchFamily="66" charset="-78"/>
                <a:cs typeface="Arabic Typesetting" pitchFamily="66" charset="-78"/>
              </a:rPr>
              <a:t>On personal computers and small workstations, the CPU is housed in a single chip.</a:t>
            </a:r>
          </a:p>
          <a:p>
            <a:pPr>
              <a:buClr>
                <a:schemeClr val="bg2">
                  <a:lumMod val="10000"/>
                </a:schemeClr>
              </a:buClr>
            </a:pPr>
            <a:r>
              <a:rPr lang="en-US" sz="2800" dirty="0" smtClean="0">
                <a:latin typeface="Arabic Typesetting" pitchFamily="66" charset="-78"/>
                <a:cs typeface="Arabic Typesetting" pitchFamily="66" charset="-78"/>
              </a:rPr>
              <a:t>The microprocessor is a multipurpose, programmable device that accepts digital data as input, processes it according to instructions stored in its memory, and provides results as output. </a:t>
            </a:r>
          </a:p>
          <a:p>
            <a:pPr marL="596646" indent="-514350">
              <a:buClr>
                <a:schemeClr val="tx2">
                  <a:lumMod val="50000"/>
                </a:schemeClr>
              </a:buClr>
              <a:buNone/>
            </a:pPr>
            <a:endParaRPr lang="en-US" sz="2800"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4.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1821</TotalTime>
  <Words>2466</Words>
  <Application>Microsoft Office PowerPoint</Application>
  <PresentationFormat>On-screen Show (4:3)</PresentationFormat>
  <Paragraphs>164</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Solstice</vt:lpstr>
      <vt:lpstr>Introduction to Computer  Course COM 1012</vt:lpstr>
      <vt:lpstr> System Unit </vt:lpstr>
      <vt:lpstr>Power Supply</vt:lpstr>
      <vt:lpstr>Mother board</vt:lpstr>
      <vt:lpstr>Mother board</vt:lpstr>
      <vt:lpstr>BIOS</vt:lpstr>
      <vt:lpstr>BIOS</vt:lpstr>
      <vt:lpstr>CPU (Central Processing Unit)</vt:lpstr>
      <vt:lpstr>CPU (Central Processing Unit)</vt:lpstr>
      <vt:lpstr> Coprocessors </vt:lpstr>
      <vt:lpstr>Coprocessors</vt:lpstr>
      <vt:lpstr> Three basic characteristics of microprocessors </vt:lpstr>
      <vt:lpstr>Components of CPU</vt:lpstr>
      <vt:lpstr>ALU</vt:lpstr>
      <vt:lpstr>CU</vt:lpstr>
      <vt:lpstr>Registers</vt:lpstr>
      <vt:lpstr>Computer System with Sub-Units of CPU</vt:lpstr>
      <vt:lpstr>How the CPU Works?</vt:lpstr>
      <vt:lpstr>How the CPU Works?</vt:lpstr>
      <vt:lpstr>How the CPU Works?</vt:lpstr>
      <vt:lpstr>How the CPU Works?</vt:lpstr>
      <vt:lpstr>Memory Unit </vt:lpstr>
      <vt:lpstr>Internal Memory (Primary Storage) </vt:lpstr>
      <vt:lpstr>Internal Memory (Primary Storage) </vt:lpstr>
      <vt:lpstr>Internal Memory (Primary Storage) </vt:lpstr>
      <vt:lpstr>Random Access Memory</vt:lpstr>
      <vt:lpstr>Basic Types of RAM</vt:lpstr>
      <vt:lpstr> Cache Memory </vt:lpstr>
      <vt:lpstr>Cache Memory</vt:lpstr>
      <vt:lpstr>Cache Memory</vt:lpstr>
      <vt:lpstr>Video Memory</vt:lpstr>
      <vt:lpstr>Read-only memory</vt:lpstr>
      <vt:lpstr>Types of ROM</vt:lpstr>
      <vt:lpstr>Types of ROM</vt:lpstr>
      <vt:lpstr>Types of ROM</vt:lpstr>
      <vt:lpstr>External Memory (Secondary Storage)</vt:lpstr>
      <vt:lpstr>External Memory (Secondary Storage)</vt:lpstr>
      <vt:lpstr>Architectures</vt:lpstr>
      <vt:lpstr>Architectures</vt:lpstr>
      <vt:lpstr>Bus</vt:lpstr>
      <vt:lpstr>Parts of Bus</vt:lpstr>
      <vt:lpstr>Ports</vt:lpstr>
      <vt:lpstr>Types of ports</vt:lpstr>
      <vt:lpstr>Serial port  </vt:lpstr>
      <vt:lpstr>Parallel port</vt:lpstr>
      <vt:lpstr>USB Port</vt:lpstr>
      <vt:lpstr>Expansion cards &amp; Slots </vt:lpstr>
      <vt:lpstr>Kinds of Expansion cards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Education Course CE</dc:title>
  <dc:creator>Muhammad Wasim</dc:creator>
  <cp:lastModifiedBy>B14</cp:lastModifiedBy>
  <cp:revision>342</cp:revision>
  <dcterms:created xsi:type="dcterms:W3CDTF">2014-08-07T17:22:43Z</dcterms:created>
  <dcterms:modified xsi:type="dcterms:W3CDTF">2014-09-22T05:28:51Z</dcterms:modified>
</cp:coreProperties>
</file>