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4D4996F-2D0A-4680-B3EF-DE7976E8E0A1}" type="datetimeFigureOut">
              <a:rPr lang="en-US" smtClean="0"/>
              <a:pPr/>
              <a:t>8/27/2016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B7971C8E-2113-451B-8F58-3DBB2E0967F8}"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4996F-2D0A-4680-B3EF-DE7976E8E0A1}" type="datetimeFigureOut">
              <a:rPr lang="en-US" smtClean="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71C8E-2113-451B-8F58-3DBB2E0967F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4996F-2D0A-4680-B3EF-DE7976E8E0A1}" type="datetimeFigureOut">
              <a:rPr lang="en-US" smtClean="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71C8E-2113-451B-8F58-3DBB2E0967F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4996F-2D0A-4680-B3EF-DE7976E8E0A1}" type="datetimeFigureOut">
              <a:rPr lang="en-US" smtClean="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71C8E-2113-451B-8F58-3DBB2E0967F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D4996F-2D0A-4680-B3EF-DE7976E8E0A1}" type="datetimeFigureOut">
              <a:rPr lang="en-US" smtClean="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B7971C8E-2113-451B-8F58-3DBB2E0967F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4996F-2D0A-4680-B3EF-DE7976E8E0A1}" type="datetimeFigureOut">
              <a:rPr lang="en-US" smtClean="0"/>
              <a:pPr/>
              <a:t>8/27/2016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971C8E-2113-451B-8F58-3DBB2E0967F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D4996F-2D0A-4680-B3EF-DE7976E8E0A1}" type="datetimeFigureOut">
              <a:rPr lang="en-US" smtClean="0"/>
              <a:pPr/>
              <a:t>8/27/2016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7971C8E-2113-451B-8F58-3DBB2E0967F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D4996F-2D0A-4680-B3EF-DE7976E8E0A1}" type="datetimeFigureOut">
              <a:rPr lang="en-US" smtClean="0"/>
              <a:pPr/>
              <a:t>8/27/2016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971C8E-2113-451B-8F58-3DBB2E0967F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4996F-2D0A-4680-B3EF-DE7976E8E0A1}" type="datetimeFigureOut">
              <a:rPr lang="en-US" smtClean="0"/>
              <a:pPr/>
              <a:t>8/27/2016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7971C8E-2113-451B-8F58-3DBB2E0967F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4996F-2D0A-4680-B3EF-DE7976E8E0A1}" type="datetimeFigureOut">
              <a:rPr lang="en-US" smtClean="0"/>
              <a:pPr/>
              <a:t>8/27/2016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971C8E-2113-451B-8F58-3DBB2E0967F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D4996F-2D0A-4680-B3EF-DE7976E8E0A1}" type="datetimeFigureOut">
              <a:rPr lang="en-US" smtClean="0"/>
              <a:pPr/>
              <a:t>8/27/2016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971C8E-2113-451B-8F58-3DBB2E0967F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4D4996F-2D0A-4680-B3EF-DE7976E8E0A1}" type="datetimeFigureOut">
              <a:rPr lang="en-US" smtClean="0"/>
              <a:pPr/>
              <a:t>8/27/2016</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7971C8E-2113-451B-8F58-3DBB2E0967F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File:Saurischia_pelvis.p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File:Ornithischia_pelvis.pn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Lambeosaurus_magnicristatus_DB.jp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qdefault.jpg"/>
          <p:cNvPicPr>
            <a:picLocks noChangeAspect="1"/>
          </p:cNvPicPr>
          <p:nvPr/>
        </p:nvPicPr>
        <p:blipFill>
          <a:blip r:embed="rId2"/>
          <a:stretch>
            <a:fillRect/>
          </a:stretch>
        </p:blipFill>
        <p:spPr>
          <a:xfrm>
            <a:off x="685800" y="685800"/>
            <a:ext cx="7772400" cy="50659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762000"/>
            <a:ext cx="6705600" cy="523220"/>
          </a:xfrm>
          <a:prstGeom prst="rect">
            <a:avLst/>
          </a:prstGeom>
          <a:noFill/>
        </p:spPr>
        <p:txBody>
          <a:bodyPr wrap="square" rtlCol="0">
            <a:spAutoFit/>
          </a:bodyPr>
          <a:lstStyle/>
          <a:p>
            <a:pPr algn="ctr"/>
            <a:r>
              <a:rPr lang="en-US" sz="2800" dirty="0">
                <a:latin typeface="Script MT Bold" pitchFamily="66" charset="0"/>
              </a:rPr>
              <a:t>J</a:t>
            </a:r>
            <a:r>
              <a:rPr lang="en-US" sz="2800" dirty="0" smtClean="0">
                <a:latin typeface="Script MT Bold" pitchFamily="66" charset="0"/>
              </a:rPr>
              <a:t>innah </a:t>
            </a:r>
            <a:r>
              <a:rPr lang="en-US" sz="2800" dirty="0">
                <a:latin typeface="Script MT Bold" pitchFamily="66" charset="0"/>
              </a:rPr>
              <a:t>U</a:t>
            </a:r>
            <a:r>
              <a:rPr lang="en-US" sz="2800" dirty="0" smtClean="0">
                <a:latin typeface="Script MT Bold" pitchFamily="66" charset="0"/>
              </a:rPr>
              <a:t>niverisity For </a:t>
            </a:r>
            <a:r>
              <a:rPr lang="en-US" sz="2800" dirty="0">
                <a:latin typeface="Script MT Bold" pitchFamily="66" charset="0"/>
              </a:rPr>
              <a:t>W</a:t>
            </a:r>
            <a:r>
              <a:rPr lang="en-US" sz="2800" dirty="0" smtClean="0">
                <a:latin typeface="Script MT Bold" pitchFamily="66" charset="0"/>
              </a:rPr>
              <a:t>omen </a:t>
            </a:r>
            <a:r>
              <a:rPr lang="en-US" sz="2800" dirty="0">
                <a:latin typeface="Script MT Bold" pitchFamily="66" charset="0"/>
              </a:rPr>
              <a:t>K</a:t>
            </a:r>
            <a:r>
              <a:rPr lang="en-US" sz="2800" dirty="0" smtClean="0">
                <a:latin typeface="Script MT Bold" pitchFamily="66" charset="0"/>
              </a:rPr>
              <a:t>arachi</a:t>
            </a:r>
            <a:endParaRPr lang="en-US" sz="2800" dirty="0">
              <a:latin typeface="Script MT Bold" pitchFamily="66" charset="0"/>
            </a:endParaRPr>
          </a:p>
        </p:txBody>
      </p:sp>
      <p:sp>
        <p:nvSpPr>
          <p:cNvPr id="6" name="TextBox 5"/>
          <p:cNvSpPr txBox="1"/>
          <p:nvPr/>
        </p:nvSpPr>
        <p:spPr>
          <a:xfrm>
            <a:off x="1600200" y="1524000"/>
            <a:ext cx="6629400" cy="461665"/>
          </a:xfrm>
          <a:prstGeom prst="rect">
            <a:avLst/>
          </a:prstGeom>
          <a:noFill/>
        </p:spPr>
        <p:txBody>
          <a:bodyPr wrap="square" rtlCol="0">
            <a:spAutoFit/>
          </a:bodyPr>
          <a:lstStyle/>
          <a:p>
            <a:pPr algn="ctr"/>
            <a:r>
              <a:rPr lang="en-US" sz="2400" dirty="0" smtClean="0">
                <a:latin typeface="Script MT Bold" pitchFamily="66" charset="0"/>
              </a:rPr>
              <a:t>2</a:t>
            </a:r>
            <a:r>
              <a:rPr lang="en-US" sz="2400" baseline="30000" dirty="0" smtClean="0">
                <a:latin typeface="Script MT Bold" pitchFamily="66" charset="0"/>
              </a:rPr>
              <a:t>nd</a:t>
            </a:r>
            <a:r>
              <a:rPr lang="en-US" sz="2400" dirty="0" smtClean="0">
                <a:latin typeface="Script MT Bold" pitchFamily="66" charset="0"/>
              </a:rPr>
              <a:t> Assignment </a:t>
            </a:r>
            <a:r>
              <a:rPr lang="en-US" sz="2400" dirty="0">
                <a:latin typeface="Script MT Bold" pitchFamily="66" charset="0"/>
              </a:rPr>
              <a:t>O</a:t>
            </a:r>
            <a:r>
              <a:rPr lang="en-US" sz="2400" dirty="0" smtClean="0">
                <a:latin typeface="Script MT Bold" pitchFamily="66" charset="0"/>
              </a:rPr>
              <a:t>f Zoology</a:t>
            </a:r>
            <a:endParaRPr lang="en-US" sz="2400" dirty="0">
              <a:latin typeface="Script MT Bold" pitchFamily="66" charset="0"/>
            </a:endParaRPr>
          </a:p>
        </p:txBody>
      </p:sp>
      <p:sp>
        <p:nvSpPr>
          <p:cNvPr id="8" name="TextBox 7"/>
          <p:cNvSpPr txBox="1"/>
          <p:nvPr/>
        </p:nvSpPr>
        <p:spPr>
          <a:xfrm>
            <a:off x="1524000" y="2133600"/>
            <a:ext cx="6629400" cy="523220"/>
          </a:xfrm>
          <a:prstGeom prst="rect">
            <a:avLst/>
          </a:prstGeom>
          <a:noFill/>
        </p:spPr>
        <p:txBody>
          <a:bodyPr wrap="square" rtlCol="0">
            <a:spAutoFit/>
          </a:bodyPr>
          <a:lstStyle/>
          <a:p>
            <a:pPr algn="ctr"/>
            <a:r>
              <a:rPr lang="en-US" dirty="0" smtClean="0">
                <a:latin typeface="Arial Black" pitchFamily="34" charset="0"/>
              </a:rPr>
              <a:t>Topic</a:t>
            </a:r>
            <a:r>
              <a:rPr lang="en-US" dirty="0" smtClean="0"/>
              <a:t> </a:t>
            </a:r>
            <a:r>
              <a:rPr lang="en-US" dirty="0" smtClean="0">
                <a:latin typeface="Script MT Bold" pitchFamily="66" charset="0"/>
              </a:rPr>
              <a:t>: </a:t>
            </a:r>
            <a:r>
              <a:rPr lang="en-US" sz="2800" dirty="0" smtClean="0">
                <a:latin typeface="Script MT Bold" pitchFamily="66" charset="0"/>
              </a:rPr>
              <a:t>Dinosaur Discoveries</a:t>
            </a:r>
            <a:endParaRPr lang="en-US" sz="2800" dirty="0">
              <a:latin typeface="Script MT Bold" pitchFamily="66" charset="0"/>
            </a:endParaRPr>
          </a:p>
        </p:txBody>
      </p:sp>
      <p:sp>
        <p:nvSpPr>
          <p:cNvPr id="9" name="TextBox 8"/>
          <p:cNvSpPr txBox="1"/>
          <p:nvPr/>
        </p:nvSpPr>
        <p:spPr>
          <a:xfrm>
            <a:off x="685800" y="2895600"/>
            <a:ext cx="7620000" cy="461665"/>
          </a:xfrm>
          <a:prstGeom prst="rect">
            <a:avLst/>
          </a:prstGeom>
          <a:noFill/>
        </p:spPr>
        <p:txBody>
          <a:bodyPr wrap="square" rtlCol="0">
            <a:spAutoFit/>
          </a:bodyPr>
          <a:lstStyle/>
          <a:p>
            <a:pPr algn="ctr"/>
            <a:r>
              <a:rPr lang="en-US" dirty="0">
                <a:latin typeface="Arial Black" pitchFamily="34" charset="0"/>
              </a:rPr>
              <a:t>Group Members </a:t>
            </a:r>
            <a:r>
              <a:rPr lang="en-US" dirty="0" smtClean="0"/>
              <a:t>: </a:t>
            </a:r>
            <a:r>
              <a:rPr lang="en-US" sz="2400" dirty="0" smtClean="0">
                <a:latin typeface="Script MT Bold" pitchFamily="66" charset="0"/>
              </a:rPr>
              <a:t>Beenish Khan &amp; Mehak Rafiq</a:t>
            </a:r>
            <a:endParaRPr lang="en-US" sz="2400" dirty="0">
              <a:latin typeface="Script MT Bold" pitchFamily="66" charset="0"/>
            </a:endParaRPr>
          </a:p>
        </p:txBody>
      </p:sp>
      <p:sp>
        <p:nvSpPr>
          <p:cNvPr id="11" name="TextBox 10"/>
          <p:cNvSpPr txBox="1"/>
          <p:nvPr/>
        </p:nvSpPr>
        <p:spPr>
          <a:xfrm>
            <a:off x="1295400" y="3505200"/>
            <a:ext cx="6400800" cy="461665"/>
          </a:xfrm>
          <a:prstGeom prst="rect">
            <a:avLst/>
          </a:prstGeom>
          <a:noFill/>
        </p:spPr>
        <p:txBody>
          <a:bodyPr wrap="square" rtlCol="0">
            <a:spAutoFit/>
          </a:bodyPr>
          <a:lstStyle/>
          <a:p>
            <a:pPr algn="ctr"/>
            <a:r>
              <a:rPr lang="en-US" dirty="0">
                <a:latin typeface="Arial Black" pitchFamily="34" charset="0"/>
              </a:rPr>
              <a:t>Subject Teacher </a:t>
            </a:r>
            <a:r>
              <a:rPr lang="en-US" dirty="0" smtClean="0"/>
              <a:t>: </a:t>
            </a:r>
            <a:r>
              <a:rPr lang="en-US" sz="2400" dirty="0">
                <a:latin typeface="Script MT Bold" pitchFamily="66" charset="0"/>
              </a:rPr>
              <a:t>Miss Marry </a:t>
            </a:r>
            <a:r>
              <a:rPr lang="en-US" sz="2400" dirty="0" err="1">
                <a:latin typeface="Script MT Bold" pitchFamily="66" charset="0"/>
              </a:rPr>
              <a:t>Mehwish</a:t>
            </a:r>
            <a:endParaRPr lang="en-US" sz="2400" dirty="0">
              <a:latin typeface="Script MT Bold" pitchFamily="66" charset="0"/>
            </a:endParaRPr>
          </a:p>
        </p:txBody>
      </p:sp>
      <p:pic>
        <p:nvPicPr>
          <p:cNvPr id="12" name="Picture 11" descr="WebBanner_16x9_v3.jpg"/>
          <p:cNvPicPr>
            <a:picLocks noChangeAspect="1"/>
          </p:cNvPicPr>
          <p:nvPr/>
        </p:nvPicPr>
        <p:blipFill>
          <a:blip r:embed="rId2"/>
          <a:stretch>
            <a:fillRect/>
          </a:stretch>
        </p:blipFill>
        <p:spPr>
          <a:xfrm>
            <a:off x="1143000" y="4038600"/>
            <a:ext cx="6705600" cy="2514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381000"/>
            <a:ext cx="6781800" cy="523220"/>
          </a:xfrm>
          <a:prstGeom prst="rect">
            <a:avLst/>
          </a:prstGeom>
          <a:noFill/>
        </p:spPr>
        <p:txBody>
          <a:bodyPr wrap="square" rtlCol="0">
            <a:spAutoFit/>
          </a:bodyPr>
          <a:lstStyle/>
          <a:p>
            <a:r>
              <a:rPr lang="en-US" sz="2800" dirty="0" smtClean="0">
                <a:latin typeface="Script MT Bold" pitchFamily="66" charset="0"/>
              </a:rPr>
              <a:t>Introduction Of  Dinosaur :-</a:t>
            </a:r>
            <a:endParaRPr lang="en-US" sz="2800" dirty="0">
              <a:latin typeface="Script MT Bold" pitchFamily="66" charset="0"/>
            </a:endParaRPr>
          </a:p>
        </p:txBody>
      </p:sp>
      <p:sp>
        <p:nvSpPr>
          <p:cNvPr id="4" name="TextBox 3"/>
          <p:cNvSpPr txBox="1"/>
          <p:nvPr/>
        </p:nvSpPr>
        <p:spPr>
          <a:xfrm>
            <a:off x="1295400" y="1371600"/>
            <a:ext cx="6781800" cy="2031325"/>
          </a:xfrm>
          <a:prstGeom prst="rect">
            <a:avLst/>
          </a:prstGeom>
          <a:noFill/>
        </p:spPr>
        <p:txBody>
          <a:bodyPr wrap="square" rtlCol="0">
            <a:spAutoFit/>
          </a:bodyPr>
          <a:lstStyle/>
          <a:p>
            <a:pPr algn="just"/>
            <a:r>
              <a:rPr lang="en-US" dirty="0" smtClean="0"/>
              <a:t>Dinosaurs are a diverse group of animals of the clad Dinosaurian that first appeared during the Triassic period. Although the exact origin and timing of the evolution of dinosaurs is the subject of active research, the current scientific consensus places their origin between 231 and 243 million years ago. </a:t>
            </a:r>
          </a:p>
          <a:p>
            <a:pPr algn="just"/>
            <a:endParaRPr lang="en-US" dirty="0" smtClean="0"/>
          </a:p>
          <a:p>
            <a:pPr algn="just"/>
            <a:endParaRPr lang="en-US" dirty="0"/>
          </a:p>
        </p:txBody>
      </p:sp>
      <p:sp>
        <p:nvSpPr>
          <p:cNvPr id="6" name="TextBox 5"/>
          <p:cNvSpPr txBox="1"/>
          <p:nvPr/>
        </p:nvSpPr>
        <p:spPr>
          <a:xfrm>
            <a:off x="1219200" y="2895600"/>
            <a:ext cx="7162800" cy="1200329"/>
          </a:xfrm>
          <a:prstGeom prst="rect">
            <a:avLst/>
          </a:prstGeom>
          <a:noFill/>
        </p:spPr>
        <p:txBody>
          <a:bodyPr wrap="square" rtlCol="0">
            <a:spAutoFit/>
          </a:bodyPr>
          <a:lstStyle/>
          <a:p>
            <a:pPr algn="just"/>
            <a:r>
              <a:rPr lang="en-US" dirty="0"/>
              <a:t>however, the fossil record indicates that birds are the modern descendants of feathered dinosaurs, having evolved from thereof ancestors during the Jurassic Period, and are now </a:t>
            </a:r>
            <a:r>
              <a:rPr lang="en-US" dirty="0" smtClean="0"/>
              <a:t>termed          </a:t>
            </a:r>
            <a:r>
              <a:rPr lang="en-US" dirty="0"/>
              <a:t>"avian </a:t>
            </a:r>
            <a:r>
              <a:rPr lang="en-US" dirty="0" smtClean="0"/>
              <a:t>dinosaurs“.</a:t>
            </a:r>
            <a:endParaRPr lang="en-US" dirty="0"/>
          </a:p>
        </p:txBody>
      </p:sp>
      <p:pic>
        <p:nvPicPr>
          <p:cNvPr id="8" name="Picture 7" descr="dino1.jpg"/>
          <p:cNvPicPr>
            <a:picLocks noChangeAspect="1"/>
          </p:cNvPicPr>
          <p:nvPr/>
        </p:nvPicPr>
        <p:blipFill>
          <a:blip r:embed="rId2"/>
          <a:stretch>
            <a:fillRect/>
          </a:stretch>
        </p:blipFill>
        <p:spPr>
          <a:xfrm>
            <a:off x="1295401" y="4057650"/>
            <a:ext cx="4724400" cy="26557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457200"/>
            <a:ext cx="7086600" cy="461665"/>
          </a:xfrm>
          <a:prstGeom prst="rect">
            <a:avLst/>
          </a:prstGeom>
          <a:noFill/>
        </p:spPr>
        <p:txBody>
          <a:bodyPr wrap="square" rtlCol="0">
            <a:spAutoFit/>
          </a:bodyPr>
          <a:lstStyle/>
          <a:p>
            <a:r>
              <a:rPr lang="en-US" sz="2400" dirty="0" smtClean="0">
                <a:latin typeface="Script MT Bold" pitchFamily="66" charset="0"/>
              </a:rPr>
              <a:t>Classification : </a:t>
            </a:r>
            <a:endParaRPr lang="en-US" sz="2400" dirty="0">
              <a:latin typeface="Script MT Bold" pitchFamily="66" charset="0"/>
            </a:endParaRPr>
          </a:p>
        </p:txBody>
      </p:sp>
      <p:sp>
        <p:nvSpPr>
          <p:cNvPr id="3" name="TextBox 2"/>
          <p:cNvSpPr txBox="1"/>
          <p:nvPr/>
        </p:nvSpPr>
        <p:spPr>
          <a:xfrm>
            <a:off x="838200" y="1066800"/>
            <a:ext cx="8001000" cy="369332"/>
          </a:xfrm>
          <a:prstGeom prst="rect">
            <a:avLst/>
          </a:prstGeom>
          <a:noFill/>
        </p:spPr>
        <p:txBody>
          <a:bodyPr wrap="square" rtlCol="0">
            <a:spAutoFit/>
          </a:bodyPr>
          <a:lstStyle/>
          <a:p>
            <a:endParaRPr lang="en-US" dirty="0"/>
          </a:p>
        </p:txBody>
      </p:sp>
      <p:sp>
        <p:nvSpPr>
          <p:cNvPr id="11" name="TextBox 10"/>
          <p:cNvSpPr txBox="1"/>
          <p:nvPr/>
        </p:nvSpPr>
        <p:spPr>
          <a:xfrm>
            <a:off x="457200" y="990600"/>
            <a:ext cx="3962400" cy="2585323"/>
          </a:xfrm>
          <a:prstGeom prst="rect">
            <a:avLst/>
          </a:prstGeom>
          <a:noFill/>
        </p:spPr>
        <p:txBody>
          <a:bodyPr wrap="square" rtlCol="0">
            <a:spAutoFit/>
          </a:bodyPr>
          <a:lstStyle/>
          <a:p>
            <a:r>
              <a:rPr lang="en-US" dirty="0" smtClean="0"/>
              <a:t> Dinosaurs belong to a group known as </a:t>
            </a:r>
            <a:r>
              <a:rPr lang="en-US" dirty="0" err="1" smtClean="0"/>
              <a:t>archosaurs</a:t>
            </a:r>
            <a:r>
              <a:rPr lang="en-US" dirty="0" smtClean="0"/>
              <a:t>, which also includes modern crocodilians. Within the </a:t>
            </a:r>
            <a:r>
              <a:rPr lang="en-US" dirty="0" err="1" smtClean="0"/>
              <a:t>archosaur</a:t>
            </a:r>
            <a:r>
              <a:rPr lang="en-US" dirty="0" smtClean="0"/>
              <a:t> group, dinosaurs are differentiated most noticeably by their gait. Dinosaur legs extend directly beneath the body, whereas the legs of lizards and crocodilians sprawl out to either side.</a:t>
            </a:r>
          </a:p>
        </p:txBody>
      </p:sp>
      <p:sp>
        <p:nvSpPr>
          <p:cNvPr id="20" name="TextBox 19"/>
          <p:cNvSpPr txBox="1"/>
          <p:nvPr/>
        </p:nvSpPr>
        <p:spPr>
          <a:xfrm>
            <a:off x="457200" y="2514600"/>
            <a:ext cx="8001000" cy="369332"/>
          </a:xfrm>
          <a:prstGeom prst="rect">
            <a:avLst/>
          </a:prstGeom>
          <a:noFill/>
        </p:spPr>
        <p:txBody>
          <a:bodyPr wrap="square" rtlCol="0">
            <a:spAutoFit/>
          </a:bodyPr>
          <a:lstStyle/>
          <a:p>
            <a:endParaRPr lang="en-US" dirty="0"/>
          </a:p>
        </p:txBody>
      </p:sp>
      <p:sp>
        <p:nvSpPr>
          <p:cNvPr id="7" name="TextBox 6"/>
          <p:cNvSpPr txBox="1"/>
          <p:nvPr/>
        </p:nvSpPr>
        <p:spPr>
          <a:xfrm>
            <a:off x="381000" y="3581400"/>
            <a:ext cx="3276600" cy="1200329"/>
          </a:xfrm>
          <a:prstGeom prst="rect">
            <a:avLst/>
          </a:prstGeom>
          <a:noFill/>
        </p:spPr>
        <p:txBody>
          <a:bodyPr wrap="square" rtlCol="0">
            <a:spAutoFit/>
          </a:bodyPr>
          <a:lstStyle/>
          <a:p>
            <a:r>
              <a:rPr lang="en-US" dirty="0" smtClean="0"/>
              <a:t>Collectively, dinosaurs as a </a:t>
            </a:r>
            <a:r>
              <a:rPr lang="en-US" dirty="0" err="1" smtClean="0"/>
              <a:t>clade</a:t>
            </a:r>
            <a:r>
              <a:rPr lang="en-US" dirty="0" smtClean="0"/>
              <a:t> are divided into two primary branches, </a:t>
            </a:r>
            <a:r>
              <a:rPr lang="en-US" dirty="0" err="1" smtClean="0"/>
              <a:t>Saurischia</a:t>
            </a:r>
            <a:r>
              <a:rPr lang="en-US" dirty="0" smtClean="0"/>
              <a:t> and </a:t>
            </a:r>
            <a:r>
              <a:rPr lang="en-US" dirty="0" err="1" smtClean="0"/>
              <a:t>Ornithischia</a:t>
            </a:r>
            <a:endParaRPr lang="en-US" dirty="0" smtClean="0"/>
          </a:p>
        </p:txBody>
      </p:sp>
      <p:sp>
        <p:nvSpPr>
          <p:cNvPr id="9" name="TextBox 8"/>
          <p:cNvSpPr txBox="1"/>
          <p:nvPr/>
        </p:nvSpPr>
        <p:spPr>
          <a:xfrm>
            <a:off x="304800" y="4876800"/>
            <a:ext cx="4343400" cy="1754326"/>
          </a:xfrm>
          <a:prstGeom prst="rect">
            <a:avLst/>
          </a:prstGeom>
          <a:noFill/>
        </p:spPr>
        <p:txBody>
          <a:bodyPr wrap="square" rtlCol="0">
            <a:spAutoFit/>
          </a:bodyPr>
          <a:lstStyle/>
          <a:p>
            <a:pPr algn="just"/>
            <a:r>
              <a:rPr lang="en-US" dirty="0" smtClean="0"/>
              <a:t>Early </a:t>
            </a:r>
            <a:r>
              <a:rPr lang="en-US" dirty="0" err="1" smtClean="0"/>
              <a:t>saurischians</a:t>
            </a:r>
            <a:r>
              <a:rPr lang="en-US" dirty="0" smtClean="0"/>
              <a:t>—"lizard-hipped", from the Greek </a:t>
            </a:r>
            <a:r>
              <a:rPr lang="en-US" dirty="0" err="1" smtClean="0"/>
              <a:t>sauros</a:t>
            </a:r>
            <a:r>
              <a:rPr lang="en-US" dirty="0" smtClean="0"/>
              <a:t> (</a:t>
            </a:r>
            <a:r>
              <a:rPr lang="en-US" dirty="0" err="1" smtClean="0"/>
              <a:t>σαῦρος</a:t>
            </a:r>
            <a:r>
              <a:rPr lang="en-US" dirty="0" smtClean="0"/>
              <a:t>) meaning "</a:t>
            </a:r>
            <a:r>
              <a:rPr lang="en-US" dirty="0" err="1" smtClean="0"/>
              <a:t>lizard”and</a:t>
            </a:r>
            <a:r>
              <a:rPr lang="en-US" dirty="0" smtClean="0"/>
              <a:t> </a:t>
            </a:r>
            <a:r>
              <a:rPr lang="en-US" dirty="0" err="1" smtClean="0"/>
              <a:t>ischion</a:t>
            </a:r>
            <a:r>
              <a:rPr lang="en-US" dirty="0" smtClean="0"/>
              <a:t> (</a:t>
            </a:r>
            <a:r>
              <a:rPr lang="en-US" dirty="0" err="1" smtClean="0"/>
              <a:t>ἰσχίον</a:t>
            </a:r>
            <a:r>
              <a:rPr lang="en-US" dirty="0" smtClean="0"/>
              <a:t>) meaning "hip joint"—retained the hip structure of their ancestors, with a pubis bone directed cranially, or forward. </a:t>
            </a:r>
          </a:p>
        </p:txBody>
      </p:sp>
      <p:sp>
        <p:nvSpPr>
          <p:cNvPr id="17" name="TextBox 16"/>
          <p:cNvSpPr txBox="1"/>
          <p:nvPr/>
        </p:nvSpPr>
        <p:spPr>
          <a:xfrm>
            <a:off x="609600" y="3962400"/>
            <a:ext cx="7924800" cy="369332"/>
          </a:xfrm>
          <a:prstGeom prst="rect">
            <a:avLst/>
          </a:prstGeom>
          <a:noFill/>
        </p:spPr>
        <p:txBody>
          <a:bodyPr wrap="square" rtlCol="0">
            <a:spAutoFit/>
          </a:bodyPr>
          <a:lstStyle/>
          <a:p>
            <a:endParaRPr lang="en-US" dirty="0"/>
          </a:p>
        </p:txBody>
      </p:sp>
      <p:pic>
        <p:nvPicPr>
          <p:cNvPr id="12" name="Picture 11" descr="https://upload.wikimedia.org/wikipedia/commons/thumb/9/9b/Saurischia_pelvis.png/274px-Saurischia_pelvis.png">
            <a:hlinkClick r:id="rId2"/>
          </p:cNvPr>
          <p:cNvPicPr/>
          <p:nvPr/>
        </p:nvPicPr>
        <p:blipFill>
          <a:blip r:embed="rId3"/>
          <a:srcRect/>
          <a:stretch>
            <a:fillRect/>
          </a:stretch>
        </p:blipFill>
        <p:spPr bwMode="auto">
          <a:xfrm>
            <a:off x="5334000" y="1066800"/>
            <a:ext cx="2971800" cy="2438400"/>
          </a:xfrm>
          <a:prstGeom prst="rect">
            <a:avLst/>
          </a:prstGeom>
          <a:noFill/>
          <a:ln w="9525">
            <a:noFill/>
            <a:miter lim="800000"/>
            <a:headEnd/>
            <a:tailEnd/>
          </a:ln>
        </p:spPr>
      </p:pic>
      <p:sp>
        <p:nvSpPr>
          <p:cNvPr id="23" name="TextBox 22"/>
          <p:cNvSpPr txBox="1"/>
          <p:nvPr/>
        </p:nvSpPr>
        <p:spPr>
          <a:xfrm>
            <a:off x="4953000" y="6019800"/>
            <a:ext cx="3505200" cy="369332"/>
          </a:xfrm>
          <a:prstGeom prst="rect">
            <a:avLst/>
          </a:prstGeom>
          <a:noFill/>
        </p:spPr>
        <p:txBody>
          <a:bodyPr wrap="square" rtlCol="0">
            <a:spAutoFit/>
          </a:bodyPr>
          <a:lstStyle/>
          <a:p>
            <a:endParaRPr lang="en-US" dirty="0"/>
          </a:p>
        </p:txBody>
      </p:sp>
      <p:sp>
        <p:nvSpPr>
          <p:cNvPr id="27" name="TextBox 26"/>
          <p:cNvSpPr txBox="1"/>
          <p:nvPr/>
        </p:nvSpPr>
        <p:spPr>
          <a:xfrm>
            <a:off x="5257800" y="3657600"/>
            <a:ext cx="3048000" cy="646331"/>
          </a:xfrm>
          <a:prstGeom prst="rect">
            <a:avLst/>
          </a:prstGeom>
          <a:noFill/>
        </p:spPr>
        <p:txBody>
          <a:bodyPr wrap="square" rtlCol="0">
            <a:spAutoFit/>
          </a:bodyPr>
          <a:lstStyle/>
          <a:p>
            <a:r>
              <a:rPr lang="en-US" dirty="0" err="1" smtClean="0"/>
              <a:t>Saurischian</a:t>
            </a:r>
            <a:r>
              <a:rPr lang="en-US" dirty="0" smtClean="0"/>
              <a:t> pelvis structure (left side)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657600"/>
            <a:ext cx="4038600" cy="1754326"/>
          </a:xfrm>
          <a:prstGeom prst="rect">
            <a:avLst/>
          </a:prstGeom>
          <a:noFill/>
        </p:spPr>
        <p:txBody>
          <a:bodyPr wrap="square" rtlCol="0">
            <a:spAutoFit/>
          </a:bodyPr>
          <a:lstStyle/>
          <a:p>
            <a:r>
              <a:rPr lang="en-US" dirty="0" smtClean="0"/>
              <a:t>. </a:t>
            </a:r>
            <a:r>
              <a:rPr lang="en-US" dirty="0" err="1" smtClean="0"/>
              <a:t>Ornithischia</a:t>
            </a:r>
            <a:r>
              <a:rPr lang="en-US" dirty="0" smtClean="0"/>
              <a:t> includes a variety of species which were primarily herbivores. (NB: the terms "lizard hip" and "bird hip" are misnomers – birds evolved from dinosaurs with "lizard hips".)</a:t>
            </a:r>
            <a:endParaRPr lang="en-US" dirty="0"/>
          </a:p>
        </p:txBody>
      </p:sp>
      <p:sp>
        <p:nvSpPr>
          <p:cNvPr id="4" name="TextBox 3"/>
          <p:cNvSpPr txBox="1"/>
          <p:nvPr/>
        </p:nvSpPr>
        <p:spPr>
          <a:xfrm>
            <a:off x="228600" y="685800"/>
            <a:ext cx="4191000" cy="2862322"/>
          </a:xfrm>
          <a:prstGeom prst="rect">
            <a:avLst/>
          </a:prstGeom>
          <a:noFill/>
        </p:spPr>
        <p:txBody>
          <a:bodyPr wrap="square" rtlCol="0">
            <a:spAutoFit/>
          </a:bodyPr>
          <a:lstStyle/>
          <a:p>
            <a:r>
              <a:rPr lang="en-US" dirty="0" smtClean="0"/>
              <a:t>By contrast, </a:t>
            </a:r>
            <a:r>
              <a:rPr lang="en-US" dirty="0" err="1" smtClean="0"/>
              <a:t>ornithischians</a:t>
            </a:r>
            <a:r>
              <a:rPr lang="en-US" dirty="0" smtClean="0"/>
              <a:t>—"bird-hipped", from the Greek </a:t>
            </a:r>
            <a:r>
              <a:rPr lang="en-US" dirty="0" err="1" smtClean="0"/>
              <a:t>ornitheios</a:t>
            </a:r>
            <a:r>
              <a:rPr lang="en-US" dirty="0" smtClean="0"/>
              <a:t> (</a:t>
            </a:r>
            <a:r>
              <a:rPr lang="en-US" dirty="0" err="1" smtClean="0"/>
              <a:t>ὀρνίθειος</a:t>
            </a:r>
            <a:r>
              <a:rPr lang="en-US" dirty="0" smtClean="0"/>
              <a:t>) meaning "of a bird" and </a:t>
            </a:r>
            <a:r>
              <a:rPr lang="en-US" dirty="0" err="1" smtClean="0"/>
              <a:t>ischion</a:t>
            </a:r>
            <a:r>
              <a:rPr lang="en-US" dirty="0" smtClean="0"/>
              <a:t> (</a:t>
            </a:r>
            <a:r>
              <a:rPr lang="en-US" dirty="0" err="1" smtClean="0"/>
              <a:t>ἰσχίον</a:t>
            </a:r>
            <a:r>
              <a:rPr lang="en-US" dirty="0" smtClean="0"/>
              <a:t>) meaning "hip joint"—had a pelvis that superficially resembled a bird's pelvis: the pubis bone was oriented caudally (rear-pointing). Unlike birds, the </a:t>
            </a:r>
            <a:r>
              <a:rPr lang="en-US" dirty="0" err="1" smtClean="0"/>
              <a:t>ornithischian</a:t>
            </a:r>
            <a:r>
              <a:rPr lang="en-US" dirty="0" smtClean="0"/>
              <a:t> pubis also usually had an additional forward-pointing process</a:t>
            </a:r>
            <a:endParaRPr lang="en-US" dirty="0"/>
          </a:p>
        </p:txBody>
      </p:sp>
      <p:pic>
        <p:nvPicPr>
          <p:cNvPr id="5" name="Picture 4" descr="https://upload.wikimedia.org/wikipedia/commons/thumb/b/bb/Ornithischia_pelvis.png/284px-Ornithischia_pelvis.png">
            <a:hlinkClick r:id="rId2"/>
          </p:cNvPr>
          <p:cNvPicPr/>
          <p:nvPr/>
        </p:nvPicPr>
        <p:blipFill>
          <a:blip r:embed="rId3"/>
          <a:srcRect/>
          <a:stretch>
            <a:fillRect/>
          </a:stretch>
        </p:blipFill>
        <p:spPr bwMode="auto">
          <a:xfrm>
            <a:off x="5486400" y="762000"/>
            <a:ext cx="2971800" cy="2507660"/>
          </a:xfrm>
          <a:prstGeom prst="rect">
            <a:avLst/>
          </a:prstGeom>
          <a:noFill/>
          <a:ln w="9525">
            <a:noFill/>
            <a:miter lim="800000"/>
            <a:headEnd/>
            <a:tailEnd/>
          </a:ln>
        </p:spPr>
      </p:pic>
      <p:sp>
        <p:nvSpPr>
          <p:cNvPr id="8" name="TextBox 7"/>
          <p:cNvSpPr txBox="1"/>
          <p:nvPr/>
        </p:nvSpPr>
        <p:spPr>
          <a:xfrm>
            <a:off x="5410200" y="3429000"/>
            <a:ext cx="3124200" cy="646331"/>
          </a:xfrm>
          <a:prstGeom prst="rect">
            <a:avLst/>
          </a:prstGeom>
          <a:noFill/>
        </p:spPr>
        <p:txBody>
          <a:bodyPr wrap="square" rtlCol="0">
            <a:spAutoFit/>
          </a:bodyPr>
          <a:lstStyle/>
          <a:p>
            <a:r>
              <a:rPr lang="en-US" dirty="0" err="1" smtClean="0"/>
              <a:t>Ornithischian</a:t>
            </a:r>
            <a:r>
              <a:rPr lang="en-US" dirty="0" smtClean="0"/>
              <a:t> pelvis structure (left </a:t>
            </a:r>
            <a:r>
              <a:rPr lang="en-US" dirty="0" smtClean="0"/>
              <a:t>side)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28600" y="609600"/>
            <a:ext cx="3962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Script MT Bold" pitchFamily="66" charset="0"/>
                <a:ea typeface="Calibri" pitchFamily="34" charset="0"/>
                <a:cs typeface="Arial" pitchFamily="34" charset="0"/>
              </a:rPr>
              <a:t>1: Largest and Smallest :</a:t>
            </a:r>
            <a:endParaRPr kumimoji="0" lang="en-US" sz="2400" b="0" i="0" u="none" strike="noStrike" cap="none" normalizeH="0" baseline="0" dirty="0" smtClean="0">
              <a:ln>
                <a:noFill/>
              </a:ln>
              <a:solidFill>
                <a:schemeClr val="tx1"/>
              </a:solidFill>
              <a:effectLst/>
              <a:latin typeface="Script MT Bold" pitchFamily="66" charset="0"/>
              <a:cs typeface="Arial" pitchFamily="34" charset="0"/>
            </a:endParaRPr>
          </a:p>
        </p:txBody>
      </p:sp>
      <p:sp>
        <p:nvSpPr>
          <p:cNvPr id="12" name="TextBox 11"/>
          <p:cNvSpPr txBox="1"/>
          <p:nvPr/>
        </p:nvSpPr>
        <p:spPr>
          <a:xfrm>
            <a:off x="304800" y="1143000"/>
            <a:ext cx="5562600" cy="1477328"/>
          </a:xfrm>
          <a:prstGeom prst="rect">
            <a:avLst/>
          </a:prstGeom>
          <a:noFill/>
        </p:spPr>
        <p:txBody>
          <a:bodyPr wrap="square" rtlCol="0">
            <a:spAutoFit/>
          </a:bodyPr>
          <a:lstStyle/>
          <a:p>
            <a:r>
              <a:rPr lang="en-US" dirty="0" smtClean="0"/>
              <a:t>Scientists will probably never be certain of the largest and smallest dinosaurs to have ever existed. This is because only a tiny percentage of animals ever fossilize, and most of these remain buried in the earth.</a:t>
            </a:r>
            <a:endParaRPr lang="en-US" dirty="0"/>
          </a:p>
        </p:txBody>
      </p:sp>
      <p:sp>
        <p:nvSpPr>
          <p:cNvPr id="15" name="TextBox 14"/>
          <p:cNvSpPr txBox="1"/>
          <p:nvPr/>
        </p:nvSpPr>
        <p:spPr>
          <a:xfrm>
            <a:off x="381000" y="2743200"/>
            <a:ext cx="5410200" cy="923330"/>
          </a:xfrm>
          <a:prstGeom prst="rect">
            <a:avLst/>
          </a:prstGeom>
          <a:noFill/>
        </p:spPr>
        <p:txBody>
          <a:bodyPr wrap="square" rtlCol="0">
            <a:spAutoFit/>
          </a:bodyPr>
          <a:lstStyle/>
          <a:p>
            <a:r>
              <a:rPr lang="en-US" dirty="0" smtClean="0"/>
              <a:t>The smallest dinosaur known is the bee hummingbird, with a length of only 5 cm (2.0 in) and mass of around 1.8 g (0.063 oz).</a:t>
            </a:r>
            <a:endParaRPr lang="en-US" dirty="0"/>
          </a:p>
        </p:txBody>
      </p:sp>
      <p:sp>
        <p:nvSpPr>
          <p:cNvPr id="16" name="TextBox 15"/>
          <p:cNvSpPr txBox="1"/>
          <p:nvPr/>
        </p:nvSpPr>
        <p:spPr>
          <a:xfrm>
            <a:off x="304800" y="3962400"/>
            <a:ext cx="6172200" cy="1754326"/>
          </a:xfrm>
          <a:prstGeom prst="rect">
            <a:avLst/>
          </a:prstGeom>
          <a:noFill/>
        </p:spPr>
        <p:txBody>
          <a:bodyPr wrap="square" rtlCol="0">
            <a:spAutoFit/>
          </a:bodyPr>
          <a:lstStyle/>
          <a:p>
            <a:r>
              <a:rPr lang="en-US" dirty="0" smtClean="0"/>
              <a:t>There were larger dinosaurs, but knowledge of them is based entirely on a small number of fragmentary fossils. Most of the largest herbivorous specimens on record were discovered in the 1970s or later, and include the massive </a:t>
            </a:r>
            <a:r>
              <a:rPr lang="en-US" dirty="0" err="1" smtClean="0"/>
              <a:t>Argentinosaurus</a:t>
            </a:r>
            <a:r>
              <a:rPr lang="en-US" dirty="0" smtClean="0"/>
              <a:t>, which may have weighed 80000 to100000 kilograms (90 to 110 short tons)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28600"/>
            <a:ext cx="4343400" cy="461665"/>
          </a:xfrm>
          <a:prstGeom prst="rect">
            <a:avLst/>
          </a:prstGeom>
          <a:noFill/>
        </p:spPr>
        <p:txBody>
          <a:bodyPr wrap="square" rtlCol="0">
            <a:spAutoFit/>
          </a:bodyPr>
          <a:lstStyle/>
          <a:p>
            <a:r>
              <a:rPr lang="en-US" dirty="0" smtClean="0"/>
              <a:t>2: </a:t>
            </a:r>
            <a:r>
              <a:rPr lang="en-US" sz="2400" dirty="0" err="1" smtClean="0">
                <a:latin typeface="Script MT Bold" pitchFamily="66" charset="0"/>
              </a:rPr>
              <a:t>Comumnication</a:t>
            </a:r>
            <a:r>
              <a:rPr lang="en-US" dirty="0" smtClean="0">
                <a:latin typeface="Script MT Bold" pitchFamily="66" charset="0"/>
              </a:rPr>
              <a:t> </a:t>
            </a:r>
            <a:r>
              <a:rPr lang="en-US" sz="2400" dirty="0" smtClean="0">
                <a:latin typeface="Script MT Bold" pitchFamily="66" charset="0"/>
              </a:rPr>
              <a:t>:</a:t>
            </a:r>
            <a:endParaRPr lang="en-US" sz="2400" dirty="0">
              <a:latin typeface="Script MT Bold" pitchFamily="66" charset="0"/>
            </a:endParaRPr>
          </a:p>
        </p:txBody>
      </p:sp>
      <p:sp>
        <p:nvSpPr>
          <p:cNvPr id="13" name="Rectangle 12"/>
          <p:cNvSpPr/>
          <p:nvPr/>
        </p:nvSpPr>
        <p:spPr>
          <a:xfrm>
            <a:off x="304800" y="914400"/>
            <a:ext cx="4876800" cy="1754326"/>
          </a:xfrm>
          <a:prstGeom prst="rect">
            <a:avLst/>
          </a:prstGeom>
        </p:spPr>
        <p:txBody>
          <a:bodyPr wrap="square">
            <a:spAutoFit/>
          </a:bodyPr>
          <a:lstStyle/>
          <a:p>
            <a:r>
              <a:rPr lang="en-US" dirty="0" smtClean="0"/>
              <a:t>Modern birds are known to communicate using visual and auditory signals, and the wide diversity of visual display structures among fossil dinosaur groups suggests that visual communication has always been important in dinosaur biology. </a:t>
            </a:r>
            <a:endParaRPr lang="en-US" dirty="0"/>
          </a:p>
        </p:txBody>
      </p:sp>
      <p:sp>
        <p:nvSpPr>
          <p:cNvPr id="17" name="TextBox 16"/>
          <p:cNvSpPr txBox="1"/>
          <p:nvPr/>
        </p:nvSpPr>
        <p:spPr>
          <a:xfrm>
            <a:off x="457200" y="2971800"/>
            <a:ext cx="4267200" cy="369332"/>
          </a:xfrm>
          <a:prstGeom prst="rect">
            <a:avLst/>
          </a:prstGeom>
          <a:noFill/>
        </p:spPr>
        <p:txBody>
          <a:bodyPr wrap="square" rtlCol="0">
            <a:spAutoFit/>
          </a:bodyPr>
          <a:lstStyle/>
          <a:p>
            <a:endParaRPr lang="en-US" dirty="0"/>
          </a:p>
        </p:txBody>
      </p:sp>
      <p:sp>
        <p:nvSpPr>
          <p:cNvPr id="19460" name="Rectangle 4"/>
          <p:cNvSpPr>
            <a:spLocks noChangeArrowheads="1"/>
          </p:cNvSpPr>
          <p:nvPr/>
        </p:nvSpPr>
        <p:spPr bwMode="auto">
          <a:xfrm>
            <a:off x="228600" y="2895600"/>
            <a:ext cx="48768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Calibri" pitchFamily="34" charset="0"/>
                <a:cs typeface="Arial" pitchFamily="34" charset="0"/>
              </a:rPr>
              <a:t>In addition, other, non-vocal, methods of producing sound for communication include hissing, jaw grinding or clapping, use of environment (such as splashing), and wing beating (possible in winged </a:t>
            </a:r>
            <a:r>
              <a:rPr kumimoji="0" lang="en-US" b="0" i="0" u="none" strike="noStrike" cap="none" normalizeH="0" baseline="0" dirty="0" err="1" smtClean="0">
                <a:ln>
                  <a:noFill/>
                </a:ln>
                <a:solidFill>
                  <a:schemeClr val="tx1"/>
                </a:solidFill>
                <a:effectLst/>
                <a:ea typeface="Calibri" pitchFamily="34" charset="0"/>
                <a:cs typeface="Arial" pitchFamily="34" charset="0"/>
              </a:rPr>
              <a:t>maniraptoran</a:t>
            </a:r>
            <a:r>
              <a:rPr kumimoji="0" lang="en-US" b="0" i="0" u="none" strike="noStrike" cap="none" normalizeH="0" baseline="0" dirty="0" smtClean="0">
                <a:ln>
                  <a:noFill/>
                </a:ln>
                <a:solidFill>
                  <a:schemeClr val="tx1"/>
                </a:solidFill>
                <a:effectLst/>
                <a:ea typeface="Calibri" pitchFamily="34" charset="0"/>
                <a:cs typeface="Arial" pitchFamily="34" charset="0"/>
              </a:rPr>
              <a:t> dinosaurs).</a:t>
            </a:r>
            <a:endParaRPr kumimoji="0" lang="en-US" b="0" i="0" u="none" strike="noStrike" cap="none" normalizeH="0" baseline="0" dirty="0" smtClean="0">
              <a:ln>
                <a:noFill/>
              </a:ln>
              <a:solidFill>
                <a:schemeClr val="tx1"/>
              </a:solidFill>
              <a:effectLst/>
              <a:cs typeface="Arial" pitchFamily="34" charset="0"/>
            </a:endParaRPr>
          </a:p>
        </p:txBody>
      </p:sp>
      <p:pic>
        <p:nvPicPr>
          <p:cNvPr id="22" name="Picture 21" descr="https://upload.wikimedia.org/wikipedia/commons/thumb/4/46/Lambeosaurus_magnicristatus_DB.jpg/220px-Lambeosaurus_magnicristatus_DB.jpg">
            <a:hlinkClick r:id="rId2"/>
          </p:cNvPr>
          <p:cNvPicPr/>
          <p:nvPr/>
        </p:nvPicPr>
        <p:blipFill>
          <a:blip r:embed="rId3"/>
          <a:srcRect/>
          <a:stretch>
            <a:fillRect/>
          </a:stretch>
        </p:blipFill>
        <p:spPr bwMode="auto">
          <a:xfrm>
            <a:off x="5638800" y="1371600"/>
            <a:ext cx="2590800" cy="2133600"/>
          </a:xfrm>
          <a:prstGeom prst="rect">
            <a:avLst/>
          </a:prstGeom>
          <a:noFill/>
          <a:ln w="9525">
            <a:noFill/>
            <a:miter lim="800000"/>
            <a:headEnd/>
            <a:tailEnd/>
          </a:ln>
        </p:spPr>
      </p:pic>
      <p:sp>
        <p:nvSpPr>
          <p:cNvPr id="23" name="TextBox 22"/>
          <p:cNvSpPr txBox="1"/>
          <p:nvPr/>
        </p:nvSpPr>
        <p:spPr>
          <a:xfrm>
            <a:off x="5791200" y="3886200"/>
            <a:ext cx="2667000" cy="1477328"/>
          </a:xfrm>
          <a:prstGeom prst="rect">
            <a:avLst/>
          </a:prstGeom>
          <a:noFill/>
        </p:spPr>
        <p:txBody>
          <a:bodyPr wrap="square" rtlCol="0">
            <a:spAutoFit/>
          </a:bodyPr>
          <a:lstStyle/>
          <a:p>
            <a:r>
              <a:rPr lang="en-US" dirty="0" smtClean="0"/>
              <a:t>Artist’s impression of a striking and unusual visual display in a </a:t>
            </a:r>
            <a:r>
              <a:rPr lang="en-US" dirty="0" err="1" smtClean="0"/>
              <a:t>Lambeosaurus</a:t>
            </a:r>
            <a:r>
              <a:rPr lang="en-US" dirty="0" smtClean="0"/>
              <a:t> </a:t>
            </a:r>
            <a:r>
              <a:rPr lang="en-US" dirty="0" err="1" smtClean="0"/>
              <a:t>magnicristatus</a:t>
            </a: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366</TotalTime>
  <Words>566</Words>
  <Application>Microsoft Office PowerPoint</Application>
  <PresentationFormat>On-screen Show (4:3)</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THS</dc:creator>
  <cp:lastModifiedBy>THS</cp:lastModifiedBy>
  <cp:revision>41</cp:revision>
  <dcterms:created xsi:type="dcterms:W3CDTF">2016-08-19T20:42:58Z</dcterms:created>
  <dcterms:modified xsi:type="dcterms:W3CDTF">2016-08-26T20:32:12Z</dcterms:modified>
</cp:coreProperties>
</file>