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79" d="100"/>
          <a:sy n="79" d="100"/>
        </p:scale>
        <p:origin x="16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7C78305-90E5-4B6B-94B2-6A0B06B347F5}" type="datetimeFigureOut">
              <a:rPr lang="en-US" smtClean="0"/>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3732D6-DDFD-4E0A-B0DE-2D5BD2F38DB7}"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7559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A7C78305-90E5-4B6B-94B2-6A0B06B347F5}" type="datetimeFigureOut">
              <a:rPr lang="en-US" smtClean="0"/>
              <a:t>9/18/2016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3732D6-DDFD-4E0A-B0DE-2D5BD2F38DB7}" type="slidenum">
              <a:rPr lang="en-US" smtClean="0"/>
              <a:t>‹#›</a:t>
            </a:fld>
            <a:endParaRPr lang="en-US"/>
          </a:p>
        </p:txBody>
      </p:sp>
    </p:spTree>
    <p:extLst>
      <p:ext uri="{BB962C8B-B14F-4D97-AF65-F5344CB8AC3E}">
        <p14:creationId xmlns:p14="http://schemas.microsoft.com/office/powerpoint/2010/main" val="2166902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C78305-90E5-4B6B-94B2-6A0B06B347F5}" type="datetimeFigureOut">
              <a:rPr lang="en-US" smtClean="0"/>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3732D6-DDFD-4E0A-B0DE-2D5BD2F38DB7}" type="slidenum">
              <a:rPr lang="en-US" smtClean="0"/>
              <a:t>‹#›</a:t>
            </a:fld>
            <a:endParaRPr lang="en-US"/>
          </a:p>
        </p:txBody>
      </p:sp>
    </p:spTree>
    <p:extLst>
      <p:ext uri="{BB962C8B-B14F-4D97-AF65-F5344CB8AC3E}">
        <p14:creationId xmlns:p14="http://schemas.microsoft.com/office/powerpoint/2010/main" val="3370080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C78305-90E5-4B6B-94B2-6A0B06B347F5}" type="datetimeFigureOut">
              <a:rPr lang="en-US" smtClean="0"/>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3732D6-DDFD-4E0A-B0DE-2D5BD2F38DB7}"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31615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C78305-90E5-4B6B-94B2-6A0B06B347F5}" type="datetimeFigureOut">
              <a:rPr lang="en-US" smtClean="0"/>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3732D6-DDFD-4E0A-B0DE-2D5BD2F38DB7}" type="slidenum">
              <a:rPr lang="en-US" smtClean="0"/>
              <a:t>‹#›</a:t>
            </a:fld>
            <a:endParaRPr lang="en-US"/>
          </a:p>
        </p:txBody>
      </p:sp>
    </p:spTree>
    <p:extLst>
      <p:ext uri="{BB962C8B-B14F-4D97-AF65-F5344CB8AC3E}">
        <p14:creationId xmlns:p14="http://schemas.microsoft.com/office/powerpoint/2010/main" val="3488262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C78305-90E5-4B6B-94B2-6A0B06B347F5}" type="datetimeFigureOut">
              <a:rPr lang="en-US" smtClean="0"/>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3732D6-DDFD-4E0A-B0DE-2D5BD2F38DB7}"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60333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C78305-90E5-4B6B-94B2-6A0B06B347F5}" type="datetimeFigureOut">
              <a:rPr lang="en-US" smtClean="0"/>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3732D6-DDFD-4E0A-B0DE-2D5BD2F38DB7}" type="slidenum">
              <a:rPr lang="en-US" smtClean="0"/>
              <a:t>‹#›</a:t>
            </a:fld>
            <a:endParaRPr lang="en-US"/>
          </a:p>
        </p:txBody>
      </p:sp>
    </p:spTree>
    <p:extLst>
      <p:ext uri="{BB962C8B-B14F-4D97-AF65-F5344CB8AC3E}">
        <p14:creationId xmlns:p14="http://schemas.microsoft.com/office/powerpoint/2010/main" val="391171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C78305-90E5-4B6B-94B2-6A0B06B347F5}" type="datetimeFigureOut">
              <a:rPr lang="en-US" smtClean="0"/>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3732D6-DDFD-4E0A-B0DE-2D5BD2F38DB7}" type="slidenum">
              <a:rPr lang="en-US" smtClean="0"/>
              <a:t>‹#›</a:t>
            </a:fld>
            <a:endParaRPr lang="en-US"/>
          </a:p>
        </p:txBody>
      </p:sp>
    </p:spTree>
    <p:extLst>
      <p:ext uri="{BB962C8B-B14F-4D97-AF65-F5344CB8AC3E}">
        <p14:creationId xmlns:p14="http://schemas.microsoft.com/office/powerpoint/2010/main" val="2915706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C78305-90E5-4B6B-94B2-6A0B06B347F5}" type="datetimeFigureOut">
              <a:rPr lang="en-US" smtClean="0"/>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3732D6-DDFD-4E0A-B0DE-2D5BD2F38DB7}" type="slidenum">
              <a:rPr lang="en-US" smtClean="0"/>
              <a:t>‹#›</a:t>
            </a:fld>
            <a:endParaRPr lang="en-US"/>
          </a:p>
        </p:txBody>
      </p:sp>
    </p:spTree>
    <p:extLst>
      <p:ext uri="{BB962C8B-B14F-4D97-AF65-F5344CB8AC3E}">
        <p14:creationId xmlns:p14="http://schemas.microsoft.com/office/powerpoint/2010/main" val="2513815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C78305-90E5-4B6B-94B2-6A0B06B347F5}" type="datetimeFigureOut">
              <a:rPr lang="en-US" smtClean="0"/>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3732D6-DDFD-4E0A-B0DE-2D5BD2F38DB7}" type="slidenum">
              <a:rPr lang="en-US" smtClean="0"/>
              <a:t>‹#›</a:t>
            </a:fld>
            <a:endParaRPr lang="en-US"/>
          </a:p>
        </p:txBody>
      </p:sp>
    </p:spTree>
    <p:extLst>
      <p:ext uri="{BB962C8B-B14F-4D97-AF65-F5344CB8AC3E}">
        <p14:creationId xmlns:p14="http://schemas.microsoft.com/office/powerpoint/2010/main" val="3857719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C78305-90E5-4B6B-94B2-6A0B06B347F5}" type="datetimeFigureOut">
              <a:rPr lang="en-US" smtClean="0"/>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3732D6-DDFD-4E0A-B0DE-2D5BD2F38DB7}" type="slidenum">
              <a:rPr lang="en-US" smtClean="0"/>
              <a:t>‹#›</a:t>
            </a:fld>
            <a:endParaRPr lang="en-US"/>
          </a:p>
        </p:txBody>
      </p:sp>
    </p:spTree>
    <p:extLst>
      <p:ext uri="{BB962C8B-B14F-4D97-AF65-F5344CB8AC3E}">
        <p14:creationId xmlns:p14="http://schemas.microsoft.com/office/powerpoint/2010/main" val="2009315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7C78305-90E5-4B6B-94B2-6A0B06B347F5}" type="datetimeFigureOut">
              <a:rPr lang="en-US" smtClean="0"/>
              <a:t>9/18/2016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3732D6-DDFD-4E0A-B0DE-2D5BD2F38DB7}" type="slidenum">
              <a:rPr lang="en-US" smtClean="0"/>
              <a:t>‹#›</a:t>
            </a:fld>
            <a:endParaRPr lang="en-US"/>
          </a:p>
        </p:txBody>
      </p:sp>
    </p:spTree>
    <p:extLst>
      <p:ext uri="{BB962C8B-B14F-4D97-AF65-F5344CB8AC3E}">
        <p14:creationId xmlns:p14="http://schemas.microsoft.com/office/powerpoint/2010/main" val="3723828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C78305-90E5-4B6B-94B2-6A0B06B347F5}" type="datetimeFigureOut">
              <a:rPr lang="en-US" smtClean="0"/>
              <a:t>9/18/2016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3732D6-DDFD-4E0A-B0DE-2D5BD2F38DB7}" type="slidenum">
              <a:rPr lang="en-US" smtClean="0"/>
              <a:t>‹#›</a:t>
            </a:fld>
            <a:endParaRPr lang="en-US"/>
          </a:p>
        </p:txBody>
      </p:sp>
    </p:spTree>
    <p:extLst>
      <p:ext uri="{BB962C8B-B14F-4D97-AF65-F5344CB8AC3E}">
        <p14:creationId xmlns:p14="http://schemas.microsoft.com/office/powerpoint/2010/main" val="1628370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C78305-90E5-4B6B-94B2-6A0B06B347F5}" type="datetimeFigureOut">
              <a:rPr lang="en-US" smtClean="0"/>
              <a:t>9/18/2016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3732D6-DDFD-4E0A-B0DE-2D5BD2F38DB7}" type="slidenum">
              <a:rPr lang="en-US" smtClean="0"/>
              <a:t>‹#›</a:t>
            </a:fld>
            <a:endParaRPr lang="en-US"/>
          </a:p>
        </p:txBody>
      </p:sp>
    </p:spTree>
    <p:extLst>
      <p:ext uri="{BB962C8B-B14F-4D97-AF65-F5344CB8AC3E}">
        <p14:creationId xmlns:p14="http://schemas.microsoft.com/office/powerpoint/2010/main" val="1691722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C78305-90E5-4B6B-94B2-6A0B06B347F5}" type="datetimeFigureOut">
              <a:rPr lang="en-US" smtClean="0"/>
              <a:t>9/18/2016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3732D6-DDFD-4E0A-B0DE-2D5BD2F38DB7}" type="slidenum">
              <a:rPr lang="en-US" smtClean="0"/>
              <a:t>‹#›</a:t>
            </a:fld>
            <a:endParaRPr lang="en-US"/>
          </a:p>
        </p:txBody>
      </p:sp>
    </p:spTree>
    <p:extLst>
      <p:ext uri="{BB962C8B-B14F-4D97-AF65-F5344CB8AC3E}">
        <p14:creationId xmlns:p14="http://schemas.microsoft.com/office/powerpoint/2010/main" val="180860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C78305-90E5-4B6B-94B2-6A0B06B347F5}" type="datetimeFigureOut">
              <a:rPr lang="en-US" smtClean="0"/>
              <a:t>9/18/2016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3732D6-DDFD-4E0A-B0DE-2D5BD2F38DB7}" type="slidenum">
              <a:rPr lang="en-US" smtClean="0"/>
              <a:t>‹#›</a:t>
            </a:fld>
            <a:endParaRPr lang="en-US"/>
          </a:p>
        </p:txBody>
      </p:sp>
    </p:spTree>
    <p:extLst>
      <p:ext uri="{BB962C8B-B14F-4D97-AF65-F5344CB8AC3E}">
        <p14:creationId xmlns:p14="http://schemas.microsoft.com/office/powerpoint/2010/main" val="3589480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C78305-90E5-4B6B-94B2-6A0B06B347F5}" type="datetimeFigureOut">
              <a:rPr lang="en-US" smtClean="0"/>
              <a:t>9/18/2016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3732D6-DDFD-4E0A-B0DE-2D5BD2F38DB7}" type="slidenum">
              <a:rPr lang="en-US" smtClean="0"/>
              <a:t>‹#›</a:t>
            </a:fld>
            <a:endParaRPr lang="en-US"/>
          </a:p>
        </p:txBody>
      </p:sp>
    </p:spTree>
    <p:extLst>
      <p:ext uri="{BB962C8B-B14F-4D97-AF65-F5344CB8AC3E}">
        <p14:creationId xmlns:p14="http://schemas.microsoft.com/office/powerpoint/2010/main" val="4268823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7C78305-90E5-4B6B-94B2-6A0B06B347F5}" type="datetimeFigureOut">
              <a:rPr lang="en-US" smtClean="0"/>
              <a:t>9/18/2016</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43732D6-DDFD-4E0A-B0DE-2D5BD2F38DB7}" type="slidenum">
              <a:rPr lang="en-US" smtClean="0"/>
              <a:t>‹#›</a:t>
            </a:fld>
            <a:endParaRPr lang="en-US"/>
          </a:p>
        </p:txBody>
      </p:sp>
    </p:spTree>
    <p:extLst>
      <p:ext uri="{BB962C8B-B14F-4D97-AF65-F5344CB8AC3E}">
        <p14:creationId xmlns:p14="http://schemas.microsoft.com/office/powerpoint/2010/main" val="30482281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Marmot" TargetMode="External"/><Relationship Id="rId13" Type="http://schemas.openxmlformats.org/officeDocument/2006/relationships/hyperlink" Target="https://en.wikipedia.org/wiki/Snow_partridge" TargetMode="External"/><Relationship Id="rId3" Type="http://schemas.openxmlformats.org/officeDocument/2006/relationships/hyperlink" Target="https://en.wikipedia.org/wiki/Western_Himalayan_subalpine_conifer_forests" TargetMode="External"/><Relationship Id="rId7" Type="http://schemas.openxmlformats.org/officeDocument/2006/relationships/hyperlink" Target="https://en.wikipedia.org/wiki/Asiatic_black_bear" TargetMode="External"/><Relationship Id="rId12" Type="http://schemas.openxmlformats.org/officeDocument/2006/relationships/hyperlink" Target="https://en.wikipedia.org/wiki/Himalayan_snowcock" TargetMode="External"/><Relationship Id="rId2" Type="http://schemas.openxmlformats.org/officeDocument/2006/relationships/hyperlink" Target="https://en.wikipedia.org/wiki/Himalaya" TargetMode="External"/><Relationship Id="rId1" Type="http://schemas.openxmlformats.org/officeDocument/2006/relationships/slideLayout" Target="../slideLayouts/slideLayout7.xml"/><Relationship Id="rId6" Type="http://schemas.openxmlformats.org/officeDocument/2006/relationships/hyperlink" Target="https://en.wikipedia.org/wiki/Snow_leopard" TargetMode="External"/><Relationship Id="rId11" Type="http://schemas.openxmlformats.org/officeDocument/2006/relationships/hyperlink" Target="https://en.wikipedia.org/wiki/Indian_leopard" TargetMode="External"/><Relationship Id="rId5" Type="http://schemas.openxmlformats.org/officeDocument/2006/relationships/hyperlink" Target="https://en.wikipedia.org/wiki/Ecoregions" TargetMode="External"/><Relationship Id="rId10" Type="http://schemas.openxmlformats.org/officeDocument/2006/relationships/hyperlink" Target="https://en.wikipedia.org/wiki/Eurasian_lynx" TargetMode="External"/><Relationship Id="rId4" Type="http://schemas.openxmlformats.org/officeDocument/2006/relationships/hyperlink" Target="https://en.wikipedia.org/wiki/Western_Himalayan_alpine_shrub_and_meadows" TargetMode="External"/><Relationship Id="rId9" Type="http://schemas.openxmlformats.org/officeDocument/2006/relationships/hyperlink" Target="https://en.wikipedia.org/wiki/Weasel" TargetMode="External"/><Relationship Id="rId14" Type="http://schemas.openxmlformats.org/officeDocument/2006/relationships/image" Target="../media/image1.jpg"/></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Golden_jackal" TargetMode="External"/><Relationship Id="rId3" Type="http://schemas.openxmlformats.org/officeDocument/2006/relationships/hyperlink" Target="https://en.wikipedia.org/wiki/Monsoon" TargetMode="External"/><Relationship Id="rId7" Type="http://schemas.openxmlformats.org/officeDocument/2006/relationships/hyperlink" Target="https://en.wikipedia.org/wiki/Wild_boar" TargetMode="External"/><Relationship Id="rId2" Type="http://schemas.openxmlformats.org/officeDocument/2006/relationships/hyperlink" Target="https://en.wikipedia.org/wiki/Palearctic_ecozone" TargetMode="External"/><Relationship Id="rId1" Type="http://schemas.openxmlformats.org/officeDocument/2006/relationships/slideLayout" Target="../slideLayouts/slideLayout7.xml"/><Relationship Id="rId6" Type="http://schemas.openxmlformats.org/officeDocument/2006/relationships/hyperlink" Target="https://en.wikipedia.org/wiki/Barking_deer" TargetMode="External"/><Relationship Id="rId5" Type="http://schemas.openxmlformats.org/officeDocument/2006/relationships/hyperlink" Target="https://en.wikipedia.org/wiki/Gray_goral" TargetMode="External"/><Relationship Id="rId4" Type="http://schemas.openxmlformats.org/officeDocument/2006/relationships/hyperlink" Target="https://en.wikipedia.org/wiki/Indian_leopard" TargetMode="External"/><Relationship Id="rId9" Type="http://schemas.openxmlformats.org/officeDocument/2006/relationships/hyperlink" Target="https://en.wikipedia.org/wiki/Red_fox"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en.wikipedia.org/wiki/Hungol_River"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02080" y="487680"/>
            <a:ext cx="9753600" cy="646331"/>
          </a:xfrm>
          <a:prstGeom prst="rect">
            <a:avLst/>
          </a:prstGeom>
          <a:noFill/>
        </p:spPr>
        <p:txBody>
          <a:bodyPr wrap="square" rtlCol="0">
            <a:spAutoFit/>
          </a:bodyPr>
          <a:lstStyle/>
          <a:p>
            <a:pPr algn="ctr"/>
            <a:r>
              <a:rPr lang="en-US" sz="3600" dirty="0" smtClean="0">
                <a:latin typeface="Script MT Bold" panose="03040602040607080904" pitchFamily="66" charset="0"/>
              </a:rPr>
              <a:t>Jinnah University For Women</a:t>
            </a:r>
            <a:endParaRPr lang="en-US" sz="3600" dirty="0">
              <a:latin typeface="Script MT Bold" panose="03040602040607080904" pitchFamily="66" charset="0"/>
            </a:endParaRPr>
          </a:p>
        </p:txBody>
      </p:sp>
      <p:sp>
        <p:nvSpPr>
          <p:cNvPr id="5" name="TextBox 4"/>
          <p:cNvSpPr txBox="1"/>
          <p:nvPr/>
        </p:nvSpPr>
        <p:spPr>
          <a:xfrm>
            <a:off x="1548384" y="1231392"/>
            <a:ext cx="8936736" cy="584775"/>
          </a:xfrm>
          <a:prstGeom prst="rect">
            <a:avLst/>
          </a:prstGeom>
          <a:noFill/>
        </p:spPr>
        <p:txBody>
          <a:bodyPr wrap="square" rtlCol="0">
            <a:spAutoFit/>
          </a:bodyPr>
          <a:lstStyle/>
          <a:p>
            <a:pPr algn="ctr"/>
            <a:r>
              <a:rPr lang="en-US" sz="3200" dirty="0" smtClean="0">
                <a:latin typeface="Script MT Bold" panose="03040602040607080904" pitchFamily="66" charset="0"/>
              </a:rPr>
              <a:t>2nd  Presentation Of Zoology</a:t>
            </a:r>
            <a:endParaRPr lang="en-US" sz="3200" dirty="0">
              <a:latin typeface="Script MT Bold" panose="03040602040607080904" pitchFamily="66" charset="0"/>
            </a:endParaRPr>
          </a:p>
        </p:txBody>
      </p:sp>
      <p:sp>
        <p:nvSpPr>
          <p:cNvPr id="6" name="TextBox 5"/>
          <p:cNvSpPr txBox="1"/>
          <p:nvPr/>
        </p:nvSpPr>
        <p:spPr>
          <a:xfrm>
            <a:off x="2384826" y="1719072"/>
            <a:ext cx="7393158" cy="646331"/>
          </a:xfrm>
          <a:prstGeom prst="rect">
            <a:avLst/>
          </a:prstGeom>
          <a:noFill/>
        </p:spPr>
        <p:txBody>
          <a:bodyPr wrap="square" rtlCol="0">
            <a:spAutoFit/>
          </a:bodyPr>
          <a:lstStyle/>
          <a:p>
            <a:pPr algn="ctr"/>
            <a:r>
              <a:rPr lang="en-US" sz="3600" dirty="0" smtClean="0">
                <a:latin typeface="+mj-lt"/>
              </a:rPr>
              <a:t>TOPIC</a:t>
            </a:r>
            <a:r>
              <a:rPr lang="en-US" dirty="0" smtClean="0">
                <a:latin typeface="Script MT Bold" panose="03040602040607080904" pitchFamily="66" charset="0"/>
              </a:rPr>
              <a:t>:  </a:t>
            </a:r>
            <a:r>
              <a:rPr lang="en-US" sz="3600" dirty="0" smtClean="0">
                <a:latin typeface="Script MT Bold" panose="03040602040607080904" pitchFamily="66" charset="0"/>
              </a:rPr>
              <a:t>National Parks Of Pakistan</a:t>
            </a:r>
            <a:endParaRPr lang="en-US" sz="3600" dirty="0">
              <a:latin typeface="Script MT Bold" panose="03040602040607080904" pitchFamily="66" charset="0"/>
            </a:endParaRPr>
          </a:p>
        </p:txBody>
      </p:sp>
      <p:sp>
        <p:nvSpPr>
          <p:cNvPr id="7" name="TextBox 6"/>
          <p:cNvSpPr txBox="1"/>
          <p:nvPr/>
        </p:nvSpPr>
        <p:spPr>
          <a:xfrm>
            <a:off x="2384826" y="2535936"/>
            <a:ext cx="7771110" cy="584775"/>
          </a:xfrm>
          <a:prstGeom prst="rect">
            <a:avLst/>
          </a:prstGeom>
          <a:noFill/>
        </p:spPr>
        <p:txBody>
          <a:bodyPr wrap="square" rtlCol="0">
            <a:spAutoFit/>
          </a:bodyPr>
          <a:lstStyle/>
          <a:p>
            <a:pPr algn="ctr"/>
            <a:r>
              <a:rPr lang="en-US" dirty="0" smtClean="0"/>
              <a:t>Group Member: </a:t>
            </a:r>
            <a:r>
              <a:rPr lang="en-US" sz="3200" dirty="0" err="1" smtClean="0">
                <a:latin typeface="Script MT Bold" panose="03040602040607080904" pitchFamily="66" charset="0"/>
              </a:rPr>
              <a:t>Beenish</a:t>
            </a:r>
            <a:r>
              <a:rPr lang="en-US" sz="3200" dirty="0" smtClean="0">
                <a:latin typeface="Script MT Bold" panose="03040602040607080904" pitchFamily="66" charset="0"/>
              </a:rPr>
              <a:t> Khan &amp; </a:t>
            </a:r>
            <a:r>
              <a:rPr lang="en-US" sz="3200" dirty="0" err="1">
                <a:latin typeface="Script MT Bold" panose="03040602040607080904" pitchFamily="66" charset="0"/>
              </a:rPr>
              <a:t>M</a:t>
            </a:r>
            <a:r>
              <a:rPr lang="en-US" sz="3200" dirty="0" err="1" smtClean="0">
                <a:latin typeface="Script MT Bold" panose="03040602040607080904" pitchFamily="66" charset="0"/>
              </a:rPr>
              <a:t>ehak</a:t>
            </a:r>
            <a:r>
              <a:rPr lang="en-US" sz="3200" dirty="0" smtClean="0">
                <a:latin typeface="Script MT Bold" panose="03040602040607080904" pitchFamily="66" charset="0"/>
              </a:rPr>
              <a:t> </a:t>
            </a:r>
            <a:r>
              <a:rPr lang="en-US" sz="3200" dirty="0">
                <a:latin typeface="Script MT Bold" panose="03040602040607080904" pitchFamily="66" charset="0"/>
              </a:rPr>
              <a:t>R</a:t>
            </a:r>
            <a:r>
              <a:rPr lang="en-US" sz="3200" dirty="0" smtClean="0">
                <a:latin typeface="Script MT Bold" panose="03040602040607080904" pitchFamily="66" charset="0"/>
              </a:rPr>
              <a:t>afiq</a:t>
            </a:r>
            <a:endParaRPr lang="en-US" sz="3200" dirty="0">
              <a:latin typeface="Script MT Bold" panose="03040602040607080904" pitchFamily="66"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5264" y="3120711"/>
            <a:ext cx="5852160" cy="3403052"/>
          </a:xfrm>
          <a:prstGeom prst="rect">
            <a:avLst/>
          </a:prstGeom>
          <a:ln>
            <a:noFill/>
          </a:ln>
          <a:effectLst>
            <a:softEdge rad="112500"/>
          </a:effectLst>
        </p:spPr>
      </p:pic>
    </p:spTree>
    <p:extLst>
      <p:ext uri="{BB962C8B-B14F-4D97-AF65-F5344CB8AC3E}">
        <p14:creationId xmlns:p14="http://schemas.microsoft.com/office/powerpoint/2010/main" val="3404755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8639" y="268224"/>
            <a:ext cx="10777727" cy="3074047"/>
          </a:xfrm>
          <a:prstGeom prst="rect">
            <a:avLst/>
          </a:prstGeom>
          <a:noFill/>
        </p:spPr>
        <p:txBody>
          <a:bodyPr wrap="square" rtlCol="0">
            <a:spAutoFit/>
          </a:bodyPr>
          <a:lstStyle/>
          <a:p>
            <a:r>
              <a:rPr lang="en-US" dirty="0">
                <a:latin typeface="Bodoni MT Black" panose="02070A03080606020203" pitchFamily="18" charset="0"/>
              </a:rPr>
              <a:t>Longitude and </a:t>
            </a:r>
            <a:r>
              <a:rPr lang="en-US" dirty="0" smtClean="0">
                <a:latin typeface="Bodoni MT Black" panose="02070A03080606020203" pitchFamily="18" charset="0"/>
              </a:rPr>
              <a:t>latitude:</a:t>
            </a:r>
          </a:p>
          <a:p>
            <a:r>
              <a:rPr lang="en-US" dirty="0">
                <a:latin typeface="Times New Roman" panose="02020603050405020304" pitchFamily="18" charset="0"/>
                <a:ea typeface="Times New Roman" panose="02020603050405020304" pitchFamily="18" charset="0"/>
              </a:rPr>
              <a:t>The Latitude of </a:t>
            </a:r>
            <a:r>
              <a:rPr lang="en-US" dirty="0" err="1">
                <a:latin typeface="Times New Roman" panose="02020603050405020304" pitchFamily="18" charset="0"/>
                <a:ea typeface="Times New Roman" panose="02020603050405020304" pitchFamily="18" charset="0"/>
              </a:rPr>
              <a:t>Saiful</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Maluk</a:t>
            </a:r>
            <a:r>
              <a:rPr lang="en-US" dirty="0">
                <a:latin typeface="Times New Roman" panose="02020603050405020304" pitchFamily="18" charset="0"/>
                <a:ea typeface="Times New Roman" panose="02020603050405020304" pitchFamily="18" charset="0"/>
              </a:rPr>
              <a:t> National Park is 34.8581. The Longitude of </a:t>
            </a:r>
            <a:r>
              <a:rPr lang="en-US" dirty="0" err="1">
                <a:latin typeface="Times New Roman" panose="02020603050405020304" pitchFamily="18" charset="0"/>
                <a:ea typeface="Times New Roman" panose="02020603050405020304" pitchFamily="18" charset="0"/>
              </a:rPr>
              <a:t>Saiful</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Maluk</a:t>
            </a:r>
            <a:r>
              <a:rPr lang="en-US" dirty="0">
                <a:latin typeface="Times New Roman" panose="02020603050405020304" pitchFamily="18" charset="0"/>
                <a:ea typeface="Times New Roman" panose="02020603050405020304" pitchFamily="18" charset="0"/>
              </a:rPr>
              <a:t> National Park is 73.6889. The Latitude and Longitude of </a:t>
            </a:r>
            <a:r>
              <a:rPr lang="en-US" dirty="0" err="1">
                <a:latin typeface="Times New Roman" panose="02020603050405020304" pitchFamily="18" charset="0"/>
                <a:ea typeface="Times New Roman" panose="02020603050405020304" pitchFamily="18" charset="0"/>
              </a:rPr>
              <a:t>Saiful</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Maluk</a:t>
            </a:r>
            <a:r>
              <a:rPr lang="en-US" dirty="0">
                <a:latin typeface="Times New Roman" panose="02020603050405020304" pitchFamily="18" charset="0"/>
                <a:ea typeface="Times New Roman" panose="02020603050405020304" pitchFamily="18" charset="0"/>
              </a:rPr>
              <a:t> National Park is 34.8581 and 73.6889 respectively. </a:t>
            </a:r>
            <a:r>
              <a:rPr lang="en-US" dirty="0" err="1">
                <a:latin typeface="Times New Roman" panose="02020603050405020304" pitchFamily="18" charset="0"/>
                <a:ea typeface="Times New Roman" panose="02020603050405020304" pitchFamily="18" charset="0"/>
              </a:rPr>
              <a:t>Saiful</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Maluk</a:t>
            </a:r>
            <a:r>
              <a:rPr lang="en-US" dirty="0">
                <a:latin typeface="Times New Roman" panose="02020603050405020304" pitchFamily="18" charset="0"/>
                <a:ea typeface="Times New Roman" panose="02020603050405020304" pitchFamily="18" charset="0"/>
              </a:rPr>
              <a:t> National Park is located in sub-locality, locality, District, Khyber Pakhtunkhwa State of Pakistan </a:t>
            </a:r>
            <a:r>
              <a:rPr lang="en-US" dirty="0" smtClean="0">
                <a:latin typeface="Times New Roman" panose="02020603050405020304" pitchFamily="18" charset="0"/>
                <a:ea typeface="Times New Roman" panose="02020603050405020304" pitchFamily="18" charset="0"/>
              </a:rPr>
              <a:t>Country.</a:t>
            </a:r>
          </a:p>
          <a:p>
            <a:endParaRPr lang="en-US" dirty="0">
              <a:latin typeface="Times New Roman" panose="02020603050405020304" pitchFamily="18" charset="0"/>
            </a:endParaRPr>
          </a:p>
          <a:p>
            <a:pPr>
              <a:lnSpc>
                <a:spcPct val="107000"/>
              </a:lnSpc>
              <a:spcBef>
                <a:spcPts val="1200"/>
              </a:spcBef>
              <a:spcAft>
                <a:spcPts val="300"/>
              </a:spcAft>
            </a:pPr>
            <a:r>
              <a:rPr lang="en-US" dirty="0">
                <a:latin typeface="Bodoni MT Black" panose="02070A03080606020203" pitchFamily="18" charset="0"/>
              </a:rPr>
              <a:t>Flora and fauna:</a:t>
            </a:r>
          </a:p>
          <a:p>
            <a:r>
              <a:rPr lang="en-US" dirty="0">
                <a:latin typeface="Times New Roman" panose="02020603050405020304" pitchFamily="18" charset="0"/>
                <a:ea typeface="Times New Roman" panose="02020603050405020304" pitchFamily="18" charset="0"/>
              </a:rPr>
              <a:t>The flora includes the trees, shrubs, perennials, and herbs of the </a:t>
            </a:r>
            <a:r>
              <a:rPr lang="en-US" dirty="0">
                <a:solidFill>
                  <a:srgbClr val="0563C1"/>
                </a:solidFill>
                <a:latin typeface="Times New Roman" panose="02020603050405020304" pitchFamily="18" charset="0"/>
                <a:ea typeface="Times New Roman" panose="02020603050405020304" pitchFamily="18" charset="0"/>
                <a:cs typeface="Times New Roman" panose="02020603050405020304" pitchFamily="18" charset="0"/>
                <a:hlinkClick r:id="rId2" tooltip="Himalaya"/>
              </a:rPr>
              <a:t>Himalayan</a:t>
            </a:r>
            <a:r>
              <a:rPr lang="en-US" dirty="0">
                <a:latin typeface="Times New Roman" panose="02020603050405020304" pitchFamily="18" charset="0"/>
                <a:ea typeface="Times New Roman" panose="02020603050405020304" pitchFamily="18" charset="0"/>
              </a:rPr>
              <a:t> </a:t>
            </a:r>
            <a:r>
              <a:rPr lang="en-US" dirty="0">
                <a:solidFill>
                  <a:srgbClr val="0563C1"/>
                </a:solidFill>
                <a:latin typeface="Times New Roman" panose="02020603050405020304" pitchFamily="18" charset="0"/>
                <a:ea typeface="Times New Roman" panose="02020603050405020304" pitchFamily="18" charset="0"/>
                <a:cs typeface="Times New Roman" panose="02020603050405020304" pitchFamily="18" charset="0"/>
                <a:hlinkClick r:id="rId3" tooltip="Western Himalayan subalpine conifer forests"/>
              </a:rPr>
              <a:t>Western Himalayan subalpine conifer forests</a:t>
            </a:r>
            <a:r>
              <a:rPr lang="en-US" dirty="0">
                <a:latin typeface="Times New Roman" panose="02020603050405020304" pitchFamily="18" charset="0"/>
                <a:ea typeface="Times New Roman" panose="02020603050405020304" pitchFamily="18" charset="0"/>
              </a:rPr>
              <a:t> and higher elevation </a:t>
            </a:r>
            <a:r>
              <a:rPr lang="en-US" dirty="0">
                <a:solidFill>
                  <a:srgbClr val="0563C1"/>
                </a:solidFill>
                <a:latin typeface="Times New Roman" panose="02020603050405020304" pitchFamily="18" charset="0"/>
                <a:ea typeface="Times New Roman" panose="02020603050405020304" pitchFamily="18" charset="0"/>
                <a:cs typeface="Times New Roman" panose="02020603050405020304" pitchFamily="18" charset="0"/>
                <a:hlinkClick r:id="rId4" tooltip="Western Himalayan alpine shrub and meadows"/>
              </a:rPr>
              <a:t>Western Himalayan alpine shrub and meadows</a:t>
            </a:r>
            <a:r>
              <a:rPr lang="en-US" dirty="0">
                <a:latin typeface="Times New Roman" panose="02020603050405020304" pitchFamily="18" charset="0"/>
                <a:ea typeface="Times New Roman" panose="02020603050405020304" pitchFamily="18" charset="0"/>
              </a:rPr>
              <a:t> </a:t>
            </a:r>
            <a:r>
              <a:rPr lang="en-US" dirty="0">
                <a:solidFill>
                  <a:srgbClr val="0563C1"/>
                </a:solidFill>
                <a:latin typeface="Times New Roman" panose="02020603050405020304" pitchFamily="18" charset="0"/>
                <a:ea typeface="Times New Roman" panose="02020603050405020304" pitchFamily="18" charset="0"/>
                <a:cs typeface="Times New Roman" panose="02020603050405020304" pitchFamily="18" charset="0"/>
                <a:hlinkClick r:id="rId5" tooltip="Ecoregions"/>
              </a:rPr>
              <a:t>ecoregions</a:t>
            </a:r>
            <a:r>
              <a:rPr lang="en-US" dirty="0" smtClean="0">
                <a:latin typeface="Times New Roman" panose="02020603050405020304" pitchFamily="18" charset="0"/>
                <a:ea typeface="Times New Roman" panose="02020603050405020304" pitchFamily="18" charset="0"/>
              </a:rPr>
              <a:t>.</a:t>
            </a:r>
            <a:r>
              <a:rPr lang="en-US" dirty="0">
                <a:latin typeface="Times New Roman" panose="02020603050405020304" pitchFamily="18" charset="0"/>
                <a:ea typeface="Times New Roman" panose="02020603050405020304" pitchFamily="18" charset="0"/>
              </a:rPr>
              <a:t> Some of the park's fauna includes the </a:t>
            </a:r>
            <a:r>
              <a:rPr lang="en-US" dirty="0">
                <a:solidFill>
                  <a:srgbClr val="0563C1"/>
                </a:solidFill>
                <a:latin typeface="Times New Roman" panose="02020603050405020304" pitchFamily="18" charset="0"/>
                <a:ea typeface="Times New Roman" panose="02020603050405020304" pitchFamily="18" charset="0"/>
                <a:cs typeface="Times New Roman" panose="02020603050405020304" pitchFamily="18" charset="0"/>
                <a:hlinkClick r:id="rId6" tooltip="Snow leopard"/>
              </a:rPr>
              <a:t>snow leopard</a:t>
            </a:r>
            <a:r>
              <a:rPr lang="en-US" dirty="0">
                <a:latin typeface="Times New Roman" panose="02020603050405020304" pitchFamily="18" charset="0"/>
                <a:ea typeface="Times New Roman" panose="02020603050405020304" pitchFamily="18" charset="0"/>
              </a:rPr>
              <a:t>, </a:t>
            </a:r>
            <a:r>
              <a:rPr lang="en-US" dirty="0" err="1">
                <a:solidFill>
                  <a:srgbClr val="0563C1"/>
                </a:solidFill>
                <a:latin typeface="Times New Roman" panose="02020603050405020304" pitchFamily="18" charset="0"/>
                <a:ea typeface="Times New Roman" panose="02020603050405020304" pitchFamily="18" charset="0"/>
                <a:cs typeface="Times New Roman" panose="02020603050405020304" pitchFamily="18" charset="0"/>
                <a:hlinkClick r:id="rId7" tooltip="Asiatic black bear"/>
              </a:rPr>
              <a:t>asiatic</a:t>
            </a:r>
            <a:r>
              <a:rPr lang="en-US" dirty="0">
                <a:solidFill>
                  <a:srgbClr val="0563C1"/>
                </a:solidFill>
                <a:latin typeface="Times New Roman" panose="02020603050405020304" pitchFamily="18" charset="0"/>
                <a:ea typeface="Times New Roman" panose="02020603050405020304" pitchFamily="18" charset="0"/>
                <a:cs typeface="Times New Roman" panose="02020603050405020304" pitchFamily="18" charset="0"/>
                <a:hlinkClick r:id="rId7" tooltip="Asiatic black bear"/>
              </a:rPr>
              <a:t> black bear</a:t>
            </a:r>
            <a:r>
              <a:rPr lang="en-US" dirty="0">
                <a:latin typeface="Times New Roman" panose="02020603050405020304" pitchFamily="18" charset="0"/>
                <a:ea typeface="Times New Roman" panose="02020603050405020304" pitchFamily="18" charset="0"/>
              </a:rPr>
              <a:t>, </a:t>
            </a:r>
            <a:r>
              <a:rPr lang="en-US" dirty="0">
                <a:solidFill>
                  <a:srgbClr val="0563C1"/>
                </a:solidFill>
                <a:latin typeface="Times New Roman" panose="02020603050405020304" pitchFamily="18" charset="0"/>
                <a:ea typeface="Times New Roman" panose="02020603050405020304" pitchFamily="18" charset="0"/>
                <a:cs typeface="Times New Roman" panose="02020603050405020304" pitchFamily="18" charset="0"/>
                <a:hlinkClick r:id="rId8" tooltip="Marmot"/>
              </a:rPr>
              <a:t>marmot</a:t>
            </a:r>
            <a:r>
              <a:rPr lang="en-US" dirty="0">
                <a:latin typeface="Times New Roman" panose="02020603050405020304" pitchFamily="18" charset="0"/>
                <a:ea typeface="Times New Roman" panose="02020603050405020304" pitchFamily="18" charset="0"/>
              </a:rPr>
              <a:t>, </a:t>
            </a:r>
            <a:r>
              <a:rPr lang="en-US" dirty="0">
                <a:solidFill>
                  <a:srgbClr val="0563C1"/>
                </a:solidFill>
                <a:latin typeface="Times New Roman" panose="02020603050405020304" pitchFamily="18" charset="0"/>
                <a:ea typeface="Times New Roman" panose="02020603050405020304" pitchFamily="18" charset="0"/>
                <a:cs typeface="Times New Roman" panose="02020603050405020304" pitchFamily="18" charset="0"/>
                <a:hlinkClick r:id="rId9" tooltip="Weasel"/>
              </a:rPr>
              <a:t>weasel</a:t>
            </a:r>
            <a:r>
              <a:rPr lang="en-US" dirty="0">
                <a:latin typeface="Times New Roman" panose="02020603050405020304" pitchFamily="18" charset="0"/>
                <a:ea typeface="Times New Roman" panose="02020603050405020304" pitchFamily="18" charset="0"/>
              </a:rPr>
              <a:t>, </a:t>
            </a:r>
            <a:r>
              <a:rPr lang="en-US" dirty="0" err="1">
                <a:solidFill>
                  <a:srgbClr val="0563C1"/>
                </a:solidFill>
                <a:latin typeface="Times New Roman" panose="02020603050405020304" pitchFamily="18" charset="0"/>
                <a:ea typeface="Times New Roman" panose="02020603050405020304" pitchFamily="18" charset="0"/>
                <a:cs typeface="Times New Roman" panose="02020603050405020304" pitchFamily="18" charset="0"/>
                <a:hlinkClick r:id="rId10" tooltip="Eurasian lynx"/>
              </a:rPr>
              <a:t>eurasian</a:t>
            </a:r>
            <a:r>
              <a:rPr lang="en-US" dirty="0">
                <a:solidFill>
                  <a:srgbClr val="0563C1"/>
                </a:solidFill>
                <a:latin typeface="Times New Roman" panose="02020603050405020304" pitchFamily="18" charset="0"/>
                <a:ea typeface="Times New Roman" panose="02020603050405020304" pitchFamily="18" charset="0"/>
                <a:cs typeface="Times New Roman" panose="02020603050405020304" pitchFamily="18" charset="0"/>
                <a:hlinkClick r:id="rId10" tooltip="Eurasian lynx"/>
              </a:rPr>
              <a:t> lynx</a:t>
            </a:r>
            <a:r>
              <a:rPr lang="en-US" dirty="0">
                <a:latin typeface="Times New Roman" panose="02020603050405020304" pitchFamily="18" charset="0"/>
                <a:ea typeface="Times New Roman" panose="02020603050405020304" pitchFamily="18" charset="0"/>
              </a:rPr>
              <a:t>, </a:t>
            </a:r>
            <a:r>
              <a:rPr lang="en-US" dirty="0" err="1">
                <a:solidFill>
                  <a:srgbClr val="0563C1"/>
                </a:solidFill>
                <a:latin typeface="Times New Roman" panose="02020603050405020304" pitchFamily="18" charset="0"/>
                <a:ea typeface="Times New Roman" panose="02020603050405020304" pitchFamily="18" charset="0"/>
                <a:cs typeface="Times New Roman" panose="02020603050405020304" pitchFamily="18" charset="0"/>
                <a:hlinkClick r:id="rId11" tooltip="Indian leopard"/>
              </a:rPr>
              <a:t>indian</a:t>
            </a:r>
            <a:r>
              <a:rPr lang="en-US" dirty="0">
                <a:solidFill>
                  <a:srgbClr val="0563C1"/>
                </a:solidFill>
                <a:latin typeface="Times New Roman" panose="02020603050405020304" pitchFamily="18" charset="0"/>
                <a:ea typeface="Times New Roman" panose="02020603050405020304" pitchFamily="18" charset="0"/>
                <a:cs typeface="Times New Roman" panose="02020603050405020304" pitchFamily="18" charset="0"/>
                <a:hlinkClick r:id="rId11" tooltip="Indian leopard"/>
              </a:rPr>
              <a:t> leopard</a:t>
            </a:r>
            <a:r>
              <a:rPr lang="en-US" dirty="0">
                <a:latin typeface="Times New Roman" panose="02020603050405020304" pitchFamily="18" charset="0"/>
                <a:ea typeface="Times New Roman" panose="02020603050405020304" pitchFamily="18" charset="0"/>
              </a:rPr>
              <a:t>, </a:t>
            </a:r>
            <a:r>
              <a:rPr lang="en-US" dirty="0">
                <a:solidFill>
                  <a:srgbClr val="0563C1"/>
                </a:solidFill>
                <a:latin typeface="Times New Roman" panose="02020603050405020304" pitchFamily="18" charset="0"/>
                <a:ea typeface="Times New Roman" panose="02020603050405020304" pitchFamily="18" charset="0"/>
                <a:cs typeface="Times New Roman" panose="02020603050405020304" pitchFamily="18" charset="0"/>
                <a:hlinkClick r:id="rId12" tooltip="Himalayan snowcock"/>
              </a:rPr>
              <a:t>Himalayan </a:t>
            </a:r>
            <a:r>
              <a:rPr lang="en-US" dirty="0" err="1">
                <a:solidFill>
                  <a:srgbClr val="0563C1"/>
                </a:solidFill>
                <a:latin typeface="Times New Roman" panose="02020603050405020304" pitchFamily="18" charset="0"/>
                <a:ea typeface="Times New Roman" panose="02020603050405020304" pitchFamily="18" charset="0"/>
                <a:cs typeface="Times New Roman" panose="02020603050405020304" pitchFamily="18" charset="0"/>
                <a:hlinkClick r:id="rId12" tooltip="Himalayan snowcock"/>
              </a:rPr>
              <a:t>snowcock</a:t>
            </a:r>
            <a:r>
              <a:rPr lang="en-US" dirty="0">
                <a:latin typeface="Times New Roman" panose="02020603050405020304" pitchFamily="18" charset="0"/>
                <a:ea typeface="Times New Roman" panose="02020603050405020304" pitchFamily="18" charset="0"/>
              </a:rPr>
              <a:t>, and the </a:t>
            </a:r>
            <a:r>
              <a:rPr lang="en-US" dirty="0">
                <a:solidFill>
                  <a:srgbClr val="0563C1"/>
                </a:solidFill>
                <a:latin typeface="Times New Roman" panose="02020603050405020304" pitchFamily="18" charset="0"/>
                <a:ea typeface="Times New Roman" panose="02020603050405020304" pitchFamily="18" charset="0"/>
                <a:cs typeface="Times New Roman" panose="02020603050405020304" pitchFamily="18" charset="0"/>
                <a:hlinkClick r:id="rId13" tooltip="Snow partridge"/>
              </a:rPr>
              <a:t>snow partridge</a:t>
            </a:r>
            <a:endParaRPr lang="en-US" dirty="0">
              <a:latin typeface="Bodoni MT Black" panose="02070A03080606020203" pitchFamily="18" charset="0"/>
            </a:endParaRPr>
          </a:p>
        </p:txBody>
      </p:sp>
      <p:pic>
        <p:nvPicPr>
          <p:cNvPr id="3" name="Picture 2"/>
          <p:cNvPicPr/>
          <p:nvPr/>
        </p:nvPicPr>
        <p:blipFill>
          <a:blip r:embed="rId14">
            <a:extLst>
              <a:ext uri="{28A0092B-C50C-407E-A947-70E740481C1C}">
                <a14:useLocalDpi xmlns:a14="http://schemas.microsoft.com/office/drawing/2010/main" val="0"/>
              </a:ext>
            </a:extLst>
          </a:blip>
          <a:stretch>
            <a:fillRect/>
          </a:stretch>
        </p:blipFill>
        <p:spPr>
          <a:xfrm>
            <a:off x="1853184" y="3342271"/>
            <a:ext cx="8400288" cy="3230880"/>
          </a:xfrm>
          <a:prstGeom prst="rect">
            <a:avLst/>
          </a:prstGeom>
        </p:spPr>
      </p:pic>
    </p:spTree>
    <p:extLst>
      <p:ext uri="{BB962C8B-B14F-4D97-AF65-F5344CB8AC3E}">
        <p14:creationId xmlns:p14="http://schemas.microsoft.com/office/powerpoint/2010/main" val="2329145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7952" y="353568"/>
            <a:ext cx="11253216" cy="2172646"/>
          </a:xfrm>
          <a:prstGeom prst="rect">
            <a:avLst/>
          </a:prstGeom>
          <a:noFill/>
        </p:spPr>
        <p:txBody>
          <a:bodyPr wrap="square" rtlCol="0">
            <a:spAutoFit/>
          </a:bodyPr>
          <a:lstStyle/>
          <a:p>
            <a:r>
              <a:rPr lang="en-US" dirty="0" smtClean="0">
                <a:latin typeface="Bodoni MT Black" panose="02070A03080606020203" pitchFamily="18" charset="0"/>
              </a:rPr>
              <a:t>About:</a:t>
            </a:r>
          </a:p>
          <a:p>
            <a:r>
              <a:rPr lang="en-US" dirty="0">
                <a:latin typeface="Times New Roman" panose="02020603050405020304" pitchFamily="18" charset="0"/>
                <a:ea typeface="Times New Roman" panose="02020603050405020304" pitchFamily="18" charset="0"/>
              </a:rPr>
              <a:t>A fairy tale called </a:t>
            </a:r>
            <a:r>
              <a:rPr lang="en-US" dirty="0" err="1">
                <a:latin typeface="Times New Roman" panose="02020603050405020304" pitchFamily="18" charset="0"/>
                <a:ea typeface="Times New Roman" panose="02020603050405020304" pitchFamily="18" charset="0"/>
              </a:rPr>
              <a:t>Saiful</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Muluk</a:t>
            </a:r>
            <a:r>
              <a:rPr lang="en-US" dirty="0">
                <a:latin typeface="Times New Roman" panose="02020603050405020304" pitchFamily="18" charset="0"/>
                <a:ea typeface="Times New Roman" panose="02020603050405020304" pitchFamily="18" charset="0"/>
              </a:rPr>
              <a:t>, written by the famous </a:t>
            </a:r>
            <a:r>
              <a:rPr lang="en-US" dirty="0" err="1">
                <a:latin typeface="Times New Roman" panose="02020603050405020304" pitchFamily="18" charset="0"/>
                <a:ea typeface="Times New Roman" panose="02020603050405020304" pitchFamily="18" charset="0"/>
              </a:rPr>
              <a:t>sufi</a:t>
            </a:r>
            <a:r>
              <a:rPr lang="en-US" dirty="0">
                <a:latin typeface="Times New Roman" panose="02020603050405020304" pitchFamily="18" charset="0"/>
                <a:ea typeface="Times New Roman" panose="02020603050405020304" pitchFamily="18" charset="0"/>
              </a:rPr>
              <a:t> poet </a:t>
            </a:r>
            <a:r>
              <a:rPr lang="en-US" dirty="0" err="1">
                <a:latin typeface="Times New Roman" panose="02020603050405020304" pitchFamily="18" charset="0"/>
                <a:ea typeface="Times New Roman" panose="02020603050405020304" pitchFamily="18" charset="0"/>
              </a:rPr>
              <a:t>Mian</a:t>
            </a:r>
            <a:r>
              <a:rPr lang="en-US" dirty="0">
                <a:latin typeface="Times New Roman" panose="02020603050405020304" pitchFamily="18" charset="0"/>
                <a:ea typeface="Times New Roman" panose="02020603050405020304" pitchFamily="18" charset="0"/>
              </a:rPr>
              <a:t> Muhammad Bakhsh, is associated with the lake. It is the story of prince of Persia who fell in love with a fairy princess at the lake. The impact of the lake beauty is of such extent that people believe that fairies come down to lake in full moon</a:t>
            </a:r>
            <a:r>
              <a:rPr lang="en-US" dirty="0" smtClean="0">
                <a:latin typeface="Times New Roman" panose="02020603050405020304" pitchFamily="18" charset="0"/>
                <a:ea typeface="Times New Roman" panose="02020603050405020304" pitchFamily="18" charset="0"/>
              </a:rPr>
              <a:t>.</a:t>
            </a:r>
          </a:p>
          <a:p>
            <a:pPr>
              <a:lnSpc>
                <a:spcPct val="107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A poet and writer from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Balakot</a:t>
            </a:r>
            <a:r>
              <a:rPr lang="en-US" dirty="0">
                <a:latin typeface="Times New Roman" panose="02020603050405020304" pitchFamily="18" charset="0"/>
                <a:ea typeface="Times New Roman" panose="02020603050405020304" pitchFamily="18" charset="0"/>
                <a:cs typeface="Times New Roman" panose="02020603050405020304" pitchFamily="18" charset="0"/>
              </a:rPr>
              <a:t>, Ahmad Hussain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Mujahid</a:t>
            </a:r>
            <a:r>
              <a:rPr lang="en-US" dirty="0">
                <a:latin typeface="Times New Roman" panose="02020603050405020304" pitchFamily="18" charset="0"/>
                <a:ea typeface="Times New Roman" panose="02020603050405020304" pitchFamily="18" charset="0"/>
                <a:cs typeface="Times New Roman" panose="02020603050405020304" pitchFamily="18" charset="0"/>
              </a:rPr>
              <a:t>, has written the story of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Saif</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ul</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Malook</a:t>
            </a:r>
            <a:r>
              <a:rPr lang="en-US" dirty="0">
                <a:latin typeface="Times New Roman" panose="02020603050405020304" pitchFamily="18" charset="0"/>
                <a:ea typeface="Times New Roman" panose="02020603050405020304" pitchFamily="18" charset="0"/>
                <a:cs typeface="Times New Roman" panose="02020603050405020304" pitchFamily="18" charset="0"/>
              </a:rPr>
              <a:t>. The first edition of the book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Saif</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ul</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Malook</a:t>
            </a:r>
            <a:r>
              <a:rPr lang="en-US" dirty="0">
                <a:latin typeface="Times New Roman" panose="02020603050405020304" pitchFamily="18" charset="0"/>
                <a:ea typeface="Times New Roman" panose="02020603050405020304" pitchFamily="18" charset="0"/>
                <a:cs typeface="Times New Roman" panose="02020603050405020304" pitchFamily="18" charset="0"/>
              </a:rPr>
              <a:t> was published in 1999.</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Bodoni MT Black" panose="02070A03080606020203"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341120" y="2447924"/>
            <a:ext cx="7012305" cy="3977259"/>
          </a:xfrm>
          <a:prstGeom prst="rect">
            <a:avLst/>
          </a:prstGeom>
        </p:spPr>
      </p:pic>
    </p:spTree>
    <p:extLst>
      <p:ext uri="{BB962C8B-B14F-4D97-AF65-F5344CB8AC3E}">
        <p14:creationId xmlns:p14="http://schemas.microsoft.com/office/powerpoint/2010/main" val="1811386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48256" y="573024"/>
            <a:ext cx="7754112" cy="646331"/>
          </a:xfrm>
          <a:prstGeom prst="rect">
            <a:avLst/>
          </a:prstGeom>
          <a:noFill/>
        </p:spPr>
        <p:txBody>
          <a:bodyPr wrap="square" rtlCol="0">
            <a:spAutoFit/>
          </a:bodyPr>
          <a:lstStyle/>
          <a:p>
            <a:pPr algn="ctr"/>
            <a:r>
              <a:rPr lang="en-US" sz="3600" dirty="0" smtClean="0">
                <a:latin typeface="Algerian" panose="04020705040A02060702" pitchFamily="82" charset="0"/>
              </a:rPr>
              <a:t>AYUBIA NATIONAL PARK</a:t>
            </a:r>
            <a:endParaRPr lang="en-US" sz="3600" dirty="0">
              <a:latin typeface="Algerian" panose="04020705040A02060702" pitchFamily="82" charset="0"/>
            </a:endParaRPr>
          </a:p>
        </p:txBody>
      </p:sp>
      <p:sp>
        <p:nvSpPr>
          <p:cNvPr id="3" name="TextBox 2"/>
          <p:cNvSpPr txBox="1"/>
          <p:nvPr/>
        </p:nvSpPr>
        <p:spPr>
          <a:xfrm>
            <a:off x="1524000" y="1353312"/>
            <a:ext cx="9875520" cy="1200329"/>
          </a:xfrm>
          <a:prstGeom prst="rect">
            <a:avLst/>
          </a:prstGeom>
          <a:noFill/>
        </p:spPr>
        <p:txBody>
          <a:bodyPr wrap="square" rtlCol="0">
            <a:spAutoFit/>
          </a:bodyPr>
          <a:lstStyle/>
          <a:p>
            <a:r>
              <a:rPr lang="en-US" smtClean="0"/>
              <a:t>Ayubia National Park was established in 1984 in an east corner of Khyber Pakhtunkhwa, province of Pakistan. In 1998 it was expanded form its original size of 1,684 hectares (4,161 acres) or 16.84 km2 (6.50 sq mi) to 3,312 hectares (8,184 acres). Since then it has been managed by the Khyber Pakhtunkhwa Wildlife Department</a:t>
            </a:r>
            <a:endParaRPr lang="en-US" dirty="0"/>
          </a:p>
        </p:txBody>
      </p:sp>
      <p:pic>
        <p:nvPicPr>
          <p:cNvPr id="4" name="Picture 3" descr="http://i0.wp.com/daaira.com/wp-content/uploads/2012/01/dunga-galli.jpg?resize=350%2C200"/>
          <p:cNvPicPr/>
          <p:nvPr/>
        </p:nvPicPr>
        <p:blipFill>
          <a:blip r:embed="rId2">
            <a:extLst>
              <a:ext uri="{28A0092B-C50C-407E-A947-70E740481C1C}">
                <a14:useLocalDpi xmlns:a14="http://schemas.microsoft.com/office/drawing/2010/main" val="0"/>
              </a:ext>
            </a:extLst>
          </a:blip>
          <a:srcRect/>
          <a:stretch>
            <a:fillRect/>
          </a:stretch>
        </p:blipFill>
        <p:spPr bwMode="auto">
          <a:xfrm>
            <a:off x="2731008" y="2687598"/>
            <a:ext cx="6376416" cy="3793998"/>
          </a:xfrm>
          <a:prstGeom prst="rect">
            <a:avLst/>
          </a:prstGeom>
          <a:noFill/>
          <a:ln>
            <a:noFill/>
          </a:ln>
        </p:spPr>
      </p:pic>
    </p:spTree>
    <p:extLst>
      <p:ext uri="{BB962C8B-B14F-4D97-AF65-F5344CB8AC3E}">
        <p14:creationId xmlns:p14="http://schemas.microsoft.com/office/powerpoint/2010/main" val="627669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3440" y="512064"/>
            <a:ext cx="5425440" cy="1754326"/>
          </a:xfrm>
          <a:prstGeom prst="rect">
            <a:avLst/>
          </a:prstGeom>
          <a:noFill/>
        </p:spPr>
        <p:txBody>
          <a:bodyPr wrap="square" rtlCol="0">
            <a:spAutoFit/>
          </a:bodyPr>
          <a:lstStyle/>
          <a:p>
            <a:r>
              <a:rPr lang="en-US" dirty="0" smtClean="0">
                <a:latin typeface="Bodoni MT Black" panose="02070A03080606020203" pitchFamily="18" charset="0"/>
              </a:rPr>
              <a:t>CLIMATE</a:t>
            </a:r>
            <a:r>
              <a:rPr lang="en-US" dirty="0" smtClean="0"/>
              <a:t>:</a:t>
            </a:r>
          </a:p>
          <a:p>
            <a:r>
              <a:rPr lang="en-US" dirty="0" smtClean="0"/>
              <a:t>. The park remains snow-capped through the later part of winters.</a:t>
            </a:r>
          </a:p>
          <a:p>
            <a:r>
              <a:rPr lang="en-US" dirty="0" smtClean="0"/>
              <a:t>Rainfall: 1,244 cm</a:t>
            </a:r>
          </a:p>
          <a:p>
            <a:r>
              <a:rPr lang="en-US" dirty="0" smtClean="0"/>
              <a:t>Temperature: 3 °C - 11 °C</a:t>
            </a:r>
          </a:p>
          <a:p>
            <a:endParaRPr lang="en-US" dirty="0"/>
          </a:p>
        </p:txBody>
      </p:sp>
      <p:pic>
        <p:nvPicPr>
          <p:cNvPr id="3" name="Picture 2" descr="http://visitofworld.com/wp-content/uploads/2013/10/Ayubia-Chairlift.jpg"/>
          <p:cNvPicPr/>
          <p:nvPr/>
        </p:nvPicPr>
        <p:blipFill>
          <a:blip r:embed="rId2">
            <a:extLst>
              <a:ext uri="{28A0092B-C50C-407E-A947-70E740481C1C}">
                <a14:useLocalDpi xmlns:a14="http://schemas.microsoft.com/office/drawing/2010/main" val="0"/>
              </a:ext>
            </a:extLst>
          </a:blip>
          <a:srcRect/>
          <a:stretch>
            <a:fillRect/>
          </a:stretch>
        </p:blipFill>
        <p:spPr bwMode="auto">
          <a:xfrm>
            <a:off x="6278881" y="597409"/>
            <a:ext cx="4693920" cy="2572512"/>
          </a:xfrm>
          <a:prstGeom prst="rect">
            <a:avLst/>
          </a:prstGeom>
          <a:noFill/>
          <a:ln>
            <a:noFill/>
          </a:ln>
        </p:spPr>
      </p:pic>
      <p:sp>
        <p:nvSpPr>
          <p:cNvPr id="4" name="TextBox 3"/>
          <p:cNvSpPr txBox="1"/>
          <p:nvPr/>
        </p:nvSpPr>
        <p:spPr>
          <a:xfrm>
            <a:off x="853440" y="2636425"/>
            <a:ext cx="5157216" cy="3416320"/>
          </a:xfrm>
          <a:prstGeom prst="rect">
            <a:avLst/>
          </a:prstGeom>
          <a:noFill/>
        </p:spPr>
        <p:txBody>
          <a:bodyPr wrap="square" rtlCol="0">
            <a:spAutoFit/>
          </a:bodyPr>
          <a:lstStyle/>
          <a:p>
            <a:r>
              <a:rPr lang="en-US" dirty="0">
                <a:latin typeface="Bodoni MT Black" panose="02070A03080606020203" pitchFamily="18" charset="0"/>
              </a:rPr>
              <a:t>WILD LIFE:</a:t>
            </a:r>
          </a:p>
          <a:p>
            <a:r>
              <a:rPr lang="en-US" dirty="0" smtClean="0"/>
              <a:t>The park holds 104 species of plants. The main floral species are </a:t>
            </a:r>
            <a:r>
              <a:rPr lang="en-US" dirty="0" err="1" smtClean="0"/>
              <a:t>Cedrus</a:t>
            </a:r>
            <a:r>
              <a:rPr lang="en-US" dirty="0" smtClean="0"/>
              <a:t> </a:t>
            </a:r>
            <a:r>
              <a:rPr lang="en-US" dirty="0" err="1" smtClean="0"/>
              <a:t>deodara</a:t>
            </a:r>
            <a:r>
              <a:rPr lang="en-US" dirty="0" smtClean="0"/>
              <a:t>, blue pine, yew, silver fir, horse chestnut and oak. The park harbors up to 203 species of birds. Many species of birds, including the golden eagle, the vulture, Eurasian </a:t>
            </a:r>
            <a:r>
              <a:rPr lang="en-US" dirty="0" err="1" smtClean="0"/>
              <a:t>sparrowhawk</a:t>
            </a:r>
            <a:r>
              <a:rPr lang="en-US" dirty="0" smtClean="0"/>
              <a:t> and the hill pigeon among others can be found here. </a:t>
            </a:r>
            <a:r>
              <a:rPr lang="en-US" dirty="0" err="1" smtClean="0"/>
              <a:t>Ayubia</a:t>
            </a:r>
            <a:r>
              <a:rPr lang="en-US" dirty="0" smtClean="0"/>
              <a:t> National Park supports 31 species of mammals. Animals such as the Asiatic leopard, hill fox and flying squirrel can be found here.</a:t>
            </a:r>
            <a:endParaRPr lang="en-US" dirty="0"/>
          </a:p>
        </p:txBody>
      </p:sp>
      <p:pic>
        <p:nvPicPr>
          <p:cNvPr id="5" name="Picture 4" descr="http://www.pakistantravelforum.com/attachments/ayubia-park-2-jpg.90/"/>
          <p:cNvPicPr/>
          <p:nvPr/>
        </p:nvPicPr>
        <p:blipFill>
          <a:blip r:embed="rId3">
            <a:extLst>
              <a:ext uri="{28A0092B-C50C-407E-A947-70E740481C1C}">
                <a14:useLocalDpi xmlns:a14="http://schemas.microsoft.com/office/drawing/2010/main" val="0"/>
              </a:ext>
            </a:extLst>
          </a:blip>
          <a:srcRect/>
          <a:stretch>
            <a:fillRect/>
          </a:stretch>
        </p:blipFill>
        <p:spPr bwMode="auto">
          <a:xfrm>
            <a:off x="6278880" y="3738562"/>
            <a:ext cx="4791456" cy="2698814"/>
          </a:xfrm>
          <a:prstGeom prst="rect">
            <a:avLst/>
          </a:prstGeom>
          <a:noFill/>
          <a:ln>
            <a:noFill/>
          </a:ln>
        </p:spPr>
      </p:pic>
    </p:spTree>
    <p:extLst>
      <p:ext uri="{BB962C8B-B14F-4D97-AF65-F5344CB8AC3E}">
        <p14:creationId xmlns:p14="http://schemas.microsoft.com/office/powerpoint/2010/main" val="3957987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9056" y="256032"/>
            <a:ext cx="5754624" cy="5078313"/>
          </a:xfrm>
          <a:prstGeom prst="rect">
            <a:avLst/>
          </a:prstGeom>
          <a:noFill/>
        </p:spPr>
        <p:txBody>
          <a:bodyPr wrap="square" rtlCol="0">
            <a:spAutoFit/>
          </a:bodyPr>
          <a:lstStyle/>
          <a:p>
            <a:r>
              <a:rPr lang="en-US" dirty="0" smtClean="0">
                <a:latin typeface="Bodoni MT Black" panose="02070A03080606020203" pitchFamily="18" charset="0"/>
              </a:rPr>
              <a:t>DARWAZA AYUBIA:</a:t>
            </a:r>
          </a:p>
          <a:p>
            <a:r>
              <a:rPr lang="en-US" dirty="0" err="1" smtClean="0"/>
              <a:t>Darwaza</a:t>
            </a:r>
            <a:r>
              <a:rPr lang="en-US" dirty="0" smtClean="0"/>
              <a:t> is a village near </a:t>
            </a:r>
            <a:r>
              <a:rPr lang="en-US" dirty="0" err="1" smtClean="0"/>
              <a:t>Ayubia</a:t>
            </a:r>
            <a:r>
              <a:rPr lang="en-US" dirty="0" smtClean="0"/>
              <a:t>, situated in the Abbottabad district Union Council </a:t>
            </a:r>
            <a:r>
              <a:rPr lang="en-US" dirty="0" err="1" smtClean="0"/>
              <a:t>Palak</a:t>
            </a:r>
            <a:r>
              <a:rPr lang="en-US" dirty="0" smtClean="0"/>
              <a:t>, Khyber Pakhtunkhwa, Pakistan. The population of </a:t>
            </a:r>
            <a:r>
              <a:rPr lang="en-US" dirty="0" err="1" smtClean="0"/>
              <a:t>Darwaza</a:t>
            </a:r>
            <a:r>
              <a:rPr lang="en-US" dirty="0" smtClean="0"/>
              <a:t> is about 5000.</a:t>
            </a:r>
          </a:p>
          <a:p>
            <a:r>
              <a:rPr lang="en-US" dirty="0" err="1" smtClean="0"/>
              <a:t>Chamb</a:t>
            </a:r>
            <a:r>
              <a:rPr lang="en-US" dirty="0" smtClean="0"/>
              <a:t> is a small </a:t>
            </a:r>
            <a:r>
              <a:rPr lang="en-US" dirty="0" err="1" smtClean="0"/>
              <a:t>Mohalla</a:t>
            </a:r>
            <a:r>
              <a:rPr lang="en-US" dirty="0" smtClean="0"/>
              <a:t> of Village </a:t>
            </a:r>
            <a:r>
              <a:rPr lang="en-US" dirty="0" err="1" smtClean="0"/>
              <a:t>Darwaza</a:t>
            </a:r>
            <a:r>
              <a:rPr lang="en-US" dirty="0" smtClean="0"/>
              <a:t> which is at a distance of about 2 km from </a:t>
            </a:r>
            <a:r>
              <a:rPr lang="en-US" dirty="0" err="1" smtClean="0"/>
              <a:t>Kuza</a:t>
            </a:r>
            <a:r>
              <a:rPr lang="en-US" dirty="0" smtClean="0"/>
              <a:t> </a:t>
            </a:r>
            <a:r>
              <a:rPr lang="en-US" dirty="0" err="1" smtClean="0"/>
              <a:t>Gali</a:t>
            </a:r>
            <a:r>
              <a:rPr lang="en-US" dirty="0" smtClean="0"/>
              <a:t>. </a:t>
            </a:r>
            <a:r>
              <a:rPr lang="en-US" dirty="0" err="1" smtClean="0"/>
              <a:t>Chamb</a:t>
            </a:r>
            <a:r>
              <a:rPr lang="en-US" dirty="0" smtClean="0"/>
              <a:t> is linked to main </a:t>
            </a:r>
            <a:r>
              <a:rPr lang="en-US" dirty="0" err="1" smtClean="0"/>
              <a:t>Ayubia</a:t>
            </a:r>
            <a:r>
              <a:rPr lang="en-US" dirty="0" smtClean="0"/>
              <a:t>. The population of </a:t>
            </a:r>
            <a:r>
              <a:rPr lang="en-US" dirty="0" err="1" smtClean="0"/>
              <a:t>Chamb</a:t>
            </a:r>
            <a:r>
              <a:rPr lang="en-US" dirty="0" smtClean="0"/>
              <a:t> is around 1000 and the main places of </a:t>
            </a:r>
            <a:r>
              <a:rPr lang="en-US" dirty="0" err="1" smtClean="0"/>
              <a:t>Chamb</a:t>
            </a:r>
            <a:r>
              <a:rPr lang="en-US" dirty="0" smtClean="0"/>
              <a:t> are </a:t>
            </a:r>
            <a:r>
              <a:rPr lang="en-US" dirty="0" err="1" smtClean="0"/>
              <a:t>Butti</a:t>
            </a:r>
            <a:r>
              <a:rPr lang="en-US" dirty="0" smtClean="0"/>
              <a:t>, </a:t>
            </a:r>
            <a:r>
              <a:rPr lang="en-US" dirty="0" err="1" smtClean="0"/>
              <a:t>Kohri</a:t>
            </a:r>
            <a:r>
              <a:rPr lang="en-US" dirty="0" smtClean="0"/>
              <a:t>, </a:t>
            </a:r>
            <a:r>
              <a:rPr lang="en-US" dirty="0" err="1" smtClean="0"/>
              <a:t>Purana</a:t>
            </a:r>
            <a:r>
              <a:rPr lang="en-US" dirty="0" smtClean="0"/>
              <a:t> </a:t>
            </a:r>
            <a:r>
              <a:rPr lang="en-US" dirty="0" err="1" smtClean="0"/>
              <a:t>Chamb</a:t>
            </a:r>
            <a:r>
              <a:rPr lang="en-US" dirty="0" smtClean="0"/>
              <a:t>, Upper </a:t>
            </a:r>
            <a:r>
              <a:rPr lang="en-US" dirty="0" err="1" smtClean="0"/>
              <a:t>Chamb</a:t>
            </a:r>
            <a:r>
              <a:rPr lang="en-US" dirty="0" smtClean="0"/>
              <a:t> and Lower </a:t>
            </a:r>
            <a:r>
              <a:rPr lang="en-US" dirty="0" err="1" smtClean="0"/>
              <a:t>Chamb</a:t>
            </a:r>
            <a:r>
              <a:rPr lang="en-US" dirty="0" smtClean="0"/>
              <a:t>.</a:t>
            </a:r>
          </a:p>
          <a:p>
            <a:r>
              <a:rPr lang="en-US" dirty="0" smtClean="0"/>
              <a:t>Ander </a:t>
            </a:r>
            <a:r>
              <a:rPr lang="en-US" dirty="0" err="1" smtClean="0"/>
              <a:t>Kote</a:t>
            </a:r>
            <a:r>
              <a:rPr lang="en-US" dirty="0" smtClean="0"/>
              <a:t> is a village near </a:t>
            </a:r>
            <a:r>
              <a:rPr lang="en-US" dirty="0" err="1" smtClean="0"/>
              <a:t>Riyali</a:t>
            </a:r>
            <a:r>
              <a:rPr lang="en-US" dirty="0" smtClean="0"/>
              <a:t> with a population of about 1000 people. </a:t>
            </a:r>
          </a:p>
          <a:p>
            <a:r>
              <a:rPr lang="en-US" dirty="0" err="1" smtClean="0"/>
              <a:t>Bagla</a:t>
            </a:r>
            <a:r>
              <a:rPr lang="en-US" dirty="0" smtClean="0"/>
              <a:t> is a </a:t>
            </a:r>
            <a:r>
              <a:rPr lang="en-US" dirty="0" err="1" smtClean="0"/>
              <a:t>mohalla</a:t>
            </a:r>
            <a:r>
              <a:rPr lang="en-US" dirty="0" smtClean="0"/>
              <a:t> near </a:t>
            </a:r>
            <a:r>
              <a:rPr lang="en-US" dirty="0" err="1" smtClean="0"/>
              <a:t>Jandala</a:t>
            </a:r>
            <a:r>
              <a:rPr lang="en-US" dirty="0" smtClean="0"/>
              <a:t> with </a:t>
            </a:r>
            <a:r>
              <a:rPr lang="en-US" dirty="0" err="1" smtClean="0"/>
              <a:t>deobandi</a:t>
            </a:r>
            <a:r>
              <a:rPr lang="en-US" dirty="0" smtClean="0"/>
              <a:t> Sunni Majority population. </a:t>
            </a:r>
            <a:r>
              <a:rPr lang="en-US" dirty="0" err="1" smtClean="0"/>
              <a:t>Bagla</a:t>
            </a:r>
            <a:r>
              <a:rPr lang="en-US" dirty="0" smtClean="0"/>
              <a:t> is on the way of </a:t>
            </a:r>
            <a:r>
              <a:rPr lang="en-US" dirty="0" err="1" smtClean="0"/>
              <a:t>Khaira</a:t>
            </a:r>
            <a:r>
              <a:rPr lang="en-US" dirty="0" smtClean="0"/>
              <a:t> </a:t>
            </a:r>
            <a:r>
              <a:rPr lang="en-US" dirty="0" err="1" smtClean="0"/>
              <a:t>Gali</a:t>
            </a:r>
            <a:r>
              <a:rPr lang="en-US" dirty="0" smtClean="0"/>
              <a:t> </a:t>
            </a:r>
            <a:r>
              <a:rPr lang="en-US" dirty="0" err="1" smtClean="0"/>
              <a:t>Darwaza</a:t>
            </a:r>
            <a:r>
              <a:rPr lang="en-US" dirty="0" smtClean="0"/>
              <a:t> Road.</a:t>
            </a:r>
          </a:p>
          <a:p>
            <a:r>
              <a:rPr lang="en-US" dirty="0" err="1" smtClean="0"/>
              <a:t>Bantan</a:t>
            </a:r>
            <a:r>
              <a:rPr lang="en-US" dirty="0" smtClean="0"/>
              <a:t> is considered to be the main hub or in other words, the capital of </a:t>
            </a:r>
            <a:r>
              <a:rPr lang="en-US" dirty="0" err="1" smtClean="0"/>
              <a:t>Darwaza</a:t>
            </a:r>
            <a:endParaRPr lang="en-US" dirty="0"/>
          </a:p>
        </p:txBody>
      </p:sp>
      <p:pic>
        <p:nvPicPr>
          <p:cNvPr id="3" name="Picture 2" descr="https://upload.wikimedia.org/wikipedia/en/thumb/8/89/Darwazayubia.jpg/220px-Darwazayubia.jpg"/>
          <p:cNvPicPr/>
          <p:nvPr/>
        </p:nvPicPr>
        <p:blipFill>
          <a:blip r:embed="rId2">
            <a:extLst>
              <a:ext uri="{28A0092B-C50C-407E-A947-70E740481C1C}">
                <a14:useLocalDpi xmlns:a14="http://schemas.microsoft.com/office/drawing/2010/main" val="0"/>
              </a:ext>
            </a:extLst>
          </a:blip>
          <a:srcRect/>
          <a:stretch>
            <a:fillRect/>
          </a:stretch>
        </p:blipFill>
        <p:spPr bwMode="auto">
          <a:xfrm>
            <a:off x="6769036" y="256032"/>
            <a:ext cx="4020884" cy="3328416"/>
          </a:xfrm>
          <a:prstGeom prst="rect">
            <a:avLst/>
          </a:prstGeom>
          <a:noFill/>
          <a:ln>
            <a:noFill/>
          </a:ln>
        </p:spPr>
      </p:pic>
    </p:spTree>
    <p:extLst>
      <p:ext uri="{BB962C8B-B14F-4D97-AF65-F5344CB8AC3E}">
        <p14:creationId xmlns:p14="http://schemas.microsoft.com/office/powerpoint/2010/main" val="2057790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2064" y="621792"/>
            <a:ext cx="10936224" cy="685124"/>
          </a:xfrm>
          <a:prstGeom prst="rect">
            <a:avLst/>
          </a:prstGeom>
          <a:noFill/>
        </p:spPr>
        <p:txBody>
          <a:bodyPr wrap="square" rtlCol="0">
            <a:spAutoFit/>
          </a:bodyPr>
          <a:lstStyle/>
          <a:p>
            <a:pPr algn="ctr">
              <a:lnSpc>
                <a:spcPct val="107000"/>
              </a:lnSpc>
              <a:spcAft>
                <a:spcPts val="300"/>
              </a:spcAft>
            </a:pPr>
            <a:r>
              <a:rPr lang="en-US" sz="3600" dirty="0" err="1">
                <a:latin typeface="Algerian" panose="04020705040A02060702" pitchFamily="82" charset="0"/>
              </a:rPr>
              <a:t>Margalla</a:t>
            </a:r>
            <a:r>
              <a:rPr lang="en-US" sz="3600" dirty="0">
                <a:latin typeface="Algerian" panose="04020705040A02060702" pitchFamily="82" charset="0"/>
              </a:rPr>
              <a:t> Hills National Park</a:t>
            </a:r>
          </a:p>
        </p:txBody>
      </p:sp>
      <p:sp>
        <p:nvSpPr>
          <p:cNvPr id="3" name="TextBox 2"/>
          <p:cNvSpPr txBox="1"/>
          <p:nvPr/>
        </p:nvSpPr>
        <p:spPr>
          <a:xfrm>
            <a:off x="682752" y="1536192"/>
            <a:ext cx="11131296" cy="1200329"/>
          </a:xfrm>
          <a:prstGeom prst="rect">
            <a:avLst/>
          </a:prstGeom>
          <a:noFill/>
        </p:spPr>
        <p:txBody>
          <a:bodyPr wrap="square" rtlCol="0">
            <a:spAutoFit/>
          </a:bodyPr>
          <a:lstStyle/>
          <a:p>
            <a:r>
              <a:rPr lang="en-US" dirty="0" err="1">
                <a:latin typeface="Times New Roman" panose="02020603050405020304" pitchFamily="18" charset="0"/>
                <a:ea typeface="Times New Roman" panose="02020603050405020304" pitchFamily="18" charset="0"/>
              </a:rPr>
              <a:t>Margalla</a:t>
            </a:r>
            <a:r>
              <a:rPr lang="en-US" dirty="0">
                <a:latin typeface="Times New Roman" panose="02020603050405020304" pitchFamily="18" charset="0"/>
                <a:ea typeface="Times New Roman" panose="02020603050405020304" pitchFamily="18" charset="0"/>
              </a:rPr>
              <a:t> Hills National Park (MHNP) is a national park located on the north of the Islamabad City, within the Islamabad Capital Territory in Pakistan. Established in 1980, MHNP cover's approximately 17,386 hectares (67.13 </a:t>
            </a:r>
            <a:r>
              <a:rPr lang="en-US" dirty="0" err="1">
                <a:latin typeface="Times New Roman" panose="02020603050405020304" pitchFamily="18" charset="0"/>
                <a:ea typeface="Times New Roman" panose="02020603050405020304" pitchFamily="18" charset="0"/>
              </a:rPr>
              <a:t>sq</a:t>
            </a:r>
            <a:r>
              <a:rPr lang="en-US" dirty="0">
                <a:latin typeface="Times New Roman" panose="02020603050405020304" pitchFamily="18" charset="0"/>
                <a:ea typeface="Times New Roman" panose="02020603050405020304" pitchFamily="18" charset="0"/>
              </a:rPr>
              <a:t> mi), </a:t>
            </a:r>
            <a:r>
              <a:rPr lang="en-US" dirty="0" err="1">
                <a:latin typeface="Times New Roman" panose="02020603050405020304" pitchFamily="18" charset="0"/>
                <a:ea typeface="Times New Roman" panose="02020603050405020304" pitchFamily="18" charset="0"/>
              </a:rPr>
              <a:t>Tilla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Charouni</a:t>
            </a:r>
            <a:r>
              <a:rPr lang="en-US" dirty="0">
                <a:latin typeface="Times New Roman" panose="02020603050405020304" pitchFamily="18" charset="0"/>
                <a:ea typeface="Times New Roman" panose="02020603050405020304" pitchFamily="18" charset="0"/>
              </a:rPr>
              <a:t> with a height of 1,604m is tallest peak in the park. MHNP is a popular tourist destination, with Daman-e-</a:t>
            </a:r>
            <a:r>
              <a:rPr lang="en-US" dirty="0" err="1">
                <a:latin typeface="Times New Roman" panose="02020603050405020304" pitchFamily="18" charset="0"/>
                <a:ea typeface="Times New Roman" panose="02020603050405020304" pitchFamily="18" charset="0"/>
              </a:rPr>
              <a:t>Koh</a:t>
            </a:r>
            <a:r>
              <a:rPr lang="en-US" dirty="0">
                <a:latin typeface="Times New Roman" panose="02020603050405020304" pitchFamily="18" charset="0"/>
                <a:ea typeface="Times New Roman" panose="02020603050405020304" pitchFamily="18" charset="0"/>
              </a:rPr>
              <a:t> and </a:t>
            </a:r>
            <a:r>
              <a:rPr lang="en-US" dirty="0" err="1">
                <a:latin typeface="Times New Roman" panose="02020603050405020304" pitchFamily="18" charset="0"/>
                <a:ea typeface="Times New Roman" panose="02020603050405020304" pitchFamily="18" charset="0"/>
              </a:rPr>
              <a:t>Pir</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Sohawa</a:t>
            </a:r>
            <a:r>
              <a:rPr lang="en-US" dirty="0">
                <a:latin typeface="Times New Roman" panose="02020603050405020304" pitchFamily="18" charset="0"/>
                <a:ea typeface="Times New Roman" panose="02020603050405020304" pitchFamily="18" charset="0"/>
              </a:rPr>
              <a:t> serve as popular hill </a:t>
            </a:r>
            <a:r>
              <a:rPr lang="en-US" dirty="0" smtClean="0">
                <a:latin typeface="Times New Roman" panose="02020603050405020304" pitchFamily="18" charset="0"/>
                <a:ea typeface="Times New Roman" panose="02020603050405020304" pitchFamily="18" charset="0"/>
              </a:rPr>
              <a:t>stations.</a:t>
            </a:r>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901952" y="2965797"/>
            <a:ext cx="7144512" cy="35081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38296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5216" y="256032"/>
            <a:ext cx="4949952" cy="369332"/>
          </a:xfrm>
          <a:prstGeom prst="rect">
            <a:avLst/>
          </a:prstGeom>
          <a:noFill/>
        </p:spPr>
        <p:txBody>
          <a:bodyPr wrap="square" rtlCol="0">
            <a:spAutoFit/>
          </a:bodyPr>
          <a:lstStyle/>
          <a:p>
            <a:r>
              <a:rPr lang="en-US" dirty="0">
                <a:latin typeface="Bodoni MT Black" panose="02070A03080606020203" pitchFamily="18" charset="0"/>
              </a:rPr>
              <a:t>Flora and fauna</a:t>
            </a:r>
            <a:r>
              <a:rPr lang="en-US" dirty="0">
                <a:solidFill>
                  <a:srgbClr val="B3186D"/>
                </a:solidFill>
                <a:latin typeface="Bodoni MT Condensed" panose="02070606080606020203" pitchFamily="18" charset="0"/>
                <a:ea typeface="Times New Roman" panose="02020603050405020304" pitchFamily="18" charset="0"/>
                <a:cs typeface="Times New Roman" panose="02020603050405020304" pitchFamily="18" charset="0"/>
              </a:rPr>
              <a:t>:</a:t>
            </a:r>
            <a:endParaRPr lang="en-US" dirty="0"/>
          </a:p>
        </p:txBody>
      </p:sp>
      <p:sp>
        <p:nvSpPr>
          <p:cNvPr id="3" name="TextBox 2"/>
          <p:cNvSpPr txBox="1"/>
          <p:nvPr/>
        </p:nvSpPr>
        <p:spPr>
          <a:xfrm>
            <a:off x="585216" y="625364"/>
            <a:ext cx="10448544" cy="1200329"/>
          </a:xfrm>
          <a:prstGeom prst="rect">
            <a:avLst/>
          </a:prstGeom>
          <a:noFill/>
        </p:spPr>
        <p:txBody>
          <a:bodyPr wrap="square" rtlCol="0">
            <a:spAutoFit/>
          </a:bodyPr>
          <a:lstStyle/>
          <a:p>
            <a:r>
              <a:rPr lang="en-US" dirty="0">
                <a:latin typeface="Times New Roman" panose="02020603050405020304" pitchFamily="18" charset="0"/>
                <a:ea typeface="Times New Roman" panose="02020603050405020304" pitchFamily="18" charset="0"/>
              </a:rPr>
              <a:t>In the north, stand pines and groves of oak. The fauna is mainly Indo Himalayan, with some overlapping of </a:t>
            </a:r>
            <a:r>
              <a:rPr lang="en-US" dirty="0">
                <a:latin typeface="Times New Roman" panose="02020603050405020304" pitchFamily="18" charset="0"/>
                <a:ea typeface="Times New Roman" panose="02020603050405020304" pitchFamily="18" charset="0"/>
                <a:hlinkClick r:id="rId2" tooltip="Palearctic ecozone"/>
              </a:rPr>
              <a:t>Palearctic</a:t>
            </a:r>
            <a:r>
              <a:rPr lang="en-US" dirty="0">
                <a:latin typeface="Times New Roman" panose="02020603050405020304" pitchFamily="18" charset="0"/>
                <a:ea typeface="Times New Roman" panose="02020603050405020304" pitchFamily="18" charset="0"/>
              </a:rPr>
              <a:t> species. </a:t>
            </a:r>
            <a:r>
              <a:rPr lang="en-US" dirty="0" err="1">
                <a:latin typeface="Times New Roman" panose="02020603050405020304" pitchFamily="18" charset="0"/>
                <a:ea typeface="Times New Roman" panose="02020603050405020304" pitchFamily="18" charset="0"/>
              </a:rPr>
              <a:t>Margalla</a:t>
            </a:r>
            <a:r>
              <a:rPr lang="en-US" dirty="0">
                <a:latin typeface="Times New Roman" panose="02020603050405020304" pitchFamily="18" charset="0"/>
                <a:ea typeface="Times New Roman" panose="02020603050405020304" pitchFamily="18" charset="0"/>
              </a:rPr>
              <a:t> hills have beautiful torrents gushing down in the </a:t>
            </a:r>
            <a:r>
              <a:rPr lang="en-US" dirty="0">
                <a:latin typeface="Times New Roman" panose="02020603050405020304" pitchFamily="18" charset="0"/>
                <a:ea typeface="Times New Roman" panose="02020603050405020304" pitchFamily="18" charset="0"/>
                <a:hlinkClick r:id="rId3" tooltip="Monsoon"/>
              </a:rPr>
              <a:t>monsoon</a:t>
            </a:r>
            <a:r>
              <a:rPr lang="en-US" dirty="0">
                <a:latin typeface="Times New Roman" panose="02020603050405020304" pitchFamily="18" charset="0"/>
                <a:ea typeface="Times New Roman" panose="02020603050405020304" pitchFamily="18" charset="0"/>
              </a:rPr>
              <a:t>. Natural springs are also present. </a:t>
            </a:r>
            <a:r>
              <a:rPr lang="en-US" dirty="0" err="1">
                <a:latin typeface="Times New Roman" panose="02020603050405020304" pitchFamily="18" charset="0"/>
                <a:ea typeface="Times New Roman" panose="02020603050405020304" pitchFamily="18" charset="0"/>
              </a:rPr>
              <a:t>Margalla</a:t>
            </a:r>
            <a:r>
              <a:rPr lang="en-US" dirty="0">
                <a:latin typeface="Times New Roman" panose="02020603050405020304" pitchFamily="18" charset="0"/>
                <a:ea typeface="Times New Roman" panose="02020603050405020304" pitchFamily="18" charset="0"/>
              </a:rPr>
              <a:t> has a variety of mammals, they include the </a:t>
            </a:r>
            <a:r>
              <a:rPr lang="en-US" dirty="0">
                <a:latin typeface="Times New Roman" panose="02020603050405020304" pitchFamily="18" charset="0"/>
                <a:ea typeface="Times New Roman" panose="02020603050405020304" pitchFamily="18" charset="0"/>
                <a:hlinkClick r:id="rId4" tooltip="Indian leopard"/>
              </a:rPr>
              <a:t>Indian leopard</a:t>
            </a:r>
            <a:r>
              <a:rPr lang="en-US"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hlinkClick r:id="rId5" tooltip="Gray goral"/>
              </a:rPr>
              <a:t>gray goral</a:t>
            </a:r>
            <a:r>
              <a:rPr lang="en-US"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hlinkClick r:id="rId6" tooltip="Barking deer"/>
              </a:rPr>
              <a:t>barking deer</a:t>
            </a:r>
            <a:r>
              <a:rPr lang="en-US"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hlinkClick r:id="rId7" tooltip="Wild boar"/>
              </a:rPr>
              <a:t>wild boar</a:t>
            </a:r>
            <a:r>
              <a:rPr lang="en-US"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hlinkClick r:id="rId8" tooltip="Golden jackal"/>
              </a:rPr>
              <a:t>golden jackal</a:t>
            </a:r>
            <a:r>
              <a:rPr lang="en-US"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hlinkClick r:id="rId9" tooltip="Red fox"/>
              </a:rPr>
              <a:t>red fox</a:t>
            </a:r>
            <a:r>
              <a:rPr lang="en-US" dirty="0">
                <a:latin typeface="Times New Roman" panose="02020603050405020304" pitchFamily="18" charset="0"/>
                <a:ea typeface="Times New Roman" panose="02020603050405020304" pitchFamily="18" charset="0"/>
              </a:rPr>
              <a:t> and others.</a:t>
            </a:r>
          </a:p>
        </p:txBody>
      </p:sp>
      <p:sp>
        <p:nvSpPr>
          <p:cNvPr id="4" name="TextBox 3"/>
          <p:cNvSpPr txBox="1"/>
          <p:nvPr/>
        </p:nvSpPr>
        <p:spPr>
          <a:xfrm>
            <a:off x="597408" y="2841355"/>
            <a:ext cx="10850880" cy="1477328"/>
          </a:xfrm>
          <a:prstGeom prst="rect">
            <a:avLst/>
          </a:prstGeom>
          <a:noFill/>
        </p:spPr>
        <p:txBody>
          <a:bodyPr wrap="square" rtlCol="0">
            <a:spAutoFit/>
          </a:bodyPr>
          <a:lstStyle/>
          <a:p>
            <a:r>
              <a:rPr lang="en-US" dirty="0">
                <a:latin typeface="Bodoni MT Black" panose="02070A03080606020203" pitchFamily="18" charset="0"/>
              </a:rPr>
              <a:t>campaigns</a:t>
            </a:r>
            <a:r>
              <a:rPr lang="en-US" dirty="0" smtClean="0">
                <a:solidFill>
                  <a:srgbClr val="B3186D"/>
                </a:solidFill>
                <a:latin typeface="Bodoni MT Condensed" panose="02070606080606020203" pitchFamily="18" charset="0"/>
                <a:ea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ea typeface="Times New Roman" panose="02020603050405020304" pitchFamily="18" charset="0"/>
              </a:rPr>
              <a:t>Margalla</a:t>
            </a:r>
            <a:r>
              <a:rPr lang="en-US" dirty="0">
                <a:latin typeface="Times New Roman" panose="02020603050405020304" pitchFamily="18" charset="0"/>
                <a:ea typeface="Times New Roman" panose="02020603050405020304" pitchFamily="18" charset="0"/>
              </a:rPr>
              <a:t> Hills Society  established in 1989 is a registered non-governmental organization with its Head Office in Islamabad, Pakistan. It is managed by an elected executive council. Its main objective is to preserve the natural environment of </a:t>
            </a:r>
            <a:r>
              <a:rPr lang="en-US" dirty="0" err="1">
                <a:latin typeface="Times New Roman" panose="02020603050405020304" pitchFamily="18" charset="0"/>
                <a:ea typeface="Times New Roman" panose="02020603050405020304" pitchFamily="18" charset="0"/>
              </a:rPr>
              <a:t>Margalla</a:t>
            </a:r>
            <a:r>
              <a:rPr lang="en-US" dirty="0">
                <a:latin typeface="Times New Roman" panose="02020603050405020304" pitchFamily="18" charset="0"/>
                <a:ea typeface="Times New Roman" panose="02020603050405020304" pitchFamily="18" charset="0"/>
              </a:rPr>
              <a:t> Hills National Park and prevent shrinkage of the green areas; to promote public interest in conservation</a:t>
            </a:r>
            <a:endParaRPr lang="en-US" dirty="0"/>
          </a:p>
        </p:txBody>
      </p:sp>
    </p:spTree>
    <p:extLst>
      <p:ext uri="{BB962C8B-B14F-4D97-AF65-F5344CB8AC3E}">
        <p14:creationId xmlns:p14="http://schemas.microsoft.com/office/powerpoint/2010/main" val="233200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2752" y="280416"/>
            <a:ext cx="10070592" cy="648383"/>
          </a:xfrm>
          <a:prstGeom prst="rect">
            <a:avLst/>
          </a:prstGeom>
          <a:noFill/>
        </p:spPr>
        <p:txBody>
          <a:bodyPr wrap="square" rtlCol="0">
            <a:spAutoFit/>
          </a:bodyPr>
          <a:lstStyle/>
          <a:p>
            <a:pPr algn="ctr">
              <a:lnSpc>
                <a:spcPct val="107000"/>
              </a:lnSpc>
              <a:spcAft>
                <a:spcPts val="300"/>
              </a:spcAft>
            </a:pPr>
            <a:r>
              <a:rPr lang="en-US" sz="3600" dirty="0" err="1">
                <a:latin typeface="Algerian" panose="04020705040A02060702" pitchFamily="82" charset="0"/>
              </a:rPr>
              <a:t>Hingol</a:t>
            </a:r>
            <a:r>
              <a:rPr lang="en-US" sz="3600" dirty="0">
                <a:latin typeface="Algerian" panose="04020705040A02060702" pitchFamily="82" charset="0"/>
              </a:rPr>
              <a:t> National Park</a:t>
            </a:r>
          </a:p>
        </p:txBody>
      </p:sp>
      <p:sp>
        <p:nvSpPr>
          <p:cNvPr id="3" name="TextBox 2"/>
          <p:cNvSpPr txBox="1"/>
          <p:nvPr/>
        </p:nvSpPr>
        <p:spPr>
          <a:xfrm>
            <a:off x="548640" y="1109472"/>
            <a:ext cx="11289792" cy="1200329"/>
          </a:xfrm>
          <a:prstGeom prst="rect">
            <a:avLst/>
          </a:prstGeom>
          <a:noFill/>
        </p:spPr>
        <p:txBody>
          <a:bodyPr wrap="square" rtlCol="0">
            <a:spAutoFit/>
          </a:bodyPr>
          <a:lstStyle/>
          <a:p>
            <a:r>
              <a:rPr lang="en-US" dirty="0" err="1">
                <a:latin typeface="Times New Roman" panose="02020603050405020304" pitchFamily="18" charset="0"/>
                <a:ea typeface="Times New Roman" panose="02020603050405020304" pitchFamily="18" charset="0"/>
              </a:rPr>
              <a:t>Hingol</a:t>
            </a:r>
            <a:r>
              <a:rPr lang="en-US" dirty="0">
                <a:latin typeface="Times New Roman" panose="02020603050405020304" pitchFamily="18" charset="0"/>
                <a:ea typeface="Times New Roman" panose="02020603050405020304" pitchFamily="18" charset="0"/>
              </a:rPr>
              <a:t> National Park or </a:t>
            </a:r>
            <a:r>
              <a:rPr lang="en-US" dirty="0" err="1">
                <a:latin typeface="Times New Roman" panose="02020603050405020304" pitchFamily="18" charset="0"/>
                <a:ea typeface="Times New Roman" panose="02020603050405020304" pitchFamily="18" charset="0"/>
              </a:rPr>
              <a:t>Hungol</a:t>
            </a:r>
            <a:r>
              <a:rPr lang="en-US" dirty="0">
                <a:latin typeface="Times New Roman" panose="02020603050405020304" pitchFamily="18" charset="0"/>
                <a:ea typeface="Times New Roman" panose="02020603050405020304" pitchFamily="18" charset="0"/>
              </a:rPr>
              <a:t> National Park (Urdu: </a:t>
            </a:r>
            <a:r>
              <a:rPr lang="en-US" dirty="0" err="1">
                <a:latin typeface="Times New Roman" panose="02020603050405020304" pitchFamily="18" charset="0"/>
                <a:ea typeface="Times New Roman" panose="02020603050405020304" pitchFamily="18" charset="0"/>
              </a:rPr>
              <a:t>ہنگول</a:t>
            </a:r>
            <a:r>
              <a:rPr lang="en-US" dirty="0">
                <a:latin typeface="Times New Roman" panose="02020603050405020304" pitchFamily="18" charset="0"/>
                <a:ea typeface="Times New Roman" panose="02020603050405020304" pitchFamily="18" charset="0"/>
              </a:rPr>
              <a:t> ) covers an area of 1,650 square </a:t>
            </a:r>
            <a:r>
              <a:rPr lang="en-US" dirty="0" err="1">
                <a:latin typeface="Times New Roman" panose="02020603050405020304" pitchFamily="18" charset="0"/>
                <a:ea typeface="Times New Roman" panose="02020603050405020304" pitchFamily="18" charset="0"/>
              </a:rPr>
              <a:t>kilometres</a:t>
            </a:r>
            <a:r>
              <a:rPr lang="en-US" dirty="0">
                <a:latin typeface="Times New Roman" panose="02020603050405020304" pitchFamily="18" charset="0"/>
                <a:ea typeface="Times New Roman" panose="02020603050405020304" pitchFamily="18" charset="0"/>
              </a:rPr>
              <a:t> (640 </a:t>
            </a:r>
            <a:r>
              <a:rPr lang="en-US" dirty="0" err="1">
                <a:latin typeface="Times New Roman" panose="02020603050405020304" pitchFamily="18" charset="0"/>
                <a:ea typeface="Times New Roman" panose="02020603050405020304" pitchFamily="18" charset="0"/>
              </a:rPr>
              <a:t>sq</a:t>
            </a:r>
            <a:r>
              <a:rPr lang="en-US" dirty="0">
                <a:latin typeface="Times New Roman" panose="02020603050405020304" pitchFamily="18" charset="0"/>
                <a:ea typeface="Times New Roman" panose="02020603050405020304" pitchFamily="18" charset="0"/>
              </a:rPr>
              <a:t> mi) and is the largest National Park in Pakistan. It was established in 1988.Hingol is the largest of National Parks of Pakistan and lies on the </a:t>
            </a:r>
            <a:r>
              <a:rPr lang="en-US" dirty="0" err="1">
                <a:latin typeface="Times New Roman" panose="02020603050405020304" pitchFamily="18" charset="0"/>
                <a:ea typeface="Times New Roman" panose="02020603050405020304" pitchFamily="18" charset="0"/>
              </a:rPr>
              <a:t>Makran</a:t>
            </a:r>
            <a:r>
              <a:rPr lang="en-US" dirty="0">
                <a:latin typeface="Times New Roman" panose="02020603050405020304" pitchFamily="18" charset="0"/>
                <a:ea typeface="Times New Roman" panose="02020603050405020304" pitchFamily="18" charset="0"/>
              </a:rPr>
              <a:t> coast in </a:t>
            </a:r>
            <a:r>
              <a:rPr lang="en-US" dirty="0" err="1">
                <a:latin typeface="Times New Roman" panose="02020603050405020304" pitchFamily="18" charset="0"/>
                <a:ea typeface="Times New Roman" panose="02020603050405020304" pitchFamily="18" charset="0"/>
              </a:rPr>
              <a:t>Balochistan</a:t>
            </a:r>
            <a:r>
              <a:rPr lang="en-US" dirty="0" smtClean="0">
                <a:latin typeface="Times New Roman" panose="02020603050405020304" pitchFamily="18" charset="0"/>
                <a:ea typeface="Times New Roman" panose="02020603050405020304" pitchFamily="18" charset="0"/>
              </a:rPr>
              <a:t>.</a:t>
            </a:r>
            <a:r>
              <a:rPr lang="en-US" dirty="0">
                <a:latin typeface="Times New Roman" panose="02020603050405020304" pitchFamily="18" charset="0"/>
                <a:ea typeface="Times New Roman" panose="02020603050405020304" pitchFamily="18" charset="0"/>
              </a:rPr>
              <a:t> There are worship places of GANESH DEVA,MATA KALI,GURU GORAKH NATH DOONI,BRAHAM KUNDH</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365504" y="2309801"/>
            <a:ext cx="8424672" cy="4334839"/>
          </a:xfrm>
          <a:prstGeom prst="rect">
            <a:avLst/>
          </a:prstGeom>
        </p:spPr>
      </p:pic>
    </p:spTree>
    <p:extLst>
      <p:ext uri="{BB962C8B-B14F-4D97-AF65-F5344CB8AC3E}">
        <p14:creationId xmlns:p14="http://schemas.microsoft.com/office/powerpoint/2010/main" val="290555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3155" y="177474"/>
            <a:ext cx="5893261" cy="6348469"/>
          </a:xfrm>
          <a:prstGeom prst="rect">
            <a:avLst/>
          </a:prstGeom>
        </p:spPr>
        <p:txBody>
          <a:bodyPr wrap="square">
            <a:spAutoFit/>
          </a:bodyPr>
          <a:lstStyle/>
          <a:p>
            <a:pPr>
              <a:lnSpc>
                <a:spcPct val="107000"/>
              </a:lnSpc>
              <a:spcAft>
                <a:spcPts val="800"/>
              </a:spcAft>
            </a:pPr>
            <a:r>
              <a:rPr lang="en-US" dirty="0">
                <a:latin typeface="Bodoni MT Black" panose="02070A03080606020203" pitchFamily="18" charset="0"/>
              </a:rPr>
              <a:t>Flora and fauna</a:t>
            </a:r>
            <a:r>
              <a:rPr lang="en-US" sz="2800" dirty="0" smtClean="0">
                <a:solidFill>
                  <a:srgbClr val="B3186D"/>
                </a:solidFill>
                <a:latin typeface="Bodoni MT Condensed" panose="02070606080606020203" pitchFamily="18" charset="0"/>
                <a:ea typeface="Times New Roman" panose="02020603050405020304" pitchFamily="18" charset="0"/>
                <a:cs typeface="Times New Roman" panose="02020603050405020304" pitchFamily="18" charset="0"/>
              </a:rPr>
              <a:t>:</a:t>
            </a:r>
          </a:p>
          <a:p>
            <a:pPr>
              <a:lnSpc>
                <a:spcPts val="1680"/>
              </a:lnSpc>
              <a:spcBef>
                <a:spcPts val="600"/>
              </a:spcBef>
              <a:spcAft>
                <a:spcPts val="600"/>
              </a:spcAft>
            </a:pPr>
            <a:r>
              <a:rPr lang="en-US" dirty="0">
                <a:latin typeface="Times New Roman" panose="02020603050405020304" pitchFamily="18" charset="0"/>
                <a:ea typeface="Times New Roman" panose="02020603050405020304" pitchFamily="18" charset="0"/>
              </a:rPr>
              <a:t>Large areas of the park are covered with drift sand and can be classified as coastal semi desert. The park includes the estuary of the </a:t>
            </a:r>
            <a:r>
              <a:rPr lang="en-US" dirty="0" err="1">
                <a:latin typeface="Times New Roman" panose="02020603050405020304" pitchFamily="18" charset="0"/>
                <a:ea typeface="Times New Roman" panose="02020603050405020304" pitchFamily="18" charset="0"/>
                <a:hlinkClick r:id="rId2" tooltip="Hungol River"/>
              </a:rPr>
              <a:t>Hungol</a:t>
            </a:r>
            <a:r>
              <a:rPr lang="en-US" dirty="0">
                <a:latin typeface="Times New Roman" panose="02020603050405020304" pitchFamily="18" charset="0"/>
                <a:ea typeface="Times New Roman" panose="02020603050405020304" pitchFamily="18" charset="0"/>
                <a:hlinkClick r:id="rId2" tooltip="Hungol River"/>
              </a:rPr>
              <a:t> River</a:t>
            </a:r>
            <a:r>
              <a:rPr lang="en-US" dirty="0">
                <a:latin typeface="Times New Roman" panose="02020603050405020304" pitchFamily="18" charset="0"/>
                <a:ea typeface="Times New Roman" panose="02020603050405020304" pitchFamily="18" charset="0"/>
              </a:rPr>
              <a:t> which supports a significant diversity of bird and fish species. </a:t>
            </a:r>
          </a:p>
          <a:p>
            <a:pPr>
              <a:lnSpc>
                <a:spcPts val="1680"/>
              </a:lnSpc>
              <a:spcBef>
                <a:spcPts val="600"/>
              </a:spcBef>
              <a:spcAft>
                <a:spcPts val="600"/>
              </a:spcAft>
            </a:pPr>
            <a:r>
              <a:rPr lang="en-US" dirty="0">
                <a:latin typeface="Times New Roman" panose="02020603050405020304" pitchFamily="18" charset="0"/>
                <a:ea typeface="Times New Roman" panose="02020603050405020304" pitchFamily="18" charset="0"/>
              </a:rPr>
              <a:t>Some 250 plant species were recorded in the initial surveys including 7 yet undescribed species. </a:t>
            </a:r>
            <a:r>
              <a:rPr lang="en-US" dirty="0">
                <a:latin typeface="Times New Roman" panose="02020603050405020304" pitchFamily="18" charset="0"/>
                <a:ea typeface="Times New Roman" panose="02020603050405020304" pitchFamily="18" charset="0"/>
              </a:rPr>
              <a:t>Many more species are yet to be collected</a:t>
            </a:r>
            <a:r>
              <a:rPr lang="en-US" sz="1000" dirty="0" smtClean="0">
                <a:solidFill>
                  <a:srgbClr val="252525"/>
                </a:solidFill>
                <a:latin typeface="Arial" panose="020B0604020202020204" pitchFamily="34" charset="0"/>
                <a:ea typeface="Times New Roman" panose="02020603050405020304" pitchFamily="18" charset="0"/>
                <a:cs typeface="Times New Roman" panose="02020603050405020304" pitchFamily="18" charset="0"/>
              </a:rPr>
              <a:t>.</a:t>
            </a:r>
            <a:r>
              <a:rPr lang="en-US" sz="1050"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Hingol</a:t>
            </a:r>
            <a:r>
              <a:rPr lang="en-US" dirty="0">
                <a:latin typeface="Times New Roman" panose="02020603050405020304" pitchFamily="18" charset="0"/>
                <a:ea typeface="Times New Roman" panose="02020603050405020304" pitchFamily="18" charset="0"/>
              </a:rPr>
              <a:t> National Park is known to support at least 35 species of mammals, 65 species of amphibians and reptiles and 185 species of </a:t>
            </a:r>
            <a:r>
              <a:rPr lang="en-US" dirty="0" err="1">
                <a:latin typeface="Times New Roman" panose="02020603050405020304" pitchFamily="18" charset="0"/>
                <a:ea typeface="Times New Roman" panose="02020603050405020304" pitchFamily="18" charset="0"/>
              </a:rPr>
              <a:t>birds</a:t>
            </a:r>
            <a:r>
              <a:rPr lang="en-US" dirty="0" err="1">
                <a:latin typeface="Times New Roman" panose="02020603050405020304" pitchFamily="18" charset="0"/>
                <a:ea typeface="Times New Roman" panose="02020603050405020304" pitchFamily="18" charset="0"/>
              </a:rPr>
              <a:t>Total</a:t>
            </a:r>
            <a:r>
              <a:rPr lang="en-US" dirty="0">
                <a:latin typeface="Times New Roman" panose="02020603050405020304" pitchFamily="18" charset="0"/>
                <a:ea typeface="Times New Roman" panose="02020603050405020304" pitchFamily="18" charset="0"/>
              </a:rPr>
              <a:t> population is estimated over 3000</a:t>
            </a:r>
            <a:r>
              <a:rPr lang="en-US" sz="105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105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nSpc>
                <a:spcPts val="1680"/>
              </a:lnSpc>
              <a:spcBef>
                <a:spcPts val="600"/>
              </a:spcBef>
              <a:spcAft>
                <a:spcPts val="600"/>
              </a:spcAft>
            </a:pPr>
            <a:endParaRPr lang="en-US" sz="105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Bodoni MT Black" panose="02070A03080606020203" pitchFamily="18" charset="0"/>
              </a:rPr>
              <a:t>Conservation:</a:t>
            </a:r>
          </a:p>
          <a:p>
            <a:pPr>
              <a:lnSpc>
                <a:spcPct val="107000"/>
              </a:lnSpc>
              <a:spcAft>
                <a:spcPts val="800"/>
              </a:spcAft>
            </a:pPr>
            <a:r>
              <a:rPr lang="en-US" dirty="0">
                <a:latin typeface="Times New Roman" panose="02020603050405020304" pitchFamily="18" charset="0"/>
                <a:ea typeface="Times New Roman" panose="02020603050405020304" pitchFamily="18" charset="0"/>
              </a:rPr>
              <a:t>According to independent reports 20 staff members, 18 game watchers and 2 deputy rangers, are currently responsible for the management of the park. They are under the guidance of the park manager, who reports to the conservator and the Secretary of Wildlife, Forest, Livestock, Environment and Tourism.</a:t>
            </a:r>
          </a:p>
          <a:p>
            <a:pPr>
              <a:lnSpc>
                <a:spcPts val="1680"/>
              </a:lnSpc>
              <a:spcBef>
                <a:spcPts val="600"/>
              </a:spcBef>
              <a:spcAft>
                <a:spcPts val="600"/>
              </a:spcAft>
            </a:pP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510528" y="804672"/>
            <a:ext cx="5413248" cy="5145024"/>
          </a:xfrm>
          <a:prstGeom prst="rect">
            <a:avLst/>
          </a:prstGeom>
        </p:spPr>
      </p:pic>
    </p:spTree>
    <p:extLst>
      <p:ext uri="{BB962C8B-B14F-4D97-AF65-F5344CB8AC3E}">
        <p14:creationId xmlns:p14="http://schemas.microsoft.com/office/powerpoint/2010/main" val="3402222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7264" y="219456"/>
            <a:ext cx="9912096" cy="1910908"/>
          </a:xfrm>
          <a:prstGeom prst="rect">
            <a:avLst/>
          </a:prstGeom>
          <a:noFill/>
        </p:spPr>
        <p:txBody>
          <a:bodyPr wrap="square" rtlCol="0">
            <a:spAutoFit/>
          </a:bodyPr>
          <a:lstStyle/>
          <a:p>
            <a:pPr algn="ctr">
              <a:lnSpc>
                <a:spcPct val="107000"/>
              </a:lnSpc>
              <a:spcAft>
                <a:spcPts val="300"/>
              </a:spcAft>
            </a:pPr>
            <a:r>
              <a:rPr lang="en-US" sz="3600" dirty="0" err="1">
                <a:latin typeface="Algerian" panose="04020705040A02060702" pitchFamily="82" charset="0"/>
              </a:rPr>
              <a:t>Saiful</a:t>
            </a:r>
            <a:r>
              <a:rPr lang="en-US" sz="3600" dirty="0">
                <a:latin typeface="Algerian" panose="04020705040A02060702" pitchFamily="82" charset="0"/>
              </a:rPr>
              <a:t> </a:t>
            </a:r>
            <a:r>
              <a:rPr lang="en-US" sz="3600" dirty="0" err="1">
                <a:latin typeface="Algerian" panose="04020705040A02060702" pitchFamily="82" charset="0"/>
              </a:rPr>
              <a:t>Muluk</a:t>
            </a:r>
            <a:r>
              <a:rPr lang="en-US" sz="3600" dirty="0">
                <a:latin typeface="Algerian" panose="04020705040A02060702" pitchFamily="82" charset="0"/>
              </a:rPr>
              <a:t> National </a:t>
            </a:r>
            <a:r>
              <a:rPr lang="en-US" sz="3600" dirty="0" smtClean="0">
                <a:latin typeface="Algerian" panose="04020705040A02060702" pitchFamily="82" charset="0"/>
              </a:rPr>
              <a:t>Park</a:t>
            </a:r>
          </a:p>
          <a:p>
            <a:pPr algn="ctr">
              <a:lnSpc>
                <a:spcPct val="107000"/>
              </a:lnSpc>
              <a:spcAft>
                <a:spcPts val="300"/>
              </a:spcAft>
            </a:pPr>
            <a:endParaRPr lang="en-US" sz="3600" dirty="0">
              <a:latin typeface="Algerian" panose="04020705040A02060702" pitchFamily="82" charset="0"/>
            </a:endParaRPr>
          </a:p>
          <a:p>
            <a:pPr algn="ctr">
              <a:lnSpc>
                <a:spcPct val="107000"/>
              </a:lnSpc>
              <a:spcAft>
                <a:spcPts val="300"/>
              </a:spcAft>
            </a:pPr>
            <a:endParaRPr lang="en-US" sz="3600" dirty="0">
              <a:latin typeface="Algerian" panose="04020705040A02060702" pitchFamily="82" charset="0"/>
            </a:endParaRPr>
          </a:p>
        </p:txBody>
      </p:sp>
      <p:pic>
        <p:nvPicPr>
          <p:cNvPr id="3" name="Picture 2"/>
          <p:cNvPicPr>
            <a:picLocks noChangeAspect="1"/>
          </p:cNvPicPr>
          <p:nvPr/>
        </p:nvPicPr>
        <p:blipFill>
          <a:blip r:embed="rId2"/>
          <a:stretch>
            <a:fillRect/>
          </a:stretch>
        </p:blipFill>
        <p:spPr>
          <a:xfrm>
            <a:off x="987552" y="853440"/>
            <a:ext cx="9704832" cy="987552"/>
          </a:xfrm>
          <a:prstGeom prst="rect">
            <a:avLst/>
          </a:prstGeom>
        </p:spPr>
      </p:pic>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1438656" y="1987297"/>
            <a:ext cx="8107680" cy="4291584"/>
          </a:xfrm>
          <a:prstGeom prst="rect">
            <a:avLst/>
          </a:prstGeom>
        </p:spPr>
      </p:pic>
    </p:spTree>
    <p:extLst>
      <p:ext uri="{BB962C8B-B14F-4D97-AF65-F5344CB8AC3E}">
        <p14:creationId xmlns:p14="http://schemas.microsoft.com/office/powerpoint/2010/main" val="115515040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242</TotalTime>
  <Words>797</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Algerian</vt:lpstr>
      <vt:lpstr>Arial</vt:lpstr>
      <vt:lpstr>Bodoni MT Black</vt:lpstr>
      <vt:lpstr>Bodoni MT Condensed</vt:lpstr>
      <vt:lpstr>Calibri</vt:lpstr>
      <vt:lpstr>Century Gothic</vt:lpstr>
      <vt:lpstr>Script MT Bold</vt:lpstr>
      <vt:lpstr>Times New Roman</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Mansoor Rafiq</dc:creator>
  <cp:lastModifiedBy>Mansoor Rafiq</cp:lastModifiedBy>
  <cp:revision>14</cp:revision>
  <dcterms:created xsi:type="dcterms:W3CDTF">2016-09-17T06:00:43Z</dcterms:created>
  <dcterms:modified xsi:type="dcterms:W3CDTF">2016-09-18T17:07:51Z</dcterms:modified>
</cp:coreProperties>
</file>