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4" r:id="rId8"/>
    <p:sldId id="265" r:id="rId9"/>
    <p:sldId id="266" r:id="rId10"/>
    <p:sldId id="270"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28DFBB-18C2-4A85-BD51-91006DF802F4}" type="datetimeFigureOut">
              <a:rPr lang="hu-HU" smtClean="0"/>
              <a:t>2019. 12. 18.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367122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8DFBB-18C2-4A85-BD51-91006DF802F4}" type="datetimeFigureOut">
              <a:rPr lang="hu-HU" smtClean="0"/>
              <a:t>2019. 12. 18.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669575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8DFBB-18C2-4A85-BD51-91006DF802F4}" type="datetimeFigureOut">
              <a:rPr lang="hu-HU" smtClean="0"/>
              <a:t>2019. 12. 18.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1974310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8DFBB-18C2-4A85-BD51-91006DF802F4}" type="datetimeFigureOut">
              <a:rPr lang="hu-HU" smtClean="0"/>
              <a:t>2019. 12. 18.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7BA2055-E9F5-4222-A401-CA32557F3BF2}" type="slidenum">
              <a:rPr lang="hu-HU" smtClean="0"/>
              <a:t>‹#›</a:t>
            </a:fld>
            <a:endParaRPr lang="hu-HU"/>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2782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8DFBB-18C2-4A85-BD51-91006DF802F4}" type="datetimeFigureOut">
              <a:rPr lang="hu-HU" smtClean="0"/>
              <a:t>2019. 12. 18.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575421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B28DFBB-18C2-4A85-BD51-91006DF802F4}" type="datetimeFigureOut">
              <a:rPr lang="hu-HU" smtClean="0"/>
              <a:t>2019. 12. 18.</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1224400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B28DFBB-18C2-4A85-BD51-91006DF802F4}" type="datetimeFigureOut">
              <a:rPr lang="hu-HU" smtClean="0"/>
              <a:t>2019. 12. 18.</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781939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28DFBB-18C2-4A85-BD51-91006DF802F4}" type="datetimeFigureOut">
              <a:rPr lang="hu-HU" smtClean="0"/>
              <a:t>2019. 12. 18.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602490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28DFBB-18C2-4A85-BD51-91006DF802F4}" type="datetimeFigureOut">
              <a:rPr lang="hu-HU" smtClean="0"/>
              <a:t>2019. 12. 18.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306488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28DFBB-18C2-4A85-BD51-91006DF802F4}" type="datetimeFigureOut">
              <a:rPr lang="hu-HU" smtClean="0"/>
              <a:t>2019. 12. 18.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3794958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28DFBB-18C2-4A85-BD51-91006DF802F4}" type="datetimeFigureOut">
              <a:rPr lang="hu-HU" smtClean="0"/>
              <a:t>2019. 12. 18.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3660387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28DFBB-18C2-4A85-BD51-91006DF802F4}" type="datetimeFigureOut">
              <a:rPr lang="hu-HU" smtClean="0"/>
              <a:t>2019. 12. 18.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733829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28DFBB-18C2-4A85-BD51-91006DF802F4}" type="datetimeFigureOut">
              <a:rPr lang="hu-HU" smtClean="0"/>
              <a:t>2019. 12. 18.</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675978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28DFBB-18C2-4A85-BD51-91006DF802F4}" type="datetimeFigureOut">
              <a:rPr lang="hu-HU" smtClean="0"/>
              <a:t>2019. 12. 18.</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66205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8DFBB-18C2-4A85-BD51-91006DF802F4}" type="datetimeFigureOut">
              <a:rPr lang="hu-HU" smtClean="0"/>
              <a:t>2019. 12. 18.</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3238268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8DFBB-18C2-4A85-BD51-91006DF802F4}" type="datetimeFigureOut">
              <a:rPr lang="hu-HU" smtClean="0"/>
              <a:t>2019. 12. 18.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182583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8DFBB-18C2-4A85-BD51-91006DF802F4}" type="datetimeFigureOut">
              <a:rPr lang="hu-HU" smtClean="0"/>
              <a:t>2019. 12. 18.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87BA2055-E9F5-4222-A401-CA32557F3BF2}" type="slidenum">
              <a:rPr lang="hu-HU" smtClean="0"/>
              <a:t>‹#›</a:t>
            </a:fld>
            <a:endParaRPr lang="hu-HU"/>
          </a:p>
        </p:txBody>
      </p:sp>
    </p:spTree>
    <p:extLst>
      <p:ext uri="{BB962C8B-B14F-4D97-AF65-F5344CB8AC3E}">
        <p14:creationId xmlns:p14="http://schemas.microsoft.com/office/powerpoint/2010/main" val="2588277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B28DFBB-18C2-4A85-BD51-91006DF802F4}" type="datetimeFigureOut">
              <a:rPr lang="hu-HU" smtClean="0"/>
              <a:t>2019. 12. 18.</a:t>
            </a:fld>
            <a:endParaRPr lang="hu-HU"/>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7BA2055-E9F5-4222-A401-CA32557F3BF2}" type="slidenum">
              <a:rPr lang="hu-HU" smtClean="0"/>
              <a:t>‹#›</a:t>
            </a:fld>
            <a:endParaRPr lang="hu-HU"/>
          </a:p>
        </p:txBody>
      </p:sp>
    </p:spTree>
    <p:extLst>
      <p:ext uri="{BB962C8B-B14F-4D97-AF65-F5344CB8AC3E}">
        <p14:creationId xmlns:p14="http://schemas.microsoft.com/office/powerpoint/2010/main" val="1299117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CCB1BF-F08C-4825-94CA-47C789A0ACC3}"/>
              </a:ext>
            </a:extLst>
          </p:cNvPr>
          <p:cNvSpPr>
            <a:spLocks noGrp="1"/>
          </p:cNvSpPr>
          <p:nvPr>
            <p:ph type="ctrTitle"/>
          </p:nvPr>
        </p:nvSpPr>
        <p:spPr>
          <a:xfrm>
            <a:off x="317240" y="543865"/>
            <a:ext cx="11513975" cy="2227327"/>
          </a:xfrm>
        </p:spPr>
        <p:txBody>
          <a:bodyPr>
            <a:normAutofit/>
          </a:bodyPr>
          <a:lstStyle/>
          <a:p>
            <a:r>
              <a:rPr lang="en-US"/>
              <a:t/>
            </a:r>
            <a:br>
              <a:rPr lang="en-US"/>
            </a:br>
            <a:r>
              <a:rPr lang="en-US"/>
              <a:t> </a:t>
            </a:r>
            <a:r>
              <a:rPr lang="en-US" b="1"/>
              <a:t>Final assigment - Capstone project </a:t>
            </a:r>
            <a:endParaRPr lang="en-US"/>
          </a:p>
        </p:txBody>
      </p:sp>
      <p:sp>
        <p:nvSpPr>
          <p:cNvPr id="3" name="TextBox 2">
            <a:extLst>
              <a:ext uri="{FF2B5EF4-FFF2-40B4-BE49-F238E27FC236}">
                <a16:creationId xmlns:a16="http://schemas.microsoft.com/office/drawing/2014/main" xmlns="" id="{859D9AF9-7563-4646-A48A-CECD71F4C53E}"/>
              </a:ext>
            </a:extLst>
          </p:cNvPr>
          <p:cNvSpPr txBox="1"/>
          <p:nvPr/>
        </p:nvSpPr>
        <p:spPr>
          <a:xfrm>
            <a:off x="2743199" y="4228423"/>
            <a:ext cx="6904653" cy="707886"/>
          </a:xfrm>
          <a:prstGeom prst="rect">
            <a:avLst/>
          </a:prstGeom>
          <a:noFill/>
        </p:spPr>
        <p:txBody>
          <a:bodyPr wrap="square" rtlCol="0">
            <a:spAutoFit/>
          </a:bodyPr>
          <a:lstStyle/>
          <a:p>
            <a:r>
              <a:rPr lang="en-US" sz="4000"/>
              <a:t> Examining London’s wards </a:t>
            </a:r>
          </a:p>
        </p:txBody>
      </p:sp>
    </p:spTree>
    <p:extLst>
      <p:ext uri="{BB962C8B-B14F-4D97-AF65-F5344CB8AC3E}">
        <p14:creationId xmlns:p14="http://schemas.microsoft.com/office/powerpoint/2010/main" val="2774979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BD1CAB03-F6A4-4736-85F6-261056424D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xmlns="" id="{3E2321B3-5D47-422E-8DD6-192DA485FF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xmlns="" id="{A13B97E0-AAE3-4DE8-810F-CF56E8424533}"/>
              </a:ext>
            </a:extLst>
          </p:cNvPr>
          <p:cNvPicPr>
            <a:picLocks noGrp="1" noChangeAspect="1"/>
          </p:cNvPicPr>
          <p:nvPr>
            <p:ph idx="1"/>
          </p:nvPr>
        </p:nvPicPr>
        <p:blipFill rotWithShape="1">
          <a:blip r:embed="rId3"/>
          <a:srcRect t="6278"/>
          <a:stretch/>
        </p:blipFill>
        <p:spPr>
          <a:xfrm>
            <a:off x="9613" y="11349"/>
            <a:ext cx="12191980" cy="6855970"/>
          </a:xfrm>
          <a:prstGeom prst="rect">
            <a:avLst/>
          </a:prstGeom>
        </p:spPr>
      </p:pic>
      <p:sp>
        <p:nvSpPr>
          <p:cNvPr id="6" name="Title 1">
            <a:extLst>
              <a:ext uri="{FF2B5EF4-FFF2-40B4-BE49-F238E27FC236}">
                <a16:creationId xmlns:a16="http://schemas.microsoft.com/office/drawing/2014/main" xmlns="" id="{969DD78E-2D81-4604-A515-DC6EAD4C4B76}"/>
              </a:ext>
            </a:extLst>
          </p:cNvPr>
          <p:cNvSpPr txBox="1">
            <a:spLocks/>
          </p:cNvSpPr>
          <p:nvPr/>
        </p:nvSpPr>
        <p:spPr>
          <a:xfrm>
            <a:off x="-9593" y="475860"/>
            <a:ext cx="9001462" cy="12986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800" dirty="0"/>
              <a:t>Mapping clusters </a:t>
            </a:r>
          </a:p>
        </p:txBody>
      </p:sp>
    </p:spTree>
    <p:extLst>
      <p:ext uri="{BB962C8B-B14F-4D97-AF65-F5344CB8AC3E}">
        <p14:creationId xmlns:p14="http://schemas.microsoft.com/office/powerpoint/2010/main" val="1886398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39D80-3756-4DF6-B322-B961E4A9B50D}"/>
              </a:ext>
            </a:extLst>
          </p:cNvPr>
          <p:cNvSpPr>
            <a:spLocks noGrp="1"/>
          </p:cNvSpPr>
          <p:nvPr>
            <p:ph type="title"/>
          </p:nvPr>
        </p:nvSpPr>
        <p:spPr>
          <a:xfrm>
            <a:off x="913795" y="432315"/>
            <a:ext cx="10353761" cy="1326321"/>
          </a:xfrm>
        </p:spPr>
        <p:txBody>
          <a:bodyPr/>
          <a:lstStyle/>
          <a:p>
            <a:r>
              <a:rPr lang="en-US"/>
              <a:t>Results and Discussion </a:t>
            </a:r>
          </a:p>
        </p:txBody>
      </p:sp>
      <p:sp>
        <p:nvSpPr>
          <p:cNvPr id="3" name="Content Placeholder 2">
            <a:extLst>
              <a:ext uri="{FF2B5EF4-FFF2-40B4-BE49-F238E27FC236}">
                <a16:creationId xmlns:a16="http://schemas.microsoft.com/office/drawing/2014/main" xmlns="" id="{28A2016F-9C8C-469F-92B6-96F59347DA5D}"/>
              </a:ext>
            </a:extLst>
          </p:cNvPr>
          <p:cNvSpPr>
            <a:spLocks noGrp="1"/>
          </p:cNvSpPr>
          <p:nvPr>
            <p:ph idx="1"/>
          </p:nvPr>
        </p:nvSpPr>
        <p:spPr>
          <a:xfrm>
            <a:off x="326571" y="1950098"/>
            <a:ext cx="11579290" cy="4907902"/>
          </a:xfrm>
        </p:spPr>
        <p:txBody>
          <a:bodyPr>
            <a:normAutofit/>
          </a:bodyPr>
          <a:lstStyle/>
          <a:p>
            <a:pPr marL="0" indent="0" algn="just">
              <a:buNone/>
            </a:pPr>
            <a:r>
              <a:rPr lang="en-US" dirty="0"/>
              <a:t>The most populated areas are Cities, however the conurbation is the least which was against our expectations. There is a chance that country people are moving closer to the cities but the city itself is already to crowded or expensive to them </a:t>
            </a:r>
          </a:p>
          <a:p>
            <a:pPr marL="0" indent="0" algn="just">
              <a:buNone/>
            </a:pPr>
            <a:r>
              <a:rPr lang="en-US" dirty="0"/>
              <a:t>Not the City is which have the highest population density among the observed areas. Hamlets are still the least crowded area, no surprise on this. </a:t>
            </a:r>
          </a:p>
          <a:p>
            <a:pPr marL="0" indent="0" algn="just">
              <a:buNone/>
            </a:pPr>
            <a:r>
              <a:rPr lang="en-US" dirty="0"/>
              <a:t>The conurbation area have the youth. So it can mean that the younger generation is moving there from the rural. </a:t>
            </a:r>
          </a:p>
          <a:p>
            <a:pPr marL="0" indent="0" algn="just">
              <a:buNone/>
            </a:pPr>
            <a:r>
              <a:rPr lang="en-US" dirty="0"/>
              <a:t>Most of the crimes are committed in conurbation area. The presence of the police might have more patrol in the inner city or maybe the conurbation area is just too big to supervise. </a:t>
            </a:r>
          </a:p>
          <a:p>
            <a:pPr marL="0" indent="0" algn="just">
              <a:buNone/>
            </a:pPr>
            <a:r>
              <a:rPr lang="en-US" dirty="0"/>
              <a:t>I assume that a lot of people move to conurbation recently. This can be the explanation of the high average price, also it can explain the density </a:t>
            </a:r>
          </a:p>
        </p:txBody>
      </p:sp>
    </p:spTree>
    <p:extLst>
      <p:ext uri="{BB962C8B-B14F-4D97-AF65-F5344CB8AC3E}">
        <p14:creationId xmlns:p14="http://schemas.microsoft.com/office/powerpoint/2010/main" val="347505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6809A-95AE-4347-88BD-4D6ED76A9110}"/>
              </a:ext>
            </a:extLst>
          </p:cNvPr>
          <p:cNvSpPr>
            <a:spLocks noGrp="1"/>
          </p:cNvSpPr>
          <p:nvPr>
            <p:ph type="title"/>
          </p:nvPr>
        </p:nvSpPr>
        <p:spPr>
          <a:xfrm>
            <a:off x="913795" y="422983"/>
            <a:ext cx="10353761" cy="1326321"/>
          </a:xfrm>
        </p:spPr>
        <p:txBody>
          <a:bodyPr/>
          <a:lstStyle/>
          <a:p>
            <a:r>
              <a:rPr lang="en-US"/>
              <a:t>Conclusion </a:t>
            </a:r>
          </a:p>
        </p:txBody>
      </p:sp>
      <p:sp>
        <p:nvSpPr>
          <p:cNvPr id="3" name="Content Placeholder 2">
            <a:extLst>
              <a:ext uri="{FF2B5EF4-FFF2-40B4-BE49-F238E27FC236}">
                <a16:creationId xmlns:a16="http://schemas.microsoft.com/office/drawing/2014/main" xmlns="" id="{73437EB0-1604-44B5-BBB5-83547A521173}"/>
              </a:ext>
            </a:extLst>
          </p:cNvPr>
          <p:cNvSpPr>
            <a:spLocks noGrp="1"/>
          </p:cNvSpPr>
          <p:nvPr>
            <p:ph idx="1"/>
          </p:nvPr>
        </p:nvSpPr>
        <p:spPr>
          <a:xfrm>
            <a:off x="326571" y="1950098"/>
            <a:ext cx="11541968" cy="4366726"/>
          </a:xfrm>
        </p:spPr>
        <p:txBody>
          <a:bodyPr>
            <a:normAutofit/>
          </a:bodyPr>
          <a:lstStyle/>
          <a:p>
            <a:pPr marL="0" indent="0" algn="just">
              <a:lnSpc>
                <a:spcPct val="250000"/>
              </a:lnSpc>
              <a:buNone/>
            </a:pPr>
            <a:r>
              <a:rPr lang="en-US" dirty="0"/>
              <a:t>Based on the data and the clusters information I would check </a:t>
            </a:r>
            <a:r>
              <a:rPr lang="en-US" b="1" dirty="0"/>
              <a:t>Cluster 1 </a:t>
            </a:r>
            <a:r>
              <a:rPr lang="en-US" dirty="0"/>
              <a:t>and </a:t>
            </a:r>
            <a:r>
              <a:rPr lang="en-US" b="1" dirty="0"/>
              <a:t>Cluster 2</a:t>
            </a:r>
            <a:r>
              <a:rPr lang="en-US" dirty="0"/>
              <a:t>. According the data and the venues information they seem work to me</a:t>
            </a:r>
            <a:r>
              <a:rPr lang="en-US"/>
              <a:t>.  They </a:t>
            </a:r>
            <a:r>
              <a:rPr lang="en-US" dirty="0"/>
              <a:t>both approachable with public transport which is necessary to me. Also they have places which can make the weekdays easier. </a:t>
            </a:r>
          </a:p>
          <a:p>
            <a:pPr marL="0" indent="0" algn="just">
              <a:lnSpc>
                <a:spcPct val="250000"/>
              </a:lnSpc>
              <a:buNone/>
            </a:pPr>
            <a:r>
              <a:rPr lang="en-US" dirty="0"/>
              <a:t>I would check </a:t>
            </a:r>
            <a:r>
              <a:rPr lang="en-US" b="1" dirty="0"/>
              <a:t>Cluster 1 </a:t>
            </a:r>
            <a:r>
              <a:rPr lang="en-US" dirty="0"/>
              <a:t>at first </a:t>
            </a:r>
            <a:endParaRPr lang="hu-HU" dirty="0"/>
          </a:p>
        </p:txBody>
      </p:sp>
    </p:spTree>
    <p:extLst>
      <p:ext uri="{BB962C8B-B14F-4D97-AF65-F5344CB8AC3E}">
        <p14:creationId xmlns:p14="http://schemas.microsoft.com/office/powerpoint/2010/main" val="115856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5C2DDD-C27C-431A-9F47-430D45028044}"/>
              </a:ext>
            </a:extLst>
          </p:cNvPr>
          <p:cNvSpPr>
            <a:spLocks noGrp="1"/>
          </p:cNvSpPr>
          <p:nvPr>
            <p:ph type="title"/>
          </p:nvPr>
        </p:nvSpPr>
        <p:spPr>
          <a:xfrm>
            <a:off x="913795" y="450977"/>
            <a:ext cx="10353761" cy="1256522"/>
          </a:xfrm>
        </p:spPr>
        <p:txBody>
          <a:bodyPr/>
          <a:lstStyle/>
          <a:p>
            <a:r>
              <a:rPr lang="en-US" dirty="0"/>
              <a:t>Introduction </a:t>
            </a:r>
          </a:p>
        </p:txBody>
      </p:sp>
      <p:sp>
        <p:nvSpPr>
          <p:cNvPr id="3" name="Content Placeholder 2">
            <a:extLst>
              <a:ext uri="{FF2B5EF4-FFF2-40B4-BE49-F238E27FC236}">
                <a16:creationId xmlns:a16="http://schemas.microsoft.com/office/drawing/2014/main" xmlns="" id="{89BFC7F2-71F3-42A2-B26B-C852CC124155}"/>
              </a:ext>
            </a:extLst>
          </p:cNvPr>
          <p:cNvSpPr>
            <a:spLocks noGrp="1"/>
          </p:cNvSpPr>
          <p:nvPr>
            <p:ph idx="1"/>
          </p:nvPr>
        </p:nvSpPr>
        <p:spPr>
          <a:xfrm>
            <a:off x="317240" y="2295332"/>
            <a:ext cx="11532637" cy="4282751"/>
          </a:xfrm>
        </p:spPr>
        <p:txBody>
          <a:bodyPr>
            <a:noAutofit/>
          </a:bodyPr>
          <a:lstStyle/>
          <a:p>
            <a:r>
              <a:rPr lang="en-US" dirty="0"/>
              <a:t> The project is about finding a proper way to buy a house in London</a:t>
            </a:r>
          </a:p>
          <a:p>
            <a:endParaRPr lang="en-US" dirty="0"/>
          </a:p>
          <a:p>
            <a:r>
              <a:rPr lang="en-US" dirty="0"/>
              <a:t>Using Python and Foursquare </a:t>
            </a:r>
            <a:r>
              <a:rPr lang="en-US" dirty="0" err="1"/>
              <a:t>api</a:t>
            </a:r>
            <a:r>
              <a:rPr lang="en-US" dirty="0"/>
              <a:t> </a:t>
            </a:r>
          </a:p>
          <a:p>
            <a:endParaRPr lang="en-US" dirty="0"/>
          </a:p>
          <a:p>
            <a:r>
              <a:rPr lang="en-US" dirty="0"/>
              <a:t>We have preferences:  </a:t>
            </a:r>
          </a:p>
          <a:p>
            <a:pPr lvl="1"/>
            <a:r>
              <a:rPr lang="en-US" sz="2000" dirty="0"/>
              <a:t>least populated area where </a:t>
            </a:r>
          </a:p>
          <a:p>
            <a:pPr lvl="1"/>
            <a:r>
              <a:rPr lang="en-US" sz="2000" dirty="0"/>
              <a:t>the average price is lower then £350.000 </a:t>
            </a:r>
          </a:p>
          <a:p>
            <a:pPr lvl="1"/>
            <a:r>
              <a:rPr lang="en-US" sz="2000" dirty="0"/>
              <a:t>it should be safe for sure, and </a:t>
            </a:r>
          </a:p>
          <a:p>
            <a:pPr lvl="1"/>
            <a:r>
              <a:rPr lang="en-US" sz="2000" dirty="0"/>
              <a:t>it would be just nice if the </a:t>
            </a:r>
            <a:r>
              <a:rPr lang="en-US" sz="2000" dirty="0" err="1"/>
              <a:t>poeple</a:t>
            </a:r>
            <a:r>
              <a:rPr lang="en-US" sz="2000" dirty="0"/>
              <a:t> around were not too old </a:t>
            </a:r>
          </a:p>
          <a:p>
            <a:endParaRPr lang="hu-HU" dirty="0"/>
          </a:p>
        </p:txBody>
      </p:sp>
    </p:spTree>
    <p:extLst>
      <p:ext uri="{BB962C8B-B14F-4D97-AF65-F5344CB8AC3E}">
        <p14:creationId xmlns:p14="http://schemas.microsoft.com/office/powerpoint/2010/main" val="155234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D6EA84-F266-4762-8973-EE03B1295719}"/>
              </a:ext>
            </a:extLst>
          </p:cNvPr>
          <p:cNvSpPr>
            <a:spLocks noGrp="1"/>
          </p:cNvSpPr>
          <p:nvPr>
            <p:ph type="title"/>
          </p:nvPr>
        </p:nvSpPr>
        <p:spPr>
          <a:xfrm>
            <a:off x="913795" y="432312"/>
            <a:ext cx="10353761" cy="1326321"/>
          </a:xfrm>
        </p:spPr>
        <p:txBody>
          <a:bodyPr/>
          <a:lstStyle/>
          <a:p>
            <a:r>
              <a:rPr lang="hu-HU" dirty="0"/>
              <a:t>Data </a:t>
            </a:r>
            <a:r>
              <a:rPr lang="en-US" dirty="0"/>
              <a:t>collection</a:t>
            </a:r>
            <a:endParaRPr lang="hu-HU" dirty="0"/>
          </a:p>
        </p:txBody>
      </p:sp>
      <p:sp>
        <p:nvSpPr>
          <p:cNvPr id="3" name="Content Placeholder 2">
            <a:extLst>
              <a:ext uri="{FF2B5EF4-FFF2-40B4-BE49-F238E27FC236}">
                <a16:creationId xmlns:a16="http://schemas.microsoft.com/office/drawing/2014/main" xmlns="" id="{5E96511E-EECE-4430-B525-9388A12430BE}"/>
              </a:ext>
            </a:extLst>
          </p:cNvPr>
          <p:cNvSpPr>
            <a:spLocks noGrp="1"/>
          </p:cNvSpPr>
          <p:nvPr>
            <p:ph idx="1"/>
          </p:nvPr>
        </p:nvSpPr>
        <p:spPr>
          <a:xfrm>
            <a:off x="345232" y="1950098"/>
            <a:ext cx="11504645" cy="4366725"/>
          </a:xfrm>
        </p:spPr>
        <p:txBody>
          <a:bodyPr>
            <a:noAutofit/>
          </a:bodyPr>
          <a:lstStyle/>
          <a:p>
            <a:r>
              <a:rPr lang="en-US" b="1" dirty="0"/>
              <a:t>Administrative areas </a:t>
            </a:r>
          </a:p>
          <a:p>
            <a:pPr marL="0" indent="0" algn="just">
              <a:buNone/>
            </a:pPr>
            <a:r>
              <a:rPr lang="en-US" dirty="0"/>
              <a:t>The table (requested from https://www.doogal.co.uk/AdministrativeAreas.php ) </a:t>
            </a:r>
            <a:r>
              <a:rPr lang="en-US" dirty="0" err="1"/>
              <a:t>conatains</a:t>
            </a:r>
            <a:r>
              <a:rPr lang="en-US" dirty="0"/>
              <a:t> the postcode data filtered by administrative area that is Districts. The dataset contain the codes of every districts and their geographical data i.e. Latitude and Longitude </a:t>
            </a:r>
          </a:p>
          <a:p>
            <a:pPr marL="0" indent="0">
              <a:buNone/>
            </a:pPr>
            <a:endParaRPr lang="en-US" dirty="0"/>
          </a:p>
          <a:p>
            <a:r>
              <a:rPr lang="en-US" b="1" dirty="0"/>
              <a:t>Ward level geographical data </a:t>
            </a:r>
            <a:endParaRPr lang="en-US" dirty="0"/>
          </a:p>
          <a:p>
            <a:pPr marL="0" indent="0" algn="just">
              <a:buNone/>
            </a:pPr>
            <a:r>
              <a:rPr lang="en-US" dirty="0"/>
              <a:t>The table requested from http://geoportal.statistics.gov.uk/datasets/wards-december-2018-full-clipped-boundaries-gb/data </a:t>
            </a:r>
          </a:p>
          <a:p>
            <a:pPr marL="0" indent="0" algn="just">
              <a:buNone/>
            </a:pPr>
            <a:r>
              <a:rPr lang="en-US" dirty="0"/>
              <a:t>To get geographical data about wards. It does not contains ward level data so I could merge it with the </a:t>
            </a:r>
            <a:r>
              <a:rPr lang="en-US" i="1" dirty="0"/>
              <a:t>London postcodes </a:t>
            </a:r>
            <a:r>
              <a:rPr lang="en-US" dirty="0"/>
              <a:t>dataset </a:t>
            </a:r>
          </a:p>
          <a:p>
            <a:pPr marL="0" indent="0">
              <a:buNone/>
            </a:pPr>
            <a:endParaRPr lang="en-US" dirty="0"/>
          </a:p>
          <a:p>
            <a:pPr marL="0" indent="0">
              <a:buNone/>
            </a:pPr>
            <a:endParaRPr lang="hu-HU" dirty="0"/>
          </a:p>
        </p:txBody>
      </p:sp>
    </p:spTree>
    <p:extLst>
      <p:ext uri="{BB962C8B-B14F-4D97-AF65-F5344CB8AC3E}">
        <p14:creationId xmlns:p14="http://schemas.microsoft.com/office/powerpoint/2010/main" val="4081562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8433FA8-9B0A-4342-A63C-BFC53136968A}"/>
              </a:ext>
            </a:extLst>
          </p:cNvPr>
          <p:cNvSpPr>
            <a:spLocks noGrp="1"/>
          </p:cNvSpPr>
          <p:nvPr>
            <p:ph idx="1"/>
          </p:nvPr>
        </p:nvSpPr>
        <p:spPr>
          <a:xfrm>
            <a:off x="335902" y="1950099"/>
            <a:ext cx="11513976" cy="4562668"/>
          </a:xfrm>
        </p:spPr>
        <p:txBody>
          <a:bodyPr>
            <a:normAutofit/>
          </a:bodyPr>
          <a:lstStyle/>
          <a:p>
            <a:r>
              <a:rPr lang="hu-HU" b="1" dirty="0"/>
              <a:t>London </a:t>
            </a:r>
            <a:r>
              <a:rPr lang="en-US" b="1" dirty="0"/>
              <a:t>postcodes</a:t>
            </a:r>
            <a:r>
              <a:rPr lang="hu-HU" b="1" dirty="0"/>
              <a:t> </a:t>
            </a:r>
            <a:endParaRPr lang="en-US" b="1" dirty="0"/>
          </a:p>
          <a:p>
            <a:pPr marL="0" indent="0">
              <a:buNone/>
            </a:pPr>
            <a:r>
              <a:rPr lang="en-US" dirty="0"/>
              <a:t>The table requested from https://www.doogal.co.uk/london_postcodes.php </a:t>
            </a:r>
          </a:p>
          <a:p>
            <a:pPr marL="0" indent="0" algn="just">
              <a:buNone/>
            </a:pPr>
            <a:r>
              <a:rPr lang="en-US" dirty="0"/>
              <a:t>This is a complete list of London postcode districts with their Ordnance Survey coordinates and longitude and latitude. It seems cool but notice the Latitude and Longitude data are go with the Postcode which is a bit deep level for this examination. </a:t>
            </a:r>
          </a:p>
          <a:p>
            <a:pPr marL="0" indent="0">
              <a:buNone/>
            </a:pPr>
            <a:endParaRPr lang="en-US" dirty="0"/>
          </a:p>
          <a:p>
            <a:pPr marL="0" indent="0">
              <a:buNone/>
            </a:pPr>
            <a:r>
              <a:rPr lang="en-US" dirty="0"/>
              <a:t>On the other hand, it contains the data of </a:t>
            </a:r>
            <a:r>
              <a:rPr lang="en-US" b="1" dirty="0"/>
              <a:t>District Code</a:t>
            </a:r>
            <a:r>
              <a:rPr lang="en-US" dirty="0"/>
              <a:t>, </a:t>
            </a:r>
            <a:r>
              <a:rPr lang="en-US" b="1" dirty="0"/>
              <a:t>Ward Code</a:t>
            </a:r>
            <a:r>
              <a:rPr lang="en-US" dirty="0"/>
              <a:t>, </a:t>
            </a:r>
            <a:r>
              <a:rPr lang="en-US" b="1" dirty="0"/>
              <a:t>District</a:t>
            </a:r>
            <a:r>
              <a:rPr lang="en-US" dirty="0"/>
              <a:t>, </a:t>
            </a:r>
            <a:r>
              <a:rPr lang="en-US" b="1" dirty="0"/>
              <a:t>Ward</a:t>
            </a:r>
            <a:r>
              <a:rPr lang="en-US" dirty="0"/>
              <a:t>, </a:t>
            </a:r>
            <a:r>
              <a:rPr lang="en-US" b="1" dirty="0"/>
              <a:t>Rural/urban</a:t>
            </a:r>
            <a:r>
              <a:rPr lang="en-US" dirty="0"/>
              <a:t>. Those data would be useful: </a:t>
            </a:r>
          </a:p>
          <a:p>
            <a:pPr lvl="1"/>
            <a:r>
              <a:rPr lang="en-US" dirty="0"/>
              <a:t>District Code and the Ward Code for merging with other datasets, </a:t>
            </a:r>
          </a:p>
          <a:p>
            <a:pPr lvl="1"/>
            <a:r>
              <a:rPr lang="en-US" dirty="0"/>
              <a:t>Rural/urban for the analysis </a:t>
            </a:r>
          </a:p>
          <a:p>
            <a:endParaRPr lang="hu-HU" dirty="0"/>
          </a:p>
        </p:txBody>
      </p:sp>
      <p:sp>
        <p:nvSpPr>
          <p:cNvPr id="6" name="Title 1">
            <a:extLst>
              <a:ext uri="{FF2B5EF4-FFF2-40B4-BE49-F238E27FC236}">
                <a16:creationId xmlns:a16="http://schemas.microsoft.com/office/drawing/2014/main" xmlns="" id="{655E5227-0A12-4683-8C7B-BA94360E8B7E}"/>
              </a:ext>
            </a:extLst>
          </p:cNvPr>
          <p:cNvSpPr>
            <a:spLocks noGrp="1"/>
          </p:cNvSpPr>
          <p:nvPr>
            <p:ph type="title"/>
          </p:nvPr>
        </p:nvSpPr>
        <p:spPr>
          <a:xfrm>
            <a:off x="913795" y="432312"/>
            <a:ext cx="10353761" cy="1326321"/>
          </a:xfrm>
        </p:spPr>
        <p:txBody>
          <a:bodyPr/>
          <a:lstStyle/>
          <a:p>
            <a:r>
              <a:rPr lang="hu-HU" dirty="0"/>
              <a:t>Data </a:t>
            </a:r>
            <a:r>
              <a:rPr lang="en-US" dirty="0"/>
              <a:t>collection</a:t>
            </a:r>
            <a:endParaRPr lang="hu-HU" dirty="0"/>
          </a:p>
        </p:txBody>
      </p:sp>
    </p:spTree>
    <p:extLst>
      <p:ext uri="{BB962C8B-B14F-4D97-AF65-F5344CB8AC3E}">
        <p14:creationId xmlns:p14="http://schemas.microsoft.com/office/powerpoint/2010/main" val="769819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36DE52D-1BC8-45C2-80BB-72A88BB97DDE}"/>
              </a:ext>
            </a:extLst>
          </p:cNvPr>
          <p:cNvSpPr>
            <a:spLocks noGrp="1"/>
          </p:cNvSpPr>
          <p:nvPr>
            <p:ph idx="1"/>
          </p:nvPr>
        </p:nvSpPr>
        <p:spPr>
          <a:xfrm>
            <a:off x="335902" y="1950097"/>
            <a:ext cx="11513976" cy="4805265"/>
          </a:xfrm>
        </p:spPr>
        <p:txBody>
          <a:bodyPr>
            <a:normAutofit/>
          </a:bodyPr>
          <a:lstStyle/>
          <a:p>
            <a:r>
              <a:rPr lang="en-US" b="1" dirty="0"/>
              <a:t>London borough profile </a:t>
            </a:r>
            <a:endParaRPr lang="en-US" dirty="0"/>
          </a:p>
          <a:p>
            <a:pPr marL="0" indent="0">
              <a:buNone/>
            </a:pPr>
            <a:r>
              <a:rPr lang="en-US" dirty="0"/>
              <a:t>The table requested from https://data.london.gov.uk/dataset/london-borough-profiles </a:t>
            </a:r>
          </a:p>
          <a:p>
            <a:pPr marL="0" indent="0" algn="just">
              <a:buNone/>
            </a:pPr>
            <a:r>
              <a:rPr lang="en-US" dirty="0"/>
              <a:t>Borough profile displays data for that borough, plus either Inner or Outer London, London and a national comparator (usually England where data is available). The data is set out across 11 themes covering most of the key indicators relating to demographic, economic, social and environmental data. </a:t>
            </a:r>
          </a:p>
          <a:p>
            <a:pPr marL="0" indent="0" algn="just">
              <a:buNone/>
            </a:pPr>
            <a:r>
              <a:rPr lang="en-US" dirty="0"/>
              <a:t>I would mainly use </a:t>
            </a:r>
            <a:r>
              <a:rPr lang="en-US" b="1" dirty="0"/>
              <a:t>GLA Population Estimate 2017</a:t>
            </a:r>
            <a:r>
              <a:rPr lang="en-US" dirty="0"/>
              <a:t>, </a:t>
            </a:r>
            <a:r>
              <a:rPr lang="en-US" b="1" dirty="0"/>
              <a:t>GLA Household Estimate 2017</a:t>
            </a:r>
            <a:r>
              <a:rPr lang="en-US" dirty="0"/>
              <a:t>, </a:t>
            </a:r>
            <a:r>
              <a:rPr lang="en-US" b="1" dirty="0"/>
              <a:t>Population density (per hectare) 2017</a:t>
            </a:r>
            <a:r>
              <a:rPr lang="en-US" dirty="0"/>
              <a:t>, </a:t>
            </a:r>
            <a:r>
              <a:rPr lang="en-US" b="1" dirty="0"/>
              <a:t>Average Age, 2017 </a:t>
            </a:r>
            <a:r>
              <a:rPr lang="en-US" dirty="0"/>
              <a:t>columns to help me to get closer to the desirable new House. </a:t>
            </a:r>
          </a:p>
        </p:txBody>
      </p:sp>
      <p:sp>
        <p:nvSpPr>
          <p:cNvPr id="6" name="Title 1">
            <a:extLst>
              <a:ext uri="{FF2B5EF4-FFF2-40B4-BE49-F238E27FC236}">
                <a16:creationId xmlns:a16="http://schemas.microsoft.com/office/drawing/2014/main" xmlns="" id="{5D20CEFF-2091-4339-80B0-4894B33AC5D6}"/>
              </a:ext>
            </a:extLst>
          </p:cNvPr>
          <p:cNvSpPr>
            <a:spLocks noGrp="1"/>
          </p:cNvSpPr>
          <p:nvPr>
            <p:ph type="title"/>
          </p:nvPr>
        </p:nvSpPr>
        <p:spPr>
          <a:xfrm>
            <a:off x="913795" y="432312"/>
            <a:ext cx="10353761" cy="1326321"/>
          </a:xfrm>
        </p:spPr>
        <p:txBody>
          <a:bodyPr/>
          <a:lstStyle/>
          <a:p>
            <a:r>
              <a:rPr lang="hu-HU" dirty="0"/>
              <a:t>Data </a:t>
            </a:r>
            <a:r>
              <a:rPr lang="en-US" dirty="0"/>
              <a:t>collection</a:t>
            </a:r>
            <a:endParaRPr lang="hu-HU" dirty="0"/>
          </a:p>
        </p:txBody>
      </p:sp>
    </p:spTree>
    <p:extLst>
      <p:ext uri="{BB962C8B-B14F-4D97-AF65-F5344CB8AC3E}">
        <p14:creationId xmlns:p14="http://schemas.microsoft.com/office/powerpoint/2010/main" val="4222585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36DE52D-1BC8-45C2-80BB-72A88BB97DDE}"/>
              </a:ext>
            </a:extLst>
          </p:cNvPr>
          <p:cNvSpPr>
            <a:spLocks noGrp="1"/>
          </p:cNvSpPr>
          <p:nvPr>
            <p:ph idx="1"/>
          </p:nvPr>
        </p:nvSpPr>
        <p:spPr>
          <a:xfrm>
            <a:off x="317240" y="1950098"/>
            <a:ext cx="11532637" cy="4907902"/>
          </a:xfrm>
        </p:spPr>
        <p:txBody>
          <a:bodyPr>
            <a:normAutofit/>
          </a:bodyPr>
          <a:lstStyle/>
          <a:p>
            <a:pPr algn="just"/>
            <a:r>
              <a:rPr lang="en-US" b="1" dirty="0"/>
              <a:t>Recorded crime summary </a:t>
            </a:r>
            <a:endParaRPr lang="en-US" dirty="0"/>
          </a:p>
          <a:p>
            <a:pPr marL="0" indent="0" algn="just">
              <a:buNone/>
            </a:pPr>
            <a:r>
              <a:rPr lang="en-US" dirty="0"/>
              <a:t>The table requested from https://data.london.gov.uk/dataset/recorded_crime_summary </a:t>
            </a:r>
          </a:p>
          <a:p>
            <a:pPr marL="0" indent="0" algn="just">
              <a:buNone/>
            </a:pPr>
            <a:r>
              <a:rPr lang="en-US" dirty="0"/>
              <a:t>This data counts the number of crimes at three different geographic levels of London (borough, ward, LSOA) per month, according to crime type. I will not show all the data provided, because I will summarize them i.e. I need only one number per wards to help me compare the safety of wards </a:t>
            </a:r>
          </a:p>
          <a:p>
            <a:pPr algn="just"/>
            <a:r>
              <a:rPr lang="en-US" b="1" dirty="0"/>
              <a:t>House Price Index - HPI </a:t>
            </a:r>
            <a:endParaRPr lang="en-US" dirty="0"/>
          </a:p>
          <a:p>
            <a:pPr marL="0" indent="0" algn="just">
              <a:buNone/>
            </a:pPr>
            <a:r>
              <a:rPr lang="en-US" dirty="0"/>
              <a:t>The table requested from https://data.london.gov.uk/dataset/uk-house-price-index </a:t>
            </a:r>
          </a:p>
          <a:p>
            <a:pPr marL="0" indent="0" algn="just">
              <a:buNone/>
            </a:pPr>
            <a:r>
              <a:rPr lang="en-US" dirty="0"/>
              <a:t>The UK House Price Index (UK HPI) captures changes in the value of residential properties. </a:t>
            </a:r>
          </a:p>
          <a:p>
            <a:pPr marL="0" indent="0" algn="just">
              <a:buNone/>
            </a:pPr>
            <a:r>
              <a:rPr lang="en-US" dirty="0"/>
              <a:t>The UK HPI uses sales data collected on residential housing transactions, whether for cash or with a mortgage. </a:t>
            </a:r>
          </a:p>
          <a:p>
            <a:pPr marL="0" indent="0" algn="just">
              <a:buNone/>
            </a:pPr>
            <a:endParaRPr lang="en-US" dirty="0"/>
          </a:p>
        </p:txBody>
      </p:sp>
      <p:sp>
        <p:nvSpPr>
          <p:cNvPr id="6" name="Title 1">
            <a:extLst>
              <a:ext uri="{FF2B5EF4-FFF2-40B4-BE49-F238E27FC236}">
                <a16:creationId xmlns:a16="http://schemas.microsoft.com/office/drawing/2014/main" xmlns="" id="{82CF9CA2-D086-4669-A45C-4BACE5DDD4E8}"/>
              </a:ext>
            </a:extLst>
          </p:cNvPr>
          <p:cNvSpPr>
            <a:spLocks noGrp="1"/>
          </p:cNvSpPr>
          <p:nvPr>
            <p:ph type="title"/>
          </p:nvPr>
        </p:nvSpPr>
        <p:spPr>
          <a:xfrm>
            <a:off x="913795" y="432312"/>
            <a:ext cx="10353761" cy="1326321"/>
          </a:xfrm>
        </p:spPr>
        <p:txBody>
          <a:bodyPr/>
          <a:lstStyle/>
          <a:p>
            <a:r>
              <a:rPr lang="hu-HU" dirty="0"/>
              <a:t>Data </a:t>
            </a:r>
            <a:r>
              <a:rPr lang="en-US" dirty="0"/>
              <a:t>collection</a:t>
            </a:r>
            <a:endParaRPr lang="hu-HU" dirty="0"/>
          </a:p>
        </p:txBody>
      </p:sp>
    </p:spTree>
    <p:extLst>
      <p:ext uri="{BB962C8B-B14F-4D97-AF65-F5344CB8AC3E}">
        <p14:creationId xmlns:p14="http://schemas.microsoft.com/office/powerpoint/2010/main" val="63250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6164A1-D210-4C5B-BCF7-897B74A1DD58}"/>
              </a:ext>
            </a:extLst>
          </p:cNvPr>
          <p:cNvSpPr>
            <a:spLocks noGrp="1"/>
          </p:cNvSpPr>
          <p:nvPr>
            <p:ph type="title"/>
          </p:nvPr>
        </p:nvSpPr>
        <p:spPr>
          <a:xfrm>
            <a:off x="913795" y="441645"/>
            <a:ext cx="10353761" cy="1326321"/>
          </a:xfrm>
        </p:spPr>
        <p:txBody>
          <a:bodyPr/>
          <a:lstStyle/>
          <a:p>
            <a:r>
              <a:rPr lang="en-US"/>
              <a:t>Methodology  </a:t>
            </a:r>
          </a:p>
        </p:txBody>
      </p:sp>
      <p:sp>
        <p:nvSpPr>
          <p:cNvPr id="3" name="Content Placeholder 2">
            <a:extLst>
              <a:ext uri="{FF2B5EF4-FFF2-40B4-BE49-F238E27FC236}">
                <a16:creationId xmlns:a16="http://schemas.microsoft.com/office/drawing/2014/main" xmlns="" id="{436DE52D-1BC8-45C2-80BB-72A88BB97DDE}"/>
              </a:ext>
            </a:extLst>
          </p:cNvPr>
          <p:cNvSpPr>
            <a:spLocks noGrp="1"/>
          </p:cNvSpPr>
          <p:nvPr>
            <p:ph idx="1"/>
          </p:nvPr>
        </p:nvSpPr>
        <p:spPr>
          <a:xfrm>
            <a:off x="335902" y="1940767"/>
            <a:ext cx="11532637" cy="4917233"/>
          </a:xfrm>
        </p:spPr>
        <p:txBody>
          <a:bodyPr>
            <a:normAutofit/>
          </a:bodyPr>
          <a:lstStyle/>
          <a:p>
            <a:pPr marL="0" indent="0" algn="just">
              <a:buNone/>
            </a:pPr>
            <a:r>
              <a:rPr lang="en-US" dirty="0"/>
              <a:t>Using Python and Foursquare API to find a family friendly </a:t>
            </a:r>
            <a:r>
              <a:rPr lang="en-US" b="1" dirty="0"/>
              <a:t>Ward </a:t>
            </a:r>
            <a:r>
              <a:rPr lang="en-US" dirty="0"/>
              <a:t>with regarding venues. </a:t>
            </a:r>
          </a:p>
          <a:p>
            <a:pPr marL="0" indent="0" algn="just">
              <a:buNone/>
            </a:pPr>
            <a:r>
              <a:rPr lang="en-US" dirty="0"/>
              <a:t>I will limit the analysis to area ~1km around the </a:t>
            </a:r>
            <a:r>
              <a:rPr lang="en-US" b="1" dirty="0"/>
              <a:t>Ward </a:t>
            </a:r>
            <a:r>
              <a:rPr lang="en-US" dirty="0"/>
              <a:t>I found. </a:t>
            </a:r>
          </a:p>
          <a:p>
            <a:pPr algn="just"/>
            <a:r>
              <a:rPr lang="en-US" dirty="0"/>
              <a:t>In first step I have collected the required </a:t>
            </a:r>
            <a:r>
              <a:rPr lang="en-US" b="1" dirty="0"/>
              <a:t>data: Location data </a:t>
            </a:r>
            <a:r>
              <a:rPr lang="en-US" dirty="0"/>
              <a:t>(Postcodes, Latitude, Longitude), </a:t>
            </a:r>
            <a:r>
              <a:rPr lang="en-US" b="1" dirty="0"/>
              <a:t>Borough profile, Crime data </a:t>
            </a:r>
            <a:r>
              <a:rPr lang="en-US" dirty="0"/>
              <a:t>and </a:t>
            </a:r>
            <a:r>
              <a:rPr lang="en-US" b="1" dirty="0"/>
              <a:t>House Price Index</a:t>
            </a:r>
            <a:r>
              <a:rPr lang="en-US" dirty="0"/>
              <a:t>. </a:t>
            </a:r>
          </a:p>
          <a:p>
            <a:pPr algn="just"/>
            <a:r>
              <a:rPr lang="en-US" dirty="0"/>
              <a:t>In the second step I am filtering the </a:t>
            </a:r>
            <a:r>
              <a:rPr lang="en-US" dirty="0" err="1"/>
              <a:t>dataframe</a:t>
            </a:r>
            <a:r>
              <a:rPr lang="en-US" dirty="0"/>
              <a:t> so I will find the </a:t>
            </a:r>
            <a:r>
              <a:rPr lang="en-US" b="1" dirty="0"/>
              <a:t>Ward </a:t>
            </a:r>
            <a:r>
              <a:rPr lang="en-US" dirty="0"/>
              <a:t>which attributes are close enough to my expectation. </a:t>
            </a:r>
          </a:p>
          <a:p>
            <a:pPr algn="just"/>
            <a:r>
              <a:rPr lang="en-US" dirty="0"/>
              <a:t>In the third step I will use clustering technique to find differences among the Wards. I will use those clusters to decide where should I start to explore the neighborhood personally. I will present map of all such locations as well. </a:t>
            </a:r>
          </a:p>
        </p:txBody>
      </p:sp>
    </p:spTree>
    <p:extLst>
      <p:ext uri="{BB962C8B-B14F-4D97-AF65-F5344CB8AC3E}">
        <p14:creationId xmlns:p14="http://schemas.microsoft.com/office/powerpoint/2010/main" val="3159414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6164A1-D210-4C5B-BCF7-897B74A1DD58}"/>
              </a:ext>
            </a:extLst>
          </p:cNvPr>
          <p:cNvSpPr>
            <a:spLocks noGrp="1"/>
          </p:cNvSpPr>
          <p:nvPr>
            <p:ph type="title"/>
          </p:nvPr>
        </p:nvSpPr>
        <p:spPr>
          <a:xfrm>
            <a:off x="913795" y="432317"/>
            <a:ext cx="10353761" cy="1326321"/>
          </a:xfrm>
        </p:spPr>
        <p:txBody>
          <a:bodyPr/>
          <a:lstStyle/>
          <a:p>
            <a:r>
              <a:rPr lang="en-US"/>
              <a:t>Analysis / Exploration </a:t>
            </a:r>
          </a:p>
        </p:txBody>
      </p:sp>
      <p:sp>
        <p:nvSpPr>
          <p:cNvPr id="3" name="Content Placeholder 2">
            <a:extLst>
              <a:ext uri="{FF2B5EF4-FFF2-40B4-BE49-F238E27FC236}">
                <a16:creationId xmlns:a16="http://schemas.microsoft.com/office/drawing/2014/main" xmlns="" id="{436DE52D-1BC8-45C2-80BB-72A88BB97DDE}"/>
              </a:ext>
            </a:extLst>
          </p:cNvPr>
          <p:cNvSpPr>
            <a:spLocks noGrp="1"/>
          </p:cNvSpPr>
          <p:nvPr>
            <p:ph idx="1"/>
          </p:nvPr>
        </p:nvSpPr>
        <p:spPr>
          <a:xfrm>
            <a:off x="298580" y="1935921"/>
            <a:ext cx="11569959" cy="4922079"/>
          </a:xfrm>
        </p:spPr>
        <p:txBody>
          <a:bodyPr>
            <a:normAutofit fontScale="85000" lnSpcReduction="20000"/>
          </a:bodyPr>
          <a:lstStyle/>
          <a:p>
            <a:pPr algn="just"/>
            <a:r>
              <a:rPr lang="en-US" dirty="0"/>
              <a:t>GLA Population Estimate 2017: Urban city is the most populated one, however surprise </a:t>
            </a:r>
            <a:r>
              <a:rPr lang="en-US" dirty="0" err="1"/>
              <a:t>surprise</a:t>
            </a:r>
            <a:r>
              <a:rPr lang="en-US" dirty="0"/>
              <a:t>, not the rural site is the least populated but, the conurbation </a:t>
            </a:r>
          </a:p>
          <a:p>
            <a:pPr algn="just"/>
            <a:endParaRPr lang="en-US" dirty="0"/>
          </a:p>
          <a:p>
            <a:pPr algn="just"/>
            <a:r>
              <a:rPr lang="en-US" dirty="0"/>
              <a:t>Population density (per hectare) 2017: However the hamlets are the least crowded area </a:t>
            </a:r>
          </a:p>
          <a:p>
            <a:pPr algn="just"/>
            <a:endParaRPr lang="en-US" dirty="0"/>
          </a:p>
          <a:p>
            <a:pPr algn="just"/>
            <a:r>
              <a:rPr lang="en-US" dirty="0"/>
              <a:t>Average Age, 2017: Conurbation again. Those areas have the youth </a:t>
            </a:r>
          </a:p>
          <a:p>
            <a:pPr algn="just"/>
            <a:endParaRPr lang="en-US" dirty="0"/>
          </a:p>
          <a:p>
            <a:pPr algn="just"/>
            <a:r>
              <a:rPr lang="en-US" dirty="0"/>
              <a:t>Crime volume in 2017: The most of the crimes are committed in the conurbation area. </a:t>
            </a:r>
          </a:p>
          <a:p>
            <a:pPr algn="just"/>
            <a:endParaRPr lang="en-US" dirty="0"/>
          </a:p>
          <a:p>
            <a:pPr algn="just"/>
            <a:r>
              <a:rPr lang="en-US" dirty="0"/>
              <a:t>AVG price on 2017-12-01: I assume that a lot of people move to conurbation recently. This can be the explanation of the high average price, also it can explain the density </a:t>
            </a:r>
          </a:p>
          <a:p>
            <a:pPr algn="just"/>
            <a:endParaRPr lang="en-US" dirty="0"/>
          </a:p>
          <a:p>
            <a:pPr algn="just"/>
            <a:r>
              <a:rPr lang="en-US" dirty="0"/>
              <a:t>Sales volume on 2017-12-01: Despite the comments above the conurbation has the least sales volume </a:t>
            </a:r>
          </a:p>
        </p:txBody>
      </p:sp>
    </p:spTree>
    <p:extLst>
      <p:ext uri="{BB962C8B-B14F-4D97-AF65-F5344CB8AC3E}">
        <p14:creationId xmlns:p14="http://schemas.microsoft.com/office/powerpoint/2010/main" val="419762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BD1CAB03-F6A4-4736-85F6-261056424D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xmlns="" id="{3E2321B3-5D47-422E-8DD6-192DA485FF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xmlns="" id="{0B0EDA74-966B-452F-AB53-A12511D864FD}"/>
              </a:ext>
            </a:extLst>
          </p:cNvPr>
          <p:cNvPicPr>
            <a:picLocks noGrp="1" noChangeAspect="1"/>
          </p:cNvPicPr>
          <p:nvPr>
            <p:ph idx="1"/>
          </p:nvPr>
        </p:nvPicPr>
        <p:blipFill rotWithShape="1">
          <a:blip r:embed="rId3"/>
          <a:srcRect t="6278"/>
          <a:stretch/>
        </p:blipFill>
        <p:spPr>
          <a:xfrm>
            <a:off x="20" y="2030"/>
            <a:ext cx="12191980" cy="6855970"/>
          </a:xfrm>
          <a:prstGeom prst="rect">
            <a:avLst/>
          </a:prstGeom>
        </p:spPr>
      </p:pic>
      <p:sp>
        <p:nvSpPr>
          <p:cNvPr id="2" name="Title 1">
            <a:extLst>
              <a:ext uri="{FF2B5EF4-FFF2-40B4-BE49-F238E27FC236}">
                <a16:creationId xmlns:a16="http://schemas.microsoft.com/office/drawing/2014/main" xmlns="" id="{AA6164A1-D210-4C5B-BCF7-897B74A1DD58}"/>
              </a:ext>
            </a:extLst>
          </p:cNvPr>
          <p:cNvSpPr>
            <a:spLocks noGrp="1"/>
          </p:cNvSpPr>
          <p:nvPr>
            <p:ph type="title"/>
          </p:nvPr>
        </p:nvSpPr>
        <p:spPr>
          <a:xfrm>
            <a:off x="-9593" y="475860"/>
            <a:ext cx="9001462" cy="1298608"/>
          </a:xfrm>
        </p:spPr>
        <p:txBody>
          <a:bodyPr vert="horz" lIns="91440" tIns="45720" rIns="91440" bIns="45720" rtlCol="0" anchor="b">
            <a:normAutofit/>
          </a:bodyPr>
          <a:lstStyle/>
          <a:p>
            <a:r>
              <a:rPr lang="en-US" sz="4800" dirty="0"/>
              <a:t>Mapping London </a:t>
            </a:r>
          </a:p>
        </p:txBody>
      </p:sp>
    </p:spTree>
    <p:extLst>
      <p:ext uri="{BB962C8B-B14F-4D97-AF65-F5344CB8AC3E}">
        <p14:creationId xmlns:p14="http://schemas.microsoft.com/office/powerpoint/2010/main" val="7120295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otalTime>9</TotalTime>
  <Words>946</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Rockwell</vt:lpstr>
      <vt:lpstr>Damask</vt:lpstr>
      <vt:lpstr>  Final assigment - Capstone project </vt:lpstr>
      <vt:lpstr>Introduction </vt:lpstr>
      <vt:lpstr>Data collection</vt:lpstr>
      <vt:lpstr>Data collection</vt:lpstr>
      <vt:lpstr>Data collection</vt:lpstr>
      <vt:lpstr>Data collection</vt:lpstr>
      <vt:lpstr>Methodology  </vt:lpstr>
      <vt:lpstr>Analysis / Exploration </vt:lpstr>
      <vt:lpstr>Mapping London </vt:lpstr>
      <vt:lpstr>PowerPoint Presentation</vt:lpstr>
      <vt:lpstr>Results and Discussion </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assigment - Capstone project </dc:title>
  <dc:creator>Csaba Csorba</dc:creator>
  <cp:lastModifiedBy>Mansoor</cp:lastModifiedBy>
  <cp:revision>3</cp:revision>
  <dcterms:created xsi:type="dcterms:W3CDTF">2019-03-01T16:21:20Z</dcterms:created>
  <dcterms:modified xsi:type="dcterms:W3CDTF">2019-12-18T11:01:27Z</dcterms:modified>
</cp:coreProperties>
</file>