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8"/>
  </p:notesMasterIdLst>
  <p:sldIdLst>
    <p:sldId id="483" r:id="rId2"/>
    <p:sldId id="484" r:id="rId3"/>
    <p:sldId id="470" r:id="rId4"/>
    <p:sldId id="478" r:id="rId5"/>
    <p:sldId id="481" r:id="rId6"/>
    <p:sldId id="480" r:id="rId7"/>
    <p:sldId id="482" r:id="rId8"/>
    <p:sldId id="486" r:id="rId9"/>
    <p:sldId id="487" r:id="rId10"/>
    <p:sldId id="490" r:id="rId11"/>
    <p:sldId id="488" r:id="rId12"/>
    <p:sldId id="489" r:id="rId13"/>
    <p:sldId id="476" r:id="rId14"/>
    <p:sldId id="485" r:id="rId15"/>
    <p:sldId id="473" r:id="rId16"/>
    <p:sldId id="468" r:id="rId1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3" d="100"/>
          <a:sy n="73" d="100"/>
        </p:scale>
        <p:origin x="81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altLang="en-US" dirty="0"/>
            <a:t>Understanding </a:t>
          </a:r>
          <a:r>
            <a:rPr lang="en-US" altLang="en-US" dirty="0" err="1"/>
            <a:t>Sparkcrew’s</a:t>
          </a:r>
          <a:r>
            <a:rPr lang="en-US" altLang="en-US" dirty="0"/>
            <a:t> Product, technology and  integration.</a:t>
          </a:r>
          <a:br>
            <a:rPr lang="en-US" altLang="en-US" dirty="0"/>
          </a:br>
          <a:r>
            <a:rPr lang="en-IN" altLang="en-US" dirty="0"/>
            <a:t>F</a:t>
          </a:r>
          <a:r>
            <a:rPr lang="en-US" altLang="en-US" dirty="0" err="1"/>
            <a:t>oundational</a:t>
          </a:r>
          <a:r>
            <a:rPr lang="en-US" altLang="en-US" dirty="0"/>
            <a:t> understanding of the company’s direction, product offerings, and internal workflows</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IN" altLang="en-US" dirty="0"/>
            <a:t>A</a:t>
          </a:r>
          <a:r>
            <a:rPr lang="en-US" altLang="en-US" dirty="0" err="1"/>
            <a:t>pplying</a:t>
          </a:r>
          <a:r>
            <a:rPr lang="en-IN" altLang="en-US" dirty="0"/>
            <a:t> </a:t>
          </a:r>
          <a:r>
            <a:rPr lang="en-US" altLang="en-US" dirty="0"/>
            <a:t>knowledge and assist in research tasks, documentation, and understanding </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altLang="en-US" dirty="0"/>
            <a:t>Transition from research to more active support in Web development.</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DCCCC8A9-8167-4844-8841-006816D048A1}">
      <dgm:prSet phldrT="[Text]"/>
      <dgm:spPr/>
      <dgm:t>
        <a:bodyPr/>
        <a:lstStyle/>
        <a:p>
          <a:r>
            <a:rPr lang="en-US" altLang="en-US"/>
            <a:t>emerging technologies relevant to Sparkcrew’s Growth.</a:t>
          </a:r>
          <a:br>
            <a:rPr lang="en-US" altLang="en-US"/>
          </a:br>
          <a:endParaRPr lang="en-US" dirty="0">
            <a:latin typeface="Times New Roman" panose="02020603050405020304" pitchFamily="18" charset="0"/>
            <a:cs typeface="Times New Roman" panose="02020603050405020304" pitchFamily="18" charset="0"/>
          </a:endParaRPr>
        </a:p>
      </dgm:t>
    </dgm:pt>
    <dgm:pt modelId="{FD8A0B68-94C0-4FC8-B683-4D01C77DD4FC}" type="parTrans" cxnId="{E27E9363-010D-4D8C-A61D-5434F58D3FFD}">
      <dgm:prSet/>
      <dgm:spPr/>
      <dgm:t>
        <a:bodyPr/>
        <a:lstStyle/>
        <a:p>
          <a:endParaRPr lang="en-US"/>
        </a:p>
      </dgm:t>
    </dgm:pt>
    <dgm:pt modelId="{C28D5EB1-9329-432D-84A5-560F5D13647D}" type="sibTrans" cxnId="{E27E9363-010D-4D8C-A61D-5434F58D3FFD}">
      <dgm:prSet/>
      <dgm:spPr/>
      <dgm:t>
        <a:bodyPr/>
        <a:lstStyle/>
        <a:p>
          <a:endParaRPr lang="en-US"/>
        </a:p>
      </dgm:t>
    </dgm:pt>
    <dgm:pt modelId="{6B9AB00F-DC96-4D76-AF59-6D457CE62FE7}">
      <dgm:prSet/>
      <dgm:spPr/>
      <dgm:t>
        <a:bodyPr/>
        <a:lstStyle/>
        <a:p>
          <a:r>
            <a:rPr lang="en-US" altLang="en-US" dirty="0"/>
            <a:t>Particularly in latest Frameworks and Technologies for Frontend and Backend</a:t>
          </a:r>
        </a:p>
      </dgm:t>
    </dgm:pt>
    <dgm:pt modelId="{272402F4-B392-4034-AAA2-094376D939FF}" type="parTrans" cxnId="{662805DE-91B9-423B-9F27-8618384E8D60}">
      <dgm:prSet/>
      <dgm:spPr/>
      <dgm:t>
        <a:bodyPr/>
        <a:lstStyle/>
        <a:p>
          <a:endParaRPr lang="en-US"/>
        </a:p>
      </dgm:t>
    </dgm:pt>
    <dgm:pt modelId="{E7F168A7-9ED3-46ED-9CE5-B328EBD902C2}" type="sibTrans" cxnId="{662805DE-91B9-423B-9F27-8618384E8D60}">
      <dgm:prSet/>
      <dgm:spPr/>
      <dgm:t>
        <a:bodyPr/>
        <a:lstStyle/>
        <a:p>
          <a:endParaRPr lang="en-US"/>
        </a:p>
      </dgm:t>
    </dgm:pt>
    <dgm:pt modelId="{66028356-73AC-457F-AE5B-2A64A5FF9ED7}">
      <dgm:prSet/>
      <dgm:spPr/>
      <dgm:t>
        <a:bodyPr/>
        <a:lstStyle/>
        <a:p>
          <a:r>
            <a:rPr lang="en-US" altLang="en-US" dirty="0"/>
            <a:t>Provide insights based on testing to help refine features and improve overall product performance.</a:t>
          </a:r>
          <a:br>
            <a:rPr lang="en-US" altLang="en-US" dirty="0"/>
          </a:br>
          <a:r>
            <a:rPr lang="en-US" altLang="en-US" dirty="0"/>
            <a:t/>
          </a:r>
          <a:br>
            <a:rPr lang="en-US" altLang="en-US" dirty="0"/>
          </a:br>
          <a:endParaRPr lang="en-US" dirty="0"/>
        </a:p>
      </dgm:t>
    </dgm:pt>
    <dgm:pt modelId="{AF9306D2-B548-4B70-9956-8F6FE35E4B48}" type="parTrans" cxnId="{62633037-DC12-4835-9144-DB2E388A2DB0}">
      <dgm:prSet/>
      <dgm:spPr/>
      <dgm:t>
        <a:bodyPr/>
        <a:lstStyle/>
        <a:p>
          <a:endParaRPr lang="en-US"/>
        </a:p>
      </dgm:t>
    </dgm:pt>
    <dgm:pt modelId="{6E788983-79DD-42FF-B4CD-0BCC1A0DFF0F}" type="sibTrans" cxnId="{62633037-DC12-4835-9144-DB2E388A2DB0}">
      <dgm:prSet/>
      <dgm:spPr/>
      <dgm:t>
        <a:bodyPr/>
        <a:lstStyle/>
        <a:p>
          <a:endParaRPr lang="en-US"/>
        </a:p>
      </dgm:t>
    </dgm:pt>
    <dgm:pt modelId="{B3099A34-0E85-4595-8BA3-44AB3B107C17}">
      <dgm:prSet/>
      <dgm:spPr/>
      <dgm:t>
        <a:bodyPr/>
        <a:lstStyle/>
        <a:p>
          <a:r>
            <a:rPr lang="en-US" altLang="en-US" dirty="0"/>
            <a:t>Provide insights based on testing to help refine features and improve overall product performance.</a:t>
          </a:r>
        </a:p>
      </dgm:t>
    </dgm:pt>
    <dgm:pt modelId="{99D350CA-0FD6-44E5-9FCB-4579DE6FE6C5}" type="parTrans" cxnId="{CDC4A6A3-CC1C-4E54-8E40-D6EF42FA0F07}">
      <dgm:prSet/>
      <dgm:spPr/>
      <dgm:t>
        <a:bodyPr/>
        <a:lstStyle/>
        <a:p>
          <a:endParaRPr lang="en-US"/>
        </a:p>
      </dgm:t>
    </dgm:pt>
    <dgm:pt modelId="{4C3089DF-3A97-436F-A72E-FCC619E43ECB}" type="sibTrans" cxnId="{CDC4A6A3-CC1C-4E54-8E40-D6EF42FA0F07}">
      <dgm:prSet/>
      <dgm:spPr/>
      <dgm:t>
        <a:bodyPr/>
        <a:lstStyle/>
        <a:p>
          <a:endParaRPr lang="en-US"/>
        </a:p>
      </dgm:t>
    </dgm:pt>
    <dgm:pt modelId="{18B0DE4E-F38C-496F-9725-F9858E9C49A6}">
      <dgm:prSet/>
      <dgm:spPr/>
      <dgm:t>
        <a:bodyPr/>
        <a:lstStyle/>
        <a:p>
          <a:endParaRPr lang="en-US" altLang="en-US" dirty="0"/>
        </a:p>
      </dgm:t>
    </dgm:pt>
    <dgm:pt modelId="{1351ABA9-4A2D-4353-A2E7-709672D5E4D8}" type="parTrans" cxnId="{ACA6ED69-81EC-4A9D-B911-1F1CBFE6C53A}">
      <dgm:prSet/>
      <dgm:spPr/>
      <dgm:t>
        <a:bodyPr/>
        <a:lstStyle/>
        <a:p>
          <a:endParaRPr lang="en-US"/>
        </a:p>
      </dgm:t>
    </dgm:pt>
    <dgm:pt modelId="{ED386748-080B-4694-9ECF-C6A71C6E8F31}" type="sibTrans" cxnId="{ACA6ED69-81EC-4A9D-B911-1F1CBFE6C53A}">
      <dgm:prSet/>
      <dgm:spPr/>
      <dgm:t>
        <a:bodyPr/>
        <a:lstStyle/>
        <a:p>
          <a:endParaRPr lang="en-US"/>
        </a:p>
      </dgm:t>
    </dgm:pt>
    <dgm:pt modelId="{8D305C18-449A-4855-8CF6-72D2683E2761}">
      <dgm:prSet/>
      <dgm:spPr/>
      <dgm:t>
        <a:bodyPr/>
        <a:lstStyle/>
        <a:p>
          <a:endParaRPr lang="en-US" altLang="en-US" dirty="0"/>
        </a:p>
      </dgm:t>
    </dgm:pt>
    <dgm:pt modelId="{EC2F60EA-2872-4347-B8DE-7F4B922E1559}" type="parTrans" cxnId="{E723D526-6E5D-4829-B29D-D2050B9B2739}">
      <dgm:prSet/>
      <dgm:spPr/>
      <dgm:t>
        <a:bodyPr/>
        <a:lstStyle/>
        <a:p>
          <a:endParaRPr lang="en-US"/>
        </a:p>
      </dgm:t>
    </dgm:pt>
    <dgm:pt modelId="{CBE5C406-CC0F-4E6C-BD48-8CD7E76C8DD1}" type="sibTrans" cxnId="{E723D526-6E5D-4829-B29D-D2050B9B2739}">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t>
        <a:bodyPr/>
        <a:lstStyle/>
        <a:p>
          <a:endParaRPr lang="en-US"/>
        </a:p>
      </dgm:t>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t>
        <a:bodyPr/>
        <a:lstStyle/>
        <a:p>
          <a:endParaRPr lang="en-US"/>
        </a:p>
      </dgm:t>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FD682D90-A0C1-4C3E-AD0D-5197835E07FC}" type="presOf" srcId="{B3099A34-0E85-4595-8BA3-44AB3B107C17}" destId="{98225A61-A0EC-450A-BED8-EF2E47E8FD18}" srcOrd="1" destOrd="1"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ED6BF78A-381A-40F3-A9EB-F252D63F0707}" type="presOf" srcId="{73DB572E-062D-41AD-8033-D361B8E583DB}" destId="{2532504F-5FE1-4C97-B485-F05E8885EAC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C934C00-3DCA-4C23-8911-F378A90D516E}" type="presOf" srcId="{5E92505A-51E0-4F78-B3C5-704ACF8710DE}" destId="{2AAD338D-3122-4454-9A67-16BE024D44E3}" srcOrd="0" destOrd="0" presId="urn:microsoft.com/office/officeart/2011/layout/InterconnectedBlockProcess"/>
    <dgm:cxn modelId="{431D32CC-C6EA-4643-AA96-81903E94F9B7}" type="presOf" srcId="{66028356-73AC-457F-AE5B-2A64A5FF9ED7}" destId="{FC0F1314-3294-4A8C-8DCE-EB53E236164C}" srcOrd="0" destOrd="0" presId="urn:microsoft.com/office/officeart/2011/layout/InterconnectedBlockProcess"/>
    <dgm:cxn modelId="{62633037-DC12-4835-9144-DB2E388A2DB0}" srcId="{5E92505A-51E0-4F78-B3C5-704ACF8710DE}" destId="{66028356-73AC-457F-AE5B-2A64A5FF9ED7}" srcOrd="0" destOrd="0" parTransId="{AF9306D2-B548-4B70-9956-8F6FE35E4B48}" sibTransId="{6E788983-79DD-42FF-B4CD-0BCC1A0DFF0F}"/>
    <dgm:cxn modelId="{DA8CD5E8-B2EE-41E4-8EC6-CFB41D688F68}" srcId="{5751524B-FB67-4894-A0C5-35151E149D68}" destId="{5E92505A-51E0-4F78-B3C5-704ACF8710DE}" srcOrd="3" destOrd="0" parTransId="{765B1266-7CE2-4F9C-AE38-D97DFBC1B151}" sibTransId="{5E9E6A6F-635A-4791-A107-01E95B62EA08}"/>
    <dgm:cxn modelId="{CDC4A6A3-CC1C-4E54-8E40-D6EF42FA0F07}" srcId="{5E92505A-51E0-4F78-B3C5-704ACF8710DE}" destId="{B3099A34-0E85-4595-8BA3-44AB3B107C17}" srcOrd="1" destOrd="0" parTransId="{99D350CA-0FD6-44E5-9FCB-4579DE6FE6C5}" sibTransId="{4C3089DF-3A97-436F-A72E-FCC619E43ECB}"/>
    <dgm:cxn modelId="{E27E9363-010D-4D8C-A61D-5434F58D3FFD}" srcId="{7B3055AA-BF7C-46D0-9A9E-60087B9F57B4}" destId="{DCCCC8A9-8167-4844-8841-006816D048A1}" srcOrd="1" destOrd="0" parTransId="{FD8A0B68-94C0-4FC8-B683-4D01C77DD4FC}" sibTransId="{C28D5EB1-9329-432D-84A5-560F5D13647D}"/>
    <dgm:cxn modelId="{AEE28BEF-3F73-41A5-9307-D42A450FCA17}" srcId="{988D96B0-D16E-4763-B393-84178CF4FF50}" destId="{D471E45F-B026-44AA-9616-57E786AE80AF}" srcOrd="0" destOrd="0" parTransId="{326A986D-69A4-4AC0-AD9B-462FFC9C3F18}" sibTransId="{304E70AD-39C7-4C28-BF7B-6EE91BAE97B7}"/>
    <dgm:cxn modelId="{ACA6ED69-81EC-4A9D-B911-1F1CBFE6C53A}" srcId="{5E92505A-51E0-4F78-B3C5-704ACF8710DE}" destId="{18B0DE4E-F38C-496F-9725-F9858E9C49A6}" srcOrd="2" destOrd="0" parTransId="{1351ABA9-4A2D-4353-A2E7-709672D5E4D8}" sibTransId="{ED386748-080B-4694-9ECF-C6A71C6E8F31}"/>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1B6CD174-0414-4160-A6F4-206CC4E0FF6F}" type="presOf" srcId="{8D305C18-449A-4855-8CF6-72D2683E2761}" destId="{FC0F1314-3294-4A8C-8DCE-EB53E236164C}" srcOrd="0" destOrd="3" presId="urn:microsoft.com/office/officeart/2011/layout/InterconnectedBlockProcess"/>
    <dgm:cxn modelId="{C68E345E-4370-4C36-8B88-B98302EE339D}" type="presOf" srcId="{B3099A34-0E85-4595-8BA3-44AB3B107C17}" destId="{FC0F1314-3294-4A8C-8DCE-EB53E236164C}" srcOrd="0" destOrd="1"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D1BA1DD0-A52A-47BF-962D-9810C87E1576}" srcId="{5751524B-FB67-4894-A0C5-35151E149D68}" destId="{A59EC69B-8F3F-425B-819F-E8C557946AEE}" srcOrd="2" destOrd="0" parTransId="{0095C3CB-916F-4060-A8DA-DD282FB51587}" sibTransId="{2868AD8D-4E38-46CE-A972-709857BF40AC}"/>
    <dgm:cxn modelId="{45270D25-428B-4D13-96B6-70A52338AE53}" type="presOf" srcId="{988D96B0-D16E-4763-B393-84178CF4FF50}" destId="{65257024-FAC0-4522-B139-1CC85B547BE8}" srcOrd="0" destOrd="0" presId="urn:microsoft.com/office/officeart/2011/layout/InterconnectedBlockProcess"/>
    <dgm:cxn modelId="{B005F23A-B526-4825-994C-D687DD408B00}" type="presOf" srcId="{8D305C18-449A-4855-8CF6-72D2683E2761}" destId="{98225A61-A0EC-450A-BED8-EF2E47E8FD18}" srcOrd="1" destOrd="3" presId="urn:microsoft.com/office/officeart/2011/layout/InterconnectedBlockProcess"/>
    <dgm:cxn modelId="{77091B58-40D5-414C-86D9-6DBB26581B66}" type="presOf" srcId="{DCCCC8A9-8167-4844-8841-006816D048A1}" destId="{6BCCFBA6-7A43-4631-AD7F-AFB10E1E6CD7}" srcOrd="1" destOrd="1" presId="urn:microsoft.com/office/officeart/2011/layout/InterconnectedBlockProcess"/>
    <dgm:cxn modelId="{0629585E-2550-4ABE-8F6E-9F3810BC69AF}" type="presOf" srcId="{DCCCC8A9-8167-4844-8841-006816D048A1}" destId="{06F8D57B-EDF4-4CF4-8700-DC2CA3E3028E}" srcOrd="0" destOrd="1" presId="urn:microsoft.com/office/officeart/2011/layout/InterconnectedBlockProcess"/>
    <dgm:cxn modelId="{7968BEFA-737C-4540-8116-892FA4A56765}" type="presOf" srcId="{73DB572E-062D-41AD-8033-D361B8E583DB}" destId="{0D08ED52-6744-4369-B780-916B09984775}" srcOrd="1" destOrd="0" presId="urn:microsoft.com/office/officeart/2011/layout/InterconnectedBlockProcess"/>
    <dgm:cxn modelId="{3AF53BFD-0C0D-439C-91E0-251646B8996A}" type="presOf" srcId="{6B9AB00F-DC96-4D76-AF59-6D457CE62FE7}" destId="{0D08ED52-6744-4369-B780-916B09984775}" srcOrd="1" destOrd="1" presId="urn:microsoft.com/office/officeart/2011/layout/InterconnectedBlockProcess"/>
    <dgm:cxn modelId="{E723D526-6E5D-4829-B29D-D2050B9B2739}" srcId="{5E92505A-51E0-4F78-B3C5-704ACF8710DE}" destId="{8D305C18-449A-4855-8CF6-72D2683E2761}" srcOrd="3" destOrd="0" parTransId="{EC2F60EA-2872-4347-B8DE-7F4B922E1559}" sibTransId="{CBE5C406-CC0F-4E6C-BD48-8CD7E76C8DD1}"/>
    <dgm:cxn modelId="{662805DE-91B9-423B-9F27-8618384E8D60}" srcId="{A59EC69B-8F3F-425B-819F-E8C557946AEE}" destId="{6B9AB00F-DC96-4D76-AF59-6D457CE62FE7}" srcOrd="1" destOrd="0" parTransId="{272402F4-B392-4034-AAA2-094376D939FF}" sibTransId="{E7F168A7-9ED3-46ED-9CE5-B328EBD902C2}"/>
    <dgm:cxn modelId="{04659A45-41D3-4C58-B095-371F1D9771B0}" type="presOf" srcId="{18B0DE4E-F38C-496F-9725-F9858E9C49A6}" destId="{FC0F1314-3294-4A8C-8DCE-EB53E236164C}" srcOrd="0" destOrd="2"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8CB593F6-6C5D-4606-B959-3E27F9872EC1}" srcId="{5751524B-FB67-4894-A0C5-35151E149D68}" destId="{988D96B0-D16E-4763-B393-84178CF4FF50}" srcOrd="0" destOrd="0" parTransId="{080A6B9D-C27D-4227-AC65-3C97878D78C4}" sibTransId="{19B27CEC-4BAD-44A7-A9A7-B7A8B23ADCFD}"/>
    <dgm:cxn modelId="{5088B72B-A58C-4D5F-B56F-2A1C0C405D92}" type="presOf" srcId="{7B3055AA-BF7C-46D0-9A9E-60087B9F57B4}" destId="{00BB3360-A9BB-4051-A4B1-1216F82F642C}" srcOrd="0" destOrd="0" presId="urn:microsoft.com/office/officeart/2011/layout/InterconnectedBlockProcess"/>
    <dgm:cxn modelId="{D3745F68-0D3B-4445-AA31-2AE56D8C063D}" type="presOf" srcId="{66028356-73AC-457F-AE5B-2A64A5FF9ED7}" destId="{98225A61-A0EC-450A-BED8-EF2E47E8FD18}" srcOrd="1" destOrd="0" presId="urn:microsoft.com/office/officeart/2011/layout/InterconnectedBlockProcess"/>
    <dgm:cxn modelId="{C9ED8FA4-EB7B-4122-8875-DA4879D4AC65}" type="presOf" srcId="{18B0DE4E-F38C-496F-9725-F9858E9C49A6}" destId="{98225A61-A0EC-450A-BED8-EF2E47E8FD18}" srcOrd="1" destOrd="2" presId="urn:microsoft.com/office/officeart/2011/layout/InterconnectedBlockProcess"/>
    <dgm:cxn modelId="{82CDEA46-D572-4504-B2E7-3945696F12E0}" type="presOf" srcId="{6B9AB00F-DC96-4D76-AF59-6D457CE62FE7}" destId="{2532504F-5FE1-4C97-B485-F05E8885EACC}" srcOrd="0" destOrd="1"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r" defTabSz="533400">
            <a:lnSpc>
              <a:spcPct val="90000"/>
            </a:lnSpc>
            <a:spcBef>
              <a:spcPct val="0"/>
            </a:spcBef>
            <a:spcAft>
              <a:spcPct val="35000"/>
            </a:spcAft>
          </a:pPr>
          <a:r>
            <a:rPr lang="en-US" altLang="en-US" sz="1200" kern="1200" dirty="0"/>
            <a:t>Provide insights based on testing to help refine features and improve overall product performance.</a:t>
          </a:r>
          <a:br>
            <a:rPr lang="en-US" altLang="en-US" sz="1200" kern="1200" dirty="0"/>
          </a:br>
          <a:r>
            <a:rPr lang="en-US" altLang="en-US" sz="1200" kern="1200" dirty="0"/>
            <a:t/>
          </a:r>
          <a:br>
            <a:rPr lang="en-US" altLang="en-US" sz="1200" kern="1200" dirty="0"/>
          </a:br>
          <a:endParaRPr lang="en-US" sz="1200" kern="1200" dirty="0"/>
        </a:p>
        <a:p>
          <a:pPr lvl="0" algn="r" defTabSz="533400">
            <a:lnSpc>
              <a:spcPct val="90000"/>
            </a:lnSpc>
            <a:spcBef>
              <a:spcPct val="0"/>
            </a:spcBef>
            <a:spcAft>
              <a:spcPct val="35000"/>
            </a:spcAft>
          </a:pPr>
          <a:r>
            <a:rPr lang="en-US" altLang="en-US" sz="1200" kern="1200" dirty="0"/>
            <a:t>Provide insights based on testing to help refine features and improve overall product performance.</a:t>
          </a:r>
        </a:p>
        <a:p>
          <a:pPr lvl="0" algn="r" defTabSz="533400">
            <a:lnSpc>
              <a:spcPct val="90000"/>
            </a:lnSpc>
            <a:spcBef>
              <a:spcPct val="0"/>
            </a:spcBef>
            <a:spcAft>
              <a:spcPct val="35000"/>
            </a:spcAft>
          </a:pPr>
          <a:endParaRPr lang="en-US" altLang="en-US" sz="1200" kern="1200" dirty="0"/>
        </a:p>
        <a:p>
          <a:pPr lvl="0" algn="r" defTabSz="533400">
            <a:lnSpc>
              <a:spcPct val="90000"/>
            </a:lnSpc>
            <a:spcBef>
              <a:spcPct val="0"/>
            </a:spcBef>
            <a:spcAft>
              <a:spcPct val="35000"/>
            </a:spcAft>
          </a:pPr>
          <a:endParaRPr lang="en-US" altLang="en-US" sz="12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r" defTabSz="533400">
            <a:lnSpc>
              <a:spcPct val="90000"/>
            </a:lnSpc>
            <a:spcBef>
              <a:spcPct val="0"/>
            </a:spcBef>
            <a:spcAft>
              <a:spcPct val="35000"/>
            </a:spcAft>
          </a:pPr>
          <a:r>
            <a:rPr lang="en-US" altLang="en-US" sz="1200" kern="1200" dirty="0"/>
            <a:t>Transition from research to more active support in Web development.</a:t>
          </a:r>
          <a:endParaRPr lang="en-US" sz="1200" kern="1200" dirty="0">
            <a:latin typeface="Times New Roman" panose="02020603050405020304" pitchFamily="18" charset="0"/>
            <a:cs typeface="Times New Roman" panose="02020603050405020304" pitchFamily="18" charset="0"/>
          </a:endParaRPr>
        </a:p>
        <a:p>
          <a:pPr lvl="0" algn="r" defTabSz="533400">
            <a:lnSpc>
              <a:spcPct val="90000"/>
            </a:lnSpc>
            <a:spcBef>
              <a:spcPct val="0"/>
            </a:spcBef>
            <a:spcAft>
              <a:spcPct val="35000"/>
            </a:spcAft>
          </a:pPr>
          <a:r>
            <a:rPr lang="en-US" altLang="en-US" sz="1200" kern="1200" dirty="0"/>
            <a:t>Particularly in latest Frameworks and Technologies for Frontend and Backend</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r" defTabSz="533400">
            <a:lnSpc>
              <a:spcPct val="90000"/>
            </a:lnSpc>
            <a:spcBef>
              <a:spcPct val="0"/>
            </a:spcBef>
            <a:spcAft>
              <a:spcPct val="35000"/>
            </a:spcAft>
          </a:pPr>
          <a:r>
            <a:rPr lang="en-IN" altLang="en-US" sz="1200" kern="1200" dirty="0"/>
            <a:t>A</a:t>
          </a:r>
          <a:r>
            <a:rPr lang="en-US" altLang="en-US" sz="1200" kern="1200" dirty="0" err="1"/>
            <a:t>pplying</a:t>
          </a:r>
          <a:r>
            <a:rPr lang="en-IN" altLang="en-US" sz="1200" kern="1200" dirty="0"/>
            <a:t> </a:t>
          </a:r>
          <a:r>
            <a:rPr lang="en-US" altLang="en-US" sz="1200" kern="1200" dirty="0"/>
            <a:t>knowledge and assist in research tasks, documentation, and understanding </a:t>
          </a:r>
          <a:endParaRPr lang="en-US" sz="1200" kern="1200" dirty="0">
            <a:latin typeface="Times New Roman" panose="02020603050405020304" pitchFamily="18" charset="0"/>
            <a:cs typeface="Times New Roman" panose="02020603050405020304" pitchFamily="18" charset="0"/>
          </a:endParaRPr>
        </a:p>
        <a:p>
          <a:pPr lvl="0" algn="r" defTabSz="533400">
            <a:lnSpc>
              <a:spcPct val="90000"/>
            </a:lnSpc>
            <a:spcBef>
              <a:spcPct val="0"/>
            </a:spcBef>
            <a:spcAft>
              <a:spcPct val="35000"/>
            </a:spcAft>
          </a:pPr>
          <a:r>
            <a:rPr lang="en-US" altLang="en-US" sz="1200" kern="1200"/>
            <a:t>emerging technologies relevant to Sparkcrew’s Growth.</a:t>
          </a:r>
          <a:br>
            <a:rPr lang="en-US" altLang="en-US" sz="1200" kern="1200"/>
          </a:br>
          <a:endParaRPr lang="en-US" sz="12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r" defTabSz="533400">
            <a:lnSpc>
              <a:spcPct val="90000"/>
            </a:lnSpc>
            <a:spcBef>
              <a:spcPct val="0"/>
            </a:spcBef>
            <a:spcAft>
              <a:spcPct val="35000"/>
            </a:spcAft>
          </a:pPr>
          <a:r>
            <a:rPr lang="en-US" altLang="en-US" sz="1200" kern="1200" dirty="0"/>
            <a:t>Understanding </a:t>
          </a:r>
          <a:r>
            <a:rPr lang="en-US" altLang="en-US" sz="1200" kern="1200" dirty="0" err="1"/>
            <a:t>Sparkcrew’s</a:t>
          </a:r>
          <a:r>
            <a:rPr lang="en-US" altLang="en-US" sz="1200" kern="1200" dirty="0"/>
            <a:t> Product, technology and  integration.</a:t>
          </a:r>
          <a:br>
            <a:rPr lang="en-US" altLang="en-US" sz="1200" kern="1200" dirty="0"/>
          </a:br>
          <a:r>
            <a:rPr lang="en-IN" altLang="en-US" sz="1200" kern="1200" dirty="0"/>
            <a:t>F</a:t>
          </a:r>
          <a:r>
            <a:rPr lang="en-US" altLang="en-US" sz="1200" kern="1200" dirty="0" err="1"/>
            <a:t>oundational</a:t>
          </a:r>
          <a:r>
            <a:rPr lang="en-US" altLang="en-US" sz="1200" kern="1200" dirty="0"/>
            <a:t> understanding of the company’s direction, product offerings, and internal workflows</a:t>
          </a:r>
          <a:endParaRPr lang="en-US" sz="12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spcAft>
                <a:spcPts val="0"/>
              </a:spcAft>
              <a:buClr>
                <a:srgbClr val="17365D"/>
              </a:buClr>
              <a:buSzPts val="1700"/>
            </a:pPr>
            <a:r>
              <a:rPr lang="en-US" altLang="en-GB"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Ms.AMREEN</a:t>
            </a:r>
            <a:r>
              <a:rPr lang="en-US" alt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KHANUM 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lvl="0">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altLang="en-US" sz="2000" b="1" dirty="0" err="1">
                <a:latin typeface="Cambria" panose="02040503050406030204" pitchFamily="18" charset="0"/>
                <a:ea typeface="Cambria" panose="02040503050406030204" pitchFamily="18" charset="0"/>
                <a:cs typeface="Verdana" panose="020B0604030504040204"/>
                <a:sym typeface="Verdana" panose="020B0604030504040204"/>
              </a:rPr>
              <a:t>B.Tech</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 Computer Science and Engineering (Cyber Security)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altLang="en-US" sz="2000" b="1" dirty="0" err="1">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 S P </a:t>
            </a:r>
            <a:r>
              <a:rPr lang="en-IN" altLang="en-US" sz="2000" b="1" dirty="0" err="1">
                <a:latin typeface="Cambria" panose="02040503050406030204" pitchFamily="18" charset="0"/>
                <a:ea typeface="Cambria" panose="02040503050406030204" pitchFamily="18" charset="0"/>
                <a:cs typeface="Verdana" panose="020B0604030504040204"/>
                <a:sym typeface="Verdana" panose="020B0604030504040204"/>
              </a:rPr>
              <a:t>Anandraj</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altLang="en-US" sz="2000" b="1" dirty="0" err="1">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dirty="0" err="1">
                <a:latin typeface="Cambria" panose="02040503050406030204" pitchFamily="18" charset="0"/>
                <a:ea typeface="Cambria" panose="02040503050406030204" pitchFamily="18" charset="0"/>
                <a:cs typeface="Verdana" panose="020B0604030504040204"/>
                <a:sym typeface="Verdana" panose="020B0604030504040204"/>
              </a:rPr>
              <a:t>Sharmasth</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601909" y="13031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Review-4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036715477"/>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ltLang="en-US" dirty="0">
                          <a:latin typeface="Cambria" panose="02040503050406030204" pitchFamily="18" charset="0"/>
                          <a:ea typeface="Cambria" panose="02040503050406030204" pitchFamily="18" charset="0"/>
                          <a:cs typeface="Times New Roman" panose="02020603050405020304" pitchFamily="18" charset="0"/>
                        </a:rPr>
                        <a:t>MANSOOR</a:t>
                      </a:r>
                      <a:r>
                        <a:rPr lang="en-IN" altLang="en-US" baseline="0" dirty="0">
                          <a:latin typeface="Cambria" panose="02040503050406030204" pitchFamily="18" charset="0"/>
                          <a:ea typeface="Cambria" panose="02040503050406030204" pitchFamily="18" charset="0"/>
                          <a:cs typeface="Times New Roman" panose="02020603050405020304" pitchFamily="18" charset="0"/>
                        </a:rPr>
                        <a:t> KHAN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20211CCS0134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8CCS02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r>
              <a:rPr lang="en-US" dirty="0"/>
              <a:t>With the rapid growth of web applications, there is an increasing need for scalable, secure, and high-performance web solutions. Many businesses face challenges in building efficient digital platforms that cater to diverse user needs while maintaining security and responsiveness. Traditional development approaches often lead to performance bottlenecks, security vulnerabilities, and inefficient code management. The lack of streamlined deployment and version control processes further hinders scalability. Addressing these challenges requires adopting modern frameworks, best development practices, and robust security measures to ensure optimal user experiences.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r>
              <a:rPr lang="en-IN" sz="1800" dirty="0"/>
              <a:t>To implement the proposed system effectively, the following system requirements are necessary:</a:t>
            </a:r>
          </a:p>
          <a:p>
            <a:r>
              <a:rPr lang="en-IN" sz="1800" b="1" dirty="0"/>
              <a:t>Hardware Requirements:</a:t>
            </a:r>
            <a:endParaRPr lang="en-IN" sz="1800" dirty="0"/>
          </a:p>
          <a:p>
            <a:pPr lvl="1"/>
            <a:r>
              <a:rPr lang="en-IN" sz="1800" dirty="0"/>
              <a:t>Processor: Intel Core i5/i7 or equivalent</a:t>
            </a:r>
          </a:p>
          <a:p>
            <a:pPr lvl="1"/>
            <a:r>
              <a:rPr lang="en-IN" sz="1800" dirty="0"/>
              <a:t>RAM: Minimum 8GB (16GB recommended for smooth performance)</a:t>
            </a:r>
          </a:p>
          <a:p>
            <a:pPr lvl="1"/>
            <a:r>
              <a:rPr lang="en-IN" sz="1800" dirty="0"/>
              <a:t>Storage: SSD with at least 256GB of free space</a:t>
            </a:r>
          </a:p>
          <a:p>
            <a:pPr lvl="1"/>
            <a:r>
              <a:rPr lang="en-IN" sz="1800" dirty="0"/>
              <a:t>Internet Connection: Stable broadband for development and deployment</a:t>
            </a:r>
          </a:p>
          <a:p>
            <a:r>
              <a:rPr lang="en-IN" sz="1800" b="1" dirty="0"/>
              <a:t>Software Requirements:</a:t>
            </a:r>
            <a:endParaRPr lang="en-IN" sz="1800" dirty="0"/>
          </a:p>
          <a:p>
            <a:pPr lvl="1"/>
            <a:r>
              <a:rPr lang="en-IN" sz="1800" dirty="0"/>
              <a:t>Operating System: Windows 10/11, </a:t>
            </a:r>
            <a:r>
              <a:rPr lang="en-IN" sz="1800" dirty="0" err="1"/>
              <a:t>macOS</a:t>
            </a:r>
            <a:r>
              <a:rPr lang="en-IN" sz="1800" dirty="0"/>
              <a:t>, or Linux</a:t>
            </a:r>
          </a:p>
          <a:p>
            <a:pPr lvl="1"/>
            <a:r>
              <a:rPr lang="en-IN" sz="1800" dirty="0"/>
              <a:t>Development Tools: VS Code, Git, Docker</a:t>
            </a:r>
          </a:p>
          <a:p>
            <a:pPr lvl="1"/>
            <a:r>
              <a:rPr lang="en-IN" sz="1800" dirty="0"/>
              <a:t>Frameworks &amp; Libraries: React.js, Next.js, Node.js, Express.js, Tailwind CSS</a:t>
            </a:r>
          </a:p>
          <a:p>
            <a:pPr lvl="1"/>
            <a:r>
              <a:rPr lang="en-IN" sz="1800" dirty="0"/>
              <a:t>Database: Firebase, PostgreSQL</a:t>
            </a:r>
          </a:p>
          <a:p>
            <a:pPr lvl="1"/>
            <a:r>
              <a:rPr lang="en-IN" sz="1800" dirty="0"/>
              <a:t>Version Control: GitHub</a:t>
            </a:r>
          </a:p>
          <a:p>
            <a:pPr lvl="1"/>
            <a:r>
              <a:rPr lang="en-IN" sz="1800" dirty="0"/>
              <a:t>Deployment Platforms: </a:t>
            </a:r>
            <a:r>
              <a:rPr lang="en-IN" sz="1800" dirty="0" err="1"/>
              <a:t>Vercel</a:t>
            </a:r>
            <a:r>
              <a:rPr lang="en-IN" sz="1800" dirty="0"/>
              <a:t>, </a:t>
            </a:r>
            <a:r>
              <a:rPr lang="en-IN" sz="1800" dirty="0" err="1"/>
              <a:t>Netlify</a:t>
            </a:r>
            <a:r>
              <a:rPr lang="en-IN" sz="1800" dirty="0"/>
              <a:t>, or AWS</a:t>
            </a:r>
          </a:p>
          <a:p>
            <a:r>
              <a:rPr lang="en-IN" sz="1800" dirty="0"/>
              <a:t>These requirements ensure smooth development, testing, and deployment of web applications while maintaining efficiency and security.</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rPr lang="en-US" sz="1800" dirty="0"/>
              <a:t>The proposed system offers several advantages that enhance web development efficiency and user experience:</a:t>
            </a:r>
          </a:p>
          <a:p>
            <a:r>
              <a:rPr lang="en-US" sz="1800" b="1" dirty="0"/>
              <a:t>Scalability:</a:t>
            </a:r>
            <a:r>
              <a:rPr lang="en-US" sz="1800" dirty="0"/>
              <a:t> Modular architecture ensures easy expansion and future-proofing.</a:t>
            </a:r>
          </a:p>
          <a:p>
            <a:r>
              <a:rPr lang="en-US" sz="1800" b="1" dirty="0"/>
              <a:t>Performance Optimization:</a:t>
            </a:r>
            <a:r>
              <a:rPr lang="en-US" sz="1800" dirty="0"/>
              <a:t> Utilization of modern frameworks and best coding practices leads to faster load times and smooth performance.</a:t>
            </a:r>
          </a:p>
          <a:p>
            <a:r>
              <a:rPr lang="en-US" sz="1800" b="1" dirty="0"/>
              <a:t>Security Enhancements:</a:t>
            </a:r>
            <a:r>
              <a:rPr lang="en-US" sz="1800" dirty="0"/>
              <a:t> Robust authentication and encryption techniques protect user data from threats.</a:t>
            </a:r>
          </a:p>
          <a:p>
            <a:r>
              <a:rPr lang="en-US" sz="1800" b="1" dirty="0"/>
              <a:t>Improved Collaboration:</a:t>
            </a:r>
            <a:r>
              <a:rPr lang="en-US" sz="1800" dirty="0"/>
              <a:t> GitHub and CI/CD pipelines streamline teamwork and continuous integration.</a:t>
            </a:r>
          </a:p>
          <a:p>
            <a:r>
              <a:rPr lang="en-US" sz="1800" b="1" dirty="0"/>
              <a:t>User Experience:</a:t>
            </a:r>
            <a:r>
              <a:rPr lang="en-US" sz="1800" dirty="0"/>
              <a:t> Responsive design and real-time database integration provide seamless and interactive applications.</a:t>
            </a:r>
          </a:p>
          <a:p>
            <a:r>
              <a:rPr lang="en-US" sz="1800" b="1" dirty="0"/>
              <a:t>Cost-Effectiveness:</a:t>
            </a:r>
            <a:r>
              <a:rPr lang="en-US" sz="1800" dirty="0"/>
              <a:t> Efficient use of open-source tools and cloud-based deployment reduces infrastructure costs.</a:t>
            </a:r>
          </a:p>
          <a:p>
            <a:r>
              <a:rPr lang="en-US" sz="1800" dirty="0"/>
              <a:t>By implementing these features, the proposed system ensures a reliable, secure, and high-performance web development framework that meets modern business demands.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6986120"/>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https://github.com/ccsg38/pip4004-internship-mansoor-khan-</a:t>
            </a:r>
          </a:p>
          <a:p>
            <a:pPr marL="0" indent="0">
              <a:buNone/>
            </a:pP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marL="0" indent="0">
              <a:buNone/>
            </a:pPr>
            <a:r>
              <a:rPr lang="en-IN" altLang="en-US" b="1" dirty="0">
                <a:latin typeface="Times New Roman" panose="02020603050405020304" pitchFamily="18" charset="0"/>
                <a:cs typeface="Times New Roman" panose="02020603050405020304" pitchFamily="18" charset="0"/>
              </a:rPr>
              <a:t>Company Name</a:t>
            </a:r>
            <a:r>
              <a:rPr lang="en-IN" altLang="en-US" dirty="0">
                <a:latin typeface="Times New Roman" panose="02020603050405020304" pitchFamily="18" charset="0"/>
                <a:cs typeface="Times New Roman" panose="02020603050405020304" pitchFamily="18" charset="0"/>
              </a:rPr>
              <a:t> : </a:t>
            </a:r>
            <a:r>
              <a:rPr lang="en-US" altLang="en-US" b="1" dirty="0" err="1">
                <a:solidFill>
                  <a:schemeClr val="accent5"/>
                </a:solidFill>
                <a:latin typeface="Times New Roman" panose="02020603050405020304" pitchFamily="18" charset="0"/>
                <a:cs typeface="Times New Roman" panose="02020603050405020304" pitchFamily="18" charset="0"/>
              </a:rPr>
              <a:t>Sparkcrew</a:t>
            </a:r>
            <a:r>
              <a:rPr lang="en-US" altLang="en-US" b="1" dirty="0">
                <a:solidFill>
                  <a:schemeClr val="accent5"/>
                </a:solidFill>
                <a:latin typeface="Times New Roman" panose="02020603050405020304" pitchFamily="18" charset="0"/>
                <a:cs typeface="Times New Roman" panose="02020603050405020304" pitchFamily="18" charset="0"/>
              </a:rPr>
              <a:t> Innovations</a:t>
            </a:r>
            <a:r>
              <a:rPr lang="en-IN" altLang="en-US" b="1"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 Pvt Ltd</a:t>
            </a:r>
          </a:p>
          <a:p>
            <a:pPr marL="0" indent="0">
              <a:buNone/>
            </a:pPr>
            <a:endParaRPr lang="en-IN" altLang="en-US" b="1"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endParaRPr>
          </a:p>
          <a:p>
            <a:pPr marL="285750" indent="-285750"/>
            <a:r>
              <a:rPr lang="en-US" sz="1600" dirty="0" err="1"/>
              <a:t>SparkCrew</a:t>
            </a:r>
            <a:r>
              <a:rPr lang="en-US" sz="1600" dirty="0"/>
              <a:t> is a dynamic service-based company dedicated to delivering innovative solutions tailored to meet the unique challenges of modern businesses. At </a:t>
            </a:r>
            <a:r>
              <a:rPr lang="en-US" sz="1600" dirty="0" err="1"/>
              <a:t>SparkCrew</a:t>
            </a:r>
            <a:r>
              <a:rPr lang="en-US" sz="1600" dirty="0"/>
              <a:t>, we specialize in providing cutting-edge technology services, seamless operational support, and customer-centric strategies designed to empower companies across diverse industries.</a:t>
            </a:r>
          </a:p>
          <a:p>
            <a:pPr marL="0" indent="0">
              <a:buNone/>
            </a:pPr>
            <a:endParaRPr lang="en-US" sz="1600" dirty="0"/>
          </a:p>
          <a:p>
            <a:pPr marL="285750" indent="-285750"/>
            <a:r>
              <a:rPr lang="en-US" sz="1600" dirty="0"/>
              <a:t>With a team of passionate experts, </a:t>
            </a:r>
            <a:r>
              <a:rPr lang="en-US" sz="1600" dirty="0" err="1"/>
              <a:t>SparkCrew</a:t>
            </a:r>
            <a:r>
              <a:rPr lang="en-US" sz="1600" dirty="0"/>
              <a:t> brings a blend of creativity, expertise, and forward-thinking approaches to help businesses achieve their goals. Our offerings span across IT consulting, process optimization, digital transformation, and custom software development, ensuring that we deliver measurable impact and sustainable growth for our clients.</a:t>
            </a:r>
          </a:p>
          <a:p>
            <a:pPr marL="285750" indent="-285750"/>
            <a:endParaRPr lang="en-US" sz="1600" dirty="0"/>
          </a:p>
          <a:p>
            <a:pPr marL="285750" indent="-285750"/>
            <a:r>
              <a:rPr lang="en-US" sz="1600" dirty="0"/>
              <a:t>At the core of </a:t>
            </a:r>
            <a:r>
              <a:rPr lang="en-US" sz="1600" dirty="0" err="1"/>
              <a:t>SparkCrew's</a:t>
            </a:r>
            <a:r>
              <a:rPr lang="en-US" sz="1600" dirty="0"/>
              <a:t> mission lies a commitment to excellence, collaboration, and innovation. We pride ourselves on fostering long-term partnerships by understanding the distinct needs of every client and providing tailored solutions that drive success. Whether you're looking to streamline operations, enhance your customer experience, or embrace the latest technological advancements, </a:t>
            </a:r>
            <a:r>
              <a:rPr lang="en-US" sz="1600" dirty="0" err="1"/>
              <a:t>SparkCrew</a:t>
            </a:r>
            <a:r>
              <a:rPr lang="en-US" sz="1600" dirty="0"/>
              <a:t> is your trusted partner in growth.</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b="1" dirty="0">
                <a:latin typeface="Calibri" panose="020F0502020204030204" pitchFamily="34" charset="0"/>
                <a:cs typeface="Calibri" panose="020F0502020204030204" pitchFamily="34" charset="0"/>
                <a:sym typeface="+mn-ea"/>
              </a:rPr>
              <a:t>Job Role</a:t>
            </a:r>
            <a:r>
              <a:rPr lang="en-IN" altLang="en-US" dirty="0">
                <a:latin typeface="Calibri" panose="020F0502020204030204" pitchFamily="34" charset="0"/>
                <a:cs typeface="Calibri" panose="020F0502020204030204" pitchFamily="34" charset="0"/>
                <a:sym typeface="+mn-ea"/>
              </a:rPr>
              <a:t> : </a:t>
            </a:r>
            <a:r>
              <a:rPr lang="en-IN" altLang="en-US" b="1" dirty="0">
                <a:solidFill>
                  <a:schemeClr val="accent5"/>
                </a:solidFill>
                <a:latin typeface="Calibri" panose="020F0502020204030204" pitchFamily="34" charset="0"/>
                <a:cs typeface="Calibri" panose="020F0502020204030204" pitchFamily="34" charset="0"/>
                <a:sym typeface="+mn-ea"/>
              </a:rPr>
              <a:t>Web Development Intern</a:t>
            </a:r>
            <a:endParaRPr lang="en-US" b="1" dirty="0">
              <a:latin typeface="Calibri" panose="020F0502020204030204" pitchFamily="34" charset="0"/>
              <a:cs typeface="Calibri" panose="020F0502020204030204" pitchFamily="34" charset="0"/>
            </a:endParaRPr>
          </a:p>
          <a:p>
            <a:pPr marL="0" indent="0">
              <a:buNone/>
            </a:pPr>
            <a:r>
              <a:rPr lang="en-IN" altLang="en-US" sz="2000" b="1" dirty="0">
                <a:cs typeface="Calibri" panose="020F0502020204030204" pitchFamily="34" charset="0"/>
                <a:sym typeface="+mn-ea"/>
              </a:rPr>
              <a:t>Responsibilities :</a:t>
            </a:r>
            <a:r>
              <a:rPr lang="en-IN" altLang="en-US" sz="2000" dirty="0">
                <a:cs typeface="Calibri" panose="020F0502020204030204" pitchFamily="34" charset="0"/>
                <a:sym typeface="+mn-ea"/>
              </a:rPr>
              <a:t> </a:t>
            </a:r>
            <a:endParaRPr lang="en-US" altLang="en-US" sz="2000" dirty="0">
              <a:cs typeface="Calibri" panose="020F0502020204030204" pitchFamily="34" charset="0"/>
              <a:sym typeface="+mn-ea"/>
            </a:endParaRPr>
          </a:p>
          <a:p>
            <a:pPr marL="342900" indent="-342900"/>
            <a:r>
              <a:rPr lang="en-US" altLang="en-US" sz="1800" b="1" dirty="0">
                <a:cs typeface="Calibri" panose="020F0502020204030204" pitchFamily="34" charset="0"/>
                <a:sym typeface="+mn-ea"/>
              </a:rPr>
              <a:t>Front-End Development: </a:t>
            </a:r>
            <a:r>
              <a:rPr lang="en-US" altLang="en-US" sz="1800" dirty="0">
                <a:cs typeface="Calibri" panose="020F0502020204030204" pitchFamily="34" charset="0"/>
                <a:sym typeface="+mn-ea"/>
              </a:rPr>
              <a:t>Assist with building and maintaining the user interface using HTML, CSS, and JavaScript.</a:t>
            </a:r>
          </a:p>
          <a:p>
            <a:pPr marL="342900" indent="-342900"/>
            <a:r>
              <a:rPr lang="en-US" altLang="en-US" sz="1800" b="1" dirty="0">
                <a:cs typeface="Calibri" panose="020F0502020204030204" pitchFamily="34" charset="0"/>
                <a:sym typeface="+mn-ea"/>
              </a:rPr>
              <a:t>Back-End Development: </a:t>
            </a:r>
            <a:r>
              <a:rPr lang="en-US" altLang="en-US" sz="1800" dirty="0">
                <a:cs typeface="Calibri" panose="020F0502020204030204" pitchFamily="34" charset="0"/>
                <a:sym typeface="+mn-ea"/>
              </a:rPr>
              <a:t>Support back-end tasks like database management, server-side logic, and API integration.</a:t>
            </a:r>
            <a:endParaRPr lang="en-US" altLang="en-US" sz="1800" b="1" dirty="0">
              <a:cs typeface="Calibri" panose="020F0502020204030204" pitchFamily="34" charset="0"/>
              <a:sym typeface="+mn-ea"/>
            </a:endParaRPr>
          </a:p>
          <a:p>
            <a:pPr marL="342900" indent="-342900"/>
            <a:r>
              <a:rPr lang="en-US" altLang="en-US" sz="1800" b="1" dirty="0">
                <a:cs typeface="Calibri" panose="020F0502020204030204" pitchFamily="34" charset="0"/>
                <a:sym typeface="+mn-ea"/>
              </a:rPr>
              <a:t>Website Maintenance: </a:t>
            </a:r>
            <a:r>
              <a:rPr lang="en-US" altLang="en-US" sz="1800" dirty="0">
                <a:cs typeface="Calibri" panose="020F0502020204030204" pitchFamily="34" charset="0"/>
                <a:sym typeface="+mn-ea"/>
              </a:rPr>
              <a:t>Help debug, test, and ensure smooth website functionality.</a:t>
            </a:r>
            <a:endParaRPr lang="en-US" altLang="en-US" sz="1800" b="1" dirty="0">
              <a:cs typeface="Calibri" panose="020F0502020204030204" pitchFamily="34" charset="0"/>
              <a:sym typeface="+mn-ea"/>
            </a:endParaRPr>
          </a:p>
          <a:p>
            <a:pPr marL="342900" indent="-342900"/>
            <a:r>
              <a:rPr lang="en-US" altLang="en-US" sz="1800" b="1" dirty="0">
                <a:cs typeface="Calibri" panose="020F0502020204030204" pitchFamily="34" charset="0"/>
                <a:sym typeface="+mn-ea"/>
              </a:rPr>
              <a:t>Collaboration: </a:t>
            </a:r>
            <a:r>
              <a:rPr lang="en-US" altLang="en-US" sz="1800" dirty="0">
                <a:cs typeface="Calibri" panose="020F0502020204030204" pitchFamily="34" charset="0"/>
                <a:sym typeface="+mn-ea"/>
              </a:rPr>
              <a:t>Work with design and development teams to ensure user-friendly and responsive websites.</a:t>
            </a:r>
          </a:p>
          <a:p>
            <a:pPr marL="342900" indent="-342900"/>
            <a:r>
              <a:rPr lang="en-US" altLang="en-US" sz="1800" b="1" dirty="0">
                <a:cs typeface="Calibri" panose="020F0502020204030204" pitchFamily="34" charset="0"/>
                <a:sym typeface="+mn-ea"/>
              </a:rPr>
              <a:t>Code Optimization: </a:t>
            </a:r>
            <a:r>
              <a:rPr lang="en-US" altLang="en-US" sz="1800" dirty="0">
                <a:cs typeface="Calibri" panose="020F0502020204030204" pitchFamily="34" charset="0"/>
                <a:sym typeface="+mn-ea"/>
              </a:rPr>
              <a:t>Assist in optimizing code for better performance and scalability.</a:t>
            </a:r>
          </a:p>
          <a:p>
            <a:pPr marL="342900" indent="-342900"/>
            <a:r>
              <a:rPr lang="en-US" altLang="en-US" sz="1800" b="1" dirty="0">
                <a:cs typeface="Calibri" panose="020F0502020204030204" pitchFamily="34" charset="0"/>
                <a:sym typeface="+mn-ea"/>
              </a:rPr>
              <a:t>Learning New Technologies: </a:t>
            </a:r>
            <a:r>
              <a:rPr lang="en-US" altLang="en-US" sz="1800" dirty="0">
                <a:cs typeface="Calibri" panose="020F0502020204030204" pitchFamily="34" charset="0"/>
                <a:sym typeface="+mn-ea"/>
              </a:rPr>
              <a:t>Stay updated and apply emerging web technologies to improve skills and contribute to projects.</a:t>
            </a:r>
            <a:endParaRPr lang="en-IN" altLang="en-US" sz="1800" dirty="0"/>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dirty="0" err="1">
                <a:latin typeface="Times New Roman" panose="02020603050405020304" pitchFamily="18" charset="0"/>
                <a:cs typeface="Times New Roman" panose="02020603050405020304" pitchFamily="18" charset="0"/>
              </a:rPr>
              <a:t>Sparkcrew’s</a:t>
            </a:r>
            <a:r>
              <a:rPr lang="en-US" dirty="0">
                <a:latin typeface="Times New Roman" panose="02020603050405020304" pitchFamily="18" charset="0"/>
                <a:cs typeface="Times New Roman" panose="02020603050405020304" pitchFamily="18" charset="0"/>
              </a:rPr>
              <a:t> Tech Team is dedicated to delivering innovative and efficient solutions for service-based industries. Each team member brings specialized expertise in front-end, back-end, and full-stack development, ensuring the creation of scalable, secure, and high-performance systems. With a focus on optimizing client-facing platforms and internal processes, the team works collaboratively to provide seamless, reliable, and customized solutions that meet the diverse needs of service-oriented businesses.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Adapting to New Technologies.</a:t>
            </a:r>
          </a:p>
          <a:p>
            <a:r>
              <a:rPr lang="en-IN" dirty="0">
                <a:latin typeface="Times New Roman" panose="02020603050405020304" pitchFamily="18" charset="0"/>
                <a:cs typeface="Times New Roman" panose="02020603050405020304" pitchFamily="18" charset="0"/>
              </a:rPr>
              <a:t>Project Complexity.</a:t>
            </a:r>
          </a:p>
          <a:p>
            <a:r>
              <a:rPr lang="en-IN" dirty="0">
                <a:latin typeface="Times New Roman" panose="02020603050405020304" pitchFamily="18" charset="0"/>
                <a:cs typeface="Times New Roman" panose="02020603050405020304" pitchFamily="18" charset="0"/>
              </a:rPr>
              <a:t>Navigating Office Culture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342900" indent="-342900">
              <a:buFont typeface="+mj-lt"/>
              <a:buAutoNum type="arabicPeriod"/>
            </a:pPr>
            <a:r>
              <a:rPr lang="en-US" sz="1800" b="1" dirty="0"/>
              <a:t>Learning &amp; Development:</a:t>
            </a:r>
            <a:r>
              <a:rPr lang="en-US" sz="1800" dirty="0"/>
              <a:t> Gain hands-on experience with front-end and back-end technologies, frameworks, and tools used by the company.</a:t>
            </a:r>
          </a:p>
          <a:p>
            <a:pPr marL="342900" indent="-342900">
              <a:buFont typeface="+mj-lt"/>
              <a:buAutoNum type="arabicPeriod"/>
            </a:pPr>
            <a:endParaRPr lang="en-US" sz="1800" b="1" dirty="0"/>
          </a:p>
          <a:p>
            <a:pPr marL="342900" indent="-342900">
              <a:buFont typeface="+mj-lt"/>
              <a:buAutoNum type="arabicPeriod"/>
            </a:pPr>
            <a:r>
              <a:rPr lang="en-US" sz="1800" b="1" dirty="0"/>
              <a:t>Website Maintenance:</a:t>
            </a:r>
            <a:r>
              <a:rPr lang="en-US" sz="1800" dirty="0"/>
              <a:t> Assist in updating, testing, and debugging websites to ensure functionality and performance.</a:t>
            </a:r>
          </a:p>
          <a:p>
            <a:pPr marL="342900" indent="-342900">
              <a:buFont typeface="+mj-lt"/>
              <a:buAutoNum type="arabicPeriod"/>
            </a:pPr>
            <a:endParaRPr lang="en-US" sz="1800" b="1" dirty="0"/>
          </a:p>
          <a:p>
            <a:pPr marL="342900" indent="-342900">
              <a:buFont typeface="+mj-lt"/>
              <a:buAutoNum type="arabicPeriod"/>
            </a:pPr>
            <a:r>
              <a:rPr lang="en-US" sz="1800" b="1" dirty="0"/>
              <a:t>Feature Implementation:</a:t>
            </a:r>
            <a:r>
              <a:rPr lang="en-US" sz="1800" dirty="0"/>
              <a:t> Contribute to the development of new features and functionalities for websites and web applications.</a:t>
            </a:r>
          </a:p>
          <a:p>
            <a:pPr marL="342900" indent="-342900">
              <a:buFont typeface="+mj-lt"/>
              <a:buAutoNum type="arabicPeriod"/>
            </a:pPr>
            <a:endParaRPr lang="en-US" sz="1800" b="1" dirty="0"/>
          </a:p>
          <a:p>
            <a:pPr marL="342900" indent="-342900">
              <a:buFont typeface="+mj-lt"/>
              <a:buAutoNum type="arabicPeriod"/>
            </a:pPr>
            <a:r>
              <a:rPr lang="en-US" sz="1800" b="1" dirty="0"/>
              <a:t>Code Optimization:</a:t>
            </a:r>
            <a:r>
              <a:rPr lang="en-US" sz="1800" dirty="0"/>
              <a:t> Assist in optimizing code for better performance, scalability, and user experience.</a:t>
            </a:r>
          </a:p>
          <a:p>
            <a:pPr marL="342900" indent="-342900">
              <a:buFont typeface="+mj-lt"/>
              <a:buAutoNum type="arabicPeriod"/>
            </a:pPr>
            <a:endParaRPr lang="en-US" sz="1800" dirty="0"/>
          </a:p>
          <a:p>
            <a:pPr marL="342900" indent="-342900">
              <a:buFont typeface="+mj-lt"/>
              <a:buAutoNum type="arabicPeriod"/>
            </a:pPr>
            <a:r>
              <a:rPr lang="en-US" sz="1800" b="1" dirty="0"/>
              <a:t>Documentation:</a:t>
            </a:r>
            <a:r>
              <a:rPr lang="en-US" sz="1800" dirty="0"/>
              <a:t> Document code, processes, and technical specifications for future reference and team collaboration.</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b="1" dirty="0"/>
              <a:t>Literature Review: Web Development Internship at Spark Crew Innovations</a:t>
            </a:r>
            <a:endParaRPr lang="en-US" dirty="0"/>
          </a:p>
          <a:p>
            <a:r>
              <a:rPr lang="en-US" sz="2400" dirty="0"/>
              <a:t>Web development plays a crucial role in modern businesses, enabling seamless digital experiences. As an intern at Spark Crew Innovations, the role involves working with cutting-edge technologies like React.js, Next.js, Tailwind CSS, Node.js, and Firebase. Industry best practices focus on responsive design, performance optimization, security, and maintainable code. Interns gain hands-on experience in frontend and backend development, debugging, and collaboration. This internship fosters practical learning, preparing individuals for professional roles in web development by applying emerging technologies and best practices to build high-quality web applications.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7"/>
            <a:ext cx="10515600" cy="4058194"/>
          </a:xfrm>
        </p:spPr>
        <p:txBody>
          <a:bodyPr/>
          <a:lstStyle/>
          <a:p>
            <a:r>
              <a:rPr lang="en-US" sz="1800" dirty="0"/>
              <a:t>The proposed system focuses on developing scalable, responsive, and secure web applications by integrating modern frameworks and best practices. The system architecture follows a modular design, ensuring maintainability and reusability. Key aspects include:</a:t>
            </a:r>
          </a:p>
          <a:p>
            <a:r>
              <a:rPr lang="en-US" sz="1800" b="1" dirty="0"/>
              <a:t>Frontend Development:</a:t>
            </a:r>
            <a:r>
              <a:rPr lang="en-US" sz="1800" dirty="0"/>
              <a:t> Using React.js and Next.js for dynamic and interactive user interfaces with optimized performance.</a:t>
            </a:r>
          </a:p>
          <a:p>
            <a:r>
              <a:rPr lang="en-US" sz="1800" b="1" dirty="0"/>
              <a:t>Backend Development:</a:t>
            </a:r>
            <a:r>
              <a:rPr lang="en-US" sz="1800" dirty="0"/>
              <a:t> Implementing Node.js with Express.js for efficient server-side logic and API management.</a:t>
            </a:r>
          </a:p>
          <a:p>
            <a:r>
              <a:rPr lang="en-US" sz="1800" b="1" dirty="0"/>
              <a:t>Database Integration:</a:t>
            </a:r>
            <a:r>
              <a:rPr lang="en-US" sz="1800" dirty="0"/>
              <a:t> Leveraging Firebase and PostgreSQL for real-time data management and structured storage.</a:t>
            </a:r>
          </a:p>
          <a:p>
            <a:r>
              <a:rPr lang="en-US" sz="1800" b="1" dirty="0"/>
              <a:t>Security Measures:</a:t>
            </a:r>
            <a:r>
              <a:rPr lang="en-US" sz="1800" dirty="0"/>
              <a:t> Applying authentication methods like JWT and OAuth, along with encryption techniques to safeguard user data.</a:t>
            </a:r>
          </a:p>
          <a:p>
            <a:r>
              <a:rPr lang="en-US" sz="1800" b="1" dirty="0"/>
              <a:t>Deployment &amp; Version Control:</a:t>
            </a:r>
            <a:r>
              <a:rPr lang="en-US" sz="1800" dirty="0"/>
              <a:t> Utilizing GitHub for collaboration, Docker for containerization, and CI/CD pipelines for automated deployment.</a:t>
            </a:r>
          </a:p>
          <a:p>
            <a:r>
              <a:rPr lang="en-US" sz="1800" dirty="0"/>
              <a:t>This system ensures high performance, accessibility, and security, aligning with industry standards to deliver seamless web experiences.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7695</TotalTime>
  <Words>1361</Words>
  <Application>Microsoft Office PowerPoint</Application>
  <PresentationFormat>Widescreen</PresentationFormat>
  <Paragraphs>137</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ADMIN</cp:lastModifiedBy>
  <cp:revision>915</cp:revision>
  <cp:lastPrinted>2018-07-24T06:37:20Z</cp:lastPrinted>
  <dcterms:created xsi:type="dcterms:W3CDTF">2018-06-07T04:06:17Z</dcterms:created>
  <dcterms:modified xsi:type="dcterms:W3CDTF">2025-05-15T15:22:08Z</dcterms:modified>
</cp:coreProperties>
</file>