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2" r:id="rId3"/>
    <p:sldId id="308" r:id="rId4"/>
    <p:sldId id="310" r:id="rId5"/>
    <p:sldId id="353" r:id="rId6"/>
    <p:sldId id="354" r:id="rId7"/>
    <p:sldId id="351" r:id="rId8"/>
    <p:sldId id="35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99"/>
    <a:srgbClr val="FF9933"/>
    <a:srgbClr val="B2B2B2"/>
    <a:srgbClr val="5F5F5F"/>
    <a:srgbClr val="DDDDDD"/>
    <a:srgbClr val="FEFEFE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7" autoAdjust="0"/>
  </p:normalViewPr>
  <p:slideViewPr>
    <p:cSldViewPr>
      <p:cViewPr>
        <p:scale>
          <a:sx n="75" d="100"/>
          <a:sy n="75" d="100"/>
        </p:scale>
        <p:origin x="169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"/>
    </p:cViewPr>
  </p:sorter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E5082-EA6A-437F-BB94-A4FF1537E3E1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EA9C-CCE2-4771-BD60-B7BA3E7E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89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5AEA-DAAB-4D6E-BA36-AE3BBDE00F6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99EF3-0A30-409E-BC85-2C1A6A20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Freeform 409"/>
          <p:cNvSpPr>
            <a:spLocks/>
          </p:cNvSpPr>
          <p:nvPr/>
        </p:nvSpPr>
        <p:spPr bwMode="hidden">
          <a:xfrm>
            <a:off x="0" y="1981200"/>
            <a:ext cx="4257675" cy="2068513"/>
          </a:xfrm>
          <a:custGeom>
            <a:avLst/>
            <a:gdLst>
              <a:gd name="T0" fmla="*/ 0 w 2682"/>
              <a:gd name="T1" fmla="*/ 0 h 1303"/>
              <a:gd name="T2" fmla="*/ 1109 w 2682"/>
              <a:gd name="T3" fmla="*/ 196 h 1303"/>
              <a:gd name="T4" fmla="*/ 2006 w 2682"/>
              <a:gd name="T5" fmla="*/ 975 h 1303"/>
              <a:gd name="T6" fmla="*/ 2666 w 2682"/>
              <a:gd name="T7" fmla="*/ 1296 h 1303"/>
              <a:gd name="T8" fmla="*/ 1911 w 2682"/>
              <a:gd name="T9" fmla="*/ 1015 h 1303"/>
              <a:gd name="T10" fmla="*/ 1111 w 2682"/>
              <a:gd name="T11" fmla="*/ 460 h 1303"/>
              <a:gd name="T12" fmla="*/ 9 w 2682"/>
              <a:gd name="T13" fmla="*/ 446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2" h="1303">
                <a:moveTo>
                  <a:pt x="0" y="0"/>
                </a:moveTo>
                <a:cubicBezTo>
                  <a:pt x="185" y="34"/>
                  <a:pt x="775" y="34"/>
                  <a:pt x="1109" y="196"/>
                </a:cubicBezTo>
                <a:cubicBezTo>
                  <a:pt x="1443" y="358"/>
                  <a:pt x="1747" y="792"/>
                  <a:pt x="2006" y="975"/>
                </a:cubicBezTo>
                <a:cubicBezTo>
                  <a:pt x="2265" y="1158"/>
                  <a:pt x="2682" y="1289"/>
                  <a:pt x="2666" y="1296"/>
                </a:cubicBezTo>
                <a:cubicBezTo>
                  <a:pt x="2650" y="1303"/>
                  <a:pt x="2170" y="1154"/>
                  <a:pt x="1911" y="1015"/>
                </a:cubicBezTo>
                <a:cubicBezTo>
                  <a:pt x="1652" y="876"/>
                  <a:pt x="1428" y="555"/>
                  <a:pt x="1111" y="460"/>
                </a:cubicBezTo>
                <a:cubicBezTo>
                  <a:pt x="794" y="365"/>
                  <a:pt x="238" y="449"/>
                  <a:pt x="9" y="446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5" name="Freeform 403"/>
          <p:cNvSpPr>
            <a:spLocks/>
          </p:cNvSpPr>
          <p:nvPr/>
        </p:nvSpPr>
        <p:spPr bwMode="hidden">
          <a:xfrm>
            <a:off x="-11113" y="0"/>
            <a:ext cx="5145088" cy="4338638"/>
          </a:xfrm>
          <a:custGeom>
            <a:avLst/>
            <a:gdLst>
              <a:gd name="T0" fmla="*/ 7 w 3241"/>
              <a:gd name="T1" fmla="*/ 0 h 2733"/>
              <a:gd name="T2" fmla="*/ 1552 w 3241"/>
              <a:gd name="T3" fmla="*/ 847 h 2733"/>
              <a:gd name="T4" fmla="*/ 2365 w 3241"/>
              <a:gd name="T5" fmla="*/ 2148 h 2733"/>
              <a:gd name="T6" fmla="*/ 3098 w 3241"/>
              <a:gd name="T7" fmla="*/ 2664 h 2733"/>
              <a:gd name="T8" fmla="*/ 2197 w 3241"/>
              <a:gd name="T9" fmla="*/ 2247 h 2733"/>
              <a:gd name="T10" fmla="*/ 1274 w 3241"/>
              <a:gd name="T11" fmla="*/ 1288 h 2733"/>
              <a:gd name="T12" fmla="*/ 0 w 3241"/>
              <a:gd name="T13" fmla="*/ 901 h 2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1" h="2733">
                <a:moveTo>
                  <a:pt x="7" y="0"/>
                </a:moveTo>
                <a:cubicBezTo>
                  <a:pt x="265" y="141"/>
                  <a:pt x="1159" y="489"/>
                  <a:pt x="1552" y="847"/>
                </a:cubicBezTo>
                <a:cubicBezTo>
                  <a:pt x="1945" y="1205"/>
                  <a:pt x="2107" y="1845"/>
                  <a:pt x="2365" y="2148"/>
                </a:cubicBezTo>
                <a:cubicBezTo>
                  <a:pt x="2623" y="2451"/>
                  <a:pt x="3126" y="2648"/>
                  <a:pt x="3098" y="2664"/>
                </a:cubicBezTo>
                <a:cubicBezTo>
                  <a:pt x="3241" y="2733"/>
                  <a:pt x="2487" y="2487"/>
                  <a:pt x="2197" y="2247"/>
                </a:cubicBezTo>
                <a:cubicBezTo>
                  <a:pt x="1893" y="2018"/>
                  <a:pt x="1640" y="1512"/>
                  <a:pt x="1274" y="1288"/>
                </a:cubicBezTo>
                <a:cubicBezTo>
                  <a:pt x="927" y="1034"/>
                  <a:pt x="265" y="982"/>
                  <a:pt x="0" y="901"/>
                </a:cubicBezTo>
              </a:path>
            </a:pathLst>
          </a:custGeom>
          <a:gradFill rotWithShape="1">
            <a:gsLst>
              <a:gs pos="0">
                <a:srgbClr val="FFFFFF">
                  <a:alpha val="21001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6" name="Freeform 404"/>
          <p:cNvSpPr>
            <a:spLocks/>
          </p:cNvSpPr>
          <p:nvPr/>
        </p:nvSpPr>
        <p:spPr bwMode="hidden">
          <a:xfrm>
            <a:off x="3581400" y="0"/>
            <a:ext cx="2522538" cy="4613275"/>
          </a:xfrm>
          <a:custGeom>
            <a:avLst/>
            <a:gdLst>
              <a:gd name="T0" fmla="*/ 0 w 1589"/>
              <a:gd name="T1" fmla="*/ 12 h 2906"/>
              <a:gd name="T2" fmla="*/ 959 w 1589"/>
              <a:gd name="T3" fmla="*/ 1027 h 2906"/>
              <a:gd name="T4" fmla="*/ 1153 w 1589"/>
              <a:gd name="T5" fmla="*/ 2216 h 2906"/>
              <a:gd name="T6" fmla="*/ 1589 w 1589"/>
              <a:gd name="T7" fmla="*/ 2905 h 2906"/>
              <a:gd name="T8" fmla="*/ 1302 w 1589"/>
              <a:gd name="T9" fmla="*/ 2209 h 2906"/>
              <a:gd name="T10" fmla="*/ 1399 w 1589"/>
              <a:gd name="T11" fmla="*/ 994 h 2906"/>
              <a:gd name="T12" fmla="*/ 876 w 1589"/>
              <a:gd name="T13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9" h="2906">
                <a:moveTo>
                  <a:pt x="0" y="12"/>
                </a:moveTo>
                <a:cubicBezTo>
                  <a:pt x="160" y="181"/>
                  <a:pt x="767" y="660"/>
                  <a:pt x="959" y="1027"/>
                </a:cubicBezTo>
                <a:cubicBezTo>
                  <a:pt x="1151" y="1394"/>
                  <a:pt x="1048" y="1903"/>
                  <a:pt x="1153" y="2216"/>
                </a:cubicBezTo>
                <a:cubicBezTo>
                  <a:pt x="1258" y="2529"/>
                  <a:pt x="1564" y="2906"/>
                  <a:pt x="1589" y="2905"/>
                </a:cubicBezTo>
                <a:cubicBezTo>
                  <a:pt x="1554" y="2859"/>
                  <a:pt x="1334" y="2527"/>
                  <a:pt x="1302" y="2209"/>
                </a:cubicBezTo>
                <a:cubicBezTo>
                  <a:pt x="1270" y="1891"/>
                  <a:pt x="1470" y="1362"/>
                  <a:pt x="1399" y="994"/>
                </a:cubicBezTo>
                <a:cubicBezTo>
                  <a:pt x="1328" y="626"/>
                  <a:pt x="985" y="207"/>
                  <a:pt x="876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7" name="Freeform 405"/>
          <p:cNvSpPr>
            <a:spLocks/>
          </p:cNvSpPr>
          <p:nvPr/>
        </p:nvSpPr>
        <p:spPr bwMode="hidden">
          <a:xfrm>
            <a:off x="6294438" y="1366838"/>
            <a:ext cx="2849562" cy="3324225"/>
          </a:xfrm>
          <a:custGeom>
            <a:avLst/>
            <a:gdLst>
              <a:gd name="T0" fmla="*/ 1788 w 1795"/>
              <a:gd name="T1" fmla="*/ 0 h 2094"/>
              <a:gd name="T2" fmla="*/ 1795 w 1795"/>
              <a:gd name="T3" fmla="*/ 1185 h 2094"/>
              <a:gd name="T4" fmla="*/ 453 w 1795"/>
              <a:gd name="T5" fmla="*/ 1409 h 2094"/>
              <a:gd name="T6" fmla="*/ 13 w 1795"/>
              <a:gd name="T7" fmla="*/ 2080 h 2094"/>
              <a:gd name="T8" fmla="*/ 501 w 1795"/>
              <a:gd name="T9" fmla="*/ 1145 h 2094"/>
              <a:gd name="T10" fmla="*/ 1781 w 1795"/>
              <a:gd name="T11" fmla="*/ 13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5" h="2094">
                <a:moveTo>
                  <a:pt x="1788" y="0"/>
                </a:moveTo>
                <a:lnTo>
                  <a:pt x="1795" y="1185"/>
                </a:lnTo>
                <a:cubicBezTo>
                  <a:pt x="1504" y="1538"/>
                  <a:pt x="746" y="1250"/>
                  <a:pt x="453" y="1409"/>
                </a:cubicBezTo>
                <a:cubicBezTo>
                  <a:pt x="156" y="1558"/>
                  <a:pt x="13" y="2094"/>
                  <a:pt x="13" y="2080"/>
                </a:cubicBezTo>
                <a:cubicBezTo>
                  <a:pt x="13" y="2066"/>
                  <a:pt x="0" y="1389"/>
                  <a:pt x="501" y="1145"/>
                </a:cubicBezTo>
                <a:cubicBezTo>
                  <a:pt x="1002" y="901"/>
                  <a:pt x="1619" y="860"/>
                  <a:pt x="1781" y="13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9" name="Freeform 407"/>
          <p:cNvSpPr>
            <a:spLocks/>
          </p:cNvSpPr>
          <p:nvPr/>
        </p:nvSpPr>
        <p:spPr bwMode="hidden">
          <a:xfrm>
            <a:off x="5562600" y="-22225"/>
            <a:ext cx="3290888" cy="4702175"/>
          </a:xfrm>
          <a:custGeom>
            <a:avLst/>
            <a:gdLst>
              <a:gd name="T0" fmla="*/ 0 w 2073"/>
              <a:gd name="T1" fmla="*/ 8 h 2962"/>
              <a:gd name="T2" fmla="*/ 392 w 2073"/>
              <a:gd name="T3" fmla="*/ 997 h 2962"/>
              <a:gd name="T4" fmla="*/ 203 w 2073"/>
              <a:gd name="T5" fmla="*/ 2149 h 2962"/>
              <a:gd name="T6" fmla="*/ 399 w 2073"/>
              <a:gd name="T7" fmla="*/ 2955 h 2962"/>
              <a:gd name="T8" fmla="*/ 514 w 2073"/>
              <a:gd name="T9" fmla="*/ 2108 h 2962"/>
              <a:gd name="T10" fmla="*/ 1273 w 2073"/>
              <a:gd name="T11" fmla="*/ 1410 h 2962"/>
              <a:gd name="T12" fmla="*/ 1883 w 2073"/>
              <a:gd name="T13" fmla="*/ 739 h 2962"/>
              <a:gd name="T14" fmla="*/ 2073 w 2073"/>
              <a:gd name="T15" fmla="*/ 0 h 2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3" h="2962">
                <a:moveTo>
                  <a:pt x="0" y="8"/>
                </a:moveTo>
                <a:cubicBezTo>
                  <a:pt x="65" y="173"/>
                  <a:pt x="358" y="640"/>
                  <a:pt x="392" y="997"/>
                </a:cubicBezTo>
                <a:cubicBezTo>
                  <a:pt x="426" y="1354"/>
                  <a:pt x="202" y="1823"/>
                  <a:pt x="203" y="2149"/>
                </a:cubicBezTo>
                <a:cubicBezTo>
                  <a:pt x="204" y="2475"/>
                  <a:pt x="347" y="2962"/>
                  <a:pt x="399" y="2955"/>
                </a:cubicBezTo>
                <a:cubicBezTo>
                  <a:pt x="399" y="2962"/>
                  <a:pt x="389" y="2371"/>
                  <a:pt x="514" y="2108"/>
                </a:cubicBezTo>
                <a:cubicBezTo>
                  <a:pt x="660" y="1851"/>
                  <a:pt x="901" y="1728"/>
                  <a:pt x="1273" y="1410"/>
                </a:cubicBezTo>
                <a:cubicBezTo>
                  <a:pt x="1645" y="1092"/>
                  <a:pt x="1750" y="974"/>
                  <a:pt x="1883" y="739"/>
                </a:cubicBezTo>
                <a:cubicBezTo>
                  <a:pt x="2016" y="504"/>
                  <a:pt x="2034" y="154"/>
                  <a:pt x="2073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7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60" name="Picture 388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0"/>
          <a:stretch>
            <a:fillRect/>
          </a:stretch>
        </p:blipFill>
        <p:spPr bwMode="gray">
          <a:xfrm>
            <a:off x="0" y="2971800"/>
            <a:ext cx="9144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1" name="Rectangle 249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561975" y="434975"/>
            <a:ext cx="7772400" cy="1470025"/>
          </a:xfrm>
          <a:effectLst>
            <a:outerShdw dist="35921" dir="2700000" algn="ctr" rotWithShape="0">
              <a:schemeClr val="bg2">
                <a:alpha val="10001"/>
              </a:schemeClr>
            </a:outerShdw>
          </a:effectLst>
        </p:spPr>
        <p:txBody>
          <a:bodyPr/>
          <a:lstStyle>
            <a:lvl1pPr>
              <a:defRPr sz="5400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ru-RU" altLang="en-US" noProof="0" dirty="0" smtClean="0"/>
              <a:t>Курсовой проект </a:t>
            </a:r>
            <a:br>
              <a:rPr lang="ru-RU" altLang="en-US" noProof="0" dirty="0" smtClean="0"/>
            </a:br>
            <a:r>
              <a:rPr lang="ru-RU" altLang="en-US" noProof="0" dirty="0" smtClean="0"/>
              <a:t>«Разработка модели для опредения пеше</a:t>
            </a:r>
            <a:endParaRPr lang="en-US" altLang="en-US" noProof="0" dirty="0" smtClean="0"/>
          </a:p>
        </p:txBody>
      </p:sp>
      <p:sp>
        <p:nvSpPr>
          <p:cNvPr id="3322" name="Rectangle 250"/>
          <p:cNvSpPr>
            <a:spLocks noGrp="1" noChangeArrowheads="1"/>
          </p:cNvSpPr>
          <p:nvPr>
            <p:ph type="subTitle" sz="quarter" idx="1" hasCustomPrompt="1"/>
          </p:nvPr>
        </p:nvSpPr>
        <p:spPr bwMode="gray">
          <a:xfrm>
            <a:off x="561975" y="3386932"/>
            <a:ext cx="64008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ru-RU" altLang="en-US" noProof="0" dirty="0" smtClean="0"/>
              <a:t>Определение пешеходов</a:t>
            </a:r>
            <a:endParaRPr lang="en-US" altLang="en-US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590800" y="6477000"/>
            <a:ext cx="2133600" cy="24447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28600" y="6461125"/>
            <a:ext cx="1524000" cy="24447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905000" y="6477000"/>
            <a:ext cx="533400" cy="244475"/>
          </a:xfr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B93E5269-32B2-40D4-81F5-32715150B2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334" name="Text Box 262"/>
          <p:cNvSpPr txBox="1">
            <a:spLocks noChangeArrowheads="1"/>
          </p:cNvSpPr>
          <p:nvPr/>
        </p:nvSpPr>
        <p:spPr bwMode="gray">
          <a:xfrm>
            <a:off x="5029200" y="136525"/>
            <a:ext cx="396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000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Kyivstar</a:t>
            </a:r>
            <a:r>
              <a:rPr lang="en-US" altLang="en-US" sz="2000" dirty="0" smtClean="0">
                <a:solidFill>
                  <a:srgbClr val="FFFFFF"/>
                </a:solidFill>
                <a:latin typeface="Verdana" panose="020B0604030504040204" pitchFamily="34" charset="0"/>
              </a:rPr>
              <a:t> Big Data School</a:t>
            </a:r>
            <a:endParaRPr lang="en-US" altLang="en-US" sz="2000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22D72-9018-46DE-A619-55A5D9C423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521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8D07C-59D5-4B9D-AFC7-E7C358D3F8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467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62200" y="64579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61125"/>
            <a:ext cx="1752600" cy="244475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64770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fld id="{0A99D291-C937-4D0C-A33A-4C0FC62F87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43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61126"/>
            <a:ext cx="2133600" cy="2413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en-US" smtClean="0"/>
              <a:t>Kyivstar Big Data School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75497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B12C1-5ED2-4453-A9C4-50B04E5C11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468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20DD3-A314-4C34-B8C8-5315D86859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818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060C4-EE27-4C13-B2FD-BB902B17B9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015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483CE-F990-4401-934B-932DC65940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56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99F3E-E8BD-4204-8E03-24237867DE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02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AAD4C-4E1C-466B-AFF4-B8625665B1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0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6C39-2CF4-4593-8862-2F20A84A75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62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roup 214"/>
          <p:cNvGrpSpPr>
            <a:grpSpLocks/>
          </p:cNvGrpSpPr>
          <p:nvPr/>
        </p:nvGrpSpPr>
        <p:grpSpPr bwMode="auto">
          <a:xfrm>
            <a:off x="-31750" y="-22225"/>
            <a:ext cx="9197975" cy="6907213"/>
            <a:chOff x="-20" y="-14"/>
            <a:chExt cx="5794" cy="4351"/>
          </a:xfrm>
        </p:grpSpPr>
        <p:sp>
          <p:nvSpPr>
            <p:cNvPr id="1230" name="Freeform 206"/>
            <p:cNvSpPr>
              <a:spLocks/>
            </p:cNvSpPr>
            <p:nvPr userDrawn="1"/>
          </p:nvSpPr>
          <p:spPr bwMode="hidden">
            <a:xfrm>
              <a:off x="0" y="2400"/>
              <a:ext cx="4303" cy="1464"/>
            </a:xfrm>
            <a:custGeom>
              <a:avLst/>
              <a:gdLst>
                <a:gd name="T0" fmla="*/ 0 w 4303"/>
                <a:gd name="T1" fmla="*/ 100 h 1464"/>
                <a:gd name="T2" fmla="*/ 1283 w 4303"/>
                <a:gd name="T3" fmla="*/ 266 h 1464"/>
                <a:gd name="T4" fmla="*/ 2711 w 4303"/>
                <a:gd name="T5" fmla="*/ 1117 h 1464"/>
                <a:gd name="T6" fmla="*/ 3429 w 4303"/>
                <a:gd name="T7" fmla="*/ 1368 h 1464"/>
                <a:gd name="T8" fmla="*/ 4215 w 4303"/>
                <a:gd name="T9" fmla="*/ 1429 h 1464"/>
                <a:gd name="T10" fmla="*/ 3409 w 4303"/>
                <a:gd name="T11" fmla="*/ 1395 h 1464"/>
                <a:gd name="T12" fmla="*/ 2663 w 4303"/>
                <a:gd name="T13" fmla="*/ 1192 h 1464"/>
                <a:gd name="T14" fmla="*/ 1340 w 4303"/>
                <a:gd name="T15" fmla="*/ 570 h 1464"/>
                <a:gd name="T16" fmla="*/ 15 w 4303"/>
                <a:gd name="T17" fmla="*/ 77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3" h="1464">
                  <a:moveTo>
                    <a:pt x="0" y="100"/>
                  </a:moveTo>
                  <a:cubicBezTo>
                    <a:pt x="576" y="0"/>
                    <a:pt x="837" y="95"/>
                    <a:pt x="1283" y="266"/>
                  </a:cubicBezTo>
                  <a:cubicBezTo>
                    <a:pt x="1735" y="435"/>
                    <a:pt x="2353" y="933"/>
                    <a:pt x="2711" y="1117"/>
                  </a:cubicBezTo>
                  <a:cubicBezTo>
                    <a:pt x="3069" y="1301"/>
                    <a:pt x="3178" y="1316"/>
                    <a:pt x="3429" y="1368"/>
                  </a:cubicBezTo>
                  <a:cubicBezTo>
                    <a:pt x="3680" y="1420"/>
                    <a:pt x="4218" y="1424"/>
                    <a:pt x="4215" y="1429"/>
                  </a:cubicBezTo>
                  <a:cubicBezTo>
                    <a:pt x="4303" y="1464"/>
                    <a:pt x="3671" y="1434"/>
                    <a:pt x="3409" y="1395"/>
                  </a:cubicBezTo>
                  <a:cubicBezTo>
                    <a:pt x="3150" y="1356"/>
                    <a:pt x="3008" y="1330"/>
                    <a:pt x="2663" y="1192"/>
                  </a:cubicBezTo>
                  <a:cubicBezTo>
                    <a:pt x="2320" y="1033"/>
                    <a:pt x="2031" y="841"/>
                    <a:pt x="1340" y="570"/>
                  </a:cubicBezTo>
                  <a:cubicBezTo>
                    <a:pt x="649" y="298"/>
                    <a:pt x="173" y="657"/>
                    <a:pt x="15" y="770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5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/>
            </p:cNvSpPr>
            <p:nvPr userDrawn="1"/>
          </p:nvSpPr>
          <p:spPr bwMode="hidden">
            <a:xfrm>
              <a:off x="0" y="1968"/>
              <a:ext cx="3102" cy="1714"/>
            </a:xfrm>
            <a:custGeom>
              <a:avLst/>
              <a:gdLst>
                <a:gd name="T0" fmla="*/ 7 w 3102"/>
                <a:gd name="T1" fmla="*/ 0 h 1864"/>
                <a:gd name="T2" fmla="*/ 1389 w 3102"/>
                <a:gd name="T3" fmla="*/ 561 h 1864"/>
                <a:gd name="T4" fmla="*/ 2067 w 3102"/>
                <a:gd name="T5" fmla="*/ 1089 h 1864"/>
                <a:gd name="T6" fmla="*/ 2846 w 3102"/>
                <a:gd name="T7" fmla="*/ 1692 h 1864"/>
                <a:gd name="T8" fmla="*/ 2846 w 3102"/>
                <a:gd name="T9" fmla="*/ 1699 h 1864"/>
                <a:gd name="T10" fmla="*/ 1308 w 3102"/>
                <a:gd name="T11" fmla="*/ 703 h 1864"/>
                <a:gd name="T12" fmla="*/ 7 w 3102"/>
                <a:gd name="T13" fmla="*/ 442 h 1864"/>
                <a:gd name="T14" fmla="*/ 0 w 3102"/>
                <a:gd name="T15" fmla="*/ 5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2" h="1864">
                  <a:moveTo>
                    <a:pt x="7" y="0"/>
                  </a:moveTo>
                  <a:cubicBezTo>
                    <a:pt x="457" y="100"/>
                    <a:pt x="1064" y="324"/>
                    <a:pt x="1389" y="561"/>
                  </a:cubicBezTo>
                  <a:cubicBezTo>
                    <a:pt x="1714" y="798"/>
                    <a:pt x="1824" y="901"/>
                    <a:pt x="2067" y="1089"/>
                  </a:cubicBezTo>
                  <a:cubicBezTo>
                    <a:pt x="2310" y="1277"/>
                    <a:pt x="2716" y="1590"/>
                    <a:pt x="2846" y="1692"/>
                  </a:cubicBezTo>
                  <a:cubicBezTo>
                    <a:pt x="2976" y="1794"/>
                    <a:pt x="3102" y="1864"/>
                    <a:pt x="2846" y="1699"/>
                  </a:cubicBezTo>
                  <a:cubicBezTo>
                    <a:pt x="2590" y="1534"/>
                    <a:pt x="1525" y="798"/>
                    <a:pt x="1308" y="703"/>
                  </a:cubicBezTo>
                  <a:cubicBezTo>
                    <a:pt x="1091" y="608"/>
                    <a:pt x="768" y="447"/>
                    <a:pt x="7" y="442"/>
                  </a:cubicBezTo>
                  <a:lnTo>
                    <a:pt x="0" y="5"/>
                  </a:lnTo>
                </a:path>
              </a:pathLst>
            </a:custGeom>
            <a:gradFill rotWithShape="1">
              <a:gsLst>
                <a:gs pos="0">
                  <a:schemeClr val="tx1">
                    <a:alpha val="10001"/>
                  </a:schemeClr>
                </a:gs>
                <a:gs pos="100000">
                  <a:schemeClr val="tx1">
                    <a:gamma/>
                    <a:shade val="72549"/>
                    <a:invGamma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08"/>
            <p:cNvSpPr>
              <a:spLocks/>
            </p:cNvSpPr>
            <p:nvPr userDrawn="1"/>
          </p:nvSpPr>
          <p:spPr bwMode="hidden">
            <a:xfrm>
              <a:off x="2440" y="-7"/>
              <a:ext cx="2160" cy="3347"/>
            </a:xfrm>
            <a:custGeom>
              <a:avLst/>
              <a:gdLst>
                <a:gd name="T0" fmla="*/ 6 w 2160"/>
                <a:gd name="T1" fmla="*/ 7 h 3347"/>
                <a:gd name="T2" fmla="*/ 1362 w 2160"/>
                <a:gd name="T3" fmla="*/ 922 h 3347"/>
                <a:gd name="T4" fmla="*/ 1504 w 2160"/>
                <a:gd name="T5" fmla="*/ 2026 h 3347"/>
                <a:gd name="T6" fmla="*/ 1707 w 2160"/>
                <a:gd name="T7" fmla="*/ 2792 h 3347"/>
                <a:gd name="T8" fmla="*/ 2141 w 2160"/>
                <a:gd name="T9" fmla="*/ 3327 h 3347"/>
                <a:gd name="T10" fmla="*/ 1755 w 2160"/>
                <a:gd name="T11" fmla="*/ 2785 h 3347"/>
                <a:gd name="T12" fmla="*/ 1646 w 2160"/>
                <a:gd name="T13" fmla="*/ 1979 h 3347"/>
                <a:gd name="T14" fmla="*/ 1721 w 2160"/>
                <a:gd name="T15" fmla="*/ 854 h 3347"/>
                <a:gd name="T16" fmla="*/ 1328 w 2160"/>
                <a:gd name="T17" fmla="*/ 0 h 3347"/>
                <a:gd name="T18" fmla="*/ 0 w 2160"/>
                <a:gd name="T19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" h="3347">
                  <a:moveTo>
                    <a:pt x="6" y="7"/>
                  </a:moveTo>
                  <a:cubicBezTo>
                    <a:pt x="352" y="61"/>
                    <a:pt x="1158" y="339"/>
                    <a:pt x="1362" y="922"/>
                  </a:cubicBezTo>
                  <a:cubicBezTo>
                    <a:pt x="1566" y="1505"/>
                    <a:pt x="1477" y="1694"/>
                    <a:pt x="1504" y="2026"/>
                  </a:cubicBezTo>
                  <a:cubicBezTo>
                    <a:pt x="1531" y="2358"/>
                    <a:pt x="1601" y="2575"/>
                    <a:pt x="1707" y="2792"/>
                  </a:cubicBezTo>
                  <a:cubicBezTo>
                    <a:pt x="1813" y="3009"/>
                    <a:pt x="2133" y="3328"/>
                    <a:pt x="2141" y="3327"/>
                  </a:cubicBezTo>
                  <a:cubicBezTo>
                    <a:pt x="2160" y="3347"/>
                    <a:pt x="1837" y="3010"/>
                    <a:pt x="1755" y="2785"/>
                  </a:cubicBezTo>
                  <a:cubicBezTo>
                    <a:pt x="1673" y="2560"/>
                    <a:pt x="1652" y="2301"/>
                    <a:pt x="1646" y="1979"/>
                  </a:cubicBezTo>
                  <a:cubicBezTo>
                    <a:pt x="1640" y="1657"/>
                    <a:pt x="1774" y="1184"/>
                    <a:pt x="1721" y="854"/>
                  </a:cubicBezTo>
                  <a:cubicBezTo>
                    <a:pt x="1668" y="524"/>
                    <a:pt x="1484" y="129"/>
                    <a:pt x="1328" y="0"/>
                  </a:cubicBez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16000"/>
                  </a:srgbClr>
                </a:gs>
                <a:gs pos="100000">
                  <a:srgbClr val="FFFFFF">
                    <a:gamma/>
                    <a:shade val="54118"/>
                    <a:invGamma/>
                    <a:alpha val="3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09"/>
            <p:cNvSpPr>
              <a:spLocks/>
            </p:cNvSpPr>
            <p:nvPr userDrawn="1"/>
          </p:nvSpPr>
          <p:spPr bwMode="hidden">
            <a:xfrm>
              <a:off x="4811" y="2069"/>
              <a:ext cx="956" cy="1613"/>
            </a:xfrm>
            <a:custGeom>
              <a:avLst/>
              <a:gdLst>
                <a:gd name="T0" fmla="*/ 942 w 956"/>
                <a:gd name="T1" fmla="*/ 38 h 1613"/>
                <a:gd name="T2" fmla="*/ 956 w 956"/>
                <a:gd name="T3" fmla="*/ 741 h 1613"/>
                <a:gd name="T4" fmla="*/ 312 w 956"/>
                <a:gd name="T5" fmla="*/ 804 h 1613"/>
                <a:gd name="T6" fmla="*/ 61 w 956"/>
                <a:gd name="T7" fmla="*/ 1570 h 1613"/>
                <a:gd name="T8" fmla="*/ 197 w 956"/>
                <a:gd name="T9" fmla="*/ 547 h 1613"/>
                <a:gd name="T10" fmla="*/ 570 w 956"/>
                <a:gd name="T11" fmla="*/ 86 h 1613"/>
                <a:gd name="T12" fmla="*/ 956 w 956"/>
                <a:gd name="T13" fmla="*/ 32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6" h="1613">
                  <a:moveTo>
                    <a:pt x="942" y="38"/>
                  </a:moveTo>
                  <a:lnTo>
                    <a:pt x="956" y="741"/>
                  </a:lnTo>
                  <a:cubicBezTo>
                    <a:pt x="773" y="622"/>
                    <a:pt x="461" y="666"/>
                    <a:pt x="312" y="804"/>
                  </a:cubicBezTo>
                  <a:cubicBezTo>
                    <a:pt x="163" y="942"/>
                    <a:pt x="80" y="1613"/>
                    <a:pt x="61" y="1570"/>
                  </a:cubicBezTo>
                  <a:cubicBezTo>
                    <a:pt x="74" y="1611"/>
                    <a:pt x="0" y="891"/>
                    <a:pt x="197" y="547"/>
                  </a:cubicBezTo>
                  <a:cubicBezTo>
                    <a:pt x="394" y="203"/>
                    <a:pt x="446" y="194"/>
                    <a:pt x="570" y="86"/>
                  </a:cubicBezTo>
                  <a:cubicBezTo>
                    <a:pt x="697" y="0"/>
                    <a:pt x="881" y="18"/>
                    <a:pt x="956" y="32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5000"/>
                  </a:srgbClr>
                </a:gs>
                <a:gs pos="100000">
                  <a:srgbClr val="FFFFFF">
                    <a:alpha val="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 userDrawn="1"/>
          </p:nvSpPr>
          <p:spPr bwMode="hidden">
            <a:xfrm>
              <a:off x="4120" y="-14"/>
              <a:ext cx="1654" cy="3877"/>
            </a:xfrm>
            <a:custGeom>
              <a:avLst/>
              <a:gdLst>
                <a:gd name="T0" fmla="*/ 0 w 1654"/>
                <a:gd name="T1" fmla="*/ 21 h 3877"/>
                <a:gd name="T2" fmla="*/ 230 w 1654"/>
                <a:gd name="T3" fmla="*/ 881 h 3877"/>
                <a:gd name="T4" fmla="*/ 61 w 1654"/>
                <a:gd name="T5" fmla="*/ 2054 h 3877"/>
                <a:gd name="T6" fmla="*/ 183 w 1654"/>
                <a:gd name="T7" fmla="*/ 2901 h 3877"/>
                <a:gd name="T8" fmla="*/ 777 w 1654"/>
                <a:gd name="T9" fmla="*/ 3867 h 3877"/>
                <a:gd name="T10" fmla="*/ 542 w 1654"/>
                <a:gd name="T11" fmla="*/ 2840 h 3877"/>
                <a:gd name="T12" fmla="*/ 705 w 1654"/>
                <a:gd name="T13" fmla="*/ 2054 h 3877"/>
                <a:gd name="T14" fmla="*/ 1410 w 1654"/>
                <a:gd name="T15" fmla="*/ 983 h 3877"/>
                <a:gd name="T16" fmla="*/ 1654 w 1654"/>
                <a:gd name="T17" fmla="*/ 0 h 3877"/>
                <a:gd name="T18" fmla="*/ 1626 w 1654"/>
                <a:gd name="T19" fmla="*/ 14 h 3877"/>
                <a:gd name="T20" fmla="*/ 95 w 1654"/>
                <a:gd name="T21" fmla="*/ 14 h 3877"/>
                <a:gd name="T22" fmla="*/ 0 w 1654"/>
                <a:gd name="T23" fmla="*/ 21 h 3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4" h="3877">
                  <a:moveTo>
                    <a:pt x="0" y="21"/>
                  </a:moveTo>
                  <a:cubicBezTo>
                    <a:pt x="129" y="312"/>
                    <a:pt x="215" y="536"/>
                    <a:pt x="230" y="881"/>
                  </a:cubicBezTo>
                  <a:cubicBezTo>
                    <a:pt x="240" y="1220"/>
                    <a:pt x="69" y="1717"/>
                    <a:pt x="61" y="2054"/>
                  </a:cubicBezTo>
                  <a:cubicBezTo>
                    <a:pt x="53" y="2391"/>
                    <a:pt x="64" y="2599"/>
                    <a:pt x="183" y="2901"/>
                  </a:cubicBezTo>
                  <a:cubicBezTo>
                    <a:pt x="302" y="3203"/>
                    <a:pt x="717" y="3877"/>
                    <a:pt x="777" y="3867"/>
                  </a:cubicBezTo>
                  <a:cubicBezTo>
                    <a:pt x="777" y="3860"/>
                    <a:pt x="566" y="3131"/>
                    <a:pt x="542" y="2840"/>
                  </a:cubicBezTo>
                  <a:cubicBezTo>
                    <a:pt x="530" y="2538"/>
                    <a:pt x="560" y="2363"/>
                    <a:pt x="705" y="2054"/>
                  </a:cubicBezTo>
                  <a:cubicBezTo>
                    <a:pt x="850" y="1745"/>
                    <a:pt x="1252" y="1325"/>
                    <a:pt x="1410" y="983"/>
                  </a:cubicBezTo>
                  <a:cubicBezTo>
                    <a:pt x="1568" y="641"/>
                    <a:pt x="1618" y="161"/>
                    <a:pt x="1654" y="0"/>
                  </a:cubicBezTo>
                  <a:lnTo>
                    <a:pt x="1626" y="14"/>
                  </a:lnTo>
                  <a:lnTo>
                    <a:pt x="95" y="14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3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Freeform 211"/>
            <p:cNvSpPr>
              <a:spLocks/>
            </p:cNvSpPr>
            <p:nvPr userDrawn="1"/>
          </p:nvSpPr>
          <p:spPr bwMode="hidden">
            <a:xfrm>
              <a:off x="-20" y="3299"/>
              <a:ext cx="4601" cy="1038"/>
            </a:xfrm>
            <a:custGeom>
              <a:avLst/>
              <a:gdLst>
                <a:gd name="T0" fmla="*/ 6 w 4601"/>
                <a:gd name="T1" fmla="*/ 604 h 1038"/>
                <a:gd name="T2" fmla="*/ 1369 w 4601"/>
                <a:gd name="T3" fmla="*/ 15 h 1038"/>
                <a:gd name="T4" fmla="*/ 3246 w 4601"/>
                <a:gd name="T5" fmla="*/ 516 h 1038"/>
                <a:gd name="T6" fmla="*/ 4574 w 4601"/>
                <a:gd name="T7" fmla="*/ 577 h 1038"/>
                <a:gd name="T8" fmla="*/ 3313 w 4601"/>
                <a:gd name="T9" fmla="*/ 679 h 1038"/>
                <a:gd name="T10" fmla="*/ 1470 w 4601"/>
                <a:gd name="T11" fmla="*/ 435 h 1038"/>
                <a:gd name="T12" fmla="*/ 691 w 4601"/>
                <a:gd name="T13" fmla="*/ 1038 h 1038"/>
                <a:gd name="T14" fmla="*/ 6 w 4601"/>
                <a:gd name="T15" fmla="*/ 1038 h 1038"/>
                <a:gd name="T16" fmla="*/ 0 w 4601"/>
                <a:gd name="T17" fmla="*/ 604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1" h="1038">
                  <a:moveTo>
                    <a:pt x="6" y="604"/>
                  </a:moveTo>
                  <a:cubicBezTo>
                    <a:pt x="61" y="428"/>
                    <a:pt x="829" y="30"/>
                    <a:pt x="1369" y="15"/>
                  </a:cubicBezTo>
                  <a:cubicBezTo>
                    <a:pt x="1909" y="0"/>
                    <a:pt x="2712" y="422"/>
                    <a:pt x="3246" y="516"/>
                  </a:cubicBezTo>
                  <a:cubicBezTo>
                    <a:pt x="3780" y="610"/>
                    <a:pt x="4547" y="577"/>
                    <a:pt x="4574" y="577"/>
                  </a:cubicBezTo>
                  <a:cubicBezTo>
                    <a:pt x="4601" y="577"/>
                    <a:pt x="3830" y="703"/>
                    <a:pt x="3313" y="679"/>
                  </a:cubicBezTo>
                  <a:cubicBezTo>
                    <a:pt x="2796" y="655"/>
                    <a:pt x="1907" y="375"/>
                    <a:pt x="1470" y="435"/>
                  </a:cubicBezTo>
                  <a:cubicBezTo>
                    <a:pt x="1033" y="495"/>
                    <a:pt x="725" y="970"/>
                    <a:pt x="691" y="1038"/>
                  </a:cubicBezTo>
                  <a:lnTo>
                    <a:pt x="6" y="1038"/>
                  </a:lnTo>
                  <a:lnTo>
                    <a:pt x="0" y="604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63529"/>
                    <a:invGamma/>
                    <a:alpha val="5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362200" y="64579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7200" y="6461125"/>
            <a:ext cx="1752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648200" y="6477000"/>
            <a:ext cx="137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DF9B50E-7BBC-488B-9E4C-8267BB6EA5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240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Образец текста</a:t>
            </a:r>
          </a:p>
          <a:p>
            <a:pPr lvl="1"/>
            <a:r>
              <a:rPr lang="en-US" altLang="en-US" smtClean="0"/>
              <a:t>Второй уровень</a:t>
            </a:r>
          </a:p>
          <a:p>
            <a:pPr lvl="2"/>
            <a:r>
              <a:rPr lang="en-US" altLang="en-US" smtClean="0"/>
              <a:t>Третий уровень</a:t>
            </a:r>
          </a:p>
          <a:p>
            <a:pPr lvl="3"/>
            <a:r>
              <a:rPr lang="en-US" altLang="en-US" smtClean="0"/>
              <a:t>Четвертый уровень</a:t>
            </a:r>
          </a:p>
          <a:p>
            <a:pPr lvl="4"/>
            <a:r>
              <a:rPr lang="en-US" altLang="en-US" smtClean="0"/>
              <a:t>Пятый уровень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Образец заголовка</a:t>
            </a:r>
          </a:p>
        </p:txBody>
      </p:sp>
      <p:pic>
        <p:nvPicPr>
          <p:cNvPr id="1207" name="Picture 183" descr="0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3" b="35910"/>
          <a:stretch>
            <a:fillRect/>
          </a:stretch>
        </p:blipFill>
        <p:spPr bwMode="gray">
          <a:xfrm>
            <a:off x="6858000" y="5756275"/>
            <a:ext cx="2286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0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24800" y="5910263"/>
            <a:ext cx="679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29076" y="83106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B08C0DC-F5BD-46C1-966C-03F7862A7AB8}" type="slidenum">
              <a:rPr lang="en-US" altLang="en-US" sz="2800" smtClean="0"/>
              <a:pPr/>
              <a:t>‹#›</a:t>
            </a:fld>
            <a:endParaRPr lang="en-US" sz="28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b="1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anose="020B0602020104020603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914400"/>
            <a:ext cx="8077200" cy="1470025"/>
          </a:xfrm>
        </p:spPr>
        <p:txBody>
          <a:bodyPr/>
          <a:lstStyle/>
          <a:p>
            <a:r>
              <a:rPr lang="en-US" altLang="en-US" sz="4200" dirty="0" smtClean="0"/>
              <a:t/>
            </a:r>
            <a:br>
              <a:rPr lang="en-US" altLang="en-US" sz="4200" dirty="0" smtClean="0"/>
            </a:br>
            <a:r>
              <a:rPr lang="en-US" altLang="en-US" sz="4200" dirty="0" smtClean="0"/>
              <a:t>Data Science</a:t>
            </a:r>
            <a:endParaRPr lang="en-US" altLang="en-US" sz="4200" dirty="0"/>
          </a:p>
        </p:txBody>
      </p:sp>
      <p:sp>
        <p:nvSpPr>
          <p:cNvPr id="208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1975" y="3386932"/>
            <a:ext cx="6400800" cy="2023268"/>
          </a:xfrm>
        </p:spPr>
        <p:txBody>
          <a:bodyPr/>
          <a:lstStyle/>
          <a:p>
            <a:pPr indent="-285750"/>
            <a:r>
              <a:rPr lang="en-US" altLang="en-US" sz="1800" dirty="0" smtClean="0"/>
              <a:t>Team </a:t>
            </a:r>
            <a:r>
              <a:rPr lang="ru-RU" altLang="en-US" sz="1800" dirty="0" smtClean="0"/>
              <a:t>«Компьютерные инженеры»</a:t>
            </a:r>
            <a:endParaRPr lang="ru-RU" altLang="en-US" sz="1800" dirty="0" smtClean="0"/>
          </a:p>
          <a:p>
            <a:pPr indent="-285750"/>
            <a:r>
              <a:rPr lang="ru-RU" altLang="en-US" sz="1800" dirty="0" err="1" smtClean="0"/>
              <a:t>Братун</a:t>
            </a:r>
            <a:r>
              <a:rPr lang="ru-RU" altLang="en-US" sz="1800" dirty="0"/>
              <a:t> Андрей </a:t>
            </a:r>
            <a:endParaRPr lang="ru-RU" altLang="en-US" sz="1800" dirty="0" smtClean="0"/>
          </a:p>
          <a:p>
            <a:pPr indent="-285750"/>
            <a:r>
              <a:rPr lang="ru-RU" altLang="en-US" sz="1800" dirty="0" err="1" smtClean="0"/>
              <a:t>Бандури</a:t>
            </a:r>
            <a:r>
              <a:rPr lang="uk-UA" altLang="en-US" sz="1800" dirty="0" smtClean="0"/>
              <a:t>н Владислав</a:t>
            </a:r>
          </a:p>
          <a:p>
            <a:pPr indent="-285750"/>
            <a:r>
              <a:rPr lang="uk-UA" altLang="en-US" sz="1800" dirty="0" smtClean="0"/>
              <a:t>Харчук Валентин</a:t>
            </a:r>
          </a:p>
          <a:p>
            <a:pPr indent="-285750"/>
            <a:r>
              <a:rPr lang="uk-UA" altLang="en-US" sz="1800" dirty="0" err="1" smtClean="0"/>
              <a:t>Брыкалова</a:t>
            </a:r>
            <a:r>
              <a:rPr lang="uk-UA" altLang="en-US" sz="1800" dirty="0" smtClean="0"/>
              <a:t> </a:t>
            </a:r>
            <a:r>
              <a:rPr lang="uk-UA" altLang="en-US" sz="1800" dirty="0" err="1" smtClean="0"/>
              <a:t>Виктория</a:t>
            </a:r>
            <a:endParaRPr lang="ru-RU" altLang="en-US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210303"/>
            <a:ext cx="3102094" cy="314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16643"/>
            <a:ext cx="352425" cy="3238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00" y="210303"/>
            <a:ext cx="276225" cy="371475"/>
          </a:xfrm>
          <a:prstGeom prst="rect">
            <a:avLst/>
          </a:prstGeom>
        </p:spPr>
      </p:pic>
      <p:pic>
        <p:nvPicPr>
          <p:cNvPr id="1026" name="Picture 2" descr="Ð ÐµÐ·ÑÐ»ÑÑÐ°Ñ Ð¸Ð·Ð¾Ð±ÑÐ°Ð¶ÐµÐ½Ð¸Ñ Ð´Ð»Ñ int20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0"/>
            <a:ext cx="3746500" cy="29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0303"/>
            <a:ext cx="40957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Picture 2" descr="https://lh3.googleusercontent.com/pfvd81r75aVEc_hKj6q1DRY8dmn36f2-mKrQRUkO_3_OQh_pC3UjEtaYXGfq4y8KAEjLAzOVQef2vUAGcB24TxtoQobxcTvq8qcbo-018oW_Iw46OiBTdB-3l_LoCrQwwKqRp_R6pt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57200"/>
            <a:ext cx="5715000" cy="57150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790"/>
            <a:ext cx="333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0" name="Rectangle 178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31926"/>
            <a:ext cx="7772400" cy="1143000"/>
          </a:xfrm>
          <a:noFill/>
          <a:ln/>
        </p:spPr>
        <p:txBody>
          <a:bodyPr/>
          <a:lstStyle/>
          <a:p>
            <a:r>
              <a:rPr lang="en-US" dirty="0">
                <a:effectLst/>
              </a:rPr>
              <a:t>Data </a:t>
            </a:r>
            <a:r>
              <a:rPr lang="en-US" dirty="0" smtClean="0">
                <a:effectLst/>
              </a:rPr>
              <a:t>Overview</a:t>
            </a:r>
            <a:endParaRPr lang="en-US" alt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13" y="1474926"/>
            <a:ext cx="4611187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28600" y="2209800"/>
            <a:ext cx="4191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Анализируемый город – Львов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Площадь Львова разделили на участки по 4 км. кв.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2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52500" cy="447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3875"/>
            <a:ext cx="8960476" cy="525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2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76200"/>
            <a:ext cx="9144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algn="ctr"/>
            <a:r>
              <a:rPr lang="en-US" sz="6600" dirty="0">
                <a:effectLst/>
              </a:rPr>
              <a:t>Data </a:t>
            </a:r>
            <a:r>
              <a:rPr lang="en-US" sz="6600" dirty="0" smtClean="0">
                <a:effectLst/>
              </a:rPr>
              <a:t>Preparation&amp; </a:t>
            </a:r>
            <a:br>
              <a:rPr lang="en-US" sz="6600" dirty="0" smtClean="0">
                <a:effectLst/>
              </a:rPr>
            </a:br>
            <a:r>
              <a:rPr lang="en-US" sz="6600" dirty="0" smtClean="0">
                <a:effectLst/>
              </a:rPr>
              <a:t>Feature engineering</a:t>
            </a:r>
            <a:endParaRPr lang="uk-UA" sz="6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381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600" y="2362200"/>
            <a:ext cx="7772400" cy="1143000"/>
          </a:xfrm>
        </p:spPr>
        <p:txBody>
          <a:bodyPr/>
          <a:lstStyle/>
          <a:p>
            <a:r>
              <a:rPr lang="en-US" sz="8000" dirty="0">
                <a:effectLst/>
              </a:rPr>
              <a:t>Modeling</a:t>
            </a:r>
            <a:endParaRPr lang="uk-UA" sz="8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495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8TGp_Business_dark_ani">
  <a:themeElements>
    <a:clrScheme name="598TGp_Business_dark_ani 1">
      <a:dk1>
        <a:srgbClr val="000000"/>
      </a:dk1>
      <a:lt1>
        <a:srgbClr val="FFFFFF"/>
      </a:lt1>
      <a:dk2>
        <a:srgbClr val="019EAF"/>
      </a:dk2>
      <a:lt2>
        <a:srgbClr val="E7FFED"/>
      </a:lt2>
      <a:accent1>
        <a:srgbClr val="CE5F0C"/>
      </a:accent1>
      <a:accent2>
        <a:srgbClr val="93A719"/>
      </a:accent2>
      <a:accent3>
        <a:srgbClr val="AACCD4"/>
      </a:accent3>
      <a:accent4>
        <a:srgbClr val="DADADA"/>
      </a:accent4>
      <a:accent5>
        <a:srgbClr val="E3B6AA"/>
      </a:accent5>
      <a:accent6>
        <a:srgbClr val="859716"/>
      </a:accent6>
      <a:hlink>
        <a:srgbClr val="9720A0"/>
      </a:hlink>
      <a:folHlink>
        <a:srgbClr val="1C4598"/>
      </a:folHlink>
    </a:clrScheme>
    <a:fontScheme name="598TGp_Business_dark_ani">
      <a:majorFont>
        <a:latin typeface="Tw Cen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598TGp_Business_dark_ani 1">
        <a:dk1>
          <a:srgbClr val="000000"/>
        </a:dk1>
        <a:lt1>
          <a:srgbClr val="FFFFFF"/>
        </a:lt1>
        <a:dk2>
          <a:srgbClr val="019EAF"/>
        </a:dk2>
        <a:lt2>
          <a:srgbClr val="E7FFED"/>
        </a:lt2>
        <a:accent1>
          <a:srgbClr val="CE5F0C"/>
        </a:accent1>
        <a:accent2>
          <a:srgbClr val="93A719"/>
        </a:accent2>
        <a:accent3>
          <a:srgbClr val="AACCD4"/>
        </a:accent3>
        <a:accent4>
          <a:srgbClr val="DADADA"/>
        </a:accent4>
        <a:accent5>
          <a:srgbClr val="E3B6AA"/>
        </a:accent5>
        <a:accent6>
          <a:srgbClr val="859716"/>
        </a:accent6>
        <a:hlink>
          <a:srgbClr val="9720A0"/>
        </a:hlink>
        <a:folHlink>
          <a:srgbClr val="1C459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98TGp_Business_dark_ani 2">
        <a:dk1>
          <a:srgbClr val="000000"/>
        </a:dk1>
        <a:lt1>
          <a:srgbClr val="FFFFFF"/>
        </a:lt1>
        <a:dk2>
          <a:srgbClr val="15559B"/>
        </a:dk2>
        <a:lt2>
          <a:srgbClr val="E7F9FF"/>
        </a:lt2>
        <a:accent1>
          <a:srgbClr val="1A98C0"/>
        </a:accent1>
        <a:accent2>
          <a:srgbClr val="B46C0C"/>
        </a:accent2>
        <a:accent3>
          <a:srgbClr val="AAB4CB"/>
        </a:accent3>
        <a:accent4>
          <a:srgbClr val="DADADA"/>
        </a:accent4>
        <a:accent5>
          <a:srgbClr val="ABCADC"/>
        </a:accent5>
        <a:accent6>
          <a:srgbClr val="A3610A"/>
        </a:accent6>
        <a:hlink>
          <a:srgbClr val="BCB808"/>
        </a:hlink>
        <a:folHlink>
          <a:srgbClr val="169E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98TGp_Business_dark_ani 3">
        <a:dk1>
          <a:srgbClr val="000000"/>
        </a:dk1>
        <a:lt1>
          <a:srgbClr val="FFFFFF"/>
        </a:lt1>
        <a:dk2>
          <a:srgbClr val="8E7A00"/>
        </a:dk2>
        <a:lt2>
          <a:srgbClr val="FFF2E7"/>
        </a:lt2>
        <a:accent1>
          <a:srgbClr val="5AB02A"/>
        </a:accent1>
        <a:accent2>
          <a:srgbClr val="0D97B3"/>
        </a:accent2>
        <a:accent3>
          <a:srgbClr val="C6BEAA"/>
        </a:accent3>
        <a:accent4>
          <a:srgbClr val="DADADA"/>
        </a:accent4>
        <a:accent5>
          <a:srgbClr val="B5D4AC"/>
        </a:accent5>
        <a:accent6>
          <a:srgbClr val="0B88A2"/>
        </a:accent6>
        <a:hlink>
          <a:srgbClr val="C85E2E"/>
        </a:hlink>
        <a:folHlink>
          <a:srgbClr val="755F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35</Words>
  <Application>Microsoft Office PowerPoint</Application>
  <PresentationFormat>Экран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Verdana</vt:lpstr>
      <vt:lpstr>598TGp_Business_dark_ani</vt:lpstr>
      <vt:lpstr> Data Science</vt:lpstr>
      <vt:lpstr>Презентация PowerPoint</vt:lpstr>
      <vt:lpstr>Data Overview</vt:lpstr>
      <vt:lpstr>Презентация PowerPoint</vt:lpstr>
      <vt:lpstr>Презентация PowerPoint</vt:lpstr>
      <vt:lpstr>Презентация PowerPoint</vt:lpstr>
      <vt:lpstr>Data Preparation&amp;  Feature engineering</vt:lpstr>
      <vt:lpstr>Modeling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Olga Gnatenko</dc:creator>
  <cp:lastModifiedBy>Владислав Бандурін</cp:lastModifiedBy>
  <cp:revision>186</cp:revision>
  <dcterms:created xsi:type="dcterms:W3CDTF">2018-12-12T19:44:37Z</dcterms:created>
  <dcterms:modified xsi:type="dcterms:W3CDTF">2019-02-24T06:40:54Z</dcterms:modified>
</cp:coreProperties>
</file>