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5" r:id="rId7"/>
    <p:sldId id="260" r:id="rId8"/>
    <p:sldId id="268" r:id="rId9"/>
    <p:sldId id="269" r:id="rId10"/>
    <p:sldId id="270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32DB8-A242-5B3B-A78F-59D6894DF162}" v="839" dt="2023-06-04T19:10:15.384"/>
    <p1510:client id="{727030B6-65AF-46F9-A063-56CF90265043}" v="213" dt="2023-06-04T19:14:12.267"/>
    <p1510:client id="{7B5792BE-18EB-3F08-8A02-633DFC16E393}" v="13" dt="2023-06-04T18:27:56.832"/>
    <p1510:client id="{AD78311C-65F2-4357-A27F-2708799108A9}" v="18" dt="2023-06-04T16:08:38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Estilo com Tema 1 - Destaqu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com Tema 2 - Destaqu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Estilo Claro 3 - Destaqu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90101-410E-4757-B455-B6D26AAB707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A85F6-EA40-452D-BD93-A99997A5EB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27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FC92-3447-4989-9E52-4EC1D1ED125C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0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3E11-9E6C-4AC0-BA03-C6059BFC134C}" type="datetime1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24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A972-693C-4417-9F97-3AE078A38A7D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051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0CB-BE5A-4B1E-B844-8555C4D58BE1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318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5D0-5F4A-46DE-82C5-A9F43B0D1169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096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1FDC-9686-4555-96B1-455518676802}" type="datetime1">
              <a:rPr lang="pt-PT" smtClean="0"/>
              <a:t>04/06/2023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040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EC3-0A56-41DD-96D1-7759B9C6C199}" type="datetime1">
              <a:rPr lang="pt-PT" smtClean="0"/>
              <a:t>04/06/2023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665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4E7B-41AC-4FF5-8793-B60DE7411133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895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FF4F-C28C-4CBA-A61B-D73C0E0954A0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560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4541-FF4B-48BE-935E-A0A785836A5E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98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6520-899F-43CD-A682-59C208ED62C8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102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F25D-4C61-49B8-8CA5-6ADC77D39A7D}" type="datetime1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A92-1B5C-406F-8498-F59B244F3A65}" type="datetime1">
              <a:rPr lang="pt-PT" smtClean="0"/>
              <a:t>04/06/2023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08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3BF-A6E9-44C3-9E00-1EE662F680B6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238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0864-CF3D-4F2B-A980-C19EDEC9CECB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2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0FDF-65ED-4032-B70C-1ED44649ADF7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65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964C-1114-40A0-AB8F-279AD22B5194}" type="datetime1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61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85556C-1ED9-4D44-8714-041C15317E54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701B-0C18-4DB2-BFF9-B2D4CA9B36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8369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image" Target="../media/image6.png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0C3D-E3EF-0108-1FD0-EDA5EE44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727" y="106017"/>
            <a:ext cx="11450971" cy="3403946"/>
          </a:xfrm>
        </p:spPr>
        <p:txBody>
          <a:bodyPr>
            <a:normAutofit/>
          </a:bodyPr>
          <a:lstStyle/>
          <a:p>
            <a:pPr algn="ctr"/>
            <a:r>
              <a:rPr lang="pt-PT" sz="5400" dirty="0"/>
              <a:t>Design </a:t>
            </a:r>
            <a:r>
              <a:rPr lang="pt-PT" sz="5400" dirty="0" err="1"/>
              <a:t>of</a:t>
            </a:r>
            <a:r>
              <a:rPr lang="pt-PT" sz="5400" dirty="0"/>
              <a:t> </a:t>
            </a:r>
            <a:r>
              <a:rPr lang="pt-PT" sz="5400" dirty="0" err="1"/>
              <a:t>Algorithms</a:t>
            </a:r>
            <a:r>
              <a:rPr lang="pt-PT" sz="5400" dirty="0"/>
              <a:t> </a:t>
            </a:r>
            <a:br>
              <a:rPr lang="pt-PT" sz="5400"/>
            </a:br>
            <a:r>
              <a:rPr lang="pt-PT" sz="4800" err="1"/>
              <a:t>Programming</a:t>
            </a:r>
            <a:r>
              <a:rPr lang="pt-PT" sz="4800"/>
              <a:t> Project II - </a:t>
            </a:r>
            <a:r>
              <a:rPr lang="en-US" sz="4800"/>
              <a:t>Routing Algorithm for Ocean Shipping and Urban Deliveries</a:t>
            </a:r>
            <a:endParaRPr lang="pt-PT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A05C6-84BD-A180-305D-F318FB29D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67" y="3931438"/>
            <a:ext cx="8791575" cy="2785510"/>
          </a:xfrm>
        </p:spPr>
        <p:txBody>
          <a:bodyPr/>
          <a:lstStyle/>
          <a:p>
            <a:r>
              <a:rPr lang="pt-PT" err="1"/>
              <a:t>Made</a:t>
            </a:r>
            <a:r>
              <a:rPr lang="pt-PT"/>
              <a:t> </a:t>
            </a:r>
            <a:r>
              <a:rPr lang="pt-PT" err="1"/>
              <a:t>by</a:t>
            </a:r>
            <a:r>
              <a:rPr lang="pt-PT"/>
              <a:t> </a:t>
            </a:r>
            <a:r>
              <a:rPr lang="pt-PT" err="1"/>
              <a:t>group</a:t>
            </a:r>
            <a:r>
              <a:rPr lang="pt-PT"/>
              <a:t> g03_2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Mansur </a:t>
            </a:r>
            <a:r>
              <a:rPr lang="pt-PT" err="1"/>
              <a:t>mustafin</a:t>
            </a:r>
            <a:r>
              <a:rPr lang="pt-PT"/>
              <a:t> - 202102355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José Nuno Barbosa Quintas – 202108712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Francisco </a:t>
            </a:r>
            <a:r>
              <a:rPr lang="pt-PT" err="1"/>
              <a:t>gonçalves</a:t>
            </a:r>
            <a:r>
              <a:rPr lang="pt-PT"/>
              <a:t> de sousa - 2021</a:t>
            </a:r>
            <a:r>
              <a:rPr lang="pt-PT" b="0" i="0">
                <a:effectLst/>
              </a:rPr>
              <a:t>08838</a:t>
            </a:r>
            <a:endParaRPr lang="pt-PT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/>
          </a:p>
          <a:p>
            <a:pPr>
              <a:buClr>
                <a:srgbClr val="8AD0D6"/>
              </a:buClr>
            </a:pPr>
            <a:r>
              <a:rPr lang="pt-PT" err="1">
                <a:solidFill>
                  <a:schemeClr val="bg2">
                    <a:lumMod val="60000"/>
                    <a:lumOff val="40000"/>
                  </a:schemeClr>
                </a:solidFill>
              </a:rPr>
              <a:t>May</a:t>
            </a:r>
            <a:r>
              <a:rPr lang="pt-PT">
                <a:solidFill>
                  <a:schemeClr val="bg2">
                    <a:lumMod val="60000"/>
                    <a:lumOff val="40000"/>
                  </a:schemeClr>
                </a:solidFill>
              </a:rPr>
              <a:t> 4 2023</a:t>
            </a:r>
            <a:r>
              <a:rPr lang="pt-PT"/>
              <a:t> </a:t>
            </a:r>
          </a:p>
        </p:txBody>
      </p:sp>
      <p:pic>
        <p:nvPicPr>
          <p:cNvPr id="6146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A3A0579E-EC8D-762D-4695-A019D4B7D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5EE42-089D-24BD-DB7F-316D3C5C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06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01A-64E2-4E5C-519A-CDD8AC0A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Comparison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(</a:t>
            </a:r>
            <a:r>
              <a:rPr lang="pt-PT" dirty="0" err="1"/>
              <a:t>Conclusion</a:t>
            </a:r>
            <a:r>
              <a:rPr lang="pt-PT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6702-7E5C-5D4D-3AEB-A5297F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10</a:t>
            </a:fld>
            <a:endParaRPr lang="pt-PT"/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3DA346F4-E8EB-04FC-6A6C-9CCE85E8F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93232"/>
              </p:ext>
            </p:extLst>
          </p:nvPr>
        </p:nvGraphicFramePr>
        <p:xfrm>
          <a:off x="593201" y="2329405"/>
          <a:ext cx="6422776" cy="36779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11569">
                  <a:extLst>
                    <a:ext uri="{9D8B030D-6E8A-4147-A177-3AD203B41FA5}">
                      <a16:colId xmlns:a16="http://schemas.microsoft.com/office/drawing/2014/main" val="1554886042"/>
                    </a:ext>
                  </a:extLst>
                </a:gridCol>
                <a:gridCol w="2111207">
                  <a:extLst>
                    <a:ext uri="{9D8B030D-6E8A-4147-A177-3AD203B41FA5}">
                      <a16:colId xmlns:a16="http://schemas.microsoft.com/office/drawing/2014/main" val="386437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err="1"/>
                        <a:t>Algorithm</a:t>
                      </a:r>
                      <a:endParaRPr lang="pt-PT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Number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times </a:t>
                      </a:r>
                      <a:r>
                        <a:rPr lang="pt-PT" dirty="0" err="1"/>
                        <a:t>this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algorithm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is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best</a:t>
                      </a:r>
                      <a:r>
                        <a:rPr lang="pt-PT" dirty="0"/>
                        <a:t> </a:t>
                      </a:r>
                      <a:r>
                        <a:rPr lang="pt-PT" dirty="0" err="1"/>
                        <a:t>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60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Backtracking</a:t>
                      </a:r>
                      <a:endParaRPr lang="pt-PT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22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Triangular </a:t>
                      </a:r>
                      <a:r>
                        <a:rPr lang="pt-PT" err="1"/>
                        <a:t>Approximation</a:t>
                      </a:r>
                      <a:endParaRPr lang="pt-PT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6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Triangular </a:t>
                      </a:r>
                      <a:r>
                        <a:rPr lang="pt-PT" err="1"/>
                        <a:t>Approximation</a:t>
                      </a:r>
                      <a:r>
                        <a:rPr lang="pt-PT" dirty="0"/>
                        <a:t> </a:t>
                      </a:r>
                      <a:r>
                        <a:rPr lang="pt-PT" err="1"/>
                        <a:t>with</a:t>
                      </a:r>
                      <a:r>
                        <a:rPr lang="pt-PT" dirty="0"/>
                        <a:t> </a:t>
                      </a:r>
                      <a:r>
                        <a:rPr lang="pt-PT" err="1"/>
                        <a:t>Distance</a:t>
                      </a:r>
                      <a:r>
                        <a:rPr lang="pt-PT" dirty="0"/>
                        <a:t> </a:t>
                      </a:r>
                      <a:r>
                        <a:rPr lang="pt-PT" err="1"/>
                        <a:t>Matrix</a:t>
                      </a:r>
                      <a:endParaRPr lang="pt-PT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49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2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Temp</a:t>
                      </a:r>
                      <a:endParaRPr lang="pt-PT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9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Triangular </a:t>
                      </a:r>
                      <a:r>
                        <a:rPr lang="pt-PT" err="1"/>
                        <a:t>Approximation</a:t>
                      </a:r>
                      <a:r>
                        <a:rPr lang="pt-PT" dirty="0"/>
                        <a:t> </a:t>
                      </a:r>
                      <a:r>
                        <a:rPr lang="pt-PT" err="1"/>
                        <a:t>using</a:t>
                      </a:r>
                      <a:r>
                        <a:rPr lang="pt-PT" dirty="0"/>
                        <a:t> </a:t>
                      </a:r>
                      <a:r>
                        <a:rPr lang="pt-PT" err="1"/>
                        <a:t>Cristofides</a:t>
                      </a:r>
                      <a:endParaRPr lang="pt-PT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394251"/>
                  </a:ext>
                </a:extLst>
              </a:tr>
            </a:tbl>
          </a:graphicData>
        </a:graphic>
      </p:graphicFrame>
      <p:pic>
        <p:nvPicPr>
          <p:cNvPr id="6" name="Imagem 6" descr="Uma imagem com gráfico&#10;&#10;Descrição gerada automaticamente">
            <a:extLst>
              <a:ext uri="{FF2B5EF4-FFF2-40B4-BE49-F238E27FC236}">
                <a16:creationId xmlns:a16="http://schemas.microsoft.com/office/drawing/2014/main" id="{EEE1D5A8-5AAA-E590-1750-A3A1401F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50" y="2765209"/>
            <a:ext cx="4614439" cy="27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881C-AB01-F5F3-AD64-3FECA0A5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pt-PT" err="1"/>
              <a:t>User</a:t>
            </a:r>
            <a:r>
              <a:rPr lang="pt-PT"/>
              <a:t> interface</a:t>
            </a:r>
          </a:p>
        </p:txBody>
      </p:sp>
      <p:pic>
        <p:nvPicPr>
          <p:cNvPr id="3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69C57079-CB17-6243-3B83-3338E7AB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8EDD5-1FE5-1F19-BAB6-336E020E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11</a:t>
            </a:fld>
            <a:endParaRPr lang="pt-PT"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ACE375EA-6A37-6424-4159-19A04798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426" y="1520792"/>
            <a:ext cx="6787575" cy="4130394"/>
          </a:xfrm>
          <a:prstGeom prst="rect">
            <a:avLst/>
          </a:prstGeom>
        </p:spPr>
      </p:pic>
      <p:pic>
        <p:nvPicPr>
          <p:cNvPr id="7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95747E80-508D-C073-4D6B-F0A9566B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27" y="1522774"/>
            <a:ext cx="4539604" cy="34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B4FD-F080-68C5-71FB-D1EA863E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Main</a:t>
            </a:r>
            <a:r>
              <a:rPr lang="pt-PT"/>
              <a:t> </a:t>
            </a:r>
            <a:r>
              <a:rPr lang="pt-PT" err="1"/>
              <a:t>difficulties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B9B-43BB-19E6-24F4-BC2F24E9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Our main difficulties were the following:</a:t>
            </a:r>
          </a:p>
          <a:p>
            <a:pPr>
              <a:buFont typeface="Arial" charset="2"/>
              <a:buChar char="•"/>
            </a:pPr>
            <a:r>
              <a:rPr lang="en-US"/>
              <a:t>Analyzing the input arguments in ACO and </a:t>
            </a:r>
            <a:r>
              <a:rPr lang="en-US">
                <a:ea typeface="+mj-lt"/>
                <a:cs typeface="+mj-lt"/>
              </a:rPr>
              <a:t>Annealing algorithms. 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/>
              <a:t>Debug of program. </a:t>
            </a:r>
          </a:p>
          <a:p>
            <a:endParaRPr lang="pt-PT"/>
          </a:p>
        </p:txBody>
      </p:sp>
      <p:pic>
        <p:nvPicPr>
          <p:cNvPr id="4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9BD51994-27A7-7628-D9C8-5CF69027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7A2A6-4E93-8228-F3C4-C9E0F873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555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E900-ADC2-5224-18CE-4F880CF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Effort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member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78BD-ED71-99CC-79E0-90DBD3BD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Mansur Mustafin – Graph Algorithms, Main Functions</a:t>
            </a:r>
          </a:p>
          <a:p>
            <a:r>
              <a:rPr lang="en-US"/>
              <a:t>Francisco Gonçalves de Sousa – Graph Construction, User Interface, Menu</a:t>
            </a:r>
          </a:p>
          <a:p>
            <a:r>
              <a:rPr lang="en-US"/>
              <a:t>José Nuno Barbosa Quintas – Graph Structure and Population, Documentation, Presentation. </a:t>
            </a:r>
          </a:p>
        </p:txBody>
      </p:sp>
      <p:pic>
        <p:nvPicPr>
          <p:cNvPr id="4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09FF881A-6B36-5EFE-3BA1-9D95649EE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60EDF-3FFD-4ADA-7201-99EADDD9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31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1C3C-A5CA-923E-A037-3186E3A7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09ED-8CB7-D2A2-57A7-10A54612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9"/>
            <a:ext cx="8946541" cy="3865978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r>
              <a:rPr lang="pt-PT" dirty="0" err="1">
                <a:hlinkClick r:id="rId2" action="ppaction://hlinksldjump"/>
              </a:rPr>
              <a:t>Class</a:t>
            </a:r>
            <a:r>
              <a:rPr lang="pt-PT" dirty="0">
                <a:hlinkClick r:id="rId2" action="ppaction://hlinksldjump"/>
              </a:rPr>
              <a:t> </a:t>
            </a:r>
            <a:r>
              <a:rPr lang="pt-PT" dirty="0" err="1">
                <a:hlinkClick r:id="rId2" action="ppaction://hlinksldjump"/>
              </a:rPr>
              <a:t>Diagram</a:t>
            </a:r>
            <a:endParaRPr lang="pt-PT" dirty="0"/>
          </a:p>
          <a:p>
            <a:r>
              <a:rPr lang="pt-PT" dirty="0" err="1">
                <a:hlinkClick r:id="rId3" action="ppaction://hlinksldjump"/>
              </a:rPr>
              <a:t>Dataset</a:t>
            </a:r>
            <a:r>
              <a:rPr lang="pt-PT" dirty="0">
                <a:hlinkClick r:id="rId3" action="ppaction://hlinksldjump"/>
              </a:rPr>
              <a:t> Reading</a:t>
            </a:r>
            <a:endParaRPr lang="pt-PT" dirty="0"/>
          </a:p>
          <a:p>
            <a:r>
              <a:rPr lang="pt-PT" dirty="0" err="1">
                <a:hlinkClick r:id="rId4" action="ppaction://hlinksldjump"/>
              </a:rPr>
              <a:t>Graph</a:t>
            </a:r>
            <a:r>
              <a:rPr lang="pt-PT" dirty="0">
                <a:hlinkClick r:id="rId4" action="ppaction://hlinksldjump"/>
              </a:rPr>
              <a:t> </a:t>
            </a:r>
            <a:r>
              <a:rPr lang="pt-PT" dirty="0" err="1">
                <a:hlinkClick r:id="rId4" action="ppaction://hlinksldjump"/>
              </a:rPr>
              <a:t>description</a:t>
            </a:r>
            <a:endParaRPr lang="pt-PT" dirty="0"/>
          </a:p>
          <a:p>
            <a:r>
              <a:rPr lang="pt-PT" dirty="0" err="1">
                <a:hlinkClick r:id="rId5" action="ppaction://hlinksldjump"/>
              </a:rPr>
              <a:t>List</a:t>
            </a:r>
            <a:r>
              <a:rPr lang="pt-PT" dirty="0">
                <a:hlinkClick r:id="rId5" action="ppaction://hlinksldjump"/>
              </a:rPr>
              <a:t> </a:t>
            </a:r>
            <a:r>
              <a:rPr lang="pt-PT" dirty="0" err="1">
                <a:hlinkClick r:id="rId5" action="ppaction://hlinksldjump"/>
              </a:rPr>
              <a:t>of</a:t>
            </a:r>
            <a:r>
              <a:rPr lang="pt-PT" dirty="0">
                <a:hlinkClick r:id="rId5" action="ppaction://hlinksldjump"/>
              </a:rPr>
              <a:t> </a:t>
            </a:r>
            <a:r>
              <a:rPr lang="pt-PT" dirty="0" err="1">
                <a:hlinkClick r:id="rId5" action="ppaction://hlinksldjump"/>
              </a:rPr>
              <a:t>features</a:t>
            </a:r>
            <a:r>
              <a:rPr lang="pt-PT" dirty="0">
                <a:hlinkClick r:id="rId5" action="ppaction://hlinksldjump"/>
              </a:rPr>
              <a:t> </a:t>
            </a:r>
            <a:r>
              <a:rPr lang="pt-PT" dirty="0" err="1">
                <a:hlinkClick r:id="rId5" action="ppaction://hlinksldjump"/>
              </a:rPr>
              <a:t>and</a:t>
            </a:r>
            <a:r>
              <a:rPr lang="pt-PT" dirty="0">
                <a:hlinkClick r:id="rId5" action="ppaction://hlinksldjump"/>
              </a:rPr>
              <a:t> </a:t>
            </a:r>
            <a:r>
              <a:rPr lang="pt-PT" dirty="0" err="1">
                <a:hlinkClick r:id="rId5" action="ppaction://hlinksldjump"/>
              </a:rPr>
              <a:t>algorithms</a:t>
            </a:r>
            <a:endParaRPr lang="pt-PT" dirty="0"/>
          </a:p>
          <a:p>
            <a:r>
              <a:rPr lang="pt-PT" dirty="0" err="1">
                <a:hlinkClick r:id="rId6" action="ppaction://hlinksldjump"/>
              </a:rPr>
              <a:t>Comparison</a:t>
            </a:r>
            <a:r>
              <a:rPr lang="pt-PT" dirty="0">
                <a:hlinkClick r:id="rId6" action="ppaction://hlinksldjump"/>
              </a:rPr>
              <a:t> </a:t>
            </a:r>
            <a:r>
              <a:rPr lang="pt-PT" dirty="0" err="1">
                <a:hlinkClick r:id="rId6" action="ppaction://hlinksldjump"/>
              </a:rPr>
              <a:t>of</a:t>
            </a:r>
            <a:r>
              <a:rPr lang="pt-PT" dirty="0">
                <a:hlinkClick r:id="rId6" action="ppaction://hlinksldjump"/>
              </a:rPr>
              <a:t> </a:t>
            </a:r>
            <a:r>
              <a:rPr lang="pt-PT" dirty="0" err="1">
                <a:hlinkClick r:id="rId6" action="ppaction://hlinksldjump"/>
              </a:rPr>
              <a:t>Algorithms</a:t>
            </a:r>
            <a:r>
              <a:rPr lang="pt-PT" dirty="0">
                <a:hlinkClick r:id="rId6" action="ppaction://hlinksldjump"/>
              </a:rPr>
              <a:t> </a:t>
            </a:r>
            <a:endParaRPr lang="pt-PT" dirty="0"/>
          </a:p>
          <a:p>
            <a:r>
              <a:rPr lang="pt-PT" dirty="0" err="1">
                <a:hlinkClick r:id="rId7" action="ppaction://hlinksldjump"/>
              </a:rPr>
              <a:t>User</a:t>
            </a:r>
            <a:r>
              <a:rPr lang="pt-PT" dirty="0">
                <a:hlinkClick r:id="rId7" action="ppaction://hlinksldjump"/>
              </a:rPr>
              <a:t> interface</a:t>
            </a:r>
            <a:endParaRPr lang="pt-PT" dirty="0"/>
          </a:p>
          <a:p>
            <a:r>
              <a:rPr lang="pt-PT" dirty="0" err="1">
                <a:hlinkClick r:id="rId8" action="ppaction://hlinksldjump"/>
              </a:rPr>
              <a:t>Main</a:t>
            </a:r>
            <a:r>
              <a:rPr lang="pt-PT" dirty="0">
                <a:hlinkClick r:id="rId8" action="ppaction://hlinksldjump"/>
              </a:rPr>
              <a:t> </a:t>
            </a:r>
            <a:r>
              <a:rPr lang="pt-PT" dirty="0" err="1">
                <a:hlinkClick r:id="rId8" action="ppaction://hlinksldjump"/>
              </a:rPr>
              <a:t>difficulties</a:t>
            </a:r>
            <a:endParaRPr lang="pt-PT" dirty="0"/>
          </a:p>
          <a:p>
            <a:r>
              <a:rPr lang="pt-PT" dirty="0" err="1">
                <a:hlinkClick r:id="rId9" action="ppaction://hlinksldjump"/>
              </a:rPr>
              <a:t>Effort</a:t>
            </a:r>
            <a:r>
              <a:rPr lang="pt-PT" dirty="0">
                <a:hlinkClick r:id="rId9" action="ppaction://hlinksldjump"/>
              </a:rPr>
              <a:t> </a:t>
            </a:r>
            <a:r>
              <a:rPr lang="pt-PT" dirty="0" err="1">
                <a:hlinkClick r:id="rId9" action="ppaction://hlinksldjump"/>
              </a:rPr>
              <a:t>of</a:t>
            </a:r>
            <a:r>
              <a:rPr lang="pt-PT" dirty="0">
                <a:hlinkClick r:id="rId9" action="ppaction://hlinksldjump"/>
              </a:rPr>
              <a:t> </a:t>
            </a:r>
            <a:r>
              <a:rPr lang="pt-PT" dirty="0" err="1">
                <a:hlinkClick r:id="rId9" action="ppaction://hlinksldjump"/>
              </a:rPr>
              <a:t>each</a:t>
            </a:r>
            <a:r>
              <a:rPr lang="pt-PT" dirty="0">
                <a:hlinkClick r:id="rId9" action="ppaction://hlinksldjump"/>
              </a:rPr>
              <a:t> </a:t>
            </a:r>
            <a:r>
              <a:rPr lang="pt-PT" dirty="0" err="1">
                <a:hlinkClick r:id="rId9" action="ppaction://hlinksldjump"/>
              </a:rPr>
              <a:t>member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5CAFE-AC8B-972E-75A5-CD872659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2</a:t>
            </a:fld>
            <a:endParaRPr lang="pt-PT"/>
          </a:p>
        </p:txBody>
      </p:sp>
      <p:pic>
        <p:nvPicPr>
          <p:cNvPr id="6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3FD23B62-C13D-9A6C-AA44-56AC818DD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0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F8BF-D644-7BDF-FF98-817660B8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Class</a:t>
            </a:r>
            <a:r>
              <a:rPr lang="pt-PT"/>
              <a:t> </a:t>
            </a:r>
            <a:r>
              <a:rPr lang="pt-PT" err="1"/>
              <a:t>Diagram</a:t>
            </a:r>
            <a:endParaRPr lang="pt-PT"/>
          </a:p>
        </p:txBody>
      </p:sp>
      <p:pic>
        <p:nvPicPr>
          <p:cNvPr id="3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14362D59-7875-F613-311B-8154FB367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FCD8-9017-F854-8AD7-D02E3F82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3</a:t>
            </a:fld>
            <a:endParaRPr lang="pt-PT"/>
          </a:p>
        </p:txBody>
      </p:sp>
      <p:pic>
        <p:nvPicPr>
          <p:cNvPr id="5" name="Imagem 5" descr="Uma imagem com diagrama&#10;&#10;Descrição gerada automaticamente">
            <a:extLst>
              <a:ext uri="{FF2B5EF4-FFF2-40B4-BE49-F238E27FC236}">
                <a16:creationId xmlns:a16="http://schemas.microsoft.com/office/drawing/2014/main" id="{C93A1D9D-2B30-1E1F-3940-015870AF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72" y="1529553"/>
            <a:ext cx="6196313" cy="43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A58F-3461-7722-8A3A-8D0D5650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Dataset</a:t>
            </a:r>
            <a:r>
              <a:rPr lang="pt-PT"/>
              <a:t>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70CE-B867-E619-9300-C6ACAF2F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sz="1800" err="1"/>
              <a:t>When</a:t>
            </a:r>
            <a:r>
              <a:rPr lang="pt-PT" sz="1800"/>
              <a:t> </a:t>
            </a:r>
            <a:r>
              <a:rPr lang="pt-PT" sz="1800" err="1"/>
              <a:t>an</a:t>
            </a:r>
            <a:r>
              <a:rPr lang="pt-PT" sz="1800"/>
              <a:t> </a:t>
            </a:r>
            <a:r>
              <a:rPr lang="pt-PT" sz="1800" err="1"/>
              <a:t>object</a:t>
            </a:r>
            <a:r>
              <a:rPr lang="pt-PT" sz="1800"/>
              <a:t> </a:t>
            </a:r>
            <a:r>
              <a:rPr lang="pt-PT" sz="1800" err="1"/>
              <a:t>of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class</a:t>
            </a:r>
            <a:r>
              <a:rPr lang="pt-PT" sz="1800"/>
              <a:t> </a:t>
            </a:r>
            <a:r>
              <a:rPr lang="pt-PT" sz="1800" err="1"/>
              <a:t>Graph</a:t>
            </a:r>
            <a:r>
              <a:rPr lang="pt-PT" sz="1800"/>
              <a:t> </a:t>
            </a:r>
            <a:r>
              <a:rPr lang="pt-PT" sz="1800" err="1"/>
              <a:t>is</a:t>
            </a:r>
            <a:r>
              <a:rPr lang="pt-PT" sz="1800"/>
              <a:t> </a:t>
            </a:r>
            <a:r>
              <a:rPr lang="pt-PT" sz="1800" err="1"/>
              <a:t>created</a:t>
            </a:r>
            <a:r>
              <a:rPr lang="pt-PT" sz="1800"/>
              <a:t>, </a:t>
            </a:r>
            <a:r>
              <a:rPr lang="pt-PT" sz="1800" err="1"/>
              <a:t>two</a:t>
            </a:r>
            <a:r>
              <a:rPr lang="pt-PT" sz="1800"/>
              <a:t> </a:t>
            </a:r>
            <a:r>
              <a:rPr lang="pt-PT" sz="1800" err="1"/>
              <a:t>string</a:t>
            </a:r>
            <a:r>
              <a:rPr lang="pt-PT" sz="1800"/>
              <a:t> </a:t>
            </a:r>
            <a:r>
              <a:rPr lang="pt-PT" sz="1800" err="1"/>
              <a:t>containing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names</a:t>
            </a:r>
            <a:r>
              <a:rPr lang="pt-PT" sz="1800"/>
              <a:t> </a:t>
            </a:r>
            <a:r>
              <a:rPr lang="pt-PT" sz="1800" err="1"/>
              <a:t>of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files </a:t>
            </a:r>
            <a:r>
              <a:rPr lang="pt-PT" sz="1800" err="1"/>
              <a:t>from</a:t>
            </a:r>
            <a:r>
              <a:rPr lang="pt-PT" sz="1800"/>
              <a:t> </a:t>
            </a:r>
            <a:r>
              <a:rPr lang="pt-PT" sz="1800" err="1"/>
              <a:t>which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data </a:t>
            </a:r>
            <a:r>
              <a:rPr lang="pt-PT" sz="1800" err="1"/>
              <a:t>will</a:t>
            </a:r>
            <a:r>
              <a:rPr lang="pt-PT" sz="1800"/>
              <a:t> </a:t>
            </a:r>
            <a:r>
              <a:rPr lang="pt-PT" sz="1800" err="1"/>
              <a:t>be</a:t>
            </a:r>
            <a:r>
              <a:rPr lang="pt-PT" sz="1800"/>
              <a:t> </a:t>
            </a:r>
            <a:r>
              <a:rPr lang="pt-PT" sz="1800" err="1"/>
              <a:t>loaded</a:t>
            </a:r>
            <a:r>
              <a:rPr lang="pt-PT" sz="1800"/>
              <a:t> are </a:t>
            </a:r>
            <a:r>
              <a:rPr lang="pt-PT" sz="1800" err="1"/>
              <a:t>passed</a:t>
            </a:r>
            <a:r>
              <a:rPr lang="pt-PT" sz="1800"/>
              <a:t> to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Graph</a:t>
            </a:r>
            <a:r>
              <a:rPr lang="pt-PT" sz="1800"/>
              <a:t> </a:t>
            </a:r>
            <a:r>
              <a:rPr lang="pt-PT" sz="1800" err="1"/>
              <a:t>Constructor</a:t>
            </a:r>
            <a:r>
              <a:rPr lang="pt-PT" sz="1800"/>
              <a:t>.</a:t>
            </a:r>
          </a:p>
          <a:p>
            <a:endParaRPr lang="pt-PT" sz="1800"/>
          </a:p>
          <a:p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Graph</a:t>
            </a:r>
            <a:r>
              <a:rPr lang="pt-PT" sz="1800"/>
              <a:t> </a:t>
            </a:r>
            <a:r>
              <a:rPr lang="pt-PT" sz="1800" err="1"/>
              <a:t>has</a:t>
            </a:r>
            <a:r>
              <a:rPr lang="pt-PT" sz="1800"/>
              <a:t> a </a:t>
            </a:r>
            <a:r>
              <a:rPr lang="pt-PT" sz="1800" err="1"/>
              <a:t>vector</a:t>
            </a:r>
            <a:r>
              <a:rPr lang="pt-PT" sz="1800"/>
              <a:t> </a:t>
            </a:r>
            <a:r>
              <a:rPr lang="pt-PT" sz="1800" err="1"/>
              <a:t>of</a:t>
            </a:r>
            <a:r>
              <a:rPr lang="pt-PT" sz="1800"/>
              <a:t> Nodes </a:t>
            </a:r>
            <a:r>
              <a:rPr lang="pt-PT" sz="1800" err="1"/>
              <a:t>called</a:t>
            </a:r>
            <a:r>
              <a:rPr lang="pt-PT" sz="1800"/>
              <a:t> “nodes”, </a:t>
            </a:r>
            <a:r>
              <a:rPr lang="pt-PT" sz="1800" err="1"/>
              <a:t>where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function</a:t>
            </a:r>
            <a:r>
              <a:rPr lang="pt-PT" sz="1800"/>
              <a:t> “</a:t>
            </a:r>
            <a:r>
              <a:rPr lang="pt-PT" sz="1800" err="1"/>
              <a:t>input_vertex</a:t>
            </a:r>
            <a:r>
              <a:rPr lang="pt-PT" sz="1800"/>
              <a:t>” </a:t>
            </a:r>
            <a:r>
              <a:rPr lang="pt-PT" sz="1800" err="1"/>
              <a:t>inserts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objects</a:t>
            </a:r>
            <a:r>
              <a:rPr lang="pt-PT" sz="1800"/>
              <a:t> </a:t>
            </a:r>
            <a:r>
              <a:rPr lang="pt-PT" sz="1800" err="1"/>
              <a:t>of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class</a:t>
            </a:r>
            <a:r>
              <a:rPr lang="pt-PT" sz="1800"/>
              <a:t> Node </a:t>
            </a:r>
            <a:r>
              <a:rPr lang="pt-PT" sz="1800" err="1"/>
              <a:t>it</a:t>
            </a:r>
            <a:r>
              <a:rPr lang="pt-PT" sz="1800"/>
              <a:t> </a:t>
            </a:r>
            <a:r>
              <a:rPr lang="pt-PT" sz="1800" err="1"/>
              <a:t>creates</a:t>
            </a:r>
            <a:r>
              <a:rPr lang="pt-PT" sz="1800"/>
              <a:t> </a:t>
            </a:r>
            <a:r>
              <a:rPr lang="pt-PT" sz="1800" err="1"/>
              <a:t>when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Graph</a:t>
            </a:r>
            <a:r>
              <a:rPr lang="pt-PT" sz="1800"/>
              <a:t> </a:t>
            </a:r>
            <a:r>
              <a:rPr lang="pt-PT" sz="1800" err="1"/>
              <a:t>constructor</a:t>
            </a:r>
            <a:r>
              <a:rPr lang="pt-PT" sz="1800"/>
              <a:t> </a:t>
            </a:r>
            <a:r>
              <a:rPr lang="pt-PT" sz="1800" err="1"/>
              <a:t>is</a:t>
            </a:r>
            <a:r>
              <a:rPr lang="pt-PT" sz="1800"/>
              <a:t> </a:t>
            </a:r>
            <a:r>
              <a:rPr lang="pt-PT" sz="1800" err="1"/>
              <a:t>called</a:t>
            </a:r>
            <a:r>
              <a:rPr lang="pt-PT" sz="1800"/>
              <a:t>.</a:t>
            </a:r>
          </a:p>
          <a:p>
            <a:endParaRPr lang="pt-PT" sz="1800"/>
          </a:p>
          <a:p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Graph</a:t>
            </a:r>
            <a:r>
              <a:rPr lang="pt-PT" sz="1800"/>
              <a:t> </a:t>
            </a:r>
            <a:r>
              <a:rPr lang="pt-PT" sz="1800" err="1"/>
              <a:t>also</a:t>
            </a:r>
            <a:r>
              <a:rPr lang="pt-PT" sz="1800"/>
              <a:t> </a:t>
            </a:r>
            <a:r>
              <a:rPr lang="pt-PT" sz="1800" err="1"/>
              <a:t>has</a:t>
            </a:r>
            <a:r>
              <a:rPr lang="pt-PT" sz="1800"/>
              <a:t> a </a:t>
            </a:r>
            <a:r>
              <a:rPr lang="pt-PT" sz="1800" err="1"/>
              <a:t>vector</a:t>
            </a:r>
            <a:r>
              <a:rPr lang="pt-PT" sz="1800"/>
              <a:t> </a:t>
            </a:r>
            <a:r>
              <a:rPr lang="pt-PT" sz="1800" err="1"/>
              <a:t>of</a:t>
            </a:r>
            <a:r>
              <a:rPr lang="pt-PT" sz="1800"/>
              <a:t> </a:t>
            </a:r>
            <a:r>
              <a:rPr lang="pt-PT" sz="1800" err="1"/>
              <a:t>vectors</a:t>
            </a:r>
            <a:r>
              <a:rPr lang="pt-PT" sz="1800"/>
              <a:t> </a:t>
            </a:r>
            <a:r>
              <a:rPr lang="pt-PT" sz="1800" err="1"/>
              <a:t>of</a:t>
            </a:r>
            <a:r>
              <a:rPr lang="pt-PT" sz="1800"/>
              <a:t> </a:t>
            </a:r>
            <a:r>
              <a:rPr lang="pt-PT" sz="1800" err="1"/>
              <a:t>Edges</a:t>
            </a:r>
            <a:r>
              <a:rPr lang="pt-PT" sz="1800"/>
              <a:t> </a:t>
            </a:r>
            <a:r>
              <a:rPr lang="pt-PT" sz="1800" err="1"/>
              <a:t>called</a:t>
            </a:r>
            <a:r>
              <a:rPr lang="pt-PT" sz="1800"/>
              <a:t> “</a:t>
            </a:r>
            <a:r>
              <a:rPr lang="pt-PT" sz="1800" err="1"/>
              <a:t>adj</a:t>
            </a:r>
            <a:r>
              <a:rPr lang="pt-PT" sz="1800"/>
              <a:t>”, </a:t>
            </a:r>
            <a:r>
              <a:rPr lang="pt-PT" sz="1800" err="1"/>
              <a:t>where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function</a:t>
            </a:r>
            <a:r>
              <a:rPr lang="pt-PT" sz="1800"/>
              <a:t> “</a:t>
            </a:r>
            <a:r>
              <a:rPr lang="pt-PT" sz="1800" err="1"/>
              <a:t>input_edge</a:t>
            </a:r>
            <a:r>
              <a:rPr lang="pt-PT" sz="1800"/>
              <a:t>” </a:t>
            </a:r>
            <a:r>
              <a:rPr lang="pt-PT" sz="1800" err="1"/>
              <a:t>inserts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objects</a:t>
            </a:r>
            <a:r>
              <a:rPr lang="pt-PT" sz="1800"/>
              <a:t> </a:t>
            </a:r>
            <a:r>
              <a:rPr lang="pt-PT" sz="1800" err="1"/>
              <a:t>of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class</a:t>
            </a:r>
            <a:r>
              <a:rPr lang="pt-PT" sz="1800"/>
              <a:t> </a:t>
            </a:r>
            <a:r>
              <a:rPr lang="pt-PT" sz="1800" err="1"/>
              <a:t>Edge</a:t>
            </a:r>
            <a:r>
              <a:rPr lang="pt-PT" sz="1800"/>
              <a:t> </a:t>
            </a:r>
            <a:r>
              <a:rPr lang="pt-PT" sz="1800" err="1"/>
              <a:t>it</a:t>
            </a:r>
            <a:r>
              <a:rPr lang="pt-PT" sz="1800"/>
              <a:t> </a:t>
            </a:r>
            <a:r>
              <a:rPr lang="pt-PT" sz="1800" err="1"/>
              <a:t>creates</a:t>
            </a:r>
            <a:r>
              <a:rPr lang="pt-PT" sz="1800"/>
              <a:t> </a:t>
            </a:r>
            <a:r>
              <a:rPr lang="pt-PT" sz="1800" err="1"/>
              <a:t>when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Graph</a:t>
            </a:r>
            <a:r>
              <a:rPr lang="pt-PT" sz="1800"/>
              <a:t> </a:t>
            </a:r>
            <a:r>
              <a:rPr lang="pt-PT" sz="1800" err="1"/>
              <a:t>constructor</a:t>
            </a:r>
            <a:r>
              <a:rPr lang="pt-PT" sz="1800"/>
              <a:t> </a:t>
            </a:r>
            <a:r>
              <a:rPr lang="pt-PT" sz="1800" err="1"/>
              <a:t>is</a:t>
            </a:r>
            <a:r>
              <a:rPr lang="pt-PT" sz="1800"/>
              <a:t> </a:t>
            </a:r>
            <a:r>
              <a:rPr lang="pt-PT" sz="1800" err="1"/>
              <a:t>called</a:t>
            </a:r>
            <a:r>
              <a:rPr lang="pt-PT" sz="1800"/>
              <a:t>.</a:t>
            </a:r>
          </a:p>
          <a:p>
            <a:r>
              <a:rPr lang="pt-PT" sz="1800"/>
              <a:t>Note: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index</a:t>
            </a:r>
            <a:r>
              <a:rPr lang="pt-PT" sz="1800"/>
              <a:t> </a:t>
            </a:r>
            <a:r>
              <a:rPr lang="pt-PT" sz="1800" err="1"/>
              <a:t>of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“</a:t>
            </a:r>
            <a:r>
              <a:rPr lang="pt-PT" sz="1800" err="1"/>
              <a:t>inside</a:t>
            </a:r>
            <a:r>
              <a:rPr lang="pt-PT" sz="1800"/>
              <a:t>” </a:t>
            </a:r>
            <a:r>
              <a:rPr lang="pt-PT" sz="1800" err="1"/>
              <a:t>vector</a:t>
            </a:r>
            <a:r>
              <a:rPr lang="pt-PT" sz="1800"/>
              <a:t> in “</a:t>
            </a:r>
            <a:r>
              <a:rPr lang="pt-PT" sz="1800" err="1"/>
              <a:t>adj</a:t>
            </a:r>
            <a:r>
              <a:rPr lang="pt-PT" sz="1800"/>
              <a:t>” </a:t>
            </a:r>
            <a:r>
              <a:rPr lang="pt-PT" sz="1800" err="1"/>
              <a:t>corresponds</a:t>
            </a:r>
            <a:r>
              <a:rPr lang="pt-PT" sz="1800"/>
              <a:t> to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index</a:t>
            </a:r>
            <a:r>
              <a:rPr lang="pt-PT" sz="1800"/>
              <a:t>  </a:t>
            </a:r>
            <a:r>
              <a:rPr lang="pt-PT" sz="1800" err="1"/>
              <a:t>of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node in “nodes” </a:t>
            </a:r>
            <a:r>
              <a:rPr lang="pt-PT" sz="1800" err="1"/>
              <a:t>whose</a:t>
            </a:r>
            <a:r>
              <a:rPr lang="pt-PT" sz="1800"/>
              <a:t> </a:t>
            </a:r>
            <a:r>
              <a:rPr lang="pt-PT" sz="1800" err="1"/>
              <a:t>edges</a:t>
            </a:r>
            <a:r>
              <a:rPr lang="pt-PT" sz="1800"/>
              <a:t> are in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vector</a:t>
            </a:r>
            <a:r>
              <a:rPr lang="pt-PT" sz="1800"/>
              <a:t>.</a:t>
            </a:r>
          </a:p>
        </p:txBody>
      </p:sp>
      <p:pic>
        <p:nvPicPr>
          <p:cNvPr id="4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8F70DD03-C451-5A1D-238A-B2FEB9C9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FAA0C-CCDF-6240-F7DD-C206E470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78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16C8-8162-6909-9F70-C7FC72EE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Graph</a:t>
            </a:r>
            <a:r>
              <a:rPr lang="pt-PT"/>
              <a:t> </a:t>
            </a:r>
            <a:r>
              <a:rPr lang="pt-PT" err="1"/>
              <a:t>description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A5C9-F415-CC90-23DC-0E874908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PT" err="1"/>
              <a:t>This</a:t>
            </a:r>
            <a:r>
              <a:rPr lang="pt-PT"/>
              <a:t> </a:t>
            </a:r>
            <a:r>
              <a:rPr lang="pt-PT" err="1"/>
              <a:t>is</a:t>
            </a:r>
            <a:r>
              <a:rPr lang="pt-PT"/>
              <a:t> </a:t>
            </a:r>
            <a:r>
              <a:rPr lang="pt-PT" err="1"/>
              <a:t>how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Graph</a:t>
            </a:r>
            <a:r>
              <a:rPr lang="pt-PT"/>
              <a:t> </a:t>
            </a:r>
            <a:r>
              <a:rPr lang="pt-PT" err="1"/>
              <a:t>has</a:t>
            </a:r>
            <a:r>
              <a:rPr lang="pt-PT"/>
              <a:t> </a:t>
            </a:r>
            <a:r>
              <a:rPr lang="pt-PT" err="1"/>
              <a:t>been</a:t>
            </a:r>
            <a:r>
              <a:rPr lang="pt-PT"/>
              <a:t> </a:t>
            </a:r>
            <a:r>
              <a:rPr lang="pt-PT" err="1"/>
              <a:t>organized</a:t>
            </a:r>
            <a:r>
              <a:rPr lang="pt-PT"/>
              <a:t>:</a:t>
            </a:r>
          </a:p>
          <a:p>
            <a:r>
              <a:rPr lang="pt-PT" err="1"/>
              <a:t>Objects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class</a:t>
            </a:r>
            <a:r>
              <a:rPr lang="pt-PT"/>
              <a:t> Node are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vertices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Graph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stored</a:t>
            </a:r>
            <a:r>
              <a:rPr lang="pt-PT"/>
              <a:t> in a </a:t>
            </a:r>
            <a:r>
              <a:rPr lang="pt-PT" err="1"/>
              <a:t>vector</a:t>
            </a:r>
            <a:r>
              <a:rPr lang="pt-PT"/>
              <a:t> </a:t>
            </a:r>
            <a:r>
              <a:rPr lang="pt-PT" err="1"/>
              <a:t>named</a:t>
            </a:r>
            <a:r>
              <a:rPr lang="pt-PT"/>
              <a:t> “nodes”</a:t>
            </a:r>
          </a:p>
          <a:p>
            <a:r>
              <a:rPr lang="pt-PT" err="1"/>
              <a:t>Objects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class</a:t>
            </a:r>
            <a:r>
              <a:rPr lang="pt-PT"/>
              <a:t> </a:t>
            </a:r>
            <a:r>
              <a:rPr lang="pt-PT" err="1"/>
              <a:t>Edge</a:t>
            </a:r>
            <a:r>
              <a:rPr lang="pt-PT"/>
              <a:t> are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edges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Graph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stored</a:t>
            </a:r>
            <a:r>
              <a:rPr lang="pt-PT"/>
              <a:t> in a </a:t>
            </a:r>
            <a:r>
              <a:rPr lang="pt-PT" err="1"/>
              <a:t>vector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vectors</a:t>
            </a:r>
            <a:r>
              <a:rPr lang="pt-PT"/>
              <a:t> </a:t>
            </a:r>
            <a:r>
              <a:rPr lang="pt-PT" err="1"/>
              <a:t>named</a:t>
            </a:r>
            <a:r>
              <a:rPr lang="pt-PT"/>
              <a:t> “</a:t>
            </a:r>
            <a:r>
              <a:rPr lang="pt-PT" err="1"/>
              <a:t>adj</a:t>
            </a:r>
            <a:r>
              <a:rPr lang="pt-PT"/>
              <a:t>”</a:t>
            </a:r>
          </a:p>
        </p:txBody>
      </p:sp>
      <p:pic>
        <p:nvPicPr>
          <p:cNvPr id="4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BD655E0B-DF20-00CD-CF8A-A7B558A5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719D6-DA8B-FA14-BD5E-614CE184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61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328-3A16-55A3-2E4B-FB7EC269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521146"/>
            <a:ext cx="9905998" cy="1478570"/>
          </a:xfrm>
        </p:spPr>
        <p:txBody>
          <a:bodyPr/>
          <a:lstStyle/>
          <a:p>
            <a:r>
              <a:rPr lang="pt-PT" err="1"/>
              <a:t>List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features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algorithms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97D1-C686-D16D-F2EF-AFF7B36C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9716"/>
            <a:ext cx="9905999" cy="4742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800" dirty="0" err="1"/>
              <a:t>Backtracking</a:t>
            </a:r>
            <a:r>
              <a:rPr lang="pt-PT" sz="1800" dirty="0"/>
              <a:t> </a:t>
            </a:r>
            <a:r>
              <a:rPr lang="pt-PT" sz="1800" dirty="0" err="1"/>
              <a:t>Algorithm</a:t>
            </a:r>
            <a:r>
              <a:rPr lang="pt-PT" sz="1800" dirty="0"/>
              <a:t>:</a:t>
            </a:r>
          </a:p>
          <a:p>
            <a:pPr lvl="1"/>
            <a:r>
              <a:rPr lang="pt-PT" sz="1600" dirty="0"/>
              <a:t>Time </a:t>
            </a:r>
            <a:r>
              <a:rPr lang="pt-PT" sz="1600" dirty="0" err="1"/>
              <a:t>Complexity</a:t>
            </a:r>
            <a:r>
              <a:rPr lang="pt-PT" sz="1600" dirty="0"/>
              <a:t>: O(N!), </a:t>
            </a:r>
            <a:r>
              <a:rPr lang="pt-PT" sz="1600" dirty="0" err="1"/>
              <a:t>where</a:t>
            </a:r>
            <a:r>
              <a:rPr lang="pt-PT" sz="1600" dirty="0"/>
              <a:t> N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number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Nodes in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Graph</a:t>
            </a:r>
            <a:r>
              <a:rPr lang="pt-PT" sz="1600" dirty="0"/>
              <a:t> </a:t>
            </a:r>
            <a:r>
              <a:rPr lang="pt-PT" sz="1600" dirty="0" err="1"/>
              <a:t>being</a:t>
            </a:r>
            <a:r>
              <a:rPr lang="pt-PT" sz="1600" dirty="0"/>
              <a:t> </a:t>
            </a:r>
            <a:r>
              <a:rPr lang="pt-PT" sz="1600" dirty="0" err="1"/>
              <a:t>analysed</a:t>
            </a:r>
            <a:endParaRPr lang="pt-PT" sz="1600"/>
          </a:p>
          <a:p>
            <a:endParaRPr lang="pt-PT" sz="1800"/>
          </a:p>
          <a:p>
            <a:r>
              <a:rPr lang="pt-PT" sz="1800" dirty="0" err="1"/>
              <a:t>Ant</a:t>
            </a:r>
            <a:r>
              <a:rPr lang="pt-PT" sz="1800" dirty="0"/>
              <a:t> </a:t>
            </a:r>
            <a:r>
              <a:rPr lang="pt-PT" sz="1800" dirty="0" err="1"/>
              <a:t>Colony</a:t>
            </a:r>
            <a:r>
              <a:rPr lang="pt-PT" sz="1800" dirty="0"/>
              <a:t> </a:t>
            </a:r>
            <a:r>
              <a:rPr lang="pt-PT" sz="1800" dirty="0" err="1"/>
              <a:t>Optimization</a:t>
            </a:r>
            <a:r>
              <a:rPr lang="pt-PT" sz="1800" dirty="0"/>
              <a:t> </a:t>
            </a:r>
            <a:r>
              <a:rPr lang="pt-PT" sz="1800" dirty="0" err="1"/>
              <a:t>Algorithm</a:t>
            </a:r>
            <a:r>
              <a:rPr lang="pt-PT" sz="1800" dirty="0"/>
              <a:t>:</a:t>
            </a:r>
          </a:p>
          <a:p>
            <a:pPr lvl="1"/>
            <a:r>
              <a:rPr lang="pt-PT" sz="1600" dirty="0"/>
              <a:t>Time </a:t>
            </a:r>
            <a:r>
              <a:rPr lang="pt-PT" sz="1600" err="1"/>
              <a:t>Complexity</a:t>
            </a:r>
            <a:r>
              <a:rPr lang="pt-PT" sz="1600" dirty="0"/>
              <a:t>: O(</a:t>
            </a:r>
            <a:r>
              <a:rPr lang="pt-PT" sz="1600" err="1"/>
              <a:t>max_iter</a:t>
            </a:r>
            <a:r>
              <a:rPr lang="pt-PT" sz="1600" dirty="0"/>
              <a:t> * </a:t>
            </a:r>
            <a:r>
              <a:rPr lang="pt-PT" sz="1600" err="1"/>
              <a:t>num_ants</a:t>
            </a:r>
            <a:r>
              <a:rPr lang="pt-PT" sz="1600" dirty="0"/>
              <a:t> * n</a:t>
            </a:r>
            <a:r>
              <a:rPr lang="pt-PT" sz="1600" baseline="30000" dirty="0"/>
              <a:t>2</a:t>
            </a:r>
            <a:r>
              <a:rPr lang="pt-PT" sz="1600" dirty="0"/>
              <a:t>), </a:t>
            </a:r>
            <a:r>
              <a:rPr lang="pt-PT" sz="1600" err="1"/>
              <a:t>where</a:t>
            </a:r>
            <a:r>
              <a:rPr lang="pt-PT" sz="1600" dirty="0"/>
              <a:t> </a:t>
            </a:r>
            <a:r>
              <a:rPr lang="pt-PT" sz="1600" err="1"/>
              <a:t>max_iter</a:t>
            </a:r>
            <a:r>
              <a:rPr lang="pt-PT" sz="1600" dirty="0"/>
              <a:t> </a:t>
            </a:r>
            <a:r>
              <a:rPr lang="pt-PT" sz="1600" err="1"/>
              <a:t>is</a:t>
            </a:r>
            <a:r>
              <a:rPr lang="pt-PT" sz="1600" dirty="0"/>
              <a:t> </a:t>
            </a:r>
            <a:r>
              <a:rPr lang="pt-PT" sz="1600" err="1"/>
              <a:t>the</a:t>
            </a:r>
            <a:r>
              <a:rPr lang="pt-PT" sz="1600" dirty="0"/>
              <a:t> </a:t>
            </a:r>
            <a:r>
              <a:rPr lang="pt-PT" sz="1600" err="1"/>
              <a:t>maximum</a:t>
            </a:r>
            <a:r>
              <a:rPr lang="pt-PT" sz="1600" dirty="0"/>
              <a:t> </a:t>
            </a:r>
            <a:r>
              <a:rPr lang="pt-PT" sz="1600" err="1"/>
              <a:t>number</a:t>
            </a:r>
            <a:r>
              <a:rPr lang="pt-PT" sz="1600" dirty="0"/>
              <a:t> </a:t>
            </a:r>
            <a:r>
              <a:rPr lang="pt-PT" sz="1600" err="1"/>
              <a:t>of</a:t>
            </a:r>
            <a:r>
              <a:rPr lang="pt-PT" sz="1600" dirty="0"/>
              <a:t> </a:t>
            </a:r>
            <a:r>
              <a:rPr lang="pt-PT" sz="1600" err="1"/>
              <a:t>iterations</a:t>
            </a:r>
            <a:r>
              <a:rPr lang="pt-PT" sz="1600" dirty="0"/>
              <a:t> </a:t>
            </a:r>
            <a:r>
              <a:rPr lang="pt-PT" sz="1600" err="1"/>
              <a:t>possible</a:t>
            </a:r>
            <a:r>
              <a:rPr lang="pt-PT" sz="1600" dirty="0"/>
              <a:t>, </a:t>
            </a:r>
            <a:r>
              <a:rPr lang="pt-PT" sz="1600" err="1"/>
              <a:t>num_ants</a:t>
            </a:r>
            <a:r>
              <a:rPr lang="pt-PT" sz="1600" dirty="0"/>
              <a:t> </a:t>
            </a:r>
            <a:r>
              <a:rPr lang="pt-PT" sz="1600" err="1"/>
              <a:t>is</a:t>
            </a:r>
            <a:r>
              <a:rPr lang="pt-PT" sz="1600" dirty="0"/>
              <a:t> </a:t>
            </a:r>
            <a:r>
              <a:rPr lang="pt-PT" sz="1600" err="1"/>
              <a:t>the</a:t>
            </a:r>
            <a:r>
              <a:rPr lang="pt-PT" sz="1600" dirty="0"/>
              <a:t> </a:t>
            </a:r>
            <a:r>
              <a:rPr lang="pt-PT" sz="1600" err="1"/>
              <a:t>number</a:t>
            </a:r>
            <a:r>
              <a:rPr lang="pt-PT" sz="1600" dirty="0"/>
              <a:t> </a:t>
            </a:r>
            <a:r>
              <a:rPr lang="pt-PT" sz="1600" err="1"/>
              <a:t>of</a:t>
            </a:r>
            <a:r>
              <a:rPr lang="pt-PT" sz="1600" dirty="0"/>
              <a:t> </a:t>
            </a:r>
            <a:r>
              <a:rPr lang="pt-PT" sz="1600" err="1"/>
              <a:t>ants</a:t>
            </a:r>
            <a:r>
              <a:rPr lang="pt-PT" sz="1600" dirty="0"/>
              <a:t> </a:t>
            </a:r>
            <a:r>
              <a:rPr lang="pt-PT" sz="1600" err="1"/>
              <a:t>given</a:t>
            </a:r>
            <a:r>
              <a:rPr lang="pt-PT" sz="1600" dirty="0"/>
              <a:t> </a:t>
            </a:r>
            <a:r>
              <a:rPr lang="pt-PT" sz="1600" err="1"/>
              <a:t>and</a:t>
            </a:r>
            <a:r>
              <a:rPr lang="pt-PT" sz="1600" dirty="0"/>
              <a:t> n </a:t>
            </a:r>
            <a:r>
              <a:rPr lang="pt-PT" sz="1600" err="1"/>
              <a:t>is</a:t>
            </a:r>
            <a:r>
              <a:rPr lang="pt-PT" sz="1600" dirty="0"/>
              <a:t> </a:t>
            </a:r>
            <a:r>
              <a:rPr lang="pt-PT" sz="1600" err="1"/>
              <a:t>the</a:t>
            </a:r>
            <a:r>
              <a:rPr lang="pt-PT" sz="1600" dirty="0"/>
              <a:t> </a:t>
            </a:r>
            <a:r>
              <a:rPr lang="pt-PT" sz="1600" err="1"/>
              <a:t>size</a:t>
            </a:r>
            <a:r>
              <a:rPr lang="pt-PT" sz="1600" dirty="0"/>
              <a:t> </a:t>
            </a:r>
            <a:r>
              <a:rPr lang="pt-PT" sz="1600" err="1"/>
              <a:t>of</a:t>
            </a:r>
            <a:r>
              <a:rPr lang="pt-PT" sz="1600" dirty="0"/>
              <a:t> </a:t>
            </a:r>
            <a:r>
              <a:rPr lang="pt-PT" sz="1600" err="1"/>
              <a:t>the</a:t>
            </a:r>
            <a:r>
              <a:rPr lang="pt-PT" sz="1600" dirty="0"/>
              <a:t> </a:t>
            </a:r>
            <a:r>
              <a:rPr lang="pt-PT" sz="1600" err="1"/>
              <a:t>distance</a:t>
            </a:r>
            <a:r>
              <a:rPr lang="pt-PT" sz="1600" dirty="0"/>
              <a:t> </a:t>
            </a:r>
            <a:r>
              <a:rPr lang="pt-PT" sz="1600" err="1"/>
              <a:t>matrix</a:t>
            </a:r>
            <a:r>
              <a:rPr lang="pt-PT" sz="1600" dirty="0"/>
              <a:t>. </a:t>
            </a:r>
            <a:r>
              <a:rPr lang="pt-PT" sz="1600" err="1"/>
              <a:t>All</a:t>
            </a:r>
            <a:r>
              <a:rPr lang="pt-PT" sz="1600" dirty="0"/>
              <a:t> </a:t>
            </a:r>
            <a:r>
              <a:rPr lang="pt-PT" sz="1600" err="1"/>
              <a:t>of</a:t>
            </a:r>
            <a:r>
              <a:rPr lang="pt-PT" sz="1600" dirty="0"/>
              <a:t> </a:t>
            </a:r>
            <a:r>
              <a:rPr lang="pt-PT" sz="1600" err="1"/>
              <a:t>these</a:t>
            </a:r>
            <a:r>
              <a:rPr lang="pt-PT" sz="1600" dirty="0"/>
              <a:t> </a:t>
            </a:r>
            <a:r>
              <a:rPr lang="pt-PT" sz="1600" err="1"/>
              <a:t>variables</a:t>
            </a:r>
            <a:r>
              <a:rPr lang="pt-PT" sz="1600" dirty="0"/>
              <a:t> are </a:t>
            </a:r>
            <a:r>
              <a:rPr lang="pt-PT" sz="1600" err="1"/>
              <a:t>passed</a:t>
            </a:r>
            <a:r>
              <a:rPr lang="pt-PT" sz="1600" dirty="0"/>
              <a:t> to </a:t>
            </a:r>
            <a:r>
              <a:rPr lang="pt-PT" sz="1600" err="1"/>
              <a:t>the</a:t>
            </a:r>
            <a:r>
              <a:rPr lang="pt-PT" sz="1600" dirty="0"/>
              <a:t> ACO() </a:t>
            </a:r>
            <a:r>
              <a:rPr lang="pt-PT" sz="1600" err="1"/>
              <a:t>function</a:t>
            </a:r>
            <a:r>
              <a:rPr lang="pt-PT" sz="1600" dirty="0"/>
              <a:t>.</a:t>
            </a:r>
          </a:p>
          <a:p>
            <a:pPr marL="0" indent="0">
              <a:buNone/>
            </a:pPr>
            <a:endParaRPr lang="pt-PT" sz="1800" baseline="30000"/>
          </a:p>
          <a:p>
            <a:r>
              <a:rPr lang="pt-PT" sz="1800" dirty="0" err="1"/>
              <a:t>Simulated</a:t>
            </a:r>
            <a:r>
              <a:rPr lang="pt-PT" sz="1800" dirty="0"/>
              <a:t> </a:t>
            </a:r>
            <a:r>
              <a:rPr lang="pt-PT" sz="1800" dirty="0" err="1"/>
              <a:t>Annealing</a:t>
            </a:r>
            <a:r>
              <a:rPr lang="pt-PT" sz="1800" dirty="0"/>
              <a:t> </a:t>
            </a:r>
            <a:r>
              <a:rPr lang="pt-PT" sz="1800" dirty="0" err="1"/>
              <a:t>Algorithm</a:t>
            </a:r>
            <a:r>
              <a:rPr lang="pt-PT" sz="1600" dirty="0"/>
              <a:t>:</a:t>
            </a:r>
          </a:p>
          <a:p>
            <a:pPr lvl="1"/>
            <a:r>
              <a:rPr lang="pt-PT" sz="1600" dirty="0"/>
              <a:t>Time </a:t>
            </a:r>
            <a:r>
              <a:rPr lang="pt-PT" sz="1600" err="1"/>
              <a:t>Complexity</a:t>
            </a:r>
            <a:r>
              <a:rPr lang="pt-PT" sz="1600" dirty="0"/>
              <a:t>: O(N * A), </a:t>
            </a:r>
            <a:r>
              <a:rPr lang="pt-PT" sz="1600" err="1"/>
              <a:t>where</a:t>
            </a:r>
            <a:r>
              <a:rPr lang="pt-PT" sz="1600" dirty="0"/>
              <a:t> N </a:t>
            </a:r>
            <a:r>
              <a:rPr lang="pt-PT" sz="1600" err="1"/>
              <a:t>is</a:t>
            </a:r>
            <a:r>
              <a:rPr lang="pt-PT" sz="1600" dirty="0"/>
              <a:t> </a:t>
            </a:r>
            <a:r>
              <a:rPr lang="pt-PT" sz="1600" err="1"/>
              <a:t>the</a:t>
            </a:r>
            <a:r>
              <a:rPr lang="pt-PT" sz="1600" dirty="0"/>
              <a:t> </a:t>
            </a:r>
            <a:r>
              <a:rPr lang="pt-PT" sz="1600" err="1"/>
              <a:t>size</a:t>
            </a:r>
            <a:r>
              <a:rPr lang="pt-PT" sz="1600" dirty="0"/>
              <a:t> </a:t>
            </a:r>
            <a:r>
              <a:rPr lang="pt-PT" sz="1600" err="1"/>
              <a:t>of</a:t>
            </a:r>
            <a:r>
              <a:rPr lang="pt-PT" sz="1600" dirty="0"/>
              <a:t> </a:t>
            </a:r>
            <a:r>
              <a:rPr lang="pt-PT" sz="1600" err="1"/>
              <a:t>the</a:t>
            </a:r>
            <a:r>
              <a:rPr lang="pt-PT" sz="1600" dirty="0"/>
              <a:t> </a:t>
            </a:r>
            <a:r>
              <a:rPr lang="pt-PT" sz="1600" err="1"/>
              <a:t>permutation</a:t>
            </a:r>
            <a:r>
              <a:rPr lang="pt-PT" sz="1600" dirty="0"/>
              <a:t> </a:t>
            </a:r>
            <a:r>
              <a:rPr lang="pt-PT" sz="1600" err="1"/>
              <a:t>used</a:t>
            </a:r>
            <a:r>
              <a:rPr lang="pt-PT" sz="1600" dirty="0"/>
              <a:t> </a:t>
            </a:r>
            <a:r>
              <a:rPr lang="pt-PT" sz="1600" err="1"/>
              <a:t>and</a:t>
            </a:r>
            <a:r>
              <a:rPr lang="pt-PT" sz="1600" dirty="0"/>
              <a:t> A </a:t>
            </a:r>
            <a:r>
              <a:rPr lang="pt-PT" sz="1600" err="1"/>
              <a:t>is</a:t>
            </a:r>
            <a:r>
              <a:rPr lang="pt-PT" sz="1600" dirty="0"/>
              <a:t> </a:t>
            </a:r>
            <a:r>
              <a:rPr lang="pt-PT" sz="1600" err="1"/>
              <a:t>the</a:t>
            </a:r>
            <a:r>
              <a:rPr lang="pt-PT" sz="1600" dirty="0"/>
              <a:t> </a:t>
            </a:r>
            <a:r>
              <a:rPr lang="pt-PT" sz="1600" err="1"/>
              <a:t>number</a:t>
            </a:r>
            <a:r>
              <a:rPr lang="pt-PT" sz="1600" dirty="0"/>
              <a:t> </a:t>
            </a:r>
            <a:r>
              <a:rPr lang="pt-PT" sz="1600" err="1"/>
              <a:t>of</a:t>
            </a:r>
            <a:r>
              <a:rPr lang="pt-PT" sz="1600" dirty="0"/>
              <a:t> </a:t>
            </a:r>
            <a:r>
              <a:rPr lang="pt-PT" sz="1600" err="1"/>
              <a:t>adjacent</a:t>
            </a:r>
            <a:r>
              <a:rPr lang="pt-PT" sz="1600" dirty="0"/>
              <a:t> nodes </a:t>
            </a:r>
            <a:r>
              <a:rPr lang="pt-PT" sz="1600" err="1"/>
              <a:t>of</a:t>
            </a:r>
            <a:r>
              <a:rPr lang="pt-PT" sz="1600" dirty="0"/>
              <a:t> </a:t>
            </a:r>
            <a:r>
              <a:rPr lang="pt-PT" sz="1600" err="1"/>
              <a:t>each</a:t>
            </a:r>
            <a:r>
              <a:rPr lang="pt-PT" sz="1600" dirty="0"/>
              <a:t> node </a:t>
            </a:r>
            <a:r>
              <a:rPr lang="pt-PT" sz="1600" err="1"/>
              <a:t>of</a:t>
            </a:r>
            <a:r>
              <a:rPr lang="pt-PT" sz="1600" dirty="0"/>
              <a:t> </a:t>
            </a:r>
            <a:r>
              <a:rPr lang="pt-PT" sz="1600" err="1"/>
              <a:t>the</a:t>
            </a:r>
            <a:r>
              <a:rPr lang="pt-PT" sz="1600" dirty="0"/>
              <a:t> </a:t>
            </a:r>
            <a:r>
              <a:rPr lang="pt-PT" sz="1600" err="1"/>
              <a:t>permutation</a:t>
            </a:r>
            <a:endParaRPr lang="pt-PT" sz="1600"/>
          </a:p>
          <a:p>
            <a:pPr marL="0" indent="0">
              <a:buNone/>
            </a:pPr>
            <a:endParaRPr lang="pt-PT" sz="1800"/>
          </a:p>
        </p:txBody>
      </p:sp>
      <p:pic>
        <p:nvPicPr>
          <p:cNvPr id="5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CFEB5EFC-47E8-9CD8-DD5C-6233FAF5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16D4F-65F2-2678-EB30-1B3D0DFC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57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328-3A16-55A3-2E4B-FB7EC269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521146"/>
            <a:ext cx="9905998" cy="1478570"/>
          </a:xfrm>
        </p:spPr>
        <p:txBody>
          <a:bodyPr/>
          <a:lstStyle/>
          <a:p>
            <a:r>
              <a:rPr lang="pt-PT" err="1"/>
              <a:t>List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features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algorithms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97D1-C686-D16D-F2EF-AFF7B36C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9716"/>
            <a:ext cx="9905999" cy="38417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sz="1800" dirty="0" err="1"/>
              <a:t>Cristofides</a:t>
            </a:r>
            <a:r>
              <a:rPr lang="pt-PT" sz="1800" dirty="0"/>
              <a:t> </a:t>
            </a:r>
            <a:r>
              <a:rPr lang="pt-PT" sz="1800" dirty="0" err="1"/>
              <a:t>Algorithm</a:t>
            </a:r>
            <a:r>
              <a:rPr lang="pt-PT" sz="1800" dirty="0"/>
              <a:t>:</a:t>
            </a:r>
            <a:endParaRPr lang="en-US" sz="1800" dirty="0"/>
          </a:p>
          <a:p>
            <a:pPr lvl="1">
              <a:buClr>
                <a:srgbClr val="8AD0D6"/>
              </a:buClr>
            </a:pPr>
            <a:r>
              <a:rPr lang="pt-PT" sz="1600" dirty="0"/>
              <a:t>Time </a:t>
            </a:r>
            <a:r>
              <a:rPr lang="pt-PT" sz="1600" err="1"/>
              <a:t>Complexity</a:t>
            </a:r>
            <a:r>
              <a:rPr lang="pt-PT" sz="1600" dirty="0"/>
              <a:t>: O(E * log(V) + N</a:t>
            </a:r>
            <a:r>
              <a:rPr lang="pt-PT" sz="1600" baseline="30000" dirty="0"/>
              <a:t>3</a:t>
            </a:r>
            <a:r>
              <a:rPr lang="pt-PT" sz="1600" dirty="0"/>
              <a:t>), </a:t>
            </a:r>
            <a:r>
              <a:rPr lang="pt-PT" sz="1600" err="1"/>
              <a:t>where</a:t>
            </a:r>
            <a:r>
              <a:rPr lang="pt-PT" sz="1600" dirty="0"/>
              <a:t> E </a:t>
            </a:r>
            <a:r>
              <a:rPr lang="pt-PT" sz="1600" err="1"/>
              <a:t>is</a:t>
            </a:r>
            <a:r>
              <a:rPr lang="pt-PT" sz="1600" dirty="0"/>
              <a:t> </a:t>
            </a:r>
            <a:r>
              <a:rPr lang="pt-PT" sz="1600" err="1"/>
              <a:t>the</a:t>
            </a:r>
            <a:r>
              <a:rPr lang="pt-PT" sz="1600" dirty="0"/>
              <a:t> </a:t>
            </a:r>
            <a:r>
              <a:rPr lang="pt-PT" sz="1600" err="1"/>
              <a:t>number</a:t>
            </a:r>
            <a:r>
              <a:rPr lang="pt-PT" sz="1600" dirty="0"/>
              <a:t> </a:t>
            </a:r>
            <a:r>
              <a:rPr lang="pt-PT" sz="1600" err="1"/>
              <a:t>of</a:t>
            </a:r>
            <a:r>
              <a:rPr lang="pt-PT" sz="1600" dirty="0"/>
              <a:t> </a:t>
            </a:r>
            <a:r>
              <a:rPr lang="pt-PT" sz="1600" err="1"/>
              <a:t>edges</a:t>
            </a:r>
            <a:r>
              <a:rPr lang="pt-PT" sz="1600" dirty="0"/>
              <a:t> in </a:t>
            </a:r>
            <a:r>
              <a:rPr lang="pt-PT" sz="1600" err="1"/>
              <a:t>the</a:t>
            </a:r>
            <a:r>
              <a:rPr lang="pt-PT" sz="1600" dirty="0"/>
              <a:t> </a:t>
            </a:r>
            <a:r>
              <a:rPr lang="pt-PT" sz="1600" err="1"/>
              <a:t>Graph</a:t>
            </a:r>
            <a:r>
              <a:rPr lang="pt-PT" sz="1600" dirty="0"/>
              <a:t>, V </a:t>
            </a:r>
            <a:r>
              <a:rPr lang="pt-PT" sz="1600" err="1"/>
              <a:t>is</a:t>
            </a:r>
            <a:r>
              <a:rPr lang="pt-PT" sz="1600" dirty="0"/>
              <a:t> </a:t>
            </a:r>
            <a:r>
              <a:rPr lang="pt-PT" sz="1600" err="1"/>
              <a:t>the</a:t>
            </a:r>
            <a:r>
              <a:rPr lang="pt-PT" sz="1600" dirty="0"/>
              <a:t> </a:t>
            </a:r>
            <a:r>
              <a:rPr lang="pt-PT" sz="1600" err="1"/>
              <a:t>number</a:t>
            </a:r>
            <a:r>
              <a:rPr lang="pt-PT" sz="1600" dirty="0"/>
              <a:t> </a:t>
            </a:r>
            <a:r>
              <a:rPr lang="pt-PT" sz="1600" err="1"/>
              <a:t>of</a:t>
            </a:r>
            <a:r>
              <a:rPr lang="pt-PT" sz="1600" dirty="0"/>
              <a:t> </a:t>
            </a:r>
            <a:r>
              <a:rPr lang="pt-PT" sz="1600" err="1"/>
              <a:t>vertices</a:t>
            </a:r>
            <a:r>
              <a:rPr lang="pt-PT" sz="1600" dirty="0"/>
              <a:t> (</a:t>
            </a:r>
            <a:r>
              <a:rPr lang="pt-PT" sz="1600" err="1"/>
              <a:t>or</a:t>
            </a:r>
            <a:r>
              <a:rPr lang="pt-PT" sz="1600" dirty="0"/>
              <a:t> nodes) </a:t>
            </a:r>
            <a:r>
              <a:rPr lang="pt-PT" sz="1600" err="1"/>
              <a:t>and</a:t>
            </a:r>
            <a:r>
              <a:rPr lang="pt-PT" sz="1600" dirty="0"/>
              <a:t> N </a:t>
            </a:r>
            <a:r>
              <a:rPr lang="pt-PT" sz="1600" err="1"/>
              <a:t>is</a:t>
            </a:r>
            <a:r>
              <a:rPr lang="pt-PT" sz="1600" dirty="0"/>
              <a:t> </a:t>
            </a:r>
            <a:r>
              <a:rPr lang="pt-PT" sz="1600" err="1"/>
              <a:t>the</a:t>
            </a:r>
            <a:r>
              <a:rPr lang="pt-PT" sz="1600" dirty="0"/>
              <a:t> </a:t>
            </a:r>
            <a:r>
              <a:rPr lang="pt-PT" sz="1600" err="1"/>
              <a:t>size</a:t>
            </a:r>
            <a:r>
              <a:rPr lang="pt-PT" sz="1600" dirty="0"/>
              <a:t> </a:t>
            </a:r>
            <a:r>
              <a:rPr lang="pt-PT" sz="1600" err="1"/>
              <a:t>of</a:t>
            </a:r>
            <a:r>
              <a:rPr lang="pt-PT" sz="1600" dirty="0"/>
              <a:t> </a:t>
            </a:r>
            <a:r>
              <a:rPr lang="pt-PT" sz="1600" err="1"/>
              <a:t>the</a:t>
            </a:r>
            <a:r>
              <a:rPr lang="pt-PT" sz="1600" dirty="0"/>
              <a:t> </a:t>
            </a:r>
            <a:r>
              <a:rPr lang="pt-PT" sz="1600" err="1"/>
              <a:t>path</a:t>
            </a:r>
            <a:endParaRPr lang="pt-PT" sz="1600"/>
          </a:p>
          <a:p>
            <a:pPr>
              <a:buClr>
                <a:srgbClr val="8AD0D6"/>
              </a:buClr>
            </a:pPr>
            <a:endParaRPr lang="pt-PT" sz="1800" dirty="0"/>
          </a:p>
          <a:p>
            <a:pPr>
              <a:buClr>
                <a:srgbClr val="8AD0D6"/>
              </a:buClr>
            </a:pPr>
            <a:r>
              <a:rPr lang="pt-PT" sz="1800" dirty="0"/>
              <a:t>Triangular </a:t>
            </a:r>
            <a:r>
              <a:rPr lang="pt-PT" sz="1800" dirty="0" err="1"/>
              <a:t>Approximation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…</a:t>
            </a:r>
            <a:endParaRPr lang="pt-PT" sz="1600"/>
          </a:p>
          <a:p>
            <a:r>
              <a:rPr lang="pt-PT" sz="1800" dirty="0"/>
              <a:t>Triangular </a:t>
            </a:r>
            <a:r>
              <a:rPr lang="pt-PT" sz="1800" dirty="0" err="1"/>
              <a:t>Approximation</a:t>
            </a:r>
            <a:r>
              <a:rPr lang="pt-PT" sz="1800" dirty="0"/>
              <a:t> </a:t>
            </a:r>
            <a:r>
              <a:rPr lang="pt-PT" sz="1800" dirty="0" err="1"/>
              <a:t>using</a:t>
            </a:r>
            <a:r>
              <a:rPr lang="pt-PT" sz="1800" dirty="0"/>
              <a:t> a </a:t>
            </a:r>
            <a:r>
              <a:rPr lang="pt-PT" sz="1800" dirty="0" err="1"/>
              <a:t>Distance</a:t>
            </a:r>
            <a:r>
              <a:rPr lang="pt-PT" sz="1800" dirty="0"/>
              <a:t> </a:t>
            </a:r>
            <a:r>
              <a:rPr lang="pt-PT" sz="1800" dirty="0" err="1"/>
              <a:t>Matrix</a:t>
            </a:r>
            <a:r>
              <a:rPr lang="pt-PT" sz="1800" dirty="0"/>
              <a:t>:</a:t>
            </a:r>
          </a:p>
          <a:p>
            <a:pPr lvl="1"/>
            <a:r>
              <a:rPr lang="pt-PT" sz="1600" dirty="0" err="1"/>
              <a:t>Used</a:t>
            </a:r>
            <a:r>
              <a:rPr lang="pt-PT" sz="1600" dirty="0"/>
              <a:t> </a:t>
            </a:r>
            <a:r>
              <a:rPr lang="pt-PT" sz="1600" dirty="0" err="1"/>
              <a:t>algorithms</a:t>
            </a:r>
            <a:r>
              <a:rPr lang="pt-PT" sz="1600" dirty="0"/>
              <a:t>/</a:t>
            </a:r>
            <a:r>
              <a:rPr lang="pt-PT" sz="1600" dirty="0" err="1"/>
              <a:t>functions</a:t>
            </a:r>
            <a:r>
              <a:rPr lang="pt-PT" sz="1600" dirty="0"/>
              <a:t>: </a:t>
            </a:r>
          </a:p>
          <a:p>
            <a:pPr lvl="2"/>
            <a:r>
              <a:rPr lang="pt-PT" err="1"/>
              <a:t>Prim’s</a:t>
            </a:r>
            <a:r>
              <a:rPr lang="pt-PT" dirty="0"/>
              <a:t> </a:t>
            </a:r>
            <a:r>
              <a:rPr lang="pt-PT" err="1"/>
              <a:t>Algorithm</a:t>
            </a:r>
            <a:r>
              <a:rPr lang="pt-PT" dirty="0"/>
              <a:t>: Time </a:t>
            </a:r>
            <a:r>
              <a:rPr lang="pt-PT" err="1"/>
              <a:t>complexity</a:t>
            </a:r>
            <a:r>
              <a:rPr lang="pt-PT" dirty="0"/>
              <a:t>: O(E * log(V)), </a:t>
            </a:r>
            <a:r>
              <a:rPr lang="pt-PT" err="1"/>
              <a:t>where</a:t>
            </a:r>
            <a:r>
              <a:rPr lang="pt-PT" dirty="0"/>
              <a:t> E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number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Edges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V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number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vertices</a:t>
            </a:r>
            <a:r>
              <a:rPr lang="pt-PT" dirty="0"/>
              <a:t> (</a:t>
            </a:r>
            <a:r>
              <a:rPr lang="pt-PT" err="1"/>
              <a:t>or</a:t>
            </a:r>
            <a:r>
              <a:rPr lang="pt-PT" dirty="0"/>
              <a:t> nodes)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Graph</a:t>
            </a:r>
            <a:r>
              <a:rPr lang="pt-PT" dirty="0"/>
              <a:t> </a:t>
            </a:r>
            <a:r>
              <a:rPr lang="pt-PT" err="1"/>
              <a:t>being</a:t>
            </a:r>
            <a:r>
              <a:rPr lang="pt-PT" dirty="0"/>
              <a:t> </a:t>
            </a:r>
            <a:r>
              <a:rPr lang="pt-PT" err="1"/>
              <a:t>analysed</a:t>
            </a:r>
            <a:endParaRPr lang="pt-PT"/>
          </a:p>
          <a:p>
            <a:pPr lvl="2"/>
            <a:r>
              <a:rPr lang="pt-PT" err="1"/>
              <a:t>Preorder</a:t>
            </a:r>
            <a:r>
              <a:rPr lang="pt-PT" dirty="0"/>
              <a:t> </a:t>
            </a:r>
            <a:r>
              <a:rPr lang="pt-PT" err="1"/>
              <a:t>Walk</a:t>
            </a:r>
            <a:r>
              <a:rPr lang="pt-PT" dirty="0"/>
              <a:t>: Time </a:t>
            </a:r>
            <a:r>
              <a:rPr lang="pt-PT" err="1"/>
              <a:t>complexity</a:t>
            </a:r>
            <a:r>
              <a:rPr lang="pt-PT" dirty="0"/>
              <a:t>: O(E * log(E) + N * E), </a:t>
            </a:r>
            <a:r>
              <a:rPr lang="pt-PT" err="1"/>
              <a:t>where</a:t>
            </a:r>
            <a:r>
              <a:rPr lang="pt-PT" dirty="0"/>
              <a:t> E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number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edges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Minimum</a:t>
            </a:r>
            <a:r>
              <a:rPr lang="pt-PT" dirty="0"/>
              <a:t> </a:t>
            </a:r>
            <a:r>
              <a:rPr lang="pt-PT" err="1"/>
              <a:t>Spanning</a:t>
            </a:r>
            <a:r>
              <a:rPr lang="pt-PT" dirty="0"/>
              <a:t> </a:t>
            </a:r>
            <a:r>
              <a:rPr lang="pt-PT" err="1"/>
              <a:t>Tree</a:t>
            </a:r>
            <a:r>
              <a:rPr lang="pt-PT" dirty="0"/>
              <a:t> (MST) </a:t>
            </a:r>
            <a:r>
              <a:rPr lang="pt-PT" err="1"/>
              <a:t>and</a:t>
            </a:r>
            <a:r>
              <a:rPr lang="pt-PT" dirty="0"/>
              <a:t> N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number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adjacent</a:t>
            </a:r>
            <a:r>
              <a:rPr lang="pt-PT" dirty="0"/>
              <a:t> nodes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each</a:t>
            </a:r>
            <a:r>
              <a:rPr lang="pt-PT" dirty="0"/>
              <a:t> node.</a:t>
            </a:r>
          </a:p>
        </p:txBody>
      </p:sp>
      <p:pic>
        <p:nvPicPr>
          <p:cNvPr id="4" name="Picture 2" descr="Faculdade de Engenharia da Universidade do Porto – Wikipédia, a  enciclopédia livre">
            <a:extLst>
              <a:ext uri="{FF2B5EF4-FFF2-40B4-BE49-F238E27FC236}">
                <a16:creationId xmlns:a16="http://schemas.microsoft.com/office/drawing/2014/main" id="{6369E0DC-A18B-1296-B929-F529E4B9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09" y="5719227"/>
            <a:ext cx="2687273" cy="10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5ED85-98A0-6936-0FF8-F5FE6863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010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01A-64E2-4E5C-519A-CDD8AC0A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Comparison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Minimum</a:t>
            </a:r>
            <a:r>
              <a:rPr lang="pt-PT" dirty="0"/>
              <a:t> </a:t>
            </a:r>
            <a:r>
              <a:rPr lang="pt-PT" dirty="0" err="1"/>
              <a:t>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6702-7E5C-5D4D-3AEB-A5297F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8</a:t>
            </a:fld>
            <a:endParaRPr lang="pt-PT"/>
          </a:p>
        </p:txBody>
      </p:sp>
      <p:pic>
        <p:nvPicPr>
          <p:cNvPr id="5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1120836D-4FA5-2A61-B76A-E782B8CE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9" y="1998143"/>
            <a:ext cx="10882666" cy="42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01A-64E2-4E5C-519A-CDD8AC0A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Comparison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6702-7E5C-5D4D-3AEB-A5297F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701B-0C18-4DB2-BFF9-B2D4CA9B363E}" type="slidenum">
              <a:rPr lang="pt-PT" smtClean="0"/>
              <a:t>9</a:t>
            </a:fld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A35C5-1B74-05A1-5C85-81C408886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46" y="1853248"/>
            <a:ext cx="991690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1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661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Design of Algorithms  Programming Project II - Routing Algorithm for Ocean Shipping and Urban Deliveries</vt:lpstr>
      <vt:lpstr>Table of Content</vt:lpstr>
      <vt:lpstr>Class Diagram</vt:lpstr>
      <vt:lpstr>Dataset Reading</vt:lpstr>
      <vt:lpstr>Graph description</vt:lpstr>
      <vt:lpstr>List of features and algorithms</vt:lpstr>
      <vt:lpstr>List of features and algorithms</vt:lpstr>
      <vt:lpstr>Comparison of Algorithms and their Minimum Cost</vt:lpstr>
      <vt:lpstr>Comparison of Algorithms and their Execution Times</vt:lpstr>
      <vt:lpstr>Comparison of Algorithms (Conclusion)</vt:lpstr>
      <vt:lpstr>User interface</vt:lpstr>
      <vt:lpstr>Main difficulties</vt:lpstr>
      <vt:lpstr>Effort of each 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ALGORITHMS prOGRAMMING PROJECT - An Analysis Tool for Railway Network Management</dc:title>
  <dc:creator>jose.nuno.quintas@gmail.com</dc:creator>
  <cp:lastModifiedBy>jose.nuno.quintas@gmail.com</cp:lastModifiedBy>
  <cp:revision>486</cp:revision>
  <dcterms:created xsi:type="dcterms:W3CDTF">2023-04-06T11:02:32Z</dcterms:created>
  <dcterms:modified xsi:type="dcterms:W3CDTF">2023-06-04T19:35:07Z</dcterms:modified>
</cp:coreProperties>
</file>