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7" r:id="rId1"/>
  </p:sldMasterIdLst>
  <p:notesMasterIdLst>
    <p:notesMasterId r:id="rId34"/>
  </p:notesMasterIdLst>
  <p:sldIdLst>
    <p:sldId id="256" r:id="rId2"/>
    <p:sldId id="279" r:id="rId3"/>
    <p:sldId id="295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87" r:id="rId12"/>
    <p:sldId id="288" r:id="rId13"/>
    <p:sldId id="294" r:id="rId14"/>
    <p:sldId id="291" r:id="rId15"/>
    <p:sldId id="292" r:id="rId16"/>
    <p:sldId id="293" r:id="rId17"/>
    <p:sldId id="289" r:id="rId18"/>
    <p:sldId id="290" r:id="rId19"/>
    <p:sldId id="299" r:id="rId20"/>
    <p:sldId id="300" r:id="rId21"/>
    <p:sldId id="301" r:id="rId22"/>
    <p:sldId id="296" r:id="rId23"/>
    <p:sldId id="307" r:id="rId24"/>
    <p:sldId id="297" r:id="rId25"/>
    <p:sldId id="298" r:id="rId26"/>
    <p:sldId id="302" r:id="rId27"/>
    <p:sldId id="306" r:id="rId28"/>
    <p:sldId id="304" r:id="rId29"/>
    <p:sldId id="305" r:id="rId30"/>
    <p:sldId id="315" r:id="rId31"/>
    <p:sldId id="317" r:id="rId32"/>
    <p:sldId id="318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99FF"/>
    <a:srgbClr val="FF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7" autoAdjust="0"/>
    <p:restoredTop sz="94660"/>
  </p:normalViewPr>
  <p:slideViewPr>
    <p:cSldViewPr>
      <p:cViewPr varScale="1">
        <p:scale>
          <a:sx n="83" d="100"/>
          <a:sy n="83" d="100"/>
        </p:scale>
        <p:origin x="133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11E8004-306E-4E25-A2DC-B813AD32D0F4}" type="datetimeFigureOut">
              <a:rPr lang="ru-RU" altLang="ru-RU"/>
              <a:pPr/>
              <a:t>29.02.2020</a:t>
            </a:fld>
            <a:endParaRPr lang="ru-RU" alt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B9B4B34-5D84-42C1-8BC7-E5306BFAF94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13-FA83-4647-AA39-3AA051B966B0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287C-FFB3-402D-9229-4F7C7FECC65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6119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40245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8930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7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658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5063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9828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2925-DCCE-4385-80CA-E2D9FE9096E6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5761-796E-4116-A6B6-1D49E4D3AF0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5322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E2DE-5087-49BD-8D20-CCF785AC295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8D64-4275-4A4D-A99E-27C1062BA18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3268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1599B-D10B-4C69-A716-70F8EAF1B4E7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AD845-DF82-4FC8-AA90-8E5C04D50562}" type="datetime1">
              <a:rPr lang="ru-RU" altLang="ru-RU"/>
              <a:pPr/>
              <a:t>29.02.2020</a:t>
            </a:fld>
            <a:endParaRPr lang="ru-RU" altLang="ru-RU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7485659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94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3B52A-24FE-4578-85B8-0BA185DAE7F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0A213-A4C7-4F68-805D-0BDC673B6A58}" type="datetime1">
              <a:rPr lang="ru-RU" altLang="ru-RU"/>
              <a:pPr/>
              <a:t>29.02.2020</a:t>
            </a:fld>
            <a:endParaRPr lang="ru-RU" altLang="ru-RU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181832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AB99-FB44-4A66-BC0C-BD6348B0E22A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3862-87A5-4AA1-BC23-7D317A7EFF3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0901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F60A-79FB-4275-989F-67774512A6FC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443C-8984-4BA9-BCCD-D37B90B9A93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57188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28DD-9248-4312-82C0-B76517BF497F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3F92-0F21-4129-BBD4-9CF97F97227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49176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C7A-AA19-4B37-A892-DBFC172D0685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F63C-C86C-4093-B587-257BBAEC6AB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2446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E2A5-EB7F-47C6-917B-8DB17FDF30E9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90-F651-45E9-9CB4-C8E2D715721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392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3523-0075-4191-AF58-94C7312F0A69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96EB-20C5-4E5B-B03C-51DC5BDEB1F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9278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A71A-11BF-41AA-9B81-3310056A7A75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1924A-A3E2-4602-9CCC-54283D9180D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5440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27D3-8549-4A53-A2CC-73E3C89C8F3F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112F-B95A-4C88-84BF-6F0BB044B86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4352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34A03B-B3D6-4DBF-B1C7-71FC153529BE}" type="datetime1">
              <a:rPr lang="ru-RU" altLang="ru-RU" smtClean="0"/>
              <a:pPr/>
              <a:t>29.02.2020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B4B7D4-0163-4AA6-B8B7-2F08CD2060F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9773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362200"/>
            <a:ext cx="7010400" cy="1752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sz="4000" b="1" dirty="0" smtClean="0"/>
              <a:t>СЛУЧАЙНЫЕ ВЕЛИЧИНЫ И ИХ ЗАКОНЫ РАСПРЕДЕЛЕНИЯ</a:t>
            </a:r>
            <a:r>
              <a:rPr lang="ru-RU" sz="4000" dirty="0" smtClean="0"/>
              <a:t> </a:t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962400"/>
            <a:ext cx="7772400" cy="173672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ru-RU" sz="2000" b="1" dirty="0" smtClean="0"/>
              <a:t>Выполнил</a:t>
            </a:r>
            <a:r>
              <a:rPr lang="en-US" sz="2000" b="1" dirty="0" smtClean="0"/>
              <a:t>: </a:t>
            </a:r>
            <a:r>
              <a:rPr lang="ru-RU" sz="2000" b="1" dirty="0" smtClean="0"/>
              <a:t>Мансуров Б.Б.</a:t>
            </a:r>
            <a:br>
              <a:rPr lang="ru-RU" sz="2000" b="1" dirty="0" smtClean="0"/>
            </a:br>
            <a:r>
              <a:rPr lang="ru-RU" sz="2000" b="1" dirty="0" smtClean="0"/>
              <a:t>Группа</a:t>
            </a:r>
            <a:r>
              <a:rPr lang="en-US" sz="2000" b="1" dirty="0" smtClean="0"/>
              <a:t>: P3210</a:t>
            </a:r>
            <a:br>
              <a:rPr lang="en-US" sz="2000" b="1" dirty="0" smtClean="0"/>
            </a:br>
            <a:r>
              <a:rPr lang="ru-RU" sz="2000" b="1" dirty="0" smtClean="0"/>
              <a:t>Преподаватель</a:t>
            </a:r>
            <a:r>
              <a:rPr lang="en-US" sz="2000" b="1" dirty="0" smtClean="0"/>
              <a:t>:</a:t>
            </a:r>
            <a:r>
              <a:rPr lang="ru-RU" sz="2000" b="1" dirty="0" smtClean="0"/>
              <a:t> </a:t>
            </a:r>
            <a:r>
              <a:rPr lang="ru-RU" sz="2000" b="1" smtClean="0"/>
              <a:t>Калинин И.В.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ru-RU" sz="1600" b="1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342900"/>
            <a:ext cx="8229600" cy="6210300"/>
          </a:xfrm>
        </p:spPr>
        <p:txBody>
          <a:bodyPr>
            <a:normAutofit lnSpcReduction="10000"/>
          </a:bodyPr>
          <a:lstStyle/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Не давая строгого доказательства этих свойств, проиллюстрируем их с помощью наглядной  геометрической интерпретации. Для этого будем   рассматривать   случайную величину </a:t>
            </a:r>
            <a:r>
              <a:rPr lang="ru-RU" sz="2800" i="1" smtClean="0"/>
              <a:t>X </a:t>
            </a:r>
            <a:r>
              <a:rPr lang="ru-RU" sz="2800" smtClean="0"/>
              <a:t>как  случайную точку </a:t>
            </a:r>
            <a:r>
              <a:rPr lang="ru-RU" sz="2800" i="1" smtClean="0"/>
              <a:t>X</a:t>
            </a:r>
            <a:r>
              <a:rPr lang="ru-RU" sz="2800" smtClean="0"/>
              <a:t>  на оси </a:t>
            </a:r>
            <a:r>
              <a:rPr lang="ru-RU" sz="2800" i="1" smtClean="0"/>
              <a:t>Ох, </a:t>
            </a:r>
            <a:r>
              <a:rPr lang="ru-RU" sz="2800" smtClean="0"/>
              <a:t>которая в результате опыта может занять то или иное положение. </a:t>
            </a:r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endParaRPr lang="ru-RU" sz="2800" smtClean="0"/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endParaRPr lang="ru-RU" sz="2800" smtClean="0"/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endParaRPr lang="ru-RU" sz="2800" smtClean="0"/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Тогда функция распределения </a:t>
            </a:r>
            <a:r>
              <a:rPr lang="en-US" sz="2800" i="1" smtClean="0"/>
              <a:t>F</a:t>
            </a:r>
            <a:r>
              <a:rPr lang="ru-RU" sz="2800" i="1" smtClean="0"/>
              <a:t>(</a:t>
            </a:r>
            <a:r>
              <a:rPr lang="en-US" sz="2800" i="1" smtClean="0"/>
              <a:t>x</a:t>
            </a:r>
            <a:r>
              <a:rPr lang="ru-RU" sz="2800" i="1" smtClean="0"/>
              <a:t>) </a:t>
            </a:r>
            <a:r>
              <a:rPr lang="ru-RU" sz="2800" smtClean="0"/>
              <a:t>есть вероятность того, что случайная точка </a:t>
            </a:r>
            <a:r>
              <a:rPr lang="ru-RU" sz="2800" i="1" smtClean="0"/>
              <a:t>X </a:t>
            </a:r>
            <a:r>
              <a:rPr lang="ru-RU" sz="2800" smtClean="0"/>
              <a:t>в результате опыта попадет левее точки </a:t>
            </a:r>
            <a:r>
              <a:rPr lang="ru-RU" sz="2800" i="1" smtClean="0"/>
              <a:t>х.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12D9732-BE16-4D40-ACA2-55B1249133AF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905000" y="3505200"/>
          <a:ext cx="586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3639149" imgH="1000647" progId="Visio.Drawing.11">
                  <p:embed/>
                </p:oleObj>
              </mc:Choice>
              <mc:Fallback>
                <p:oleObj name="Visio" r:id="rId3" imgW="3639149" imgH="100064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8674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chemeClr val="folHlink"/>
                </a:solidFill>
              </a:rPr>
              <a:t>Плотность распределения</a:t>
            </a:r>
            <a:r>
              <a:rPr lang="ru-RU" sz="3600" smtClean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3900"/>
          </a:xfrm>
        </p:spPr>
        <p:txBody>
          <a:bodyPr>
            <a:normAutofit/>
          </a:bodyPr>
          <a:lstStyle/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Функция </a:t>
            </a:r>
            <a:r>
              <a:rPr lang="en-US" sz="2400" b="1" i="1" dirty="0" smtClean="0"/>
              <a:t>f(x)</a:t>
            </a:r>
            <a:r>
              <a:rPr lang="ru-RU" sz="2400" b="1" i="1" dirty="0" smtClean="0"/>
              <a:t> </a:t>
            </a:r>
            <a:r>
              <a:rPr lang="ru-RU" sz="2400" dirty="0" smtClean="0"/>
              <a:t>– произвольная функция распределения                                                                         </a:t>
            </a:r>
          </a:p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              характеризует как бы плотность, с которой распределяются значения случайной величины в данной точке. Эта функция называется </a:t>
            </a:r>
            <a:r>
              <a:rPr lang="ru-RU" sz="2400" i="1" dirty="0" smtClean="0">
                <a:solidFill>
                  <a:schemeClr val="folHlink"/>
                </a:solidFill>
              </a:rPr>
              <a:t>плотностью распределения</a:t>
            </a:r>
            <a:r>
              <a:rPr lang="ru-RU" sz="2400" i="1" dirty="0" smtClean="0"/>
              <a:t> </a:t>
            </a:r>
            <a:r>
              <a:rPr lang="ru-RU" sz="2400" dirty="0" smtClean="0"/>
              <a:t>(иначе – «плотность вероятностей») непрерывной случайной величины.</a:t>
            </a:r>
          </a:p>
          <a:p>
            <a:pPr marL="0" indent="365125" algn="just" eaLnBrk="1" hangingPunct="1">
              <a:lnSpc>
                <a:spcPct val="90000"/>
              </a:lnSpc>
              <a:defRPr/>
            </a:pPr>
            <a:endParaRPr lang="ru-RU" sz="2400" dirty="0" smtClean="0"/>
          </a:p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Иногда функцию </a:t>
            </a:r>
            <a:r>
              <a:rPr lang="en-US" sz="2400" b="1" i="1" dirty="0" smtClean="0"/>
              <a:t>f(x)</a:t>
            </a:r>
            <a:r>
              <a:rPr lang="ru-RU" sz="2400" b="1" i="1" dirty="0" smtClean="0"/>
              <a:t> </a:t>
            </a:r>
            <a:r>
              <a:rPr lang="ru-RU" sz="2400" dirty="0" smtClean="0"/>
              <a:t>называют также </a:t>
            </a:r>
            <a:r>
              <a:rPr lang="ru-RU" sz="2400" dirty="0" smtClean="0">
                <a:solidFill>
                  <a:schemeClr val="folHlink"/>
                </a:solidFill>
              </a:rPr>
              <a:t>«дифференциальной функцией распределения»</a:t>
            </a:r>
            <a:r>
              <a:rPr lang="ru-RU" sz="2400" dirty="0" smtClean="0"/>
              <a:t> или «дифференциальным законом распределения» величины </a:t>
            </a:r>
            <a:r>
              <a:rPr lang="ru-RU" sz="2400" i="1" dirty="0" smtClean="0"/>
              <a:t>Х</a:t>
            </a:r>
            <a:r>
              <a:rPr lang="ru-RU" sz="2400" dirty="0" smtClean="0"/>
              <a:t>. </a:t>
            </a:r>
          </a:p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2400" dirty="0" smtClean="0"/>
          </a:p>
          <a:p>
            <a:pPr marL="0" indent="365125" algn="just" eaLnBrk="1" hangingPunct="1">
              <a:lnSpc>
                <a:spcPct val="90000"/>
              </a:lnSpc>
              <a:defRPr/>
            </a:pPr>
            <a:endParaRPr lang="ru-RU" sz="2400" dirty="0" smtClean="0"/>
          </a:p>
          <a:p>
            <a:pPr marL="0" indent="365125" algn="just" eaLnBrk="1" hangingPunct="1">
              <a:lnSpc>
                <a:spcPct val="90000"/>
              </a:lnSpc>
              <a:defRPr/>
            </a:pPr>
            <a:endParaRPr lang="ru-RU" sz="2400" i="1" dirty="0" smtClean="0">
              <a:solidFill>
                <a:schemeClr val="folHlink"/>
              </a:solidFill>
            </a:endParaRPr>
          </a:p>
          <a:p>
            <a:pPr marL="0" indent="365125" eaLnBrk="1" hangingPunct="1">
              <a:lnSpc>
                <a:spcPct val="90000"/>
              </a:lnSpc>
              <a:defRPr/>
            </a:pPr>
            <a:endParaRPr lang="ru-RU" sz="2400" dirty="0" smtClean="0"/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FE9D105-C940-415F-A217-1916520BF850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12645"/>
              </p:ext>
            </p:extLst>
          </p:nvPr>
        </p:nvGraphicFramePr>
        <p:xfrm>
          <a:off x="533400" y="1804829"/>
          <a:ext cx="1219200" cy="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Формула" r:id="rId3" imgW="850900" imgH="228600" progId="Equation.3">
                  <p:embed/>
                </p:oleObj>
              </mc:Choice>
              <mc:Fallback>
                <p:oleObj name="Формула" r:id="rId3" imgW="850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04829"/>
                        <a:ext cx="1219200" cy="328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1802D2D-204B-4FF6-80F6-19E40128458E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838200" y="1828800"/>
          <a:ext cx="7772400" cy="481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3526274" imgH="2203952" progId="Visio.Drawing.11">
                  <p:embed/>
                </p:oleObj>
              </mc:Choice>
              <mc:Fallback>
                <p:oleObj name="Visio" r:id="rId3" imgW="3526274" imgH="22039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772400" cy="481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04800" y="304800"/>
            <a:ext cx="8458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Кривая, изображающая плотность распределения случайной величины, называется </a:t>
            </a:r>
            <a:r>
              <a:rPr lang="ru-RU" sz="28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кривой распределения.</a:t>
            </a:r>
            <a:br>
              <a:rPr lang="ru-RU" sz="28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ru-RU" sz="2800" i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33900"/>
          </a:xfrm>
        </p:spPr>
        <p:txBody>
          <a:bodyPr/>
          <a:lstStyle/>
          <a:p>
            <a:pPr marL="0" indent="365125"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ru-RU" smtClean="0">
                <a:effectLst/>
              </a:rPr>
              <a:t>Плотность распределения,  так же  как  и функция  распределения,  есть одна  из  форм  закона  распределения. </a:t>
            </a:r>
          </a:p>
          <a:p>
            <a:pPr marL="0" indent="365125"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ru-RU" smtClean="0">
              <a:effectLst/>
            </a:endParaRPr>
          </a:p>
          <a:p>
            <a:pPr marL="0" indent="365125"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ru-RU" smtClean="0">
                <a:effectLst/>
              </a:rPr>
              <a:t> В противоположность функции распределения эта форма не является универсальной: она существует только для непрерывных случайных величин. </a:t>
            </a:r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endParaRPr lang="ru-RU" smtClean="0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10809BC-3517-4594-B175-6AFFFB695BFC}" type="slidenum">
              <a:rPr lang="ru-RU" altLang="ru-RU"/>
              <a:pPr/>
              <a:t>13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Рассмотрим непрерывную случайную величину </a:t>
            </a:r>
            <a:r>
              <a:rPr lang="ru-RU" sz="2800" i="1" smtClean="0"/>
              <a:t>X </a:t>
            </a:r>
            <a:r>
              <a:rPr lang="ru-RU" sz="2800" smtClean="0"/>
              <a:t>с плотностью распределения </a:t>
            </a:r>
            <a:r>
              <a:rPr lang="en-US" sz="2800" i="1" smtClean="0"/>
              <a:t>f</a:t>
            </a:r>
            <a:r>
              <a:rPr lang="ru-RU" sz="2800" i="1" smtClean="0"/>
              <a:t>(х) </a:t>
            </a:r>
            <a:r>
              <a:rPr lang="ru-RU" sz="2800" smtClean="0"/>
              <a:t>и элементарный участок </a:t>
            </a:r>
            <a:r>
              <a:rPr lang="en-US" sz="2800" i="1" smtClean="0"/>
              <a:t>d</a:t>
            </a:r>
            <a:r>
              <a:rPr lang="ru-RU" sz="2800" i="1" smtClean="0"/>
              <a:t>х, </a:t>
            </a:r>
            <a:r>
              <a:rPr lang="ru-RU" sz="2800" smtClean="0"/>
              <a:t>примыкающий к точке </a:t>
            </a:r>
            <a:r>
              <a:rPr lang="ru-RU" sz="2800" i="1" smtClean="0"/>
              <a:t>х</a:t>
            </a:r>
            <a:r>
              <a:rPr lang="ru-RU" sz="2800" smtClean="0"/>
              <a:t>. Вероятность попадания случайной величины </a:t>
            </a:r>
            <a:r>
              <a:rPr lang="ru-RU" sz="2800" i="1" smtClean="0"/>
              <a:t>X </a:t>
            </a:r>
            <a:r>
              <a:rPr lang="ru-RU" sz="2800" smtClean="0"/>
              <a:t>на этот элементарный участок (с точностью до бесконечно малых высшего порядка) равна  </a:t>
            </a:r>
            <a:r>
              <a:rPr lang="en-US" sz="2800" i="1" smtClean="0"/>
              <a:t>f</a:t>
            </a:r>
            <a:r>
              <a:rPr lang="ru-RU" sz="2800" i="1" smtClean="0"/>
              <a:t>(х)</a:t>
            </a:r>
            <a:r>
              <a:rPr lang="en-US" sz="2800" i="1" smtClean="0"/>
              <a:t>d</a:t>
            </a:r>
            <a:r>
              <a:rPr lang="ru-RU" sz="2800" i="1" smtClean="0"/>
              <a:t>х.    </a:t>
            </a:r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endParaRPr lang="ru-RU" sz="2800" smtClean="0"/>
          </a:p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Величина   </a:t>
            </a:r>
            <a:r>
              <a:rPr lang="en-US" sz="2800" i="1" smtClean="0"/>
              <a:t>f</a:t>
            </a:r>
            <a:r>
              <a:rPr lang="ru-RU" sz="2800" i="1" smtClean="0"/>
              <a:t>(х)</a:t>
            </a:r>
            <a:r>
              <a:rPr lang="en-US" sz="2800" i="1" smtClean="0"/>
              <a:t>d</a:t>
            </a:r>
            <a:r>
              <a:rPr lang="ru-RU" sz="2800" i="1" smtClean="0"/>
              <a:t>х</a:t>
            </a:r>
            <a:r>
              <a:rPr lang="ru-RU" sz="2800" smtClean="0"/>
              <a:t> называется  </a:t>
            </a:r>
            <a:r>
              <a:rPr lang="ru-RU" sz="2800" i="1" smtClean="0">
                <a:solidFill>
                  <a:schemeClr val="folHlink"/>
                </a:solidFill>
              </a:rPr>
              <a:t>элементом   вероятности.</a:t>
            </a:r>
            <a:r>
              <a:rPr lang="ru-RU" sz="2800" i="1" smtClean="0"/>
              <a:t>  </a:t>
            </a:r>
            <a:r>
              <a:rPr lang="ru-RU" sz="2800" smtClean="0"/>
              <a:t>Геометрически это есть пло­щадь элементарного прямоугольника,  опирающегося  на  отрезок  </a:t>
            </a:r>
            <a:r>
              <a:rPr lang="en-US" sz="2800" i="1" smtClean="0"/>
              <a:t>d</a:t>
            </a:r>
            <a:r>
              <a:rPr lang="ru-RU" sz="2800" i="1" smtClean="0"/>
              <a:t>х</a:t>
            </a:r>
            <a:r>
              <a:rPr lang="ru-RU" sz="2800" smtClean="0"/>
              <a:t>. 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8C54B32-0DD1-4F9A-B475-F45E2ADB7296}" type="slidenum">
              <a:rPr lang="ru-RU" altLang="ru-RU"/>
              <a:pPr/>
              <a:t>14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E49D41A-1764-4090-BBFB-BD8EADBE77AD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762000" y="685800"/>
          <a:ext cx="80772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3" imgW="3526274" imgH="2203952" progId="Visio.Drawing.11">
                  <p:embed/>
                </p:oleObj>
              </mc:Choice>
              <mc:Fallback>
                <p:oleObj name="Visio" r:id="rId3" imgW="3526274" imgH="22039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8077200" cy="501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4533900"/>
          </a:xfrm>
        </p:spPr>
        <p:txBody>
          <a:bodyPr/>
          <a:lstStyle/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400" smtClean="0"/>
              <a:t>Выразим вероятность попадания величины </a:t>
            </a:r>
            <a:r>
              <a:rPr lang="ru-RU" sz="2400" i="1" smtClean="0"/>
              <a:t>X </a:t>
            </a:r>
            <a:r>
              <a:rPr lang="ru-RU" sz="2400" smtClean="0"/>
              <a:t>на отрезок от α до β через плотность распределения. Очевидно, она равна сумме элементов вероятности на всем этом участке, т. е. интегралу:</a:t>
            </a:r>
          </a:p>
        </p:txBody>
      </p:sp>
      <p:sp>
        <p:nvSpPr>
          <p:cNvPr id="8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3ED73A6-DE5F-417B-A373-F81139C6BF85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124200" y="1981200"/>
          <a:ext cx="2895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28956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2362200" y="3941763"/>
          <a:ext cx="4876800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5" imgW="3608398" imgH="2172885" progId="Visio.Drawing.11">
                  <p:embed/>
                </p:oleObj>
              </mc:Choice>
              <mc:Fallback>
                <p:oleObj name="Visio" r:id="rId5" imgW="3608398" imgH="217288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41763"/>
                        <a:ext cx="4876800" cy="291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28600" y="2895600"/>
            <a:ext cx="8686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/>
            <a:r>
              <a:rPr lang="ru-RU" altLang="ru-RU" sz="2400"/>
              <a:t>Геометрически вероятность попадания величины </a:t>
            </a:r>
            <a:r>
              <a:rPr lang="ru-RU" altLang="ru-RU" sz="2400" i="1"/>
              <a:t>X </a:t>
            </a:r>
            <a:r>
              <a:rPr lang="ru-RU" altLang="ru-RU" sz="2400"/>
              <a:t>на участок (α, β) равна площади кривой распределения, опирающейся на этот участок.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45339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ru-RU" sz="2800" b="1" smtClean="0">
                <a:solidFill>
                  <a:schemeClr val="folHlink"/>
                </a:solidFill>
              </a:rPr>
              <a:t>Основные свойства плотности распределения.</a:t>
            </a:r>
          </a:p>
          <a:p>
            <a:pPr marL="0" indent="0" algn="just" eaLnBrk="1" hangingPunct="1">
              <a:buClr>
                <a:schemeClr val="folHlink"/>
              </a:buClr>
              <a:buFont typeface="Wingdings" panose="05000000000000000000" pitchFamily="2" charset="2"/>
              <a:buChar char="Ш"/>
              <a:defRPr/>
            </a:pPr>
            <a:r>
              <a:rPr lang="ru-RU" sz="2800" smtClean="0"/>
              <a:t>  Плотность распределения есть неотрицательная функция:</a:t>
            </a:r>
          </a:p>
        </p:txBody>
      </p:sp>
      <p:sp>
        <p:nvSpPr>
          <p:cNvPr id="8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8B07994-BEE4-474C-97CE-1046FAD1CC49}" type="slidenum">
              <a:rPr lang="ru-RU" altLang="ru-RU"/>
              <a:pPr/>
              <a:t>17</a:t>
            </a:fld>
            <a:endParaRPr lang="ru-RU" altLang="ru-RU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962400" y="2438400"/>
          <a:ext cx="137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Формула" r:id="rId3" imgW="571252" imgH="203112" progId="Equation.3">
                  <p:embed/>
                </p:oleObj>
              </mc:Choice>
              <mc:Fallback>
                <p:oleObj name="Формула" r:id="rId3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1371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81000" y="3122613"/>
            <a:ext cx="82296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/>
            <a:r>
              <a:rPr lang="ru-RU" altLang="ru-RU" sz="2800"/>
              <a:t>Это свойство непосредственно вытекает из того, что функция распределения </a:t>
            </a:r>
            <a:r>
              <a:rPr lang="en-US" altLang="ru-RU" sz="2800" i="1"/>
              <a:t>F</a:t>
            </a:r>
            <a:r>
              <a:rPr lang="ru-RU" altLang="ru-RU" sz="2800" i="1"/>
              <a:t>(</a:t>
            </a:r>
            <a:r>
              <a:rPr lang="en-US" altLang="ru-RU" sz="2800" i="1"/>
              <a:t>x</a:t>
            </a:r>
            <a:r>
              <a:rPr lang="ru-RU" altLang="ru-RU" sz="2800" i="1"/>
              <a:t>)</a:t>
            </a:r>
            <a:r>
              <a:rPr lang="ru-RU" altLang="ru-RU" sz="2800"/>
              <a:t> есть неубывающая функция.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381000" y="4572000"/>
            <a:ext cx="8593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>
              <a:buClr>
                <a:schemeClr val="folHlink"/>
              </a:buClr>
              <a:buFont typeface="Wingdings" panose="05000000000000000000" pitchFamily="2" charset="2"/>
              <a:buChar char="Ш"/>
            </a:pPr>
            <a:r>
              <a:rPr lang="ru-RU" altLang="ru-RU" sz="2800"/>
              <a:t>Интеграл в бесконечных пределах от плотности распределения равен единице: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4114800" y="5791200"/>
          <a:ext cx="13716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Формула" r:id="rId5" imgW="812447" imgH="469696" progId="Equation.3">
                  <p:embed/>
                </p:oleObj>
              </mc:Choice>
              <mc:Fallback>
                <p:oleObj name="Формула" r:id="rId5" imgW="812447" imgH="4696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91200"/>
                        <a:ext cx="13716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33900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Геометрически основные свойства плотности распределения означают, что: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ru-RU" sz="2800" smtClean="0"/>
          </a:p>
          <a:p>
            <a:pPr marL="609600" indent="-609600" algn="just" eaLnBrk="1" hangingPunct="1">
              <a:buFont typeface="Wingdings" panose="05000000000000000000" pitchFamily="2" charset="2"/>
              <a:buAutoNum type="arabicParenR"/>
              <a:defRPr/>
            </a:pPr>
            <a:r>
              <a:rPr lang="ru-RU" sz="2800" smtClean="0"/>
              <a:t>вся кривая распределения лежит не ниже оси абсцисс;</a:t>
            </a:r>
          </a:p>
          <a:p>
            <a:pPr marL="609600" indent="-609600" algn="just" eaLnBrk="1" hangingPunct="1">
              <a:buFont typeface="Wingdings" panose="05000000000000000000" pitchFamily="2" charset="2"/>
              <a:buAutoNum type="arabicParenR"/>
              <a:defRPr/>
            </a:pPr>
            <a:endParaRPr lang="ru-RU" sz="2800" smtClean="0"/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2) полная площадь, ограниченная кривой распределения и осью абсцисс, равна единице.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E396AFE-BCE7-43F7-BA74-94CE80AB2121}" type="slidenum">
              <a:rPr lang="ru-RU" altLang="ru-RU"/>
              <a:pPr/>
              <a:t>18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smtClean="0">
                <a:solidFill>
                  <a:srgbClr val="00FFFF"/>
                </a:solidFill>
              </a:rPr>
              <a:t>РАВНОМЕРНЫЙ ЗАКОН РАСПРЕДЕЛНИЯ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4533900"/>
          </a:xfrm>
        </p:spPr>
        <p:txBody>
          <a:bodyPr/>
          <a:lstStyle/>
          <a:p>
            <a:pPr marL="0" indent="357188" eaLnBrk="1" hangingPunct="1">
              <a:buFont typeface="Wingdings" panose="05000000000000000000" pitchFamily="2" charset="2"/>
              <a:buNone/>
              <a:defRPr/>
            </a:pPr>
            <a:r>
              <a:rPr lang="ru-RU" sz="3600" smtClean="0"/>
              <a:t>Случайная величина имеет равномерный закон распределения если ее значения в интервале                         одинаково равновероятны.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7D3FC6-E65A-4EFC-892A-B3884E89D338}" type="slidenum">
              <a:rPr lang="ru-RU" altLang="ru-RU"/>
              <a:pPr/>
              <a:t>19</a:t>
            </a:fld>
            <a:endParaRPr lang="ru-RU" altLang="ru-RU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7086600" y="3086100"/>
          <a:ext cx="990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53800" imgH="203040" progId="Equation.DSMT4">
                  <p:embed/>
                </p:oleObj>
              </mc:Choice>
              <mc:Fallback>
                <p:oleObj name="Equation" r:id="rId3" imgW="253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86100"/>
                        <a:ext cx="990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b="1" smtClean="0"/>
              <a:t>СЛУЧАЙНЫЕ ВЕЛИЧИНЫ И ИХ ЗАКОНЫ РАСПРЕДЕЛЕНИЯ</a:t>
            </a:r>
            <a:r>
              <a:rPr lang="ru-RU" sz="3200" smtClean="0"/>
              <a:t> 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ru-RU" sz="3200" b="1" smtClean="0">
                <a:solidFill>
                  <a:srgbClr val="00FFFF"/>
                </a:solidFill>
              </a:rPr>
              <a:t>Ряд распределения. Многоугольник распределения</a:t>
            </a:r>
            <a:r>
              <a:rPr lang="ru-RU" sz="3200" smtClean="0"/>
              <a:t> 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AFEE024-D42B-47A9-9160-328074A17CFF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57200" y="2878138"/>
            <a:ext cx="83058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65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 b="1" i="1">
                <a:solidFill>
                  <a:srgbClr val="FF3300"/>
                </a:solidFill>
              </a:rPr>
              <a:t>Законом распределения</a:t>
            </a:r>
            <a:r>
              <a:rPr lang="ru-RU" altLang="ru-RU" sz="2800" b="1" i="1"/>
              <a:t> </a:t>
            </a:r>
            <a:r>
              <a:rPr lang="ru-RU" altLang="ru-RU" sz="2800" b="1"/>
              <a:t>случайной величины называется всякое соотношение, устанавливающее связь между возможными значениями случайной величины и соответствующими им вероятностями.</a:t>
            </a:r>
            <a:r>
              <a:rPr lang="ru-RU" altLang="ru-RU" sz="2800"/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smtClean="0">
                <a:solidFill>
                  <a:srgbClr val="FFCC66"/>
                </a:solidFill>
              </a:rPr>
              <a:t>Равномерный закон распределения характеризуется плотностью вероятности вида:</a:t>
            </a:r>
          </a:p>
        </p:txBody>
      </p:sp>
      <p:graphicFrame>
        <p:nvGraphicFramePr>
          <p:cNvPr id="1638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778949"/>
              </p:ext>
            </p:extLst>
          </p:nvPr>
        </p:nvGraphicFramePr>
        <p:xfrm>
          <a:off x="3902472" y="3526145"/>
          <a:ext cx="3983037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Visio" r:id="rId3" imgW="3982320" imgH="2494440" progId="Visio.Drawing.11">
                  <p:embed/>
                </p:oleObj>
              </mc:Choice>
              <mc:Fallback>
                <p:oleObj name="Visio" r:id="rId3" imgW="3982320" imgH="2494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472" y="3526145"/>
                        <a:ext cx="3983037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4AD1307-B213-4E8C-9FD8-64DDCEAB1342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30449"/>
              </p:ext>
            </p:extLst>
          </p:nvPr>
        </p:nvGraphicFramePr>
        <p:xfrm>
          <a:off x="76200" y="1981200"/>
          <a:ext cx="46482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Формула" r:id="rId5" imgW="1231560" imgH="507960" progId="Equation.3">
                  <p:embed/>
                </p:oleObj>
              </mc:Choice>
              <mc:Fallback>
                <p:oleObj name="Формула" r:id="rId5" imgW="123156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81200"/>
                        <a:ext cx="4648200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smtClean="0">
                <a:solidFill>
                  <a:srgbClr val="FFCC66"/>
                </a:solidFill>
              </a:rPr>
              <a:t>Равномерный закон распределения характеризуется функцией распределения вида :</a:t>
            </a:r>
          </a:p>
        </p:txBody>
      </p:sp>
      <p:graphicFrame>
        <p:nvGraphicFramePr>
          <p:cNvPr id="1741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0738" y="2659063"/>
          <a:ext cx="3525837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Visio" r:id="rId3" imgW="3525958" imgH="2203784" progId="Visio.Drawing.11">
                  <p:embed/>
                </p:oleObj>
              </mc:Choice>
              <mc:Fallback>
                <p:oleObj name="Visio" r:id="rId3" imgW="3525958" imgH="22037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915"/>
                      <a:stretch>
                        <a:fillRect/>
                      </a:stretch>
                    </p:blipFill>
                    <p:spPr bwMode="auto">
                      <a:xfrm>
                        <a:off x="820738" y="2659063"/>
                        <a:ext cx="3525837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F30423F-AFEB-43F1-A5BC-D9E7D8AD9EA3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33056"/>
              </p:ext>
            </p:extLst>
          </p:nvPr>
        </p:nvGraphicFramePr>
        <p:xfrm>
          <a:off x="4897437" y="2333625"/>
          <a:ext cx="3695700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Формула" r:id="rId5" imgW="1206360" imgH="825480" progId="Equation.3">
                  <p:embed/>
                </p:oleObj>
              </mc:Choice>
              <mc:Fallback>
                <p:oleObj name="Формула" r:id="rId5" imgW="1206360" imgH="825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7" y="2333625"/>
                        <a:ext cx="3695700" cy="252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00FFFF"/>
                </a:solidFill>
              </a:rPr>
              <a:t>НОРМАЛЬНЫЙ ЗАКОН РАСПРЕДЕЛЕНИЯ</a:t>
            </a:r>
            <a:r>
              <a:rPr lang="ru-RU" sz="3600" smtClean="0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363538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smtClean="0"/>
              <a:t>Нормальный закон распределения (часто называемый законом Гаусса) играет исключительно важную роль в теории вероятностей и занимает среди других законов распределения особое положение. </a:t>
            </a:r>
            <a:endParaRPr lang="en-US" sz="2800" smtClean="0"/>
          </a:p>
          <a:p>
            <a:pPr marL="0" indent="363538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smtClean="0"/>
              <a:t>Это — наиболее часто встречающийся на практике закон распределения. Главная особенность, выделяющая нормальный закон среди других законов, состоит в том, что он является предельным законом, к которому приближаются другие законы распределения при весьма часто встречающихся типичных условиях.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D46F8F4-2183-4B9F-BD54-E746430E858B}" type="slidenum">
              <a:rPr lang="ru-RU" altLang="ru-RU"/>
              <a:pPr/>
              <a:t>22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4533900"/>
          </a:xfrm>
        </p:spPr>
        <p:txBody>
          <a:bodyPr/>
          <a:lstStyle/>
          <a:p>
            <a:pPr marL="0" indent="357188" algn="just"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Кривая распределения, по нормальному закону имеет симметричный колоколообразный вид. Максимальная ордината кривой, равная </a:t>
            </a:r>
          </a:p>
          <a:p>
            <a:pPr marL="0" indent="357188" algn="just"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                                                                     </a:t>
            </a:r>
          </a:p>
          <a:p>
            <a:pPr marL="0" indent="357188" algn="just"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            </a:t>
            </a:r>
            <a:r>
              <a:rPr lang="ru-RU" smtClean="0">
                <a:effectLst/>
              </a:rPr>
              <a:t>соответствует точ­ке </a:t>
            </a:r>
            <a:r>
              <a:rPr lang="ru-RU" i="1" smtClean="0">
                <a:effectLst/>
              </a:rPr>
              <a:t>х = т; </a:t>
            </a:r>
            <a:r>
              <a:rPr lang="ru-RU" smtClean="0">
                <a:effectLst/>
              </a:rPr>
              <a:t>по мере удаления от точки </a:t>
            </a:r>
            <a:r>
              <a:rPr lang="en-US" i="1" smtClean="0">
                <a:effectLst/>
              </a:rPr>
              <a:t>m</a:t>
            </a:r>
            <a:r>
              <a:rPr lang="ru-RU" smtClean="0">
                <a:effectLst/>
              </a:rPr>
              <a:t> плотность распределения падает, и при </a:t>
            </a:r>
            <a:r>
              <a:rPr lang="en-US" smtClean="0">
                <a:effectLst/>
              </a:rPr>
              <a:t>x </a:t>
            </a:r>
            <a:r>
              <a:rPr lang="ru-RU" smtClean="0">
                <a:effectLst/>
              </a:rPr>
              <a:t>→ ± ∞ кривая асимптотически приближается к оси абсцисс.</a:t>
            </a:r>
          </a:p>
          <a:p>
            <a:pPr marL="0" indent="357188" algn="just" eaLnBrk="1" hangingPunct="1">
              <a:buFont typeface="Wingdings" panose="05000000000000000000" pitchFamily="2" charset="2"/>
              <a:buNone/>
              <a:defRPr/>
            </a:pPr>
            <a:r>
              <a:rPr lang="ru-RU" smtClean="0"/>
              <a:t>                                                         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B3740F5-6880-458B-A72F-FF02BAE6F268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226281"/>
              </p:ext>
            </p:extLst>
          </p:nvPr>
        </p:nvGraphicFramePr>
        <p:xfrm>
          <a:off x="762000" y="3764757"/>
          <a:ext cx="990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469900" imgH="419100" progId="Equation.DSMT4">
                  <p:embed/>
                </p:oleObj>
              </mc:Choice>
              <mc:Fallback>
                <p:oleObj name="Equation" r:id="rId3" imgW="469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64757"/>
                        <a:ext cx="9906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smtClean="0">
                <a:solidFill>
                  <a:srgbClr val="FFCC66"/>
                </a:solidFill>
              </a:rPr>
              <a:t>Нормальный закон распределения характеризуется плотностью вероятности вида: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7239D5-31E0-4E5C-97AF-1C69BF4C1512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81000" y="2286000"/>
          <a:ext cx="38100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1409088" imgH="482391" progId="Equation.DSMT4">
                  <p:embed/>
                </p:oleObj>
              </mc:Choice>
              <mc:Fallback>
                <p:oleObj name="Equation" r:id="rId3" imgW="1409088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810000" cy="130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9459" name="Object 6"/>
          <p:cNvGraphicFramePr>
            <a:graphicFrameLocks noChangeAspect="1"/>
          </p:cNvGraphicFramePr>
          <p:nvPr/>
        </p:nvGraphicFramePr>
        <p:xfrm>
          <a:off x="2738438" y="2405063"/>
          <a:ext cx="6302375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Visio" r:id="rId5" imgW="3525958" imgH="2203784" progId="Visio.Drawing.11">
                  <p:embed/>
                </p:oleObj>
              </mc:Choice>
              <mc:Fallback>
                <p:oleObj name="Visio" r:id="rId5" imgW="3525958" imgH="220378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05063"/>
                        <a:ext cx="6302375" cy="391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385275"/>
            <a:ext cx="7765322" cy="970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dirty="0" smtClean="0">
                <a:solidFill>
                  <a:srgbClr val="FFCC66"/>
                </a:solidFill>
              </a:rPr>
              <a:t>Нормальный закон распределения характеризуется функцией распределения вида:</a:t>
            </a:r>
          </a:p>
        </p:txBody>
      </p:sp>
      <p:sp>
        <p:nvSpPr>
          <p:cNvPr id="14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4A47C77-A21F-4F70-8A7D-31811C65D828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2133600" y="2849563"/>
          <a:ext cx="7010400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Visio" r:id="rId3" imgW="3680550" imgH="2121726" progId="Visio.Drawing.11">
                  <p:embed/>
                </p:oleObj>
              </mc:Choice>
              <mc:Fallback>
                <p:oleObj name="Visio" r:id="rId3" imgW="3680550" imgH="21217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49563"/>
                        <a:ext cx="7010400" cy="400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0" y="1654175"/>
          <a:ext cx="65833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Уравнение" r:id="rId5" imgW="2577960" imgH="685800" progId="Equation.3">
                  <p:embed/>
                </p:oleObj>
              </mc:Choice>
              <mc:Fallback>
                <p:oleObj name="Уравнение" r:id="rId5" imgW="257796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54175"/>
                        <a:ext cx="658336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016000" y="3266888"/>
            <a:ext cx="3505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dirty="0"/>
              <a:t>- </a:t>
            </a:r>
            <a:r>
              <a:rPr lang="ru-RU" altLang="ru-RU" sz="2400" dirty="0"/>
              <a:t>табулированный интеграл Лаплас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Формула" r:id="rId7" imgW="101520" imgH="177480" progId="Equation.3">
                  <p:embed/>
                </p:oleObj>
              </mc:Choice>
              <mc:Fallback>
                <p:oleObj name="Формула" r:id="rId7" imgW="10152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40100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4318"/>
              </p:ext>
            </p:extLst>
          </p:nvPr>
        </p:nvGraphicFramePr>
        <p:xfrm>
          <a:off x="406400" y="3295362"/>
          <a:ext cx="609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Формула" r:id="rId9" imgW="139518" imgH="126835" progId="Equation.3">
                  <p:embed/>
                </p:oleObj>
              </mc:Choice>
              <mc:Fallback>
                <p:oleObj name="Формула" r:id="rId9" imgW="139518" imgH="1268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295362"/>
                        <a:ext cx="6096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28600" y="4016375"/>
          <a:ext cx="4495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Формула" r:id="rId11" imgW="1943100" imgH="635000" progId="Equation.3">
                  <p:embed/>
                </p:oleObj>
              </mc:Choice>
              <mc:Fallback>
                <p:oleObj name="Формула" r:id="rId11" imgW="1943100" imgH="63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16375"/>
                        <a:ext cx="449580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b="1" smtClean="0">
                <a:solidFill>
                  <a:srgbClr val="00FFFF"/>
                </a:solidFill>
              </a:rPr>
              <a:t>РЕЛЕЕВСКИЙ ЗАКОН РАСПРЕДЕЛЕНИЯ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477CE22-F3DE-4C60-83BC-697667316F05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ru-RU" sz="400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04800" y="1447800"/>
            <a:ext cx="85344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2913" algn="just">
              <a:lnSpc>
                <a:spcPct val="80000"/>
              </a:lnSpc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Распределение модуля вектора на плоскости, координаты которого являются независимыми случайными величинами, что имеют нормальный закон распределения с нулевым средним и единичной дисперсией, описываются  распределение Релея. </a:t>
            </a:r>
          </a:p>
          <a:p>
            <a:pPr indent="442913" algn="just">
              <a:lnSpc>
                <a:spcPct val="80000"/>
              </a:lnSpc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Распределение Релея реализуют когда погрешности измерения по координатам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 </a:t>
            </a: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и 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независимы и нормально распределены с одинаковыми дисперсиями. </a:t>
            </a:r>
          </a:p>
          <a:p>
            <a:pPr indent="442913" algn="just">
              <a:lnSpc>
                <a:spcPct val="80000"/>
              </a:lnSpc>
              <a:defRPr/>
            </a:pPr>
            <a:endParaRPr lang="ru-RU" sz="3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indent="442913" algn="just">
              <a:lnSpc>
                <a:spcPct val="80000"/>
              </a:lnSpc>
              <a:defRPr/>
            </a:pPr>
            <a: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br>
              <a:rPr lang="ru-RU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ru-RU" sz="3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8"/>
          <p:cNvGraphicFramePr>
            <a:graphicFrameLocks noGrp="1" noChangeAspect="1"/>
          </p:cNvGraphicFramePr>
          <p:nvPr>
            <p:ph/>
          </p:nvPr>
        </p:nvGraphicFramePr>
        <p:xfrm>
          <a:off x="533400" y="4248150"/>
          <a:ext cx="26670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609480" imgH="177480" progId="Equation.DSMT4">
                  <p:embed/>
                </p:oleObj>
              </mc:Choice>
              <mc:Fallback>
                <p:oleObj name="Equation" r:id="rId3" imgW="60948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48150"/>
                        <a:ext cx="26670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2E0FDFD0-040C-4551-8C04-E2617F8D2A2F}" type="slidenum">
              <a:rPr lang="ru-RU" altLang="ru-RU"/>
              <a:pPr/>
              <a:t>27</a:t>
            </a:fld>
            <a:endParaRPr lang="ru-RU" altLang="ru-RU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057400"/>
            <a:ext cx="3810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3784600" y="1828800"/>
          <a:ext cx="53594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Visio" r:id="rId6" imgW="4034880" imgH="3228480" progId="Visio.Drawing.11">
                  <p:embed/>
                </p:oleObj>
              </mc:Choice>
              <mc:Fallback>
                <p:oleObj name="Visio" r:id="rId6" imgW="4034880" imgH="32284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828800"/>
                        <a:ext cx="53594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73063" y="228600"/>
            <a:ext cx="8364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40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Релеевский</a:t>
            </a:r>
            <a:r>
              <a:rPr lang="ru-RU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закон распределения </a:t>
            </a: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>
              <a:defRPr/>
            </a:pPr>
            <a:r>
              <a:rPr lang="ru-RU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определяется плотностью вида </a:t>
            </a:r>
            <a:br>
              <a:rPr lang="ru-RU" sz="40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ru-RU" sz="4000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4000" dirty="0" err="1" smtClean="0">
                <a:solidFill>
                  <a:srgbClr val="00B0F0"/>
                </a:solidFill>
              </a:rPr>
              <a:t>Релеевский</a:t>
            </a:r>
            <a:r>
              <a:rPr lang="ru-RU" sz="4000" dirty="0" smtClean="0">
                <a:solidFill>
                  <a:srgbClr val="00B0F0"/>
                </a:solidFill>
              </a:rPr>
              <a:t> закон распределения определяется функцией вида</a:t>
            </a:r>
          </a:p>
        </p:txBody>
      </p:sp>
      <p:sp>
        <p:nvSpPr>
          <p:cNvPr id="9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8CFFBB3-8A3B-4C11-BB3A-77CB80CBEEA8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1000" y="2057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ru-RU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Плотности распределения соответствует функция распределения вероятностей              при           и равная  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184400"/>
            <a:ext cx="1447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70250"/>
            <a:ext cx="990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76962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06413" y="5873750"/>
            <a:ext cx="23383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          .</a:t>
            </a:r>
          </a:p>
        </p:txBody>
      </p:sp>
      <p:pic>
        <p:nvPicPr>
          <p:cNvPr id="3789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73763"/>
            <a:ext cx="914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6972260"/>
              </p:ext>
            </p:extLst>
          </p:nvPr>
        </p:nvGraphicFramePr>
        <p:xfrm>
          <a:off x="854075" y="2209800"/>
          <a:ext cx="3795713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Visio" r:id="rId3" imgW="4079937" imgH="3528789" progId="Visio.Drawing.11">
                  <p:embed/>
                </p:oleObj>
              </mc:Choice>
              <mc:Fallback>
                <p:oleObj name="Visio" r:id="rId3" imgW="4079937" imgH="352878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440"/>
                      <a:stretch>
                        <a:fillRect/>
                      </a:stretch>
                    </p:blipFill>
                    <p:spPr bwMode="auto">
                      <a:xfrm>
                        <a:off x="854075" y="2209800"/>
                        <a:ext cx="3795713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228600"/>
          <a:ext cx="2590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5" imgW="1206360" imgH="558720" progId="Equation.DSMT4">
                  <p:embed/>
                </p:oleObj>
              </mc:Choice>
              <mc:Fallback>
                <p:oleObj name="Equation" r:id="rId5" imgW="120636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600"/>
                        <a:ext cx="25908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7ECDFB1-A07D-48F8-8575-D0446BD96A82}" type="slidenum">
              <a:rPr lang="ru-RU" altLang="ru-RU"/>
              <a:pPr/>
              <a:t>29</a:t>
            </a:fld>
            <a:endParaRPr lang="ru-RU" altLang="ru-RU"/>
          </a:p>
        </p:txBody>
      </p:sp>
      <p:pic>
        <p:nvPicPr>
          <p:cNvPr id="225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838200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533900"/>
          </a:xfrm>
        </p:spPr>
        <p:txBody>
          <a:bodyPr/>
          <a:lstStyle/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Рассмотрим прерывную случайную величину </a:t>
            </a:r>
            <a:r>
              <a:rPr lang="ru-RU" sz="2400" i="1" dirty="0" smtClean="0"/>
              <a:t>X </a:t>
            </a:r>
            <a:r>
              <a:rPr lang="ru-RU" sz="2400" dirty="0" smtClean="0"/>
              <a:t>с возможными значениями  </a:t>
            </a:r>
            <a:r>
              <a:rPr lang="en-US" sz="2400" i="1" dirty="0" smtClean="0"/>
              <a:t>x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, </a:t>
            </a:r>
            <a:r>
              <a:rPr lang="ru-RU" sz="2400" i="1" dirty="0" smtClean="0"/>
              <a:t>х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, …, х</a:t>
            </a:r>
            <a:r>
              <a:rPr lang="en-US" sz="2400" i="1" baseline="-25000" dirty="0" smtClean="0"/>
              <a:t>n</a:t>
            </a:r>
            <a:r>
              <a:rPr lang="ru-RU" sz="2400" i="1" dirty="0" smtClean="0"/>
              <a:t>. </a:t>
            </a:r>
            <a:r>
              <a:rPr lang="ru-RU" sz="2400" dirty="0" smtClean="0"/>
              <a:t>Каждое из этих значений возможно, но не достоверно, и величина </a:t>
            </a:r>
            <a:r>
              <a:rPr lang="ru-RU" sz="2400" i="1" dirty="0" smtClean="0"/>
              <a:t>X </a:t>
            </a:r>
            <a:r>
              <a:rPr lang="ru-RU" sz="2400" dirty="0" smtClean="0"/>
              <a:t>может принять каждое из них с некоторой вероятностью. В результате опыта величина </a:t>
            </a:r>
            <a:r>
              <a:rPr lang="ru-RU" sz="2400" i="1" dirty="0" smtClean="0"/>
              <a:t>X </a:t>
            </a:r>
            <a:r>
              <a:rPr lang="ru-RU" sz="2400" dirty="0" smtClean="0"/>
              <a:t>примет одно из этих значений, т. е. произойдет одно из полной группы несовместных событий.</a:t>
            </a:r>
          </a:p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 smtClean="0"/>
              <a:t>Обозначим вероятности этих событий буквами </a:t>
            </a:r>
            <a:r>
              <a:rPr lang="ru-RU" sz="2400" i="1" dirty="0" smtClean="0"/>
              <a:t>р </a:t>
            </a:r>
            <a:r>
              <a:rPr lang="ru-RU" sz="2400" dirty="0" smtClean="0"/>
              <a:t>с соответствующими индексами:</a:t>
            </a:r>
            <a:endParaRPr lang="ru-RU" sz="2400" i="1" dirty="0" smtClean="0"/>
          </a:p>
          <a:p>
            <a:pPr marL="0" indent="365125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i="1" dirty="0" smtClean="0"/>
              <a:t>Р(Х=х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)=р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;   Р(Х=х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) = р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;   ...;   Р(Х = х</a:t>
            </a:r>
            <a:r>
              <a:rPr lang="en-US" sz="2400" i="1" baseline="-25000" dirty="0" smtClean="0"/>
              <a:t>n</a:t>
            </a:r>
            <a:r>
              <a:rPr lang="ru-RU" sz="2400" i="1" dirty="0" smtClean="0"/>
              <a:t>) = р</a:t>
            </a:r>
            <a:r>
              <a:rPr lang="en-US" sz="2400" i="1" baseline="-25000" dirty="0" smtClean="0"/>
              <a:t>n</a:t>
            </a:r>
            <a:r>
              <a:rPr lang="ru-RU" sz="2400" i="1" dirty="0" smtClean="0"/>
              <a:t>.</a:t>
            </a:r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0EDB08C-6448-4A52-8486-48D95B2CB0E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7200" y="422275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 eaLnBrk="1" hangingPunct="1"/>
            <a:r>
              <a:rPr lang="ru-RU" altLang="ru-RU" sz="2400" dirty="0"/>
              <a:t>Так как несовместные события образуют полную группу, то сумма вероятностей всех возможных значений случайной величины равна единице 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814763" y="5338763"/>
          <a:ext cx="16668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Формула" r:id="rId3" imgW="850680" imgH="660240" progId="Equation.3">
                  <p:embed/>
                </p:oleObj>
              </mc:Choice>
              <mc:Fallback>
                <p:oleObj name="Формула" r:id="rId3" imgW="8506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5338763"/>
                        <a:ext cx="1666875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E3F92-0F21-4129-BBD4-9CF97F972273}" type="slidenum">
              <a:rPr lang="ru-RU" altLang="ru-RU" smtClean="0"/>
              <a:pPr/>
              <a:t>30</a:t>
            </a:fld>
            <a:endParaRPr lang="ru-RU" alt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336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solidFill>
                  <a:srgbClr val="00B0F0"/>
                </a:solidFill>
                <a:latin typeface="Verdana" panose="020B0604030504040204" pitchFamily="34" charset="0"/>
              </a:rPr>
              <a:t>Показательное распределение НСВ</a:t>
            </a:r>
            <a:endParaRPr lang="ru-RU" sz="1800" b="1" i="0" dirty="0">
              <a:solidFill>
                <a:srgbClr val="00B0F0"/>
              </a:solidFill>
              <a:effectLst/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152400" y="1088228"/>
                <a:ext cx="8793018" cy="4235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</a:rPr>
                  <a:t>Экспоненциальное или показательное распределение — абсолютно непрерывное распределение, моделирующее время между двумя последовательными свершениями одного и того же события.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20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</a:rPr>
                  <a:t>Плотность распределения величины X(везде λ&gt;0)λ&gt;0):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ru-RU" altLang="ru-RU" sz="2000" dirty="0">
                  <a:latin typeface="+mj-lt"/>
                </a:endParaRP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ru-RU" altLang="ru-RU" sz="20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ru-RU" altLang="ru-RU" sz="20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ru-RU" altLang="ru-RU" sz="20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ru-RU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ru-RU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en-US" altLang="ru-RU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altLang="ru-RU" sz="20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ru-R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altLang="ru-RU" sz="20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 ⩾0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ru-RU" altLang="ru-RU" sz="2000" b="0" i="0" u="none" strike="noStrike" cap="none" normalizeH="0" baseline="0" dirty="0" smtClean="0">
                  <a:ln>
                    <a:noFill/>
                  </a:ln>
                  <a:effectLst/>
                  <a:latin typeface="+mj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2000" dirty="0" smtClean="0">
                  <a:latin typeface="+mj-lt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ru-RU" altLang="ru-RU" sz="2000" dirty="0" smtClean="0">
                    <a:latin typeface="+mj-lt"/>
                  </a:rPr>
                  <a:t>Функция распределения величины </a:t>
                </a:r>
                <a:r>
                  <a:rPr lang="en-US" altLang="ru-RU" sz="2000" dirty="0" smtClean="0">
                    <a:latin typeface="+mj-lt"/>
                  </a:rPr>
                  <a:t>X:</a:t>
                </a:r>
              </a:p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alt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alt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altLang="ru-R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alt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altLang="ru-R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altLang="ru-RU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</a:rPr>
                                <m:t> ⩾0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ru-RU" sz="2000" dirty="0" smtClean="0">
                  <a:latin typeface="+mj-lt"/>
                </a:endParaRPr>
              </a:p>
              <a:p>
                <a:pPr lvl="0" algn="just"/>
                <a:endParaRPr lang="ru-RU" altLang="ru-RU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088228"/>
                <a:ext cx="8793018" cy="4235390"/>
              </a:xfrm>
              <a:prstGeom prst="rect">
                <a:avLst/>
              </a:prstGeom>
              <a:blipFill>
                <a:blip r:embed="rId2"/>
                <a:stretch>
                  <a:fillRect l="-693" t="-432" r="-6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657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96EB-20C5-4E5B-B03C-51DC5BDEB1F3}" type="slidenum">
              <a:rPr lang="ru-RU" altLang="ru-RU" smtClean="0"/>
              <a:pPr/>
              <a:t>31</a:t>
            </a:fld>
            <a:endParaRPr lang="ru-RU" altLang="ru-RU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67818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1371600"/>
                <a:ext cx="221317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alt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alt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alt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 ⩾0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371600"/>
                <a:ext cx="2213170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851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96EB-20C5-4E5B-B03C-51DC5BDEB1F3}" type="slidenum">
              <a:rPr lang="ru-RU" altLang="ru-RU" smtClean="0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360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8153400" cy="1066800"/>
          </a:xfrm>
        </p:spPr>
        <p:txBody>
          <a:bodyPr/>
          <a:lstStyle/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b="1" i="1" smtClean="0">
                <a:solidFill>
                  <a:srgbClr val="00FFFF"/>
                </a:solidFill>
              </a:rPr>
              <a:t>Ряд распределения</a:t>
            </a:r>
            <a:r>
              <a:rPr lang="ru-RU" sz="2800" b="1" i="1" smtClean="0"/>
              <a:t> </a:t>
            </a:r>
            <a:r>
              <a:rPr lang="ru-RU" sz="2800" b="1" smtClean="0"/>
              <a:t>случайной величины </a:t>
            </a:r>
            <a:r>
              <a:rPr lang="ru-RU" sz="2800" b="1" i="1" smtClean="0"/>
              <a:t>X</a:t>
            </a:r>
            <a:r>
              <a:rPr lang="ru-RU" sz="2800" b="1" smtClean="0"/>
              <a:t> имеет следующий вид</a:t>
            </a:r>
          </a:p>
        </p:txBody>
      </p:sp>
      <p:graphicFrame>
        <p:nvGraphicFramePr>
          <p:cNvPr id="46177" name="Group 97"/>
          <p:cNvGraphicFramePr>
            <a:graphicFrameLocks noGrp="1"/>
          </p:cNvGraphicFramePr>
          <p:nvPr>
            <p:ph sz="half" idx="2"/>
          </p:nvPr>
        </p:nvGraphicFramePr>
        <p:xfrm>
          <a:off x="1828800" y="1752600"/>
          <a:ext cx="5867400" cy="91440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6DE09E81-1575-4C86-90C2-B8996EC677DD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46179" name="Rectangle 99"/>
          <p:cNvSpPr>
            <a:spLocks noChangeArrowheads="1"/>
          </p:cNvSpPr>
          <p:nvPr/>
        </p:nvSpPr>
        <p:spPr bwMode="auto">
          <a:xfrm>
            <a:off x="457200" y="3090863"/>
            <a:ext cx="8153400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365125" algn="just">
              <a:defRPr/>
            </a:pPr>
            <a:r>
              <a:rPr lang="ru-RU" sz="2800">
                <a:latin typeface="Arial" charset="0"/>
              </a:rPr>
              <a:t>Чтобы придать ряду распределения более наглядный вид, часто прибегают к его </a:t>
            </a:r>
            <a:r>
              <a:rPr lang="ru-RU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графическому изображению</a:t>
            </a:r>
            <a:r>
              <a:rPr lang="ru-RU" sz="2800">
                <a:latin typeface="Arial" charset="0"/>
              </a:rPr>
              <a:t>: по оси абсцисс откла­дываются возможные значения случайной величины, а по оси ординат — вероятности этих значений. Такая фигура называется </a:t>
            </a:r>
            <a:r>
              <a:rPr lang="ru-RU" sz="2800" i="1">
                <a:solidFill>
                  <a:schemeClr val="folHlink"/>
                </a:solidFill>
                <a:latin typeface="Arial" charset="0"/>
              </a:rPr>
              <a:t>многоугольником  распределения</a:t>
            </a:r>
            <a:r>
              <a:rPr lang="ru-RU" sz="2800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4533900"/>
          </a:xfrm>
        </p:spPr>
        <p:txBody>
          <a:bodyPr/>
          <a:lstStyle/>
          <a:p>
            <a:pPr marL="0" indent="365125" algn="just" eaLnBrk="1" hangingPunct="1">
              <a:buFont typeface="Wingdings" panose="05000000000000000000" pitchFamily="2" charset="2"/>
              <a:buNone/>
              <a:defRPr/>
            </a:pPr>
            <a:r>
              <a:rPr lang="ru-RU" sz="2800" smtClean="0"/>
              <a:t>Многоугольник  распределения, так же как и ряд распределения, полностью характеризует случайную величину; он является одной из форм закона распределения.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AB5C12C-A4D5-40A7-9724-F906ACBDD88C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447800" y="2139950"/>
          <a:ext cx="6910388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795560" imgH="3286080" progId="Visio.Drawing.11">
                  <p:embed/>
                </p:oleObj>
              </mc:Choice>
              <mc:Fallback>
                <p:oleObj name="Visio" r:id="rId3" imgW="4795560" imgH="32860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9950"/>
                        <a:ext cx="6910388" cy="471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chemeClr val="folHlink"/>
                </a:solidFill>
              </a:rPr>
              <a:t>Функция распределения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33900"/>
          </a:xfrm>
        </p:spPr>
        <p:txBody>
          <a:bodyPr/>
          <a:lstStyle/>
          <a:p>
            <a:pPr marL="0" indent="365125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smtClean="0"/>
              <a:t>Для количественной характеристики распределения вероятностей удобно воспользоваться не вероятностью события </a:t>
            </a:r>
            <a:r>
              <a:rPr lang="ru-RU" sz="2800" i="1" smtClean="0"/>
              <a:t>Х=х</a:t>
            </a:r>
            <a:r>
              <a:rPr lang="ru-RU" sz="2800" smtClean="0"/>
              <a:t>, а вероятностью события </a:t>
            </a:r>
            <a:r>
              <a:rPr lang="en-US" sz="2800" i="1" smtClean="0"/>
              <a:t>X&lt;x</a:t>
            </a:r>
            <a:r>
              <a:rPr lang="ru-RU" sz="2800" smtClean="0"/>
              <a:t>, где </a:t>
            </a:r>
            <a:r>
              <a:rPr lang="ru-RU" sz="2800" i="1" smtClean="0"/>
              <a:t>х</a:t>
            </a:r>
            <a:r>
              <a:rPr lang="ru-RU" sz="2800" smtClean="0"/>
              <a:t> – некоторая текущая переменная. Вероятность этого события зависит от </a:t>
            </a:r>
            <a:r>
              <a:rPr lang="ru-RU" sz="2800" i="1" smtClean="0"/>
              <a:t>х</a:t>
            </a:r>
            <a:r>
              <a:rPr lang="ru-RU" sz="2800" smtClean="0"/>
              <a:t>, есть некоторая функция от </a:t>
            </a:r>
            <a:r>
              <a:rPr lang="ru-RU" sz="2800" i="1" smtClean="0"/>
              <a:t>х</a:t>
            </a:r>
            <a:r>
              <a:rPr lang="ru-RU" sz="2800" smtClean="0"/>
              <a:t>. Эта функция называется функцией распределения случайной величины </a:t>
            </a:r>
            <a:r>
              <a:rPr lang="ru-RU" sz="2800" i="1" smtClean="0"/>
              <a:t>Х</a:t>
            </a:r>
            <a:r>
              <a:rPr lang="ru-RU" sz="2800" smtClean="0"/>
              <a:t> и обозначется </a:t>
            </a:r>
            <a:r>
              <a:rPr lang="en-US" sz="2800" i="1" smtClean="0"/>
              <a:t>F(x)</a:t>
            </a:r>
            <a:r>
              <a:rPr lang="en-US" sz="2800" smtClean="0"/>
              <a:t>:</a:t>
            </a:r>
            <a:endParaRPr lang="ru-RU" sz="2800" smtClean="0"/>
          </a:p>
          <a:p>
            <a:pPr marL="0" indent="365125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800" smtClean="0"/>
          </a:p>
          <a:p>
            <a:pPr marL="0" indent="365125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800" b="1" i="1" smtClean="0"/>
              <a:t>F(x)=P(X&lt;x)</a:t>
            </a:r>
            <a:endParaRPr lang="ru-RU" sz="2800" b="1" i="1" smtClean="0"/>
          </a:p>
          <a:p>
            <a:pPr marL="0" indent="365125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800" b="1" smtClean="0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77CD378-CE15-465B-B906-30B3935C94F5}" type="slidenum">
              <a:rPr lang="ru-RU" altLang="ru-RU"/>
              <a:pPr/>
              <a:t>6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/>
          <a:lstStyle/>
          <a:p>
            <a:pPr marL="0" indent="365125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b="1" i="1" smtClean="0">
                <a:solidFill>
                  <a:schemeClr val="folHlink"/>
                </a:solidFill>
              </a:rPr>
              <a:t>Функция распределения</a:t>
            </a:r>
            <a:r>
              <a:rPr lang="ru-RU" sz="2800" b="1" i="1" smtClean="0"/>
              <a:t> </a:t>
            </a:r>
            <a:r>
              <a:rPr lang="en-US" sz="2800" i="1" smtClean="0"/>
              <a:t>F(x)</a:t>
            </a:r>
            <a:r>
              <a:rPr lang="ru-RU" sz="2800" i="1" smtClean="0"/>
              <a:t> </a:t>
            </a:r>
            <a:r>
              <a:rPr lang="ru-RU" sz="2800" smtClean="0"/>
              <a:t>иногда называют также </a:t>
            </a:r>
            <a:r>
              <a:rPr lang="ru-RU" sz="2800" i="1" smtClean="0"/>
              <a:t>интегральной функцией распределения или интегральным законом распределения.</a:t>
            </a:r>
          </a:p>
          <a:p>
            <a:pPr marL="0" indent="365125" algn="just" eaLnBrk="1" hangingPunct="1">
              <a:lnSpc>
                <a:spcPct val="80000"/>
              </a:lnSpc>
              <a:defRPr/>
            </a:pPr>
            <a:endParaRPr lang="ru-RU" sz="2800" i="1" smtClean="0"/>
          </a:p>
          <a:p>
            <a:pPr marL="0" indent="365125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ru-RU" sz="2800" b="1" smtClean="0">
                <a:solidFill>
                  <a:schemeClr val="folHlink"/>
                </a:solidFill>
              </a:rPr>
              <a:t>Функция распределения</a:t>
            </a:r>
            <a:r>
              <a:rPr lang="ru-RU" sz="2800" b="1" smtClean="0"/>
              <a:t> </a:t>
            </a:r>
            <a:r>
              <a:rPr lang="ru-RU" sz="2800" smtClean="0"/>
              <a:t>– самая универсальная характеристика случайной величины. Она существует для всех случайных величин: как прерывных, так и непрерывных. Функция распределения полностью характеризует случайную величину с вероятностной точки зрения, т.е. является одной из форм закона распределения.</a:t>
            </a:r>
          </a:p>
          <a:p>
            <a:pPr marL="0" indent="365125" eaLnBrk="1" hangingPunct="1">
              <a:lnSpc>
                <a:spcPct val="80000"/>
              </a:lnSpc>
              <a:defRPr/>
            </a:pPr>
            <a:endParaRPr lang="ru-RU" sz="2800" smtClean="0"/>
          </a:p>
          <a:p>
            <a:pPr marL="0" indent="36512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000" smtClean="0"/>
          </a:p>
          <a:p>
            <a:pPr marL="0" indent="36512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ru-RU" sz="2000" smtClean="0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8F4147-AA84-4B11-A4A6-B6890F8A0A91}" type="slidenum">
              <a:rPr lang="ru-RU" altLang="ru-RU"/>
              <a:pPr/>
              <a:t>7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4533900"/>
          </a:xfrm>
        </p:spPr>
        <p:txBody>
          <a:bodyPr>
            <a:normAutofit fontScale="85000" lnSpcReduction="10000"/>
          </a:bodyPr>
          <a:lstStyle/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smtClean="0"/>
              <a:t>Сформулируем некоторые общие свойства функции распределения.</a:t>
            </a:r>
          </a:p>
          <a:p>
            <a:pPr marL="0" indent="365125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1400" smtClean="0"/>
          </a:p>
          <a:p>
            <a:pPr marL="0" indent="365125" algn="just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  <a:defRPr/>
            </a:pPr>
            <a:r>
              <a:rPr lang="ru-RU" sz="2800" smtClean="0"/>
              <a:t>Функция  распределения   </a:t>
            </a:r>
            <a:r>
              <a:rPr lang="en-US" sz="2800" i="1" smtClean="0"/>
              <a:t>F</a:t>
            </a:r>
            <a:r>
              <a:rPr lang="ru-RU" sz="2800" i="1" smtClean="0"/>
              <a:t>(</a:t>
            </a:r>
            <a:r>
              <a:rPr lang="en-US" sz="2800" i="1" smtClean="0"/>
              <a:t>x</a:t>
            </a:r>
            <a:r>
              <a:rPr lang="ru-RU" sz="2800" i="1" smtClean="0"/>
              <a:t>)   </a:t>
            </a:r>
            <a:r>
              <a:rPr lang="ru-RU" sz="2800" smtClean="0"/>
              <a:t>есть   неубывающая   функция своего аргумента, т. е. при </a:t>
            </a:r>
            <a:r>
              <a:rPr lang="ru-RU" sz="2800" i="1" smtClean="0"/>
              <a:t>х</a:t>
            </a:r>
            <a:r>
              <a:rPr lang="ru-RU" sz="2800" i="1" baseline="-25000" smtClean="0"/>
              <a:t>2</a:t>
            </a:r>
            <a:r>
              <a:rPr lang="ru-RU" sz="2800" i="1" smtClean="0"/>
              <a:t> &gt; х</a:t>
            </a:r>
            <a:r>
              <a:rPr lang="ru-RU" sz="2800" i="1" baseline="-25000" smtClean="0"/>
              <a:t>1</a:t>
            </a:r>
            <a:r>
              <a:rPr lang="ru-RU" sz="2800" i="1" smtClean="0"/>
              <a:t> </a:t>
            </a:r>
          </a:p>
          <a:p>
            <a:pPr marL="0" indent="365125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800" i="1" smtClean="0"/>
              <a:t> </a:t>
            </a:r>
            <a:r>
              <a:rPr lang="en-US" sz="2800" i="1" smtClean="0"/>
              <a:t>F</a:t>
            </a:r>
            <a:r>
              <a:rPr lang="ru-RU" sz="2800" i="1" smtClean="0"/>
              <a:t>(х</a:t>
            </a:r>
            <a:r>
              <a:rPr lang="ru-RU" sz="2800" i="1" baseline="-25000" smtClean="0"/>
              <a:t>2</a:t>
            </a:r>
            <a:r>
              <a:rPr lang="ru-RU" sz="2800" i="1" smtClean="0"/>
              <a:t>) ≥  </a:t>
            </a:r>
            <a:r>
              <a:rPr lang="en-US" sz="2800" i="1" smtClean="0"/>
              <a:t>F</a:t>
            </a:r>
            <a:r>
              <a:rPr lang="ru-RU" sz="2800" i="1" smtClean="0"/>
              <a:t>(</a:t>
            </a:r>
            <a:r>
              <a:rPr lang="en-US" sz="2800" i="1" smtClean="0"/>
              <a:t>x</a:t>
            </a:r>
            <a:r>
              <a:rPr lang="ru-RU" sz="2800" i="1" baseline="-25000" smtClean="0"/>
              <a:t>1</a:t>
            </a:r>
            <a:r>
              <a:rPr lang="ru-RU" sz="2800" i="1" smtClean="0"/>
              <a:t>).</a:t>
            </a:r>
          </a:p>
          <a:p>
            <a:pPr marL="0" indent="365125" algn="just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arabicPeriod" startAt="2"/>
              <a:defRPr/>
            </a:pPr>
            <a:r>
              <a:rPr lang="ru-RU" sz="2800" smtClean="0"/>
              <a:t>На минус бесконечности функция распределения равна нулю:</a:t>
            </a:r>
            <a:endParaRPr lang="ru-RU" sz="2800" i="1" smtClean="0"/>
          </a:p>
          <a:p>
            <a:pPr marL="0" indent="365125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i="1" smtClean="0"/>
              <a:t>F </a:t>
            </a:r>
            <a:r>
              <a:rPr lang="ru-RU" sz="2800" smtClean="0"/>
              <a:t>(- ∞) = 0.</a:t>
            </a:r>
          </a:p>
          <a:p>
            <a:pPr marL="0" indent="365125" algn="just"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AutoNum type="arabicPeriod" startAt="3"/>
              <a:defRPr/>
            </a:pPr>
            <a:r>
              <a:rPr lang="ru-RU" sz="2800" smtClean="0"/>
              <a:t>На плюс бесконечности  функция  распределения  равна  единице:</a:t>
            </a:r>
            <a:endParaRPr lang="en-US" sz="2800" i="1" smtClean="0"/>
          </a:p>
          <a:p>
            <a:pPr marL="0" indent="365125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i="1" smtClean="0"/>
              <a:t>F </a:t>
            </a:r>
            <a:r>
              <a:rPr lang="ru-RU" sz="2800" smtClean="0"/>
              <a:t>(+ ∞) = 1.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3BDA75A-2CBC-4B07-B88D-AC39B82C7FBB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6"/>
          <p:cNvGraphicFramePr>
            <a:graphicFrameLocks noGrp="1" noChangeAspect="1"/>
          </p:cNvGraphicFramePr>
          <p:nvPr>
            <p:ph/>
          </p:nvPr>
        </p:nvGraphicFramePr>
        <p:xfrm>
          <a:off x="1358900" y="954088"/>
          <a:ext cx="6424613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6424920" imgH="4501440" progId="Visio.Drawing.11">
                  <p:embed/>
                </p:oleObj>
              </mc:Choice>
              <mc:Fallback>
                <p:oleObj name="Visio" r:id="rId3" imgW="6424920" imgH="45014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954088"/>
                        <a:ext cx="6424613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57A696D6-304A-4090-B707-6C3EB38A43B1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762000" y="381000"/>
            <a:ext cx="817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chemeClr val="folHlink"/>
                </a:solidFill>
              </a:rPr>
              <a:t>График функции распределения вероятностей.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1090</Words>
  <Application>Microsoft Office PowerPoint</Application>
  <PresentationFormat>Экран (4:3)</PresentationFormat>
  <Paragraphs>134</Paragraphs>
  <Slides>32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Calisto MT</vt:lpstr>
      <vt:lpstr>Cambria Math</vt:lpstr>
      <vt:lpstr>Times New Roman</vt:lpstr>
      <vt:lpstr>Trebuchet MS</vt:lpstr>
      <vt:lpstr>Verdana</vt:lpstr>
      <vt:lpstr>Wingdings</vt:lpstr>
      <vt:lpstr>Wingdings 2</vt:lpstr>
      <vt:lpstr>Сланец</vt:lpstr>
      <vt:lpstr>Формула</vt:lpstr>
      <vt:lpstr>Visio</vt:lpstr>
      <vt:lpstr>Equation</vt:lpstr>
      <vt:lpstr>Уравнение</vt:lpstr>
      <vt:lpstr>Выполнил: Мансуров Б.Б. Группа: P3210 Преподаватель: Калинин И.В.   </vt:lpstr>
      <vt:lpstr>СЛУЧАЙНЫЕ ВЕЛИЧИНЫ И ИХ ЗАКОНЫ РАСПРЕДЕЛЕНИЯ  Ряд распределения. Многоугольник распределения </vt:lpstr>
      <vt:lpstr>Презентация PowerPoint</vt:lpstr>
      <vt:lpstr>Презентация PowerPoint</vt:lpstr>
      <vt:lpstr>Презентация PowerPoint</vt:lpstr>
      <vt:lpstr>Функция распределения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Плотность распределения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РАВНОМЕРНЫЙ ЗАКОН РАСПРЕДЕЛНИЯ</vt:lpstr>
      <vt:lpstr>Равномерный закон распределения характеризуется плотностью вероятности вида:</vt:lpstr>
      <vt:lpstr>Равномерный закон распределения характеризуется функцией распределения вида :</vt:lpstr>
      <vt:lpstr>НОРМАЛЬНЫЙ ЗАКОН РАСПРЕДЕЛЕНИЯ </vt:lpstr>
      <vt:lpstr>Презентация PowerPoint</vt:lpstr>
      <vt:lpstr>Нормальный закон распределения характеризуется плотностью вероятности вида:</vt:lpstr>
      <vt:lpstr>Нормальный закон распределения характеризуется функцией распределения вида:</vt:lpstr>
      <vt:lpstr>РЕЛЕЕВСКИЙ ЗАКОН РАСПРЕДЕЛЕНИЯ</vt:lpstr>
      <vt:lpstr>Презентация PowerPoint</vt:lpstr>
      <vt:lpstr>Релеевский закон распределения определяется функцией вида</vt:lpstr>
      <vt:lpstr>Презентация PowerPoint</vt:lpstr>
      <vt:lpstr>Презентация PowerPoint</vt:lpstr>
      <vt:lpstr>Презентация PowerPoint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Mansurov Behruz</dc:creator>
  <cp:lastModifiedBy>Мансуров Бехруз Бахтиёрович</cp:lastModifiedBy>
  <cp:revision>35</cp:revision>
  <cp:lastPrinted>1601-01-01T00:00:00Z</cp:lastPrinted>
  <dcterms:created xsi:type="dcterms:W3CDTF">1601-01-01T00:00:00Z</dcterms:created>
  <dcterms:modified xsi:type="dcterms:W3CDTF">2020-02-29T13:54:44Z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