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7"/>
    <p:sldId id="257" r:id="rId28"/>
    <p:sldId id="258" r:id="rId29"/>
    <p:sldId id="259" r:id="rId30"/>
    <p:sldId id="260" r:id="rId31"/>
    <p:sldId id="261" r:id="rId32"/>
    <p:sldId id="262" r:id="rId33"/>
    <p:sldId id="263" r:id="rId34"/>
    <p:sldId id="264" r:id="rId35"/>
    <p:sldId id="265" r:id="rId36"/>
  </p:sldIdLst>
  <p:sldSz cx="18288000" cy="10287000"/>
  <p:notesSz cx="6858000" cy="9144000"/>
  <p:embeddedFontLst>
    <p:embeddedFont>
      <p:font typeface="Nunito" charset="1" panose="00000500000000000000"/>
      <p:regular r:id="rId6"/>
    </p:embeddedFont>
    <p:embeddedFont>
      <p:font typeface="Nunito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DM Sans" charset="1" panose="00000000000000000000"/>
      <p:regular r:id="rId12"/>
    </p:embeddedFont>
    <p:embeddedFont>
      <p:font typeface="DM Sans Bold" charset="1" panose="00000000000000000000"/>
      <p:regular r:id="rId13"/>
    </p:embeddedFont>
    <p:embeddedFont>
      <p:font typeface="DM Sans Italics" charset="1" panose="00000000000000000000"/>
      <p:regular r:id="rId14"/>
    </p:embeddedFont>
    <p:embeddedFont>
      <p:font typeface="DM Sans Bold Italics" charset="1" panose="00000000000000000000"/>
      <p:regular r:id="rId15"/>
    </p:embeddedFont>
    <p:embeddedFont>
      <p:font typeface="Open Sans" charset="1" panose="020B0606030504020204"/>
      <p:regular r:id="rId16"/>
    </p:embeddedFont>
    <p:embeddedFont>
      <p:font typeface="Open Sans Bold" charset="1" panose="020B0806030504020204"/>
      <p:regular r:id="rId17"/>
    </p:embeddedFont>
    <p:embeddedFont>
      <p:font typeface="Open Sans Italics" charset="1" panose="020B0606030504020204"/>
      <p:regular r:id="rId18"/>
    </p:embeddedFont>
    <p:embeddedFont>
      <p:font typeface="Open Sans Bold Italics" charset="1" panose="020B0806030504020204"/>
      <p:regular r:id="rId19"/>
    </p:embeddedFont>
    <p:embeddedFont>
      <p:font typeface="Open Sans Extra Bold" charset="1" panose="020B0906030804020204"/>
      <p:regular r:id="rId20"/>
    </p:embeddedFont>
    <p:embeddedFont>
      <p:font typeface="Open Sans Extra Bold Italics" charset="1" panose="020B0906030804020204"/>
      <p:regular r:id="rId21"/>
    </p:embeddedFont>
    <p:embeddedFont>
      <p:font typeface="CAT Neuzeit" charset="1" panose="00000000000000000000"/>
      <p:regular r:id="rId22"/>
    </p:embeddedFont>
    <p:embeddedFont>
      <p:font typeface="Fira Sans Light" charset="1" panose="020B0403050000020004"/>
      <p:regular r:id="rId23"/>
    </p:embeddedFont>
    <p:embeddedFont>
      <p:font typeface="Fira Sans Light Bold" charset="1" panose="020B0503050000020004"/>
      <p:regular r:id="rId24"/>
    </p:embeddedFont>
    <p:embeddedFont>
      <p:font typeface="Fira Sans Light Italics" charset="1" panose="020B0403050000020004"/>
      <p:regular r:id="rId25"/>
    </p:embeddedFont>
    <p:embeddedFont>
      <p:font typeface="Fira Sans Light Bold Italics" charset="1" panose="020B0503050000020004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slides/slide1.xml" Type="http://schemas.openxmlformats.org/officeDocument/2006/relationships/slide"/><Relationship Id="rId28" Target="slides/slide2.xml" Type="http://schemas.openxmlformats.org/officeDocument/2006/relationships/slide"/><Relationship Id="rId29" Target="slides/slide3.xml" Type="http://schemas.openxmlformats.org/officeDocument/2006/relationships/slide"/><Relationship Id="rId3" Target="viewProps.xml" Type="http://schemas.openxmlformats.org/officeDocument/2006/relationships/viewProps"/><Relationship Id="rId30" Target="slides/slide4.xml" Type="http://schemas.openxmlformats.org/officeDocument/2006/relationships/slide"/><Relationship Id="rId31" Target="slides/slide5.xml" Type="http://schemas.openxmlformats.org/officeDocument/2006/relationships/slide"/><Relationship Id="rId32" Target="slides/slide6.xml" Type="http://schemas.openxmlformats.org/officeDocument/2006/relationships/slide"/><Relationship Id="rId33" Target="slides/slide7.xml" Type="http://schemas.openxmlformats.org/officeDocument/2006/relationships/slide"/><Relationship Id="rId34" Target="slides/slide8.xml" Type="http://schemas.openxmlformats.org/officeDocument/2006/relationships/slide"/><Relationship Id="rId35" Target="slides/slide9.xml" Type="http://schemas.openxmlformats.org/officeDocument/2006/relationships/slide"/><Relationship Id="rId36" Target="slides/slide10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085856" y="3366239"/>
            <a:ext cx="8116287" cy="2325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764"/>
              </a:lnSpc>
            </a:pPr>
            <a:r>
              <a:rPr lang="en-US" sz="13403">
                <a:solidFill>
                  <a:srgbClr val="545454"/>
                </a:solidFill>
                <a:latin typeface="CAT Neuzeit"/>
              </a:rPr>
              <a:t>AVO</a:t>
            </a:r>
            <a:r>
              <a:rPr lang="en-US" sz="13403">
                <a:solidFill>
                  <a:srgbClr val="23B14C"/>
                </a:solidFill>
                <a:latin typeface="CAT Neuzeit"/>
              </a:rPr>
              <a:t>CADO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55154" y="942975"/>
            <a:ext cx="12157486" cy="825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833"/>
              </a:lnSpc>
            </a:pPr>
            <a:r>
              <a:rPr lang="en-US" sz="3905">
                <a:solidFill>
                  <a:srgbClr val="626262"/>
                </a:solidFill>
                <a:latin typeface="Open Sans Bold"/>
              </a:rPr>
              <a:t>Характеристики работы команды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886204" y="3153422"/>
            <a:ext cx="13095386" cy="3913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229"/>
              </a:lnSpc>
              <a:spcBef>
                <a:spcPct val="0"/>
              </a:spcBef>
            </a:pPr>
            <a:r>
              <a:rPr lang="en-US" sz="3735">
                <a:solidFill>
                  <a:srgbClr val="000000"/>
                </a:solidFill>
                <a:latin typeface="DM Sans Italics"/>
              </a:rPr>
              <a:t>При работа над проектом, команда проявила себя очень сложано и взаимодействовала между собой, а также помогая другу в сложностях мы написали программу, хотя и не полную версию,но отлично работающую и декодируюшую кож азбуки морзе. При чем все члены команды внесли свой вклад в развитие этого проекта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 l="3824" t="6954" r="1239" b="3964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14425"/>
            <a:ext cx="15192297" cy="254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936"/>
              </a:lnSpc>
            </a:pPr>
            <a:r>
              <a:rPr lang="en-US" sz="9032" spc="-90">
                <a:solidFill>
                  <a:srgbClr val="545454"/>
                </a:solidFill>
                <a:latin typeface="Nunito Bold"/>
              </a:rPr>
              <a:t>Декодер и передатчик </a:t>
            </a:r>
            <a:r>
              <a:rPr lang="en-US" sz="9032" spc="-90">
                <a:solidFill>
                  <a:srgbClr val="14AC40"/>
                </a:solidFill>
                <a:latin typeface="Nunito Bold"/>
              </a:rPr>
              <a:t>азбуки Морзе</a:t>
            </a:r>
          </a:p>
        </p:txBody>
      </p:sp>
      <p:sp>
        <p:nvSpPr>
          <p:cNvPr name="TextBox 3" id="3"/>
          <p:cNvSpPr txBox="true"/>
          <p:nvPr/>
        </p:nvSpPr>
        <p:spPr>
          <a:xfrm rot="-17465">
            <a:off x="11489917" y="4806581"/>
            <a:ext cx="5758375" cy="4459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44"/>
              </a:lnSpc>
            </a:pPr>
            <a:r>
              <a:rPr lang="en-US" sz="2817">
                <a:solidFill>
                  <a:srgbClr val="545454"/>
                </a:solidFill>
                <a:latin typeface="CAT Neuzeit Bold"/>
              </a:rPr>
              <a:t>Команда:</a:t>
            </a:r>
          </a:p>
          <a:p>
            <a:pPr>
              <a:lnSpc>
                <a:spcPts val="3944"/>
              </a:lnSpc>
            </a:pPr>
            <a:r>
              <a:rPr lang="en-US" sz="2817">
                <a:solidFill>
                  <a:srgbClr val="14AC40"/>
                </a:solidFill>
                <a:latin typeface="CAT Neuzeit"/>
              </a:rPr>
              <a:t>Мансуров Владислав ИУ7-26Б</a:t>
            </a:r>
          </a:p>
          <a:p>
            <a:pPr>
              <a:lnSpc>
                <a:spcPts val="3944"/>
              </a:lnSpc>
            </a:pPr>
            <a:r>
              <a:rPr lang="en-US" sz="2817">
                <a:solidFill>
                  <a:srgbClr val="14AC40"/>
                </a:solidFill>
                <a:latin typeface="CAT Neuzeit"/>
              </a:rPr>
              <a:t>Мырзабеков Рамис ИУ7-24Б</a:t>
            </a:r>
          </a:p>
          <a:p>
            <a:pPr>
              <a:lnSpc>
                <a:spcPts val="3944"/>
              </a:lnSpc>
            </a:pPr>
            <a:r>
              <a:rPr lang="en-US" sz="2817">
                <a:solidFill>
                  <a:srgbClr val="14AC40"/>
                </a:solidFill>
                <a:latin typeface="CAT Neuzeit"/>
              </a:rPr>
              <a:t>Громов Дмитрий ИУ7-24Б</a:t>
            </a:r>
          </a:p>
          <a:p>
            <a:pPr>
              <a:lnSpc>
                <a:spcPts val="3944"/>
              </a:lnSpc>
            </a:pPr>
            <a:r>
              <a:rPr lang="en-US" sz="2817">
                <a:solidFill>
                  <a:srgbClr val="14AC40"/>
                </a:solidFill>
                <a:latin typeface="CAT Neuzeit"/>
              </a:rPr>
              <a:t>Руденко Максим ИУ7-26Б</a:t>
            </a:r>
          </a:p>
          <a:p>
            <a:pPr>
              <a:lnSpc>
                <a:spcPts val="3944"/>
              </a:lnSpc>
            </a:pPr>
            <a:r>
              <a:rPr lang="en-US" sz="2817">
                <a:solidFill>
                  <a:srgbClr val="14AC40"/>
                </a:solidFill>
                <a:latin typeface="CAT Neuzeit"/>
              </a:rPr>
              <a:t>-</a:t>
            </a:r>
          </a:p>
          <a:p>
            <a:pPr>
              <a:lnSpc>
                <a:spcPts val="3944"/>
              </a:lnSpc>
            </a:pPr>
          </a:p>
          <a:p>
            <a:pPr>
              <a:lnSpc>
                <a:spcPts val="3944"/>
              </a:lnSpc>
            </a:pPr>
            <a:r>
              <a:rPr lang="en-US" sz="2817">
                <a:solidFill>
                  <a:srgbClr val="545454"/>
                </a:solidFill>
                <a:latin typeface="Open Sans Bold"/>
              </a:rPr>
              <a:t>Ментор:</a:t>
            </a:r>
          </a:p>
          <a:p>
            <a:pPr>
              <a:lnSpc>
                <a:spcPts val="3944"/>
              </a:lnSpc>
            </a:pPr>
            <a:r>
              <a:rPr lang="en-US" sz="2817">
                <a:solidFill>
                  <a:srgbClr val="14AC40"/>
                </a:solidFill>
                <a:latin typeface="Open Sans Bold"/>
              </a:rPr>
              <a:t>-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69706" y="3396683"/>
            <a:ext cx="12948588" cy="3218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57"/>
              </a:lnSpc>
            </a:pPr>
            <a:r>
              <a:rPr lang="en-US" sz="3041" spc="364">
                <a:solidFill>
                  <a:srgbClr val="000000"/>
                </a:solidFill>
                <a:latin typeface="Fira Sans Light Bold"/>
              </a:rPr>
              <a:t>ЭТО УСТРОЙСТВО, КОТОРОЕ МОЖНО ИСПОЛЬЗОВАТЬ КАК БЕСПРОВОДНОЙ ТЕЛЕГРАФ. РАБОТАЕТ В ДВУХ РЕЖИМАХ С ВОЗМОЖНОСТЬЮ ВЫБОРА(ПРИЁМНИК/ПЕРЕДАТЧИК). НА ПЕРЕДАТЧИК ВВОДИТСЯ СООБЩЕНИЕ АЗБУКОЙ МОРЗЕ, ПРИЁМНИК ВЫВОДИТ ЕГО ЖЕ ДЕКОДИРОВАННЫМ В ПРИВЫЧНЫЙ НАМ ВИД.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980774" y="1754504"/>
            <a:ext cx="12326453" cy="920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399">
                <a:solidFill>
                  <a:srgbClr val="545454"/>
                </a:solidFill>
                <a:latin typeface="Open Sans Extra Bold"/>
              </a:rPr>
              <a:t>Общее описание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54615" y="1172910"/>
            <a:ext cx="10574306" cy="1037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62"/>
              </a:lnSpc>
            </a:pPr>
            <a:r>
              <a:rPr lang="en-US" sz="6187">
                <a:solidFill>
                  <a:srgbClr val="626262"/>
                </a:solidFill>
                <a:latin typeface="Open Sans Extra Bold"/>
              </a:rPr>
              <a:t>Формулировка задания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160320" y="3352975"/>
            <a:ext cx="10631031" cy="1050378"/>
            <a:chOff x="0" y="0"/>
            <a:chExt cx="14174708" cy="1400503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14174708" cy="1400503"/>
              <a:chOff x="0" y="0"/>
              <a:chExt cx="24133790" cy="2384490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0" y="0"/>
                <a:ext cx="24133790" cy="2384490"/>
              </a:xfrm>
              <a:custGeom>
                <a:avLst/>
                <a:gdLst/>
                <a:ahLst/>
                <a:cxnLst/>
                <a:rect r="r" b="b" t="t" l="l"/>
                <a:pathLst>
                  <a:path h="2384490" w="24133790">
                    <a:moveTo>
                      <a:pt x="24009330" y="2384490"/>
                    </a:moveTo>
                    <a:lnTo>
                      <a:pt x="124460" y="2384490"/>
                    </a:lnTo>
                    <a:cubicBezTo>
                      <a:pt x="55880" y="2384490"/>
                      <a:pt x="0" y="2328610"/>
                      <a:pt x="0" y="226003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4009330" y="0"/>
                    </a:lnTo>
                    <a:cubicBezTo>
                      <a:pt x="24077910" y="0"/>
                      <a:pt x="24133790" y="55880"/>
                      <a:pt x="24133790" y="124460"/>
                    </a:cubicBezTo>
                    <a:lnTo>
                      <a:pt x="24133790" y="2260030"/>
                    </a:lnTo>
                    <a:cubicBezTo>
                      <a:pt x="24133790" y="2328610"/>
                      <a:pt x="24077910" y="2384490"/>
                      <a:pt x="24009330" y="2384490"/>
                    </a:cubicBezTo>
                    <a:close/>
                  </a:path>
                </a:pathLst>
              </a:custGeom>
              <a:solidFill>
                <a:srgbClr val="E8E8E8"/>
              </a:solidFill>
            </p:spPr>
          </p:sp>
        </p:grpSp>
        <p:sp>
          <p:nvSpPr>
            <p:cNvPr name="TextBox 6" id="6"/>
            <p:cNvSpPr txBox="true"/>
            <p:nvPr/>
          </p:nvSpPr>
          <p:spPr>
            <a:xfrm rot="0">
              <a:off x="1125699" y="169491"/>
              <a:ext cx="11287083" cy="9410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32"/>
                </a:lnSpc>
                <a:spcBef>
                  <a:spcPct val="0"/>
                </a:spcBef>
              </a:pPr>
              <a:r>
                <a:rPr lang="en-US" sz="2094">
                  <a:solidFill>
                    <a:srgbClr val="000000"/>
                  </a:solidFill>
                  <a:latin typeface="DM Sans Italics"/>
                </a:rPr>
                <a:t>Разработать c использование микроконтроллера</a:t>
              </a:r>
              <a:r>
                <a:rPr lang="en-US" sz="2094">
                  <a:solidFill>
                    <a:srgbClr val="000000"/>
                  </a:solidFill>
                  <a:latin typeface="Arimo Italics"/>
                </a:rPr>
                <a:t> Arduino - аппарат морзе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506203" y="3352975"/>
            <a:ext cx="1050378" cy="1050378"/>
            <a:chOff x="0" y="0"/>
            <a:chExt cx="1913890" cy="1913890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9C9C9C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822805" y="3616918"/>
            <a:ext cx="417172" cy="560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65"/>
              </a:lnSpc>
            </a:pPr>
            <a:r>
              <a:rPr lang="en-US" sz="3968">
                <a:solidFill>
                  <a:srgbClr val="FFFFFF"/>
                </a:solidFill>
                <a:latin typeface="DM Sans Bold"/>
              </a:rPr>
              <a:t>1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961901" y="5220414"/>
            <a:ext cx="12147483" cy="1105498"/>
            <a:chOff x="0" y="0"/>
            <a:chExt cx="16196644" cy="1473998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16196644" cy="1473998"/>
              <a:chOff x="0" y="0"/>
              <a:chExt cx="24085319" cy="2191917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0" y="0"/>
                <a:ext cx="24085319" cy="2191917"/>
              </a:xfrm>
              <a:custGeom>
                <a:avLst/>
                <a:gdLst/>
                <a:ahLst/>
                <a:cxnLst/>
                <a:rect r="r" b="b" t="t" l="l"/>
                <a:pathLst>
                  <a:path h="2191917" w="24085319">
                    <a:moveTo>
                      <a:pt x="23960858" y="2191917"/>
                    </a:moveTo>
                    <a:lnTo>
                      <a:pt x="124460" y="2191917"/>
                    </a:lnTo>
                    <a:cubicBezTo>
                      <a:pt x="55880" y="2191917"/>
                      <a:pt x="0" y="2136037"/>
                      <a:pt x="0" y="2067457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3960858" y="0"/>
                    </a:lnTo>
                    <a:cubicBezTo>
                      <a:pt x="24029439" y="0"/>
                      <a:pt x="24085319" y="55880"/>
                      <a:pt x="24085319" y="124460"/>
                    </a:cubicBezTo>
                    <a:lnTo>
                      <a:pt x="24085319" y="2067457"/>
                    </a:lnTo>
                    <a:cubicBezTo>
                      <a:pt x="24085319" y="2136037"/>
                      <a:pt x="24029439" y="2191917"/>
                      <a:pt x="23960858" y="2191917"/>
                    </a:cubicBezTo>
                    <a:close/>
                  </a:path>
                </a:pathLst>
              </a:custGeom>
              <a:solidFill>
                <a:srgbClr val="E8E8E8"/>
              </a:solidFill>
            </p:spPr>
          </p:sp>
        </p:grpSp>
        <p:sp>
          <p:nvSpPr>
            <p:cNvPr name="TextBox 13" id="13"/>
            <p:cNvSpPr txBox="true"/>
            <p:nvPr/>
          </p:nvSpPr>
          <p:spPr>
            <a:xfrm rot="0">
              <a:off x="1286273" y="200961"/>
              <a:ext cx="12897116" cy="9410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32"/>
                </a:lnSpc>
                <a:spcBef>
                  <a:spcPct val="0"/>
                </a:spcBef>
              </a:pPr>
              <a:r>
                <a:rPr lang="en-US" sz="2094">
                  <a:solidFill>
                    <a:srgbClr val="000000"/>
                  </a:solidFill>
                  <a:latin typeface="DM Sans Italics"/>
                </a:rPr>
                <a:t>Разработать приложения на Python с интерфейсом, который передается принимаемый код морзе либо текст для преобразования.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06203" y="5220414"/>
            <a:ext cx="1105498" cy="1105498"/>
            <a:chOff x="0" y="0"/>
            <a:chExt cx="1913890" cy="1913890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9C9C9C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1843774" y="5511917"/>
            <a:ext cx="477638" cy="560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65"/>
              </a:lnSpc>
            </a:pPr>
            <a:r>
              <a:rPr lang="en-US" sz="3968">
                <a:solidFill>
                  <a:srgbClr val="FFFFFF"/>
                </a:solidFill>
                <a:latin typeface="DM Sans Bold"/>
              </a:rPr>
              <a:t>2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2449358" y="7093254"/>
            <a:ext cx="6445588" cy="1111262"/>
            <a:chOff x="0" y="0"/>
            <a:chExt cx="8594117" cy="1481682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0"/>
              <a:ext cx="8594117" cy="1481682"/>
              <a:chOff x="0" y="0"/>
              <a:chExt cx="12612974" cy="2174560"/>
            </a:xfrm>
          </p:grpSpPr>
          <p:sp>
            <p:nvSpPr>
              <p:cNvPr name="Freeform 19" id="19"/>
              <p:cNvSpPr/>
              <p:nvPr/>
            </p:nvSpPr>
            <p:spPr>
              <a:xfrm>
                <a:off x="0" y="0"/>
                <a:ext cx="12612974" cy="2174560"/>
              </a:xfrm>
              <a:custGeom>
                <a:avLst/>
                <a:gdLst/>
                <a:ahLst/>
                <a:cxnLst/>
                <a:rect r="r" b="b" t="t" l="l"/>
                <a:pathLst>
                  <a:path h="2174560" w="12612974">
                    <a:moveTo>
                      <a:pt x="12488514" y="2174560"/>
                    </a:moveTo>
                    <a:lnTo>
                      <a:pt x="124460" y="2174560"/>
                    </a:lnTo>
                    <a:cubicBezTo>
                      <a:pt x="55880" y="2174560"/>
                      <a:pt x="0" y="2118680"/>
                      <a:pt x="0" y="205010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2488514" y="0"/>
                    </a:lnTo>
                    <a:cubicBezTo>
                      <a:pt x="12557094" y="0"/>
                      <a:pt x="12612974" y="55880"/>
                      <a:pt x="12612974" y="124460"/>
                    </a:cubicBezTo>
                    <a:lnTo>
                      <a:pt x="12612974" y="2050100"/>
                    </a:lnTo>
                    <a:cubicBezTo>
                      <a:pt x="12612974" y="2118680"/>
                      <a:pt x="12557094" y="2174560"/>
                      <a:pt x="12488514" y="2174560"/>
                    </a:cubicBezTo>
                    <a:close/>
                  </a:path>
                </a:pathLst>
              </a:custGeom>
              <a:solidFill>
                <a:srgbClr val="E8E8E8"/>
              </a:solidFill>
            </p:spPr>
          </p:sp>
        </p:grpSp>
        <p:sp>
          <p:nvSpPr>
            <p:cNvPr name="TextBox 20" id="20"/>
            <p:cNvSpPr txBox="true"/>
            <p:nvPr/>
          </p:nvSpPr>
          <p:spPr>
            <a:xfrm rot="0">
              <a:off x="682510" y="204251"/>
              <a:ext cx="6843352" cy="9410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32"/>
                </a:lnSpc>
                <a:spcBef>
                  <a:spcPct val="0"/>
                </a:spcBef>
              </a:pPr>
              <a:r>
                <a:rPr lang="en-US" sz="2094">
                  <a:solidFill>
                    <a:srgbClr val="000000"/>
                  </a:solidFill>
                  <a:latin typeface="DM Sans Italics"/>
                </a:rPr>
                <a:t>Обеспечить два режима ввода и вывода: кириллица и латиница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523801" y="7093254"/>
            <a:ext cx="1111262" cy="1111262"/>
            <a:chOff x="0" y="0"/>
            <a:chExt cx="1913890" cy="1913890"/>
          </a:xfrm>
        </p:grpSpPr>
        <p:sp>
          <p:nvSpPr>
            <p:cNvPr name="Freeform 22" id="22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9C9C9C"/>
            </a:solid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1837452" y="7387639"/>
            <a:ext cx="483961" cy="560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65"/>
              </a:lnSpc>
            </a:pPr>
            <a:r>
              <a:rPr lang="en-US" sz="3968">
                <a:solidFill>
                  <a:srgbClr val="FFFFFF"/>
                </a:solidFill>
                <a:latin typeface="DM Sans Bold"/>
              </a:rP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775421" y="2160375"/>
            <a:ext cx="8737158" cy="1041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40"/>
              </a:lnSpc>
            </a:pPr>
            <a:r>
              <a:rPr lang="en-US" sz="6100">
                <a:solidFill>
                  <a:srgbClr val="626262"/>
                </a:solidFill>
                <a:latin typeface="Open Sans Extra Bold"/>
              </a:rPr>
              <a:t>Реализация проекта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011654" y="4560448"/>
            <a:ext cx="14264692" cy="3717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28"/>
              </a:lnSpc>
            </a:pPr>
            <a:r>
              <a:rPr lang="en-US" sz="3520">
                <a:solidFill>
                  <a:srgbClr val="000000"/>
                </a:solidFill>
                <a:latin typeface="Open Sans"/>
              </a:rPr>
              <a:t>Для реализации проекта использовалось языка Arduino, Python, arduino Uno и микроконтроллеры. Сборка проекта начиналось с сборки самого аппарат а затем уже написание кода на ардуино и с использование библоитек Tkinter и PySerial на прямую можно было получать данные от передатчика и работать с ними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98911" y="608490"/>
            <a:ext cx="11690178" cy="1056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66"/>
              </a:lnSpc>
            </a:pPr>
            <a:r>
              <a:rPr lang="en-US" sz="6190">
                <a:solidFill>
                  <a:srgbClr val="626262"/>
                </a:solidFill>
                <a:latin typeface="Open Sans Extra Bold"/>
              </a:rPr>
              <a:t>Тестирование приложение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3119953"/>
            <a:ext cx="18288000" cy="4552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000000"/>
                </a:solidFill>
                <a:latin typeface="Open Sans"/>
              </a:rPr>
              <a:t>Тестирование приложение проходило в особенности в ручную так основной частью преота являлось микроконтролер, то для тестирвоание мы перебрали все вводные варинты при взаимодействии с тактовой кнопки и звукового сигнала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522391" y="2857326"/>
            <a:ext cx="11583934" cy="1663157"/>
            <a:chOff x="0" y="0"/>
            <a:chExt cx="3527816" cy="506504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3527816" cy="506504"/>
            </a:xfrm>
            <a:custGeom>
              <a:avLst/>
              <a:gdLst/>
              <a:ahLst/>
              <a:cxnLst/>
              <a:rect r="r" b="b" t="t" l="l"/>
              <a:pathLst>
                <a:path h="506504" w="3527816">
                  <a:moveTo>
                    <a:pt x="0" y="0"/>
                  </a:moveTo>
                  <a:lnTo>
                    <a:pt x="3527816" y="0"/>
                  </a:lnTo>
                  <a:lnTo>
                    <a:pt x="3527816" y="506504"/>
                  </a:lnTo>
                  <a:lnTo>
                    <a:pt x="0" y="506504"/>
                  </a:lnTo>
                  <a:close/>
                </a:path>
              </a:pathLst>
            </a:custGeom>
            <a:solidFill>
              <a:srgbClr val="23B14C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2148723" y="1941333"/>
            <a:ext cx="13990555" cy="3202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781"/>
              </a:lnSpc>
            </a:pPr>
            <a:r>
              <a:rPr lang="en-US" sz="9129">
                <a:solidFill>
                  <a:srgbClr val="393939"/>
                </a:solidFill>
                <a:latin typeface="CAT Neuzeit"/>
              </a:rPr>
              <a:t>Использование библиотек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19762" y="2319286"/>
            <a:ext cx="10689513" cy="876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109"/>
              </a:lnSpc>
            </a:pPr>
            <a:r>
              <a:rPr lang="en-US" sz="5078">
                <a:solidFill>
                  <a:srgbClr val="000000"/>
                </a:solidFill>
                <a:latin typeface="Open Sans Bold"/>
              </a:rPr>
              <a:t>Python - Tkinter, PySerial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795460" y="5033630"/>
            <a:ext cx="248605" cy="248605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93939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2244352" y="4258501"/>
            <a:ext cx="14346361" cy="14645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914"/>
              </a:lnSpc>
              <a:spcBef>
                <a:spcPct val="0"/>
              </a:spcBef>
            </a:pPr>
            <a:r>
              <a:rPr lang="en-US" sz="4224">
                <a:solidFill>
                  <a:srgbClr val="000000"/>
                </a:solidFill>
                <a:latin typeface="DM Sans Italics"/>
              </a:rPr>
              <a:t>Реализация прямого взаимолдействия с микроконтролером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795460" y="5960670"/>
            <a:ext cx="248605" cy="248605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93939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2244352" y="5725287"/>
            <a:ext cx="8238409" cy="655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73"/>
              </a:lnSpc>
              <a:spcBef>
                <a:spcPct val="0"/>
              </a:spcBef>
            </a:pPr>
            <a:r>
              <a:rPr lang="en-US" sz="1466">
                <a:solidFill>
                  <a:srgbClr val="000000"/>
                </a:solidFill>
                <a:latin typeface="Arimo Italics"/>
              </a:rPr>
              <a:t>Разработка Tkinter - интерфейса 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795460" y="6869705"/>
            <a:ext cx="248605" cy="248605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93939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2244352" y="6634322"/>
            <a:ext cx="8238409" cy="655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73"/>
              </a:lnSpc>
              <a:spcBef>
                <a:spcPct val="0"/>
              </a:spcBef>
            </a:pPr>
            <a:r>
              <a:rPr lang="en-US" sz="3909">
                <a:solidFill>
                  <a:srgbClr val="000000"/>
                </a:solidFill>
                <a:latin typeface="DM Sans Italics"/>
              </a:rPr>
              <a:t>Управление микроконтролером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20085" y="2147423"/>
            <a:ext cx="10186370" cy="1709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302"/>
              </a:lnSpc>
            </a:pPr>
            <a:r>
              <a:rPr lang="en-US" sz="4501">
                <a:solidFill>
                  <a:srgbClr val="000000"/>
                </a:solidFill>
                <a:latin typeface="Open Sans Bold"/>
              </a:rPr>
              <a:t>Arduino Uno</a:t>
            </a:r>
          </a:p>
          <a:p>
            <a:pPr>
              <a:lnSpc>
                <a:spcPts val="7562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1520085" y="4453369"/>
            <a:ext cx="237494" cy="237494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93939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948916" y="4225526"/>
            <a:ext cx="11368056" cy="1285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229"/>
              </a:lnSpc>
              <a:spcBef>
                <a:spcPct val="0"/>
              </a:spcBef>
            </a:pPr>
            <a:r>
              <a:rPr lang="en-US" sz="3735">
                <a:solidFill>
                  <a:srgbClr val="000000"/>
                </a:solidFill>
                <a:latin typeface="DM Sans Italics"/>
              </a:rPr>
              <a:t>Написание алгоритм работы с микроконтроллями и получение данных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520085" y="5920899"/>
            <a:ext cx="237494" cy="237494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93939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948916" y="5693056"/>
            <a:ext cx="6100064" cy="629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236"/>
              </a:lnSpc>
              <a:spcBef>
                <a:spcPct val="0"/>
              </a:spcBef>
            </a:pPr>
            <a:r>
              <a:rPr lang="en-US" sz="3740">
                <a:solidFill>
                  <a:srgbClr val="000000"/>
                </a:solidFill>
                <a:latin typeface="DM Sans Italics"/>
              </a:rPr>
              <a:t>Кодировка кода Морзе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520085" y="6805935"/>
            <a:ext cx="237494" cy="237494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93939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948916" y="6617406"/>
            <a:ext cx="8157464" cy="626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229"/>
              </a:lnSpc>
              <a:spcBef>
                <a:spcPct val="0"/>
              </a:spcBef>
            </a:pPr>
            <a:r>
              <a:rPr lang="en-US" sz="3735">
                <a:solidFill>
                  <a:srgbClr val="000000"/>
                </a:solidFill>
                <a:latin typeface="DM Sans Italics"/>
              </a:rPr>
              <a:t>Разработка ПО для аппарата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DAEekhONcAA</dc:identifier>
  <dcterms:modified xsi:type="dcterms:W3CDTF">2011-08-01T06:04:30Z</dcterms:modified>
  <cp:revision>1</cp:revision>
  <dc:title>Our team</dc:title>
</cp:coreProperties>
</file>