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9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26BB-B29C-44BB-AD90-1E76B0ED40F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B26BB-B29C-44BB-AD90-1E76B0ED40F4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AE206-C2BC-44AE-A491-A846ED14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18" y="2066863"/>
            <a:ext cx="8094244" cy="1660165"/>
          </a:xfrm>
        </p:spPr>
        <p:txBody>
          <a:bodyPr>
            <a:normAutofit/>
          </a:bodyPr>
          <a:lstStyle/>
          <a:p>
            <a:r>
              <a:rPr lang="ru-RU" sz="2925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«Классификация сетевых подсистем мониторинга ядра ОС Linux»</a:t>
            </a:r>
            <a:br>
              <a:rPr lang="ru-RU" sz="2925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925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74A7C4-C445-47B3-8782-368E235C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018" y="3956463"/>
            <a:ext cx="7429500" cy="1046086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Владислав Михайлович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ИУ7-56Б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Оленев Антон Александрович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26ED5-4CE4-439B-82CA-94FC0E11BA1E}"/>
              </a:ext>
            </a:extLst>
          </p:cNvPr>
          <p:cNvSpPr txBox="1"/>
          <p:nvPr/>
        </p:nvSpPr>
        <p:spPr>
          <a:xfrm>
            <a:off x="769018" y="1125688"/>
            <a:ext cx="8198518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</p:txBody>
      </p:sp>
    </p:spTree>
    <p:extLst>
      <p:ext uri="{BB962C8B-B14F-4D97-AF65-F5344CB8AC3E}">
        <p14:creationId xmlns:p14="http://schemas.microsoft.com/office/powerpoint/2010/main" val="58168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методов сетевого мониторинга ядра Linux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6352C-4E92-4C1F-83C2-09361145C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2075479"/>
            <a:ext cx="6590762" cy="669429"/>
          </a:xfrm>
        </p:spPr>
        <p:txBody>
          <a:bodyPr>
            <a:normAutofit/>
          </a:bodyPr>
          <a:lstStyle/>
          <a:p>
            <a:r>
              <a:rPr lang="ru-RU" sz="2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Trace</a:t>
            </a:r>
            <a:endParaRPr lang="ru-RU" sz="29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065574-3EEB-452D-BA29-0F75AAEDB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819650"/>
            <a:ext cx="4190702" cy="2852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требует изменение и добавления кода в ядро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Независимость от версии сборки ядра.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29E810-1F74-4B9C-954E-CCE986183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819650"/>
            <a:ext cx="4211340" cy="28523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Ухудшается универсальность решаемость задач;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Невозможность добавления новых модулей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9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методов сетевого мониторинга ядра Linux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6352C-4E92-4C1F-83C2-09361145C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2075479"/>
            <a:ext cx="6590762" cy="669429"/>
          </a:xfrm>
        </p:spPr>
        <p:txBody>
          <a:bodyPr>
            <a:normAutofit/>
          </a:bodyPr>
          <a:lstStyle/>
          <a:p>
            <a:r>
              <a:rPr lang="ru-RU" sz="2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Berkeley Packet Filter</a:t>
            </a:r>
            <a:endParaRPr lang="ru-RU" sz="29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065574-3EEB-452D-BA29-0F75AAEDB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819650"/>
            <a:ext cx="4190702" cy="28523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кода сопровождается проверка до внесения в ядро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Динамическая или статическая загрузка;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высокоуровневых языков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компилятора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29E810-1F74-4B9C-954E-CCE986183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819650"/>
            <a:ext cx="4211340" cy="28523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Новая развивающая технология;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Ограниченность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с безопасностью, но риск нарушить работу систему минимален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86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D0181C3-00DD-4487-A430-71ED0FDC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сетевых подсистем мониторинга ядра </a:t>
            </a:r>
            <a:r>
              <a:rPr lang="en-US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ru-RU" sz="325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F0F7B60E-7C2D-432A-9F1E-E0A3096D3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01166"/>
              </p:ext>
            </p:extLst>
          </p:nvPr>
        </p:nvGraphicFramePr>
        <p:xfrm>
          <a:off x="681038" y="2465148"/>
          <a:ext cx="8543925" cy="284797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86276">
                  <a:extLst>
                    <a:ext uri="{9D8B030D-6E8A-4147-A177-3AD203B41FA5}">
                      <a16:colId xmlns:a16="http://schemas.microsoft.com/office/drawing/2014/main" val="3101583106"/>
                    </a:ext>
                  </a:extLst>
                </a:gridCol>
                <a:gridCol w="6057649">
                  <a:extLst>
                    <a:ext uri="{9D8B030D-6E8A-4147-A177-3AD203B41FA5}">
                      <a16:colId xmlns:a16="http://schemas.microsoft.com/office/drawing/2014/main" val="1438501812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Критерии</a:t>
                      </a:r>
                      <a:endParaRPr lang="ru-RU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/>
                        <a:t>Описание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868395163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Производительность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/>
                        <a:t>Работа при реальной нагрузки и низкие расход системных ресурсов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5563247"/>
                  </a:ext>
                </a:extLst>
              </a:tr>
              <a:tr h="436586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Безопасность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/>
                        <a:t>Наличие гарантии, что внесенный код не вызовет сбой системы или нет необходимости к внедрению написанного кода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817808604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Скорость разработки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/>
                        <a:t>Быстрота разработки программ для сетевого мониторинга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311753112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Работоспособность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/>
                        <a:t>Запуск на работающей системе без сбоев или требования перезапуска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85538181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Гибкость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/>
                        <a:t>Возможность выполнить любые поставленные задачи 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266706672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Независимость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/>
                        <a:t>Независимость от сборки ядра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86357387"/>
                  </a:ext>
                </a:extLst>
              </a:tr>
              <a:tr h="436586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Простота развертывания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/>
                        <a:t>Насколько сложно развертывать средства мониторинга на машине и сопровождением документации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3696545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63F72B7-BDA0-4007-ADA9-FB25235B04EE}"/>
              </a:ext>
            </a:extLst>
          </p:cNvPr>
          <p:cNvSpPr txBox="1"/>
          <p:nvPr/>
        </p:nvSpPr>
        <p:spPr>
          <a:xfrm>
            <a:off x="681038" y="2034748"/>
            <a:ext cx="6631155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сравнения методов сетевого мониторинга</a:t>
            </a:r>
          </a:p>
        </p:txBody>
      </p:sp>
    </p:spTree>
    <p:extLst>
      <p:ext uri="{BB962C8B-B14F-4D97-AF65-F5344CB8AC3E}">
        <p14:creationId xmlns:p14="http://schemas.microsoft.com/office/powerpoint/2010/main" val="112736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DDDA0-5244-4789-984F-650D1B7B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сетевых подсистем мониторинга ядра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AC59222-847B-45B1-B9C7-848BC37BF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766426"/>
              </p:ext>
            </p:extLst>
          </p:nvPr>
        </p:nvGraphicFramePr>
        <p:xfrm>
          <a:off x="664745" y="2126258"/>
          <a:ext cx="8560215" cy="284797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37824">
                  <a:extLst>
                    <a:ext uri="{9D8B030D-6E8A-4147-A177-3AD203B41FA5}">
                      <a16:colId xmlns:a16="http://schemas.microsoft.com/office/drawing/2014/main" val="3810169125"/>
                    </a:ext>
                  </a:extLst>
                </a:gridCol>
                <a:gridCol w="1433764">
                  <a:extLst>
                    <a:ext uri="{9D8B030D-6E8A-4147-A177-3AD203B41FA5}">
                      <a16:colId xmlns:a16="http://schemas.microsoft.com/office/drawing/2014/main" val="3538740704"/>
                    </a:ext>
                  </a:extLst>
                </a:gridCol>
                <a:gridCol w="886326">
                  <a:extLst>
                    <a:ext uri="{9D8B030D-6E8A-4147-A177-3AD203B41FA5}">
                      <a16:colId xmlns:a16="http://schemas.microsoft.com/office/drawing/2014/main" val="2426764142"/>
                    </a:ext>
                  </a:extLst>
                </a:gridCol>
                <a:gridCol w="1094874">
                  <a:extLst>
                    <a:ext uri="{9D8B030D-6E8A-4147-A177-3AD203B41FA5}">
                      <a16:colId xmlns:a16="http://schemas.microsoft.com/office/drawing/2014/main" val="3848486366"/>
                    </a:ext>
                  </a:extLst>
                </a:gridCol>
                <a:gridCol w="1094874">
                  <a:extLst>
                    <a:ext uri="{9D8B030D-6E8A-4147-A177-3AD203B41FA5}">
                      <a16:colId xmlns:a16="http://schemas.microsoft.com/office/drawing/2014/main" val="395212982"/>
                    </a:ext>
                  </a:extLst>
                </a:gridCol>
                <a:gridCol w="991993">
                  <a:extLst>
                    <a:ext uri="{9D8B030D-6E8A-4147-A177-3AD203B41FA5}">
                      <a16:colId xmlns:a16="http://schemas.microsoft.com/office/drawing/2014/main" val="3495006042"/>
                    </a:ext>
                  </a:extLst>
                </a:gridCol>
                <a:gridCol w="1220560">
                  <a:extLst>
                    <a:ext uri="{9D8B030D-6E8A-4147-A177-3AD203B41FA5}">
                      <a16:colId xmlns:a16="http://schemas.microsoft.com/office/drawing/2014/main" val="121915371"/>
                    </a:ext>
                  </a:extLst>
                </a:gridCol>
              </a:tblGrid>
              <a:tr h="436586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Критерий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Модификация</a:t>
                      </a:r>
                    </a:p>
                    <a:p>
                      <a:pPr algn="ctr"/>
                      <a:r>
                        <a:rPr lang="ru-RU" sz="1200" dirty="0"/>
                        <a:t>кода ядра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Утилиты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kprobes</a:t>
                      </a:r>
                      <a:endParaRPr lang="ru-RU" sz="12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tracepoint</a:t>
                      </a:r>
                      <a:endParaRPr lang="ru-RU" sz="12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ftrace</a:t>
                      </a:r>
                      <a:endParaRPr lang="ru-RU" sz="12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BPF/</a:t>
                      </a:r>
                      <a:r>
                        <a:rPr lang="en-US" sz="1200" dirty="0" err="1"/>
                        <a:t>eBPF</a:t>
                      </a:r>
                      <a:endParaRPr lang="ru-RU" sz="12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221005083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Производительность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✓/✗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✓/✗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22197767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Безопасность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✓/✗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✓/✗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93377577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Скорость разработки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—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—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29671181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Работоспособность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✓/✗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✓/✗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263354774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Гибкость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✗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57523804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Независимость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✓/✗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✓/✗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654006997"/>
                  </a:ext>
                </a:extLst>
              </a:tr>
              <a:tr h="436586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Простота развертывания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✓</a:t>
                      </a:r>
                    </a:p>
                    <a:p>
                      <a:pPr algn="ctr"/>
                      <a:endParaRPr lang="ru-RU" sz="12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✓/✗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✓/✗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✗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✓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223728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32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2016622"/>
            <a:ext cx="8873039" cy="35354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данной работы были изучены:</a:t>
            </a:r>
            <a:endParaRPr lang="ru-RU" sz="19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 принципы работы сетевой подсистемы ядра Linux; </a:t>
            </a:r>
          </a:p>
          <a:p>
            <a:r>
              <a:rPr lang="ru-RU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сетевого мониторинга ядра Linux или средства и подсистемы мониторинга сетевой подсистемы ядра Linux; </a:t>
            </a:r>
          </a:p>
          <a:p>
            <a:r>
              <a:rPr lang="ru-RU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критерии сравнения методов сетевого мониторинга; </a:t>
            </a:r>
          </a:p>
          <a:p>
            <a:r>
              <a:rPr lang="ru-RU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принципы работы методов касательно сетевой подсистемы; </a:t>
            </a:r>
          </a:p>
          <a:p>
            <a:r>
              <a:rPr lang="ru-RU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преимущества и недостатки каждого из методов.</a:t>
            </a:r>
          </a:p>
          <a:p>
            <a:pPr marL="0" indent="0">
              <a:buNone/>
            </a:pPr>
            <a:r>
              <a:rPr lang="ru-RU" sz="1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сформирована критерии классификации методов сетевого мониторинга ядра Linux. Была проведена классификация методов сетевого мониторинга ядра Linux по критериям, сформированным в ходе работы. </a:t>
            </a:r>
          </a:p>
        </p:txBody>
      </p:sp>
    </p:spTree>
    <p:extLst>
      <p:ext uri="{BB962C8B-B14F-4D97-AF65-F5344CB8AC3E}">
        <p14:creationId xmlns:p14="http://schemas.microsoft.com/office/powerpoint/2010/main" val="185509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016622"/>
            <a:ext cx="8543925" cy="35354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является провести анализ существующих средств мониторинга сетевой подсистемы ядра ОС Linux.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сетевой подсистемы ядра ОС Linux;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обзор существующих подсистем и средств сетевого мониторинга ядра OC Linux;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критерии сравнения средств сетевого мониторинга ядра OC Linux;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классифицировать существующие подсистемы и средства сетевого мониторинга.</a:t>
            </a:r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Ядро   </a:t>
            </a:r>
            <a:r>
              <a:rPr lang="en-US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ru-RU" sz="325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43E1E-DBFA-4BF0-80FC-F131C0AA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9" y="2016622"/>
            <a:ext cx="4221346" cy="35354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Ядро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внутренний компонент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монолитное</a:t>
            </a:r>
          </a:p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аппаратными компонентами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 приложение с низкоуровневыми элементами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7AE553-B482-4E93-9A84-1AD4EEC43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05" y="2272214"/>
            <a:ext cx="4505057" cy="28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7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подсистема ядра </a:t>
            </a:r>
            <a:r>
              <a:rPr lang="en-US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ru-RU" sz="325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43E1E-DBFA-4BF0-80FC-F131C0AA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9" y="2016622"/>
            <a:ext cx="5445041" cy="35354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функциональность: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поддержку взаимодействия процессов с помощью механизмов сокетов;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реализацию стеков сетевых протоколов;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поддержку сетевых интерфейсов или драйверов;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маршрутизации пакетов;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фильтрации пакетов;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6D1F44F-8BF6-4DAC-A18F-8A26B5FF0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396" y="2016622"/>
            <a:ext cx="3082567" cy="33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3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4D1AF-CE3F-41AC-BC03-CC23B3EE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мониторинг ядра </a:t>
            </a:r>
            <a:r>
              <a:rPr lang="en-US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ru-RU" sz="325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84120-C41F-429D-8C3F-51D6CBC0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мониторинг ядра Linux — отслеживание пути пакетов и выявление наличие ошибок сетевых интерфейсов сетевой подсистемы, что относится к вмешательству в работу сетевой подсистемы.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Путем использования сетевого мониторинга можно выявить: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производительности диска (хранилища);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производительности памяти и процессора;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узкие места в сети.</a:t>
            </a:r>
          </a:p>
        </p:txBody>
      </p:sp>
    </p:spTree>
    <p:extLst>
      <p:ext uri="{BB962C8B-B14F-4D97-AF65-F5344CB8AC3E}">
        <p14:creationId xmlns:p14="http://schemas.microsoft.com/office/powerpoint/2010/main" val="96466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методов сетевого мониторинга ядра Linux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6352C-4E92-4C1F-83C2-09361145C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2075479"/>
            <a:ext cx="6590762" cy="669429"/>
          </a:xfrm>
        </p:spPr>
        <p:txBody>
          <a:bodyPr>
            <a:normAutofit/>
          </a:bodyPr>
          <a:lstStyle/>
          <a:p>
            <a:r>
              <a:rPr lang="ru-RU" sz="2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Утилиты сетевого мониторинга ядра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065574-3EEB-452D-BA29-0F75AAEDB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819650"/>
            <a:ext cx="4190702" cy="28523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Гарантия работы без сбоев;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Низкие накладные ресурсы;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при работающей системе;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Независимость от версии ядра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29E810-1F74-4B9C-954E-CCE986183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819650"/>
            <a:ext cx="4211340" cy="28523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Заточены под определенные задачи;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1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методов сетевого мониторинга ядра Linux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6352C-4E92-4C1F-83C2-09361145C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2075479"/>
            <a:ext cx="6590762" cy="669429"/>
          </a:xfrm>
        </p:spPr>
        <p:txBody>
          <a:bodyPr>
            <a:normAutofit/>
          </a:bodyPr>
          <a:lstStyle/>
          <a:p>
            <a:r>
              <a:rPr lang="ru-RU" sz="2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Модификация кода ядра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065574-3EEB-452D-BA29-0F75AAEDB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819650"/>
            <a:ext cx="4190702" cy="28523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Универсальность;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работы;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29E810-1F74-4B9C-954E-CCE986183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819650"/>
            <a:ext cx="4211340" cy="28523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 нарушить работу системы;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добавление кода в ядро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Перекомпиляция для каждого измененного или нового модуля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27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методов сетевого мониторинга ядра Linux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6352C-4E92-4C1F-83C2-09361145C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2075479"/>
            <a:ext cx="6590762" cy="669429"/>
          </a:xfrm>
        </p:spPr>
        <p:txBody>
          <a:bodyPr>
            <a:normAutofit/>
          </a:bodyPr>
          <a:lstStyle/>
          <a:p>
            <a:r>
              <a:rPr lang="ru-RU" sz="2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Зондирование ядра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065574-3EEB-452D-BA29-0F75AAEDB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819650"/>
            <a:ext cx="4190702" cy="28523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Динамическая загрузка модулей ядра;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при работающей системе;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Независимость от версии ядра, адаптируются только имена функций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29E810-1F74-4B9C-954E-CCE986183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819650"/>
            <a:ext cx="4211340" cy="28523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 нарушить работы системы;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Пересборка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модулей при изменении фильтра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63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методов сетевого мониторинга ядра Linux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6352C-4E92-4C1F-83C2-09361145C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2075479"/>
            <a:ext cx="6590762" cy="669429"/>
          </a:xfrm>
        </p:spPr>
        <p:txBody>
          <a:bodyPr>
            <a:normAutofit/>
          </a:bodyPr>
          <a:lstStyle/>
          <a:p>
            <a:r>
              <a:rPr lang="ru-RU" sz="2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Точки трассировки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065574-3EEB-452D-BA29-0F75AAEDB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819650"/>
            <a:ext cx="4190702" cy="28523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Стабильный интерфейс;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Низкие расход ресурсов;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Точки трассировки запускаются при необходимости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29E810-1F74-4B9C-954E-CCE986183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819650"/>
            <a:ext cx="4211340" cy="28523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точка трассировки добавлена ее нельзя убрать или переместить;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Минимальное количество или необходимость вести учет точек трассировки.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033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705</Words>
  <Application>Microsoft Office PowerPoint</Application>
  <PresentationFormat>Лист A4 (210x297 мм)</PresentationFormat>
  <Paragraphs>174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«Классификация сетевых подсистем мониторинга ядра ОС Linux» </vt:lpstr>
      <vt:lpstr>Цели и задачи</vt:lpstr>
      <vt:lpstr>Ядро   Linux</vt:lpstr>
      <vt:lpstr>Сетевая подсистема ядра Linux</vt:lpstr>
      <vt:lpstr>Сетевой мониторинг ядра Linux</vt:lpstr>
      <vt:lpstr>Обзор методов сетевого мониторинга ядра Linux</vt:lpstr>
      <vt:lpstr>Обзор методов сетевого мониторинга ядра Linux</vt:lpstr>
      <vt:lpstr>Обзор методов сетевого мониторинга ядра Linux</vt:lpstr>
      <vt:lpstr>Обзор методов сетевого мониторинга ядра Linux</vt:lpstr>
      <vt:lpstr>Обзор методов сетевого мониторинга ядра Linux</vt:lpstr>
      <vt:lpstr>Обзор методов сетевого мониторинга ядра Linux</vt:lpstr>
      <vt:lpstr>Классификация сетевых подсистем мониторинга ядра Linux</vt:lpstr>
      <vt:lpstr>Классификация сетевых подсистем мониторинга ядра Linux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«Классификация методов модификации ядра Linux» </dc:title>
  <dc:creator>Влад Мансуров</dc:creator>
  <cp:lastModifiedBy>Влад Мансуров</cp:lastModifiedBy>
  <cp:revision>69</cp:revision>
  <cp:lastPrinted>2023-01-17T17:38:56Z</cp:lastPrinted>
  <dcterms:created xsi:type="dcterms:W3CDTF">2023-01-16T23:26:49Z</dcterms:created>
  <dcterms:modified xsi:type="dcterms:W3CDTF">2023-01-17T17:47:54Z</dcterms:modified>
</cp:coreProperties>
</file>