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ru-RU"/>
              <a:t>Образец заголовка</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309E42F-4031-47CB-B0FC-B7154889B032}" type="datetimeFigureOut">
              <a:rPr lang="ru-RU" smtClean="0"/>
              <a:t>16.11.2022</a:t>
            </a:fld>
            <a:endParaRPr lang="ru-RU"/>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ru-RU"/>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AC44D75-2AB6-43A2-BF10-F8887BDD5C85}" type="slidenum">
              <a:rPr lang="ru-RU" smtClean="0"/>
              <a:t>‹#›</a:t>
            </a:fld>
            <a:endParaRPr lang="ru-RU"/>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0464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309E42F-4031-47CB-B0FC-B7154889B032}" type="datetimeFigureOut">
              <a:rPr lang="ru-RU" smtClean="0"/>
              <a:t>16.11.2022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AC44D75-2AB6-43A2-BF10-F8887BDD5C85}" type="slidenum">
              <a:rPr lang="ru-RU" smtClean="0"/>
              <a:t>‹#›</a:t>
            </a:fld>
            <a:endParaRPr lang="ru-RU"/>
          </a:p>
        </p:txBody>
      </p:sp>
    </p:spTree>
    <p:extLst>
      <p:ext uri="{BB962C8B-B14F-4D97-AF65-F5344CB8AC3E}">
        <p14:creationId xmlns:p14="http://schemas.microsoft.com/office/powerpoint/2010/main" val="420328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309E42F-4031-47CB-B0FC-B7154889B032}" type="datetimeFigureOut">
              <a:rPr lang="ru-RU" smtClean="0"/>
              <a:t>16.11.2022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AC44D75-2AB6-43A2-BF10-F8887BDD5C85}" type="slidenum">
              <a:rPr lang="ru-RU" smtClean="0"/>
              <a:t>‹#›</a:t>
            </a:fld>
            <a:endParaRPr lang="ru-RU"/>
          </a:p>
        </p:txBody>
      </p:sp>
    </p:spTree>
    <p:extLst>
      <p:ext uri="{BB962C8B-B14F-4D97-AF65-F5344CB8AC3E}">
        <p14:creationId xmlns:p14="http://schemas.microsoft.com/office/powerpoint/2010/main" val="4247214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309E42F-4031-47CB-B0FC-B7154889B032}" type="datetimeFigureOut">
              <a:rPr lang="ru-RU" smtClean="0"/>
              <a:t>16.11.2022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AC44D75-2AB6-43A2-BF10-F8887BDD5C85}" type="slidenum">
              <a:rPr lang="ru-RU" smtClean="0"/>
              <a:t>‹#›</a:t>
            </a:fld>
            <a:endParaRPr lang="ru-RU"/>
          </a:p>
        </p:txBody>
      </p:sp>
    </p:spTree>
    <p:extLst>
      <p:ext uri="{BB962C8B-B14F-4D97-AF65-F5344CB8AC3E}">
        <p14:creationId xmlns:p14="http://schemas.microsoft.com/office/powerpoint/2010/main" val="777001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309E42F-4031-47CB-B0FC-B7154889B032}" type="datetimeFigureOut">
              <a:rPr lang="ru-RU" smtClean="0"/>
              <a:t>16.11.2022</a:t>
            </a:fld>
            <a:endParaRPr lang="ru-RU"/>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ru-RU"/>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AC44D75-2AB6-43A2-BF10-F8887BDD5C85}" type="slidenum">
              <a:rPr lang="ru-RU" smtClean="0"/>
              <a:t>‹#›</a:t>
            </a:fld>
            <a:endParaRPr lang="ru-RU"/>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902593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309E42F-4031-47CB-B0FC-B7154889B032}" type="datetimeFigureOut">
              <a:rPr lang="ru-RU" smtClean="0"/>
              <a:t>16.11.2022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AC44D75-2AB6-43A2-BF10-F8887BDD5C85}" type="slidenum">
              <a:rPr lang="ru-RU" smtClean="0"/>
              <a:t>‹#›</a:t>
            </a:fld>
            <a:endParaRPr lang="ru-RU"/>
          </a:p>
        </p:txBody>
      </p:sp>
    </p:spTree>
    <p:extLst>
      <p:ext uri="{BB962C8B-B14F-4D97-AF65-F5344CB8AC3E}">
        <p14:creationId xmlns:p14="http://schemas.microsoft.com/office/powerpoint/2010/main" val="102440522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57300" y="2909102"/>
            <a:ext cx="4800600" cy="299639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633864" y="2909102"/>
            <a:ext cx="4800600" cy="299639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309E42F-4031-47CB-B0FC-B7154889B032}" type="datetimeFigureOut">
              <a:rPr lang="ru-RU" smtClean="0"/>
              <a:t>16.11.2022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AC44D75-2AB6-43A2-BF10-F8887BDD5C85}" type="slidenum">
              <a:rPr lang="ru-RU" smtClean="0"/>
              <a:t>‹#›</a:t>
            </a:fld>
            <a:endParaRPr lang="ru-RU"/>
          </a:p>
        </p:txBody>
      </p:sp>
    </p:spTree>
    <p:extLst>
      <p:ext uri="{BB962C8B-B14F-4D97-AF65-F5344CB8AC3E}">
        <p14:creationId xmlns:p14="http://schemas.microsoft.com/office/powerpoint/2010/main" val="34891553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309E42F-4031-47CB-B0FC-B7154889B032}" type="datetimeFigureOut">
              <a:rPr lang="ru-RU" smtClean="0"/>
              <a:t>16.11.2022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AC44D75-2AB6-43A2-BF10-F8887BDD5C85}" type="slidenum">
              <a:rPr lang="ru-RU" smtClean="0"/>
              <a:t>‹#›</a:t>
            </a:fld>
            <a:endParaRPr lang="ru-RU"/>
          </a:p>
        </p:txBody>
      </p:sp>
    </p:spTree>
    <p:extLst>
      <p:ext uri="{BB962C8B-B14F-4D97-AF65-F5344CB8AC3E}">
        <p14:creationId xmlns:p14="http://schemas.microsoft.com/office/powerpoint/2010/main" val="59351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09E42F-4031-47CB-B0FC-B7154889B032}" type="datetimeFigureOut">
              <a:rPr lang="ru-RU" smtClean="0"/>
              <a:t>16.11.2022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AC44D75-2AB6-43A2-BF10-F8887BDD5C85}" type="slidenum">
              <a:rPr lang="ru-RU" smtClean="0"/>
              <a:t>‹#›</a:t>
            </a:fld>
            <a:endParaRPr lang="ru-RU"/>
          </a:p>
        </p:txBody>
      </p:sp>
    </p:spTree>
    <p:extLst>
      <p:ext uri="{BB962C8B-B14F-4D97-AF65-F5344CB8AC3E}">
        <p14:creationId xmlns:p14="http://schemas.microsoft.com/office/powerpoint/2010/main" val="3830735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ru-RU"/>
              <a:t>Образец заголовка</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65051" y="6375679"/>
            <a:ext cx="1233355" cy="348462"/>
          </a:xfrm>
        </p:spPr>
        <p:txBody>
          <a:bodyPr/>
          <a:lstStyle/>
          <a:p>
            <a:fld id="{4309E42F-4031-47CB-B0FC-B7154889B032}" type="datetimeFigureOut">
              <a:rPr lang="ru-RU" smtClean="0"/>
              <a:t>16.11.2022</a:t>
            </a:fld>
            <a:endParaRPr lang="ru-RU"/>
          </a:p>
        </p:txBody>
      </p:sp>
      <p:sp>
        <p:nvSpPr>
          <p:cNvPr id="6" name="Footer Placeholder 5"/>
          <p:cNvSpPr>
            <a:spLocks noGrp="1"/>
          </p:cNvSpPr>
          <p:nvPr>
            <p:ph type="ftr" sz="quarter" idx="11"/>
          </p:nvPr>
        </p:nvSpPr>
        <p:spPr>
          <a:xfrm>
            <a:off x="2103620" y="6375679"/>
            <a:ext cx="3482179" cy="345796"/>
          </a:xfrm>
        </p:spPr>
        <p:txBody>
          <a:bodyPr/>
          <a:lstStyle/>
          <a:p>
            <a:endParaRPr lang="ru-RU"/>
          </a:p>
        </p:txBody>
      </p:sp>
      <p:sp>
        <p:nvSpPr>
          <p:cNvPr id="7" name="Slide Number Placeholder 6"/>
          <p:cNvSpPr>
            <a:spLocks noGrp="1"/>
          </p:cNvSpPr>
          <p:nvPr>
            <p:ph type="sldNum" sz="quarter" idx="12"/>
          </p:nvPr>
        </p:nvSpPr>
        <p:spPr>
          <a:xfrm>
            <a:off x="5691014" y="6375679"/>
            <a:ext cx="1232456" cy="345796"/>
          </a:xfrm>
        </p:spPr>
        <p:txBody>
          <a:bodyPr/>
          <a:lstStyle/>
          <a:p>
            <a:fld id="{5AC44D75-2AB6-43A2-BF10-F8887BDD5C85}" type="slidenum">
              <a:rPr lang="ru-RU" smtClean="0"/>
              <a:t>‹#›</a:t>
            </a:fld>
            <a:endParaRPr lang="ru-RU"/>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751653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ru-RU"/>
              <a:t>Образец заголовка</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65950" y="6375679"/>
            <a:ext cx="1232456" cy="348462"/>
          </a:xfrm>
        </p:spPr>
        <p:txBody>
          <a:bodyPr/>
          <a:lstStyle/>
          <a:p>
            <a:fld id="{4309E42F-4031-47CB-B0FC-B7154889B032}" type="datetimeFigureOut">
              <a:rPr lang="ru-RU" smtClean="0"/>
              <a:t>16.11.2022</a:t>
            </a:fld>
            <a:endParaRPr lang="ru-RU"/>
          </a:p>
        </p:txBody>
      </p:sp>
      <p:sp>
        <p:nvSpPr>
          <p:cNvPr id="6" name="Footer Placeholder 5"/>
          <p:cNvSpPr>
            <a:spLocks noGrp="1"/>
          </p:cNvSpPr>
          <p:nvPr>
            <p:ph type="ftr" sz="quarter" idx="11"/>
          </p:nvPr>
        </p:nvSpPr>
        <p:spPr>
          <a:xfrm>
            <a:off x="2103621" y="6375679"/>
            <a:ext cx="3482178" cy="345796"/>
          </a:xfrm>
        </p:spPr>
        <p:txBody>
          <a:bodyPr/>
          <a:lstStyle/>
          <a:p>
            <a:endParaRPr lang="ru-RU"/>
          </a:p>
        </p:txBody>
      </p:sp>
      <p:sp>
        <p:nvSpPr>
          <p:cNvPr id="7" name="Slide Number Placeholder 6"/>
          <p:cNvSpPr>
            <a:spLocks noGrp="1"/>
          </p:cNvSpPr>
          <p:nvPr>
            <p:ph type="sldNum" sz="quarter" idx="12"/>
          </p:nvPr>
        </p:nvSpPr>
        <p:spPr>
          <a:xfrm>
            <a:off x="5687568" y="6375679"/>
            <a:ext cx="1234440" cy="345796"/>
          </a:xfrm>
        </p:spPr>
        <p:txBody>
          <a:bodyPr/>
          <a:lstStyle/>
          <a:p>
            <a:fld id="{5AC44D75-2AB6-43A2-BF10-F8887BDD5C85}" type="slidenum">
              <a:rPr lang="ru-RU" smtClean="0"/>
              <a:t>‹#›</a:t>
            </a:fld>
            <a:endParaRPr lang="ru-RU"/>
          </a:p>
        </p:txBody>
      </p:sp>
    </p:spTree>
    <p:extLst>
      <p:ext uri="{BB962C8B-B14F-4D97-AF65-F5344CB8AC3E}">
        <p14:creationId xmlns:p14="http://schemas.microsoft.com/office/powerpoint/2010/main" val="209700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309E42F-4031-47CB-B0FC-B7154889B032}" type="datetimeFigureOut">
              <a:rPr lang="ru-RU" smtClean="0"/>
              <a:t>16.11.2022</a:t>
            </a:fld>
            <a:endParaRPr lang="ru-RU"/>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ru-RU"/>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AC44D75-2AB6-43A2-BF10-F8887BDD5C85}" type="slidenum">
              <a:rPr lang="ru-RU" smtClean="0"/>
              <a:t>‹#›</a:t>
            </a:fld>
            <a:endParaRPr lang="ru-RU"/>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09052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D1BBF3-993B-4214-8082-8EC4DA82F428}"/>
              </a:ext>
            </a:extLst>
          </p:cNvPr>
          <p:cNvSpPr>
            <a:spLocks noGrp="1"/>
          </p:cNvSpPr>
          <p:nvPr>
            <p:ph type="ctrTitle"/>
          </p:nvPr>
        </p:nvSpPr>
        <p:spPr>
          <a:xfrm>
            <a:off x="1524000" y="1122363"/>
            <a:ext cx="9144000" cy="4959782"/>
          </a:xfrm>
        </p:spPr>
        <p:txBody>
          <a:bodyPr/>
          <a:lstStyle/>
          <a:p>
            <a:r>
              <a:rPr lang="en-US" dirty="0"/>
              <a:t>FUNCTION</a:t>
            </a:r>
            <a:br>
              <a:rPr lang="en-US" dirty="0"/>
            </a:br>
            <a:r>
              <a:rPr lang="en-US" dirty="0"/>
              <a:t>JAVA-SCRIPT</a:t>
            </a:r>
            <a:endParaRPr lang="ru-RU" dirty="0"/>
          </a:p>
        </p:txBody>
      </p:sp>
    </p:spTree>
    <p:extLst>
      <p:ext uri="{BB962C8B-B14F-4D97-AF65-F5344CB8AC3E}">
        <p14:creationId xmlns:p14="http://schemas.microsoft.com/office/powerpoint/2010/main" val="403038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a:extLst>
              <a:ext uri="{FF2B5EF4-FFF2-40B4-BE49-F238E27FC236}">
                <a16:creationId xmlns:a16="http://schemas.microsoft.com/office/drawing/2014/main" id="{BB8481D6-68C8-48BA-810F-081A734AD5D6}"/>
              </a:ext>
            </a:extLst>
          </p:cNvPr>
          <p:cNvPicPr>
            <a:picLocks noGrp="1" noChangeAspect="1"/>
          </p:cNvPicPr>
          <p:nvPr>
            <p:ph idx="1"/>
          </p:nvPr>
        </p:nvPicPr>
        <p:blipFill>
          <a:blip r:embed="rId2"/>
          <a:stretch>
            <a:fillRect/>
          </a:stretch>
        </p:blipFill>
        <p:spPr>
          <a:xfrm>
            <a:off x="4255025" y="2152472"/>
            <a:ext cx="3848637" cy="2553056"/>
          </a:xfrm>
        </p:spPr>
      </p:pic>
    </p:spTree>
    <p:extLst>
      <p:ext uri="{BB962C8B-B14F-4D97-AF65-F5344CB8AC3E}">
        <p14:creationId xmlns:p14="http://schemas.microsoft.com/office/powerpoint/2010/main" val="348963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3C28BE3-2A24-44B0-9436-9B23F253FA4B}"/>
              </a:ext>
            </a:extLst>
          </p:cNvPr>
          <p:cNvSpPr>
            <a:spLocks noGrp="1"/>
          </p:cNvSpPr>
          <p:nvPr>
            <p:ph idx="1"/>
          </p:nvPr>
        </p:nvSpPr>
        <p:spPr>
          <a:xfrm>
            <a:off x="928255" y="332509"/>
            <a:ext cx="10501745" cy="6192982"/>
          </a:xfrm>
        </p:spPr>
        <p:txBody>
          <a:bodyPr>
            <a:normAutofit/>
          </a:bodyPr>
          <a:lstStyle/>
          <a:p>
            <a:pPr marL="0" indent="0" algn="ctr">
              <a:buNone/>
            </a:pPr>
            <a:r>
              <a:rPr lang="en-US" sz="3200" dirty="0">
                <a:solidFill>
                  <a:srgbClr val="FF0000"/>
                </a:solidFill>
              </a:rPr>
              <a:t>Closure</a:t>
            </a:r>
          </a:p>
          <a:p>
            <a:pPr marL="0" indent="0">
              <a:buNone/>
            </a:pPr>
            <a:r>
              <a:rPr lang="en-US" sz="2800" dirty="0">
                <a:solidFill>
                  <a:srgbClr val="FF0000"/>
                </a:solidFill>
              </a:rPr>
              <a:t>Closure is one of the most important, and often least </a:t>
            </a:r>
          </a:p>
          <a:p>
            <a:pPr marL="0" indent="0">
              <a:buNone/>
            </a:pPr>
            <a:r>
              <a:rPr lang="en-US" sz="2800" dirty="0">
                <a:solidFill>
                  <a:srgbClr val="FF0000"/>
                </a:solidFill>
              </a:rPr>
              <a:t>understood, concepts in JavaScript. You can think of closure as a way to </a:t>
            </a:r>
          </a:p>
          <a:p>
            <a:pPr marL="0" indent="0">
              <a:buNone/>
            </a:pPr>
            <a:r>
              <a:rPr lang="en-US" sz="2800" dirty="0">
                <a:solidFill>
                  <a:srgbClr val="FF0000"/>
                </a:solidFill>
              </a:rPr>
              <a:t>“remember” and continue to access a function’s scope (its variables) even once the function has finished running.</a:t>
            </a:r>
            <a:endParaRPr lang="ru-RU" sz="2800" dirty="0">
              <a:solidFill>
                <a:srgbClr val="FF0000"/>
              </a:solidFill>
            </a:endParaRPr>
          </a:p>
        </p:txBody>
      </p:sp>
    </p:spTree>
    <p:extLst>
      <p:ext uri="{BB962C8B-B14F-4D97-AF65-F5344CB8AC3E}">
        <p14:creationId xmlns:p14="http://schemas.microsoft.com/office/powerpoint/2010/main" val="360479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3C28BE3-2A24-44B0-9436-9B23F253FA4B}"/>
              </a:ext>
            </a:extLst>
          </p:cNvPr>
          <p:cNvSpPr>
            <a:spLocks noGrp="1"/>
          </p:cNvSpPr>
          <p:nvPr>
            <p:ph idx="1"/>
          </p:nvPr>
        </p:nvSpPr>
        <p:spPr>
          <a:xfrm>
            <a:off x="928255" y="332509"/>
            <a:ext cx="10501745" cy="6192982"/>
          </a:xfrm>
        </p:spPr>
        <p:txBody>
          <a:bodyPr>
            <a:normAutofit/>
          </a:bodyPr>
          <a:lstStyle/>
          <a:p>
            <a:pPr marL="0" indent="0" algn="ctr">
              <a:buNone/>
            </a:pPr>
            <a:r>
              <a:rPr lang="en-US" sz="3200" dirty="0">
                <a:solidFill>
                  <a:srgbClr val="FF0000"/>
                </a:solidFill>
              </a:rPr>
              <a:t>Function – Declaration</a:t>
            </a:r>
          </a:p>
          <a:p>
            <a:pPr marL="0" indent="0">
              <a:buNone/>
            </a:pPr>
            <a:r>
              <a:rPr lang="en-US" sz="2800" dirty="0">
                <a:solidFill>
                  <a:srgbClr val="FF0000"/>
                </a:solidFill>
              </a:rPr>
              <a:t>A function is declared using the function keyword.</a:t>
            </a:r>
          </a:p>
          <a:p>
            <a:pPr marL="0" indent="0">
              <a:buNone/>
            </a:pPr>
            <a:r>
              <a:rPr lang="en-US" sz="2800" dirty="0">
                <a:solidFill>
                  <a:srgbClr val="FF0000"/>
                </a:solidFill>
              </a:rPr>
              <a:t>•   The basic rules of naming a function are similar to naming a variable. It is better to write a descriptive name for your function. For example, if a function is used to add two numbers, you could name the function add or </a:t>
            </a:r>
            <a:r>
              <a:rPr lang="en-US" sz="2800" dirty="0" err="1">
                <a:solidFill>
                  <a:srgbClr val="FF0000"/>
                </a:solidFill>
              </a:rPr>
              <a:t>addNumbers</a:t>
            </a:r>
            <a:r>
              <a:rPr lang="en-US" sz="2800" dirty="0">
                <a:solidFill>
                  <a:srgbClr val="FF0000"/>
                </a:solidFill>
              </a:rPr>
              <a:t>.</a:t>
            </a:r>
          </a:p>
          <a:p>
            <a:pPr marL="0" indent="0">
              <a:buNone/>
            </a:pPr>
            <a:endParaRPr lang="ru-RU" sz="2800" dirty="0">
              <a:solidFill>
                <a:srgbClr val="FF0000"/>
              </a:solidFill>
            </a:endParaRPr>
          </a:p>
        </p:txBody>
      </p:sp>
      <p:pic>
        <p:nvPicPr>
          <p:cNvPr id="5" name="Рисунок 4">
            <a:extLst>
              <a:ext uri="{FF2B5EF4-FFF2-40B4-BE49-F238E27FC236}">
                <a16:creationId xmlns:a16="http://schemas.microsoft.com/office/drawing/2014/main" id="{EA1C4EBF-8D51-4D2D-AA04-B15D054E3007}"/>
              </a:ext>
            </a:extLst>
          </p:cNvPr>
          <p:cNvPicPr>
            <a:picLocks noChangeAspect="1"/>
          </p:cNvPicPr>
          <p:nvPr/>
        </p:nvPicPr>
        <p:blipFill>
          <a:blip r:embed="rId2"/>
          <a:stretch>
            <a:fillRect/>
          </a:stretch>
        </p:blipFill>
        <p:spPr>
          <a:xfrm>
            <a:off x="4100945" y="3428999"/>
            <a:ext cx="4128655" cy="1891145"/>
          </a:xfrm>
          <a:prstGeom prst="rect">
            <a:avLst/>
          </a:prstGeom>
        </p:spPr>
      </p:pic>
    </p:spTree>
    <p:extLst>
      <p:ext uri="{BB962C8B-B14F-4D97-AF65-F5344CB8AC3E}">
        <p14:creationId xmlns:p14="http://schemas.microsoft.com/office/powerpoint/2010/main" val="3557048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3C28BE3-2A24-44B0-9436-9B23F253FA4B}"/>
              </a:ext>
            </a:extLst>
          </p:cNvPr>
          <p:cNvSpPr>
            <a:spLocks noGrp="1"/>
          </p:cNvSpPr>
          <p:nvPr>
            <p:ph idx="1"/>
          </p:nvPr>
        </p:nvSpPr>
        <p:spPr>
          <a:xfrm>
            <a:off x="928255" y="332509"/>
            <a:ext cx="10501745" cy="6192982"/>
          </a:xfrm>
        </p:spPr>
        <p:txBody>
          <a:bodyPr/>
          <a:lstStyle/>
          <a:p>
            <a:pPr marL="0" indent="0" algn="ctr">
              <a:buNone/>
            </a:pPr>
            <a:r>
              <a:rPr lang="en-US" sz="3200" dirty="0">
                <a:solidFill>
                  <a:srgbClr val="FF0000"/>
                </a:solidFill>
              </a:rPr>
              <a:t>Function – Declaration</a:t>
            </a:r>
          </a:p>
          <a:p>
            <a:pPr marL="0" indent="0">
              <a:buNone/>
            </a:pPr>
            <a:r>
              <a:rPr lang="en-US" sz="2400" dirty="0">
                <a:solidFill>
                  <a:srgbClr val="002060"/>
                </a:solidFill>
              </a:rPr>
              <a:t>A function can also be declared with parameters.  A parameter is a value that is </a:t>
            </a:r>
          </a:p>
          <a:p>
            <a:pPr marL="0" indent="0">
              <a:buNone/>
            </a:pPr>
            <a:r>
              <a:rPr lang="en-US" sz="2400" dirty="0">
                <a:solidFill>
                  <a:srgbClr val="002060"/>
                </a:solidFill>
              </a:rPr>
              <a:t>passed when declaring a function.</a:t>
            </a:r>
          </a:p>
          <a:p>
            <a:pPr marL="0" indent="0">
              <a:buNone/>
            </a:pPr>
            <a:r>
              <a:rPr lang="en-US" sz="2400" dirty="0">
                <a:solidFill>
                  <a:srgbClr val="002060"/>
                </a:solidFill>
              </a:rPr>
              <a:t>The return statement can be used to return the value to a function call. </a:t>
            </a:r>
          </a:p>
          <a:p>
            <a:pPr marL="0" indent="0">
              <a:buNone/>
            </a:pPr>
            <a:r>
              <a:rPr lang="en-US" sz="2400" dirty="0">
                <a:solidFill>
                  <a:srgbClr val="002060"/>
                </a:solidFill>
              </a:rPr>
              <a:t>The return statement denotes that the function has ended. Any code </a:t>
            </a:r>
          </a:p>
          <a:p>
            <a:pPr marL="0" indent="0">
              <a:buNone/>
            </a:pPr>
            <a:r>
              <a:rPr lang="en-US" sz="2400" dirty="0">
                <a:solidFill>
                  <a:srgbClr val="002060"/>
                </a:solidFill>
              </a:rPr>
              <a:t>after return is not executed.</a:t>
            </a:r>
          </a:p>
          <a:p>
            <a:pPr marL="0" indent="0">
              <a:buNone/>
            </a:pPr>
            <a:r>
              <a:rPr lang="en-US" sz="2400" dirty="0">
                <a:solidFill>
                  <a:srgbClr val="002060"/>
                </a:solidFill>
              </a:rPr>
              <a:t>If nothing is returned, the function returns an undefined value.</a:t>
            </a:r>
          </a:p>
          <a:p>
            <a:pPr marL="0" indent="0">
              <a:buNone/>
            </a:pPr>
            <a:endParaRPr lang="en-US" sz="2400" dirty="0">
              <a:solidFill>
                <a:srgbClr val="FF0000"/>
              </a:solidFill>
            </a:endParaRPr>
          </a:p>
          <a:p>
            <a:endParaRPr lang="ru-RU" dirty="0"/>
          </a:p>
        </p:txBody>
      </p:sp>
    </p:spTree>
    <p:extLst>
      <p:ext uri="{BB962C8B-B14F-4D97-AF65-F5344CB8AC3E}">
        <p14:creationId xmlns:p14="http://schemas.microsoft.com/office/powerpoint/2010/main" val="3405210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3C28BE3-2A24-44B0-9436-9B23F253FA4B}"/>
              </a:ext>
            </a:extLst>
          </p:cNvPr>
          <p:cNvSpPr>
            <a:spLocks noGrp="1"/>
          </p:cNvSpPr>
          <p:nvPr>
            <p:ph idx="1"/>
          </p:nvPr>
        </p:nvSpPr>
        <p:spPr>
          <a:xfrm>
            <a:off x="928255" y="332509"/>
            <a:ext cx="10501745" cy="6192982"/>
          </a:xfrm>
        </p:spPr>
        <p:txBody>
          <a:bodyPr>
            <a:normAutofit/>
          </a:bodyPr>
          <a:lstStyle/>
          <a:p>
            <a:pPr marL="0" indent="0" algn="ctr">
              <a:buNone/>
            </a:pPr>
            <a:r>
              <a:rPr lang="en-US" sz="3200" dirty="0">
                <a:solidFill>
                  <a:srgbClr val="FF0000"/>
                </a:solidFill>
              </a:rPr>
              <a:t>Function – Expression</a:t>
            </a:r>
          </a:p>
          <a:p>
            <a:pPr marL="0" indent="0">
              <a:buNone/>
            </a:pPr>
            <a:r>
              <a:rPr lang="en-US" sz="2800" dirty="0">
                <a:solidFill>
                  <a:srgbClr val="002060"/>
                </a:solidFill>
              </a:rPr>
              <a:t>Variable x is used to store the function. Here the function is treated as an expression. And the function is called using the variable name. </a:t>
            </a:r>
          </a:p>
          <a:p>
            <a:pPr marL="0" indent="0">
              <a:buNone/>
            </a:pPr>
            <a:endParaRPr lang="ru-RU" sz="2800" dirty="0">
              <a:solidFill>
                <a:srgbClr val="002060"/>
              </a:solidFill>
            </a:endParaRPr>
          </a:p>
        </p:txBody>
      </p:sp>
      <p:pic>
        <p:nvPicPr>
          <p:cNvPr id="4" name="Рисунок 3">
            <a:extLst>
              <a:ext uri="{FF2B5EF4-FFF2-40B4-BE49-F238E27FC236}">
                <a16:creationId xmlns:a16="http://schemas.microsoft.com/office/drawing/2014/main" id="{09F70CB9-590D-4EC6-8F90-71B904A3E10B}"/>
              </a:ext>
            </a:extLst>
          </p:cNvPr>
          <p:cNvPicPr>
            <a:picLocks noChangeAspect="1"/>
          </p:cNvPicPr>
          <p:nvPr/>
        </p:nvPicPr>
        <p:blipFill>
          <a:blip r:embed="rId2"/>
          <a:stretch>
            <a:fillRect/>
          </a:stretch>
        </p:blipFill>
        <p:spPr>
          <a:xfrm>
            <a:off x="3250869" y="2632363"/>
            <a:ext cx="5690262" cy="1593273"/>
          </a:xfrm>
          <a:prstGeom prst="rect">
            <a:avLst/>
          </a:prstGeom>
        </p:spPr>
      </p:pic>
    </p:spTree>
    <p:extLst>
      <p:ext uri="{BB962C8B-B14F-4D97-AF65-F5344CB8AC3E}">
        <p14:creationId xmlns:p14="http://schemas.microsoft.com/office/powerpoint/2010/main" val="3822376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3C28BE3-2A24-44B0-9436-9B23F253FA4B}"/>
              </a:ext>
            </a:extLst>
          </p:cNvPr>
          <p:cNvSpPr>
            <a:spLocks noGrp="1"/>
          </p:cNvSpPr>
          <p:nvPr>
            <p:ph idx="1"/>
          </p:nvPr>
        </p:nvSpPr>
        <p:spPr>
          <a:xfrm>
            <a:off x="928255" y="332509"/>
            <a:ext cx="10501745" cy="6192982"/>
          </a:xfrm>
        </p:spPr>
        <p:txBody>
          <a:bodyPr>
            <a:normAutofit/>
          </a:bodyPr>
          <a:lstStyle/>
          <a:p>
            <a:pPr marL="0" indent="0" algn="ctr">
              <a:buNone/>
            </a:pPr>
            <a:r>
              <a:rPr lang="en-US" sz="3200" dirty="0">
                <a:solidFill>
                  <a:srgbClr val="FF0000"/>
                </a:solidFill>
              </a:rPr>
              <a:t>Scope</a:t>
            </a:r>
          </a:p>
          <a:p>
            <a:pPr marL="0" indent="0">
              <a:buNone/>
            </a:pPr>
            <a:r>
              <a:rPr lang="en-US" sz="2800" dirty="0">
                <a:solidFill>
                  <a:srgbClr val="002060"/>
                </a:solidFill>
              </a:rPr>
              <a:t>The building our represents program's nested scope ruleset. The first floor of the building represents your currently executing scope, wherever you are. The top level of the building is the global scope.</a:t>
            </a:r>
          </a:p>
          <a:p>
            <a:pPr marL="0" indent="0" algn="ctr">
              <a:buNone/>
            </a:pPr>
            <a:r>
              <a:rPr lang="en-US" sz="3200" dirty="0">
                <a:solidFill>
                  <a:srgbClr val="FF0000"/>
                </a:solidFill>
              </a:rPr>
              <a:t>Scope – Lexical Scope</a:t>
            </a:r>
          </a:p>
          <a:p>
            <a:pPr marL="0" indent="0">
              <a:buNone/>
            </a:pPr>
            <a:r>
              <a:rPr lang="en-US" sz="3000" dirty="0">
                <a:solidFill>
                  <a:srgbClr val="002060"/>
                </a:solidFill>
              </a:rPr>
              <a:t>Lexical scope is scope that is defined at </a:t>
            </a:r>
            <a:r>
              <a:rPr lang="en-US" sz="3000" dirty="0" err="1">
                <a:solidFill>
                  <a:srgbClr val="002060"/>
                </a:solidFill>
              </a:rPr>
              <a:t>lexing</a:t>
            </a:r>
            <a:r>
              <a:rPr lang="en-US" sz="3000" dirty="0">
                <a:solidFill>
                  <a:srgbClr val="002060"/>
                </a:solidFill>
              </a:rPr>
              <a:t> time. In other words, lexical scope is based on where variables and blocks of scope are authored, by you, at write time, and thus is(mostly) set in stone by the time the </a:t>
            </a:r>
            <a:r>
              <a:rPr lang="en-US" sz="3000" dirty="0" err="1">
                <a:solidFill>
                  <a:srgbClr val="002060"/>
                </a:solidFill>
              </a:rPr>
              <a:t>lexer</a:t>
            </a:r>
            <a:r>
              <a:rPr lang="en-US" sz="3000" dirty="0">
                <a:solidFill>
                  <a:srgbClr val="002060"/>
                </a:solidFill>
              </a:rPr>
              <a:t> processes your co</a:t>
            </a:r>
            <a:endParaRPr lang="ru-RU" sz="3000" dirty="0">
              <a:solidFill>
                <a:srgbClr val="002060"/>
              </a:solidFill>
            </a:endParaRPr>
          </a:p>
        </p:txBody>
      </p:sp>
    </p:spTree>
    <p:extLst>
      <p:ext uri="{BB962C8B-B14F-4D97-AF65-F5344CB8AC3E}">
        <p14:creationId xmlns:p14="http://schemas.microsoft.com/office/powerpoint/2010/main" val="2280011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3C28BE3-2A24-44B0-9436-9B23F253FA4B}"/>
              </a:ext>
            </a:extLst>
          </p:cNvPr>
          <p:cNvSpPr>
            <a:spLocks noGrp="1"/>
          </p:cNvSpPr>
          <p:nvPr>
            <p:ph idx="1"/>
          </p:nvPr>
        </p:nvSpPr>
        <p:spPr>
          <a:xfrm>
            <a:off x="928255" y="332509"/>
            <a:ext cx="10501745" cy="6192982"/>
          </a:xfrm>
        </p:spPr>
        <p:txBody>
          <a:bodyPr>
            <a:normAutofit/>
          </a:bodyPr>
          <a:lstStyle/>
          <a:p>
            <a:pPr marL="0" indent="0" algn="ctr">
              <a:buNone/>
            </a:pPr>
            <a:r>
              <a:rPr lang="en-US" sz="3200" dirty="0">
                <a:solidFill>
                  <a:srgbClr val="FF0000"/>
                </a:solidFill>
              </a:rPr>
              <a:t>Scope –Global Scope</a:t>
            </a:r>
          </a:p>
          <a:p>
            <a:pPr marL="0" indent="0">
              <a:buNone/>
            </a:pPr>
            <a:r>
              <a:rPr lang="en-US" sz="2800" dirty="0">
                <a:solidFill>
                  <a:srgbClr val="002060"/>
                </a:solidFill>
              </a:rPr>
              <a:t>A variable declared at the top of a program or outside of a function is </a:t>
            </a:r>
          </a:p>
          <a:p>
            <a:pPr marL="0" indent="0">
              <a:buNone/>
            </a:pPr>
            <a:r>
              <a:rPr lang="en-US" sz="2800" dirty="0">
                <a:solidFill>
                  <a:srgbClr val="002060"/>
                </a:solidFill>
              </a:rPr>
              <a:t>considered a global scope variable.</a:t>
            </a:r>
          </a:p>
          <a:p>
            <a:pPr marL="0" indent="0" algn="ctr">
              <a:buNone/>
            </a:pPr>
            <a:r>
              <a:rPr lang="en-US" sz="3200" dirty="0">
                <a:solidFill>
                  <a:srgbClr val="FF0000"/>
                </a:solidFill>
              </a:rPr>
              <a:t>Scope – Local Scope</a:t>
            </a:r>
          </a:p>
          <a:p>
            <a:pPr marL="0" indent="0">
              <a:buNone/>
            </a:pPr>
            <a:r>
              <a:rPr lang="en-US" sz="3000" dirty="0">
                <a:solidFill>
                  <a:srgbClr val="002060"/>
                </a:solidFill>
              </a:rPr>
              <a:t>The variable can also have a local scope, it can only be accessed within a </a:t>
            </a:r>
            <a:r>
              <a:rPr lang="en-US" sz="3000" dirty="0" err="1">
                <a:solidFill>
                  <a:srgbClr val="002060"/>
                </a:solidFill>
              </a:rPr>
              <a:t>function.In</a:t>
            </a:r>
            <a:r>
              <a:rPr lang="en-US" sz="3000" dirty="0">
                <a:solidFill>
                  <a:srgbClr val="002060"/>
                </a:solidFill>
              </a:rPr>
              <a:t> the below program, variable a is a global variable and variable b is a local variable. The variable b can be accessed only inside the greet function. Hence, when we try to access variable b outside of the function, an error occurs.</a:t>
            </a:r>
            <a:endParaRPr lang="ru-RU" sz="3000" dirty="0">
              <a:solidFill>
                <a:srgbClr val="002060"/>
              </a:solidFill>
            </a:endParaRPr>
          </a:p>
        </p:txBody>
      </p:sp>
    </p:spTree>
    <p:extLst>
      <p:ext uri="{BB962C8B-B14F-4D97-AF65-F5344CB8AC3E}">
        <p14:creationId xmlns:p14="http://schemas.microsoft.com/office/powerpoint/2010/main" val="1928128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3C28BE3-2A24-44B0-9436-9B23F253FA4B}"/>
              </a:ext>
            </a:extLst>
          </p:cNvPr>
          <p:cNvSpPr>
            <a:spLocks noGrp="1"/>
          </p:cNvSpPr>
          <p:nvPr>
            <p:ph idx="1"/>
          </p:nvPr>
        </p:nvSpPr>
        <p:spPr>
          <a:xfrm>
            <a:off x="928255" y="332509"/>
            <a:ext cx="10501745" cy="6192982"/>
          </a:xfrm>
        </p:spPr>
        <p:txBody>
          <a:bodyPr>
            <a:normAutofit/>
          </a:bodyPr>
          <a:lstStyle/>
          <a:p>
            <a:pPr marL="0" indent="0" algn="ctr">
              <a:buNone/>
            </a:pPr>
            <a:r>
              <a:rPr lang="en-US" sz="3200" dirty="0">
                <a:solidFill>
                  <a:srgbClr val="FF0000"/>
                </a:solidFill>
              </a:rPr>
              <a:t>Hoisting – Variable</a:t>
            </a:r>
            <a:endParaRPr lang="en-US" sz="3200" dirty="0">
              <a:solidFill>
                <a:srgbClr val="002060"/>
              </a:solidFill>
            </a:endParaRPr>
          </a:p>
          <a:p>
            <a:pPr marL="0" indent="0">
              <a:buNone/>
            </a:pPr>
            <a:r>
              <a:rPr lang="en-US" sz="2800" dirty="0">
                <a:solidFill>
                  <a:srgbClr val="002060"/>
                </a:solidFill>
              </a:rPr>
              <a:t>There’s a temptation to think that all of the code you see in a </a:t>
            </a:r>
          </a:p>
          <a:p>
            <a:pPr marL="0" indent="0">
              <a:buNone/>
            </a:pPr>
            <a:r>
              <a:rPr lang="en-US" sz="2800" dirty="0">
                <a:solidFill>
                  <a:srgbClr val="002060"/>
                </a:solidFill>
              </a:rPr>
              <a:t>JavaScript program is interpreted line-by-line, top-down in order, as the </a:t>
            </a:r>
          </a:p>
          <a:p>
            <a:pPr marL="0" indent="0">
              <a:buNone/>
            </a:pPr>
            <a:r>
              <a:rPr lang="en-US" sz="2800" dirty="0">
                <a:solidFill>
                  <a:srgbClr val="002060"/>
                </a:solidFill>
              </a:rPr>
              <a:t>Program execute. While that is essentially true, there’s one part of that </a:t>
            </a:r>
          </a:p>
          <a:p>
            <a:pPr marL="0" indent="0">
              <a:buNone/>
            </a:pPr>
            <a:r>
              <a:rPr lang="en-US" sz="2800" dirty="0">
                <a:solidFill>
                  <a:srgbClr val="002060"/>
                </a:solidFill>
              </a:rPr>
              <a:t>as‐assumption that can lead to incorrect thinking about your program.</a:t>
            </a:r>
            <a:endParaRPr lang="ru-RU" sz="2800" dirty="0">
              <a:solidFill>
                <a:srgbClr val="002060"/>
              </a:solidFill>
            </a:endParaRPr>
          </a:p>
        </p:txBody>
      </p:sp>
    </p:spTree>
    <p:extLst>
      <p:ext uri="{BB962C8B-B14F-4D97-AF65-F5344CB8AC3E}">
        <p14:creationId xmlns:p14="http://schemas.microsoft.com/office/powerpoint/2010/main" val="2390930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3C28BE3-2A24-44B0-9436-9B23F253FA4B}"/>
              </a:ext>
            </a:extLst>
          </p:cNvPr>
          <p:cNvSpPr>
            <a:spLocks noGrp="1"/>
          </p:cNvSpPr>
          <p:nvPr>
            <p:ph idx="1"/>
          </p:nvPr>
        </p:nvSpPr>
        <p:spPr>
          <a:xfrm>
            <a:off x="928255" y="332509"/>
            <a:ext cx="10501745" cy="6192982"/>
          </a:xfrm>
        </p:spPr>
        <p:txBody>
          <a:bodyPr>
            <a:normAutofit/>
          </a:bodyPr>
          <a:lstStyle/>
          <a:p>
            <a:pPr marL="0" indent="0" algn="ctr">
              <a:buNone/>
            </a:pPr>
            <a:r>
              <a:rPr lang="en-US" sz="3200" dirty="0">
                <a:solidFill>
                  <a:srgbClr val="FF0000"/>
                </a:solidFill>
              </a:rPr>
              <a:t>Hoisting – Function Declaration</a:t>
            </a:r>
          </a:p>
          <a:p>
            <a:pPr marL="0" indent="0">
              <a:buNone/>
            </a:pPr>
            <a:r>
              <a:rPr lang="en-US" sz="2800" dirty="0">
                <a:solidFill>
                  <a:srgbClr val="002060"/>
                </a:solidFill>
              </a:rPr>
              <a:t>So, one way of thinking, sort of metaphorically, about this process, is </a:t>
            </a:r>
          </a:p>
          <a:p>
            <a:pPr marL="0" indent="0">
              <a:buNone/>
            </a:pPr>
            <a:r>
              <a:rPr lang="en-US" sz="2800" dirty="0">
                <a:solidFill>
                  <a:srgbClr val="002060"/>
                </a:solidFill>
              </a:rPr>
              <a:t>that variable and function declarations are “moved” from where they </a:t>
            </a:r>
          </a:p>
          <a:p>
            <a:pPr marL="0" indent="0">
              <a:buNone/>
            </a:pPr>
            <a:r>
              <a:rPr lang="en-US" sz="2800" dirty="0">
                <a:solidFill>
                  <a:srgbClr val="002060"/>
                </a:solidFill>
              </a:rPr>
              <a:t>appear in the flow of the code to the top of the code. This gives rise to </a:t>
            </a:r>
          </a:p>
          <a:p>
            <a:pPr marL="0" indent="0">
              <a:buNone/>
            </a:pPr>
            <a:r>
              <a:rPr lang="en-US" sz="2800" dirty="0">
                <a:solidFill>
                  <a:srgbClr val="002060"/>
                </a:solidFill>
              </a:rPr>
              <a:t>the name hoisting.</a:t>
            </a:r>
          </a:p>
          <a:p>
            <a:pPr marL="0" indent="0">
              <a:buNone/>
            </a:pPr>
            <a:r>
              <a:rPr lang="en-US" sz="2800" dirty="0">
                <a:solidFill>
                  <a:srgbClr val="002060"/>
                </a:solidFill>
              </a:rPr>
              <a:t>The function foo’s declaration (which in this case includes the implied value of it as an actual function) is hoisted, such that the call on the first line is able to execute.</a:t>
            </a:r>
            <a:endParaRPr lang="ru-RU" sz="2800" dirty="0">
              <a:solidFill>
                <a:srgbClr val="002060"/>
              </a:solidFill>
            </a:endParaRPr>
          </a:p>
        </p:txBody>
      </p:sp>
    </p:spTree>
    <p:extLst>
      <p:ext uri="{BB962C8B-B14F-4D97-AF65-F5344CB8AC3E}">
        <p14:creationId xmlns:p14="http://schemas.microsoft.com/office/powerpoint/2010/main" val="886803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3C28BE3-2A24-44B0-9436-9B23F253FA4B}"/>
              </a:ext>
            </a:extLst>
          </p:cNvPr>
          <p:cNvSpPr>
            <a:spLocks noGrp="1"/>
          </p:cNvSpPr>
          <p:nvPr>
            <p:ph idx="1"/>
          </p:nvPr>
        </p:nvSpPr>
        <p:spPr>
          <a:xfrm>
            <a:off x="928255" y="332509"/>
            <a:ext cx="10501745" cy="6192982"/>
          </a:xfrm>
        </p:spPr>
        <p:txBody>
          <a:bodyPr>
            <a:normAutofit/>
          </a:bodyPr>
          <a:lstStyle/>
          <a:p>
            <a:pPr marL="0" indent="0" algn="ctr">
              <a:buNone/>
            </a:pPr>
            <a:r>
              <a:rPr lang="en-US" sz="3200" dirty="0">
                <a:solidFill>
                  <a:srgbClr val="FF0000"/>
                </a:solidFill>
              </a:rPr>
              <a:t>Recursion</a:t>
            </a:r>
          </a:p>
          <a:p>
            <a:pPr marL="0" indent="0">
              <a:buNone/>
            </a:pPr>
            <a:r>
              <a:rPr lang="en-US" sz="2800" dirty="0">
                <a:solidFill>
                  <a:srgbClr val="002060"/>
                </a:solidFill>
              </a:rPr>
              <a:t>Recursion is a process of calling itself. A function that calls itself is called a recursive function.</a:t>
            </a:r>
          </a:p>
          <a:p>
            <a:pPr marL="0" indent="0">
              <a:buNone/>
            </a:pPr>
            <a:r>
              <a:rPr lang="en-US" sz="2800" dirty="0">
                <a:solidFill>
                  <a:srgbClr val="002060"/>
                </a:solidFill>
              </a:rPr>
              <a:t>A recursive function must have a condition to stop calling itself. Otherwise, the function is called indefinitely.</a:t>
            </a:r>
          </a:p>
          <a:p>
            <a:pPr marL="0" indent="0">
              <a:buNone/>
            </a:pPr>
            <a:r>
              <a:rPr lang="en-US" sz="2800" dirty="0">
                <a:solidFill>
                  <a:srgbClr val="002060"/>
                </a:solidFill>
              </a:rPr>
              <a:t>Once the condition is met, the function stops calling itself. This is called the base condition.</a:t>
            </a:r>
          </a:p>
          <a:p>
            <a:pPr marL="0" indent="0">
              <a:buNone/>
            </a:pPr>
            <a:r>
              <a:rPr lang="en-US" sz="2800" dirty="0">
                <a:solidFill>
                  <a:srgbClr val="002060"/>
                </a:solidFill>
              </a:rPr>
              <a:t>To prevent infinite recursion, you can use if...else statement (or similar approach) where one branch makes the recursive call, and the other doesn’t .</a:t>
            </a:r>
            <a:endParaRPr lang="ru-RU" sz="2800" dirty="0">
              <a:solidFill>
                <a:srgbClr val="002060"/>
              </a:solidFill>
            </a:endParaRPr>
          </a:p>
        </p:txBody>
      </p:sp>
    </p:spTree>
    <p:extLst>
      <p:ext uri="{BB962C8B-B14F-4D97-AF65-F5344CB8AC3E}">
        <p14:creationId xmlns:p14="http://schemas.microsoft.com/office/powerpoint/2010/main" val="3167835959"/>
      </p:ext>
    </p:extLst>
  </p:cSld>
  <p:clrMapOvr>
    <a:masterClrMapping/>
  </p:clrMapOvr>
</p:sld>
</file>

<file path=ppt/theme/theme1.xml><?xml version="1.0" encoding="utf-8"?>
<a:theme xmlns:a="http://schemas.openxmlformats.org/drawingml/2006/main" name="Эмблема">
  <a:themeElements>
    <a:clrScheme name="Эмблема">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Эмблема">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Эмблема">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Эмблема</Template>
  <TotalTime>93</TotalTime>
  <Words>639</Words>
  <Application>Microsoft Office PowerPoint</Application>
  <PresentationFormat>Широкоэкранный</PresentationFormat>
  <Paragraphs>42</Paragraphs>
  <Slides>11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11</vt:i4>
      </vt:variant>
    </vt:vector>
  </HeadingPairs>
  <TitlesOfParts>
    <vt:vector size="16" baseType="lpstr">
      <vt:lpstr>Arial</vt:lpstr>
      <vt:lpstr>Corbel</vt:lpstr>
      <vt:lpstr>Gill Sans MT</vt:lpstr>
      <vt:lpstr>Impact</vt:lpstr>
      <vt:lpstr>Эмблема</vt:lpstr>
      <vt:lpstr>FUNCTION JAVA-SCRIPT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 JAVA-SCRIPT</dc:title>
  <dc:creator>HP</dc:creator>
  <cp:lastModifiedBy>HP</cp:lastModifiedBy>
  <cp:revision>8</cp:revision>
  <dcterms:created xsi:type="dcterms:W3CDTF">2022-11-16T12:05:59Z</dcterms:created>
  <dcterms:modified xsi:type="dcterms:W3CDTF">2022-11-16T13:39:30Z</dcterms:modified>
</cp:coreProperties>
</file>