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82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2" r:id="rId10"/>
    <p:sldId id="274" r:id="rId11"/>
    <p:sldId id="275" r:id="rId12"/>
    <p:sldId id="265" r:id="rId13"/>
    <p:sldId id="273" r:id="rId14"/>
    <p:sldId id="281" r:id="rId15"/>
    <p:sldId id="280" r:id="rId16"/>
    <p:sldId id="266" r:id="rId17"/>
    <p:sldId id="267" r:id="rId18"/>
    <p:sldId id="268" r:id="rId19"/>
    <p:sldId id="269" r:id="rId20"/>
    <p:sldId id="270" r:id="rId21"/>
    <p:sldId id="271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1744F-4156-9460-B91B-BE9E8EE8DD27}" v="7" dt="2025-06-04T12:42:44.495"/>
    <p1510:client id="{90BB367D-ED52-92F3-C357-3A8759C85549}" v="346" dt="2025-06-04T16:43:22.263"/>
    <p1510:client id="{BABD0C80-838D-4AA3-88A3-1D8AC96AD118}" v="1793" dt="2025-06-04T16:44:34.351"/>
    <p1510:client id="{F3431501-7B2E-5CED-03D4-C6E604131183}" v="3757" dt="2025-06-04T15:13:42.179"/>
    <p1510:client id="{FC036FE8-7C80-6751-24B7-66E949E1CB33}" v="1652" dt="2025-06-04T13:02:12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2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0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6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2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3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2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2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5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8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premierleague.com/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microsoft.com/office/2007/relationships/hdphoto" Target="../media/hdphoto1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163D3-1E0C-8D8A-1F3D-9F83BFF9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그래픽 디자인, 그래픽, 텍스트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528F24D-628D-0A69-97C6-EC0C94CD1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8" t="9091" r="25903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D105F-AEAC-4345-8566-005AE5D2C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b="1" i="0">
                <a:solidFill>
                  <a:schemeClr val="bg1"/>
                </a:solidFill>
                <a:effectLst/>
              </a:rPr>
              <a:t>Premier League Analysis</a:t>
            </a:r>
            <a:endParaRPr lang="ko-KR" alt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54C6C-9FE1-62C6-AA54-EB5C57E41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altLang="ko-KR" sz="2000">
                <a:solidFill>
                  <a:schemeClr val="bg1"/>
                </a:solidFill>
              </a:rPr>
              <a:t>Fall 25 CDS 302</a:t>
            </a:r>
          </a:p>
          <a:p>
            <a:pPr algn="l"/>
            <a:r>
              <a:rPr lang="en-US" altLang="ko-KR" sz="2000">
                <a:solidFill>
                  <a:schemeClr val="bg1"/>
                </a:solidFill>
                <a:ea typeface="맑은 고딕"/>
              </a:rPr>
              <a:t>Jinuk Seo, Wonjune Lee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55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33EA0-7F5C-0C9F-C4F5-1E81C7A4F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4D5C-AE6F-5BC9-1D22-DF6DA701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2. E-R </a:t>
            </a:r>
            <a:r>
              <a:rPr lang="ko-KR" altLang="en-US" b="1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modeling</a:t>
            </a:r>
            <a:endParaRPr lang="ko-KR" altLang="en-US" b="1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798DC4-AD17-1375-B593-73EEEB52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15"/>
            <a:ext cx="4685841" cy="53215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Part2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Cardinality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Summary</a:t>
            </a:r>
            <a:endParaRPr lang="ko-KR" altLang="en-US" err="1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565A36-0695-11EF-66C2-E163F4F2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31720"/>
              </p:ext>
            </p:extLst>
          </p:nvPr>
        </p:nvGraphicFramePr>
        <p:xfrm>
          <a:off x="1900409" y="2836842"/>
          <a:ext cx="2112733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2733">
                  <a:extLst>
                    <a:ext uri="{9D8B030D-6E8A-4147-A177-3AD203B41FA5}">
                      <a16:colId xmlns:a16="http://schemas.microsoft.com/office/drawing/2014/main" val="20711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player_expected_goals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3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Expected Goals</a:t>
                      </a:r>
                      <a:endParaRPr lang="ko-KR" altLang="en-US" sz="1800" b="0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26102"/>
                  </a:ext>
                </a:extLst>
              </a:tr>
            </a:tbl>
          </a:graphicData>
        </a:graphic>
      </p:graphicFrame>
      <p:sp>
        <p:nvSpPr>
          <p:cNvPr id="8" name="다이아몬드 7">
            <a:extLst>
              <a:ext uri="{FF2B5EF4-FFF2-40B4-BE49-F238E27FC236}">
                <a16:creationId xmlns:a16="http://schemas.microsoft.com/office/drawing/2014/main" id="{C84ACC9B-CACE-AAEB-866B-67533D94E0A0}"/>
              </a:ext>
            </a:extLst>
          </p:cNvPr>
          <p:cNvSpPr/>
          <p:nvPr/>
        </p:nvSpPr>
        <p:spPr>
          <a:xfrm>
            <a:off x="5145916" y="2779827"/>
            <a:ext cx="1912731" cy="1487637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expect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ADAF673-5CBF-87EE-A996-B1773539CC26}"/>
              </a:ext>
            </a:extLst>
          </p:cNvPr>
          <p:cNvCxnSpPr/>
          <p:nvPr/>
        </p:nvCxnSpPr>
        <p:spPr>
          <a:xfrm>
            <a:off x="4011371" y="3520203"/>
            <a:ext cx="1135752" cy="398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0BB3FEA-F1F7-9503-4107-3F4CD30606C0}"/>
              </a:ext>
            </a:extLst>
          </p:cNvPr>
          <p:cNvCxnSpPr/>
          <p:nvPr/>
        </p:nvCxnSpPr>
        <p:spPr>
          <a:xfrm>
            <a:off x="7059372" y="3518391"/>
            <a:ext cx="841242" cy="10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76A941-9DD4-E9B5-AFCE-1C2CF0A1139D}"/>
              </a:ext>
            </a:extLst>
          </p:cNvPr>
          <p:cNvSpPr txBox="1"/>
          <p:nvPr/>
        </p:nvSpPr>
        <p:spPr>
          <a:xfrm>
            <a:off x="1955851" y="4753706"/>
            <a:ext cx="82929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4.  </a:t>
            </a:r>
            <a:r>
              <a:rPr lang="ko-KR" altLang="en-US" dirty="0" err="1">
                <a:ea typeface="맑은 고딕"/>
              </a:rPr>
              <a:t>player_expected_goals</a:t>
            </a:r>
            <a:r>
              <a:rPr lang="ko-KR" altLang="en-US" dirty="0">
                <a:ea typeface="맑은 고딕"/>
              </a:rPr>
              <a:t> – pl_table_2023_24</a:t>
            </a:r>
            <a:endParaRPr lang="ko-KR" dirty="0"/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Cardinality</a:t>
            </a:r>
            <a:r>
              <a:rPr lang="ko-KR" altLang="en-US" dirty="0">
                <a:ea typeface="맑은 고딕"/>
              </a:rPr>
              <a:t>: One-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-</a:t>
            </a:r>
            <a:r>
              <a:rPr lang="ko-KR" altLang="en-US" dirty="0" err="1">
                <a:ea typeface="맑은 고딕"/>
              </a:rPr>
              <a:t>Many</a:t>
            </a:r>
            <a:r>
              <a:rPr lang="ko-KR" altLang="en-US" dirty="0">
                <a:ea typeface="맑은 고딕"/>
              </a:rPr>
              <a:t> (1:N)</a:t>
            </a:r>
          </a:p>
          <a:p>
            <a:endParaRPr lang="ko-KR" altLang="en-US">
              <a:ea typeface="맑은 고딕"/>
            </a:endParaRPr>
          </a:p>
          <a:p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A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single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team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can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be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associated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with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multiple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expected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goal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records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,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but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each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expected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goal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record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is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assigned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to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only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one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team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.</a:t>
            </a:r>
            <a:endParaRPr lang="ko-KR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90A0A8E-D2E7-5C74-9579-203C4628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07157"/>
              </p:ext>
            </p:extLst>
          </p:nvPr>
        </p:nvGraphicFramePr>
        <p:xfrm>
          <a:off x="7904601" y="2607325"/>
          <a:ext cx="2112733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2733">
                  <a:extLst>
                    <a:ext uri="{9D8B030D-6E8A-4147-A177-3AD203B41FA5}">
                      <a16:colId xmlns:a16="http://schemas.microsoft.com/office/drawing/2014/main" val="20711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pl_table_2023_24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3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26102"/>
                  </a:ext>
                </a:extLst>
              </a:tr>
              <a:tr h="185486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GoalConDiff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80794"/>
                  </a:ext>
                </a:extLst>
              </a:tr>
              <a:tr h="185486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53348"/>
                  </a:ext>
                </a:extLst>
              </a:tr>
            </a:tbl>
          </a:graphicData>
        </a:graphic>
      </p:graphicFrame>
      <p:pic>
        <p:nvPicPr>
          <p:cNvPr id="3" name="Picture 2" descr="프리미어리그 - 위키백과, 우리 모두의 백과사전">
            <a:extLst>
              <a:ext uri="{FF2B5EF4-FFF2-40B4-BE49-F238E27FC236}">
                <a16:creationId xmlns:a16="http://schemas.microsoft.com/office/drawing/2014/main" id="{6259180D-C43A-68CF-5029-D9297C612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1276"/>
          <a:stretch>
            <a:fillRect/>
          </a:stretch>
        </p:blipFill>
        <p:spPr bwMode="auto">
          <a:xfrm>
            <a:off x="8719400" y="226363"/>
            <a:ext cx="3061120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81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8E888-5DD7-4331-CD27-04A98B954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FD63-3B95-63C3-E7C0-A8B1F478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2. E-R </a:t>
            </a:r>
            <a:r>
              <a:rPr lang="ko-KR" altLang="en-US" b="1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modeling</a:t>
            </a:r>
            <a:endParaRPr lang="ko-KR" altLang="en-US" b="1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7387EF-DA44-B5D5-04C2-FD2C06B5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15"/>
            <a:ext cx="4685841" cy="53215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Part2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Cardinality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Summary</a:t>
            </a:r>
            <a:endParaRPr lang="ko-KR" altLang="en-US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642427-25C1-278E-E512-13739F061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07632"/>
              </p:ext>
            </p:extLst>
          </p:nvPr>
        </p:nvGraphicFramePr>
        <p:xfrm>
          <a:off x="7904601" y="2836843"/>
          <a:ext cx="2112733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2733">
                  <a:extLst>
                    <a:ext uri="{9D8B030D-6E8A-4147-A177-3AD203B41FA5}">
                      <a16:colId xmlns:a16="http://schemas.microsoft.com/office/drawing/2014/main" val="20711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algn="ctr" defTabSz="914400">
                        <a:buNone/>
                      </a:pPr>
                      <a:r>
                        <a:rPr lang="en-US" altLang="ko-KR" sz="1800" b="1" i="0" u="none" strike="noStrike" kern="1200" baseline="0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possesion</a:t>
                      </a:r>
                      <a:r>
                        <a:rPr lang="ko-KR" sz="1800" b="1" i="0" u="none" strike="noStrike" kern="1200" baseline="0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_</a:t>
                      </a:r>
                      <a:r>
                        <a:rPr lang="en-US" altLang="ko-KR" sz="1800" b="1" i="0" u="none" strike="noStrike" kern="1200" baseline="0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percentage</a:t>
                      </a:r>
                      <a:r>
                        <a:rPr lang="ko-KR" sz="1800" b="1" i="0" u="none" strike="noStrike" kern="1200" baseline="0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_</a:t>
                      </a:r>
                      <a:r>
                        <a:rPr lang="en-US" altLang="ko-KR" sz="1800" b="1" i="0" u="none" strike="noStrike" kern="1200" baseline="0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team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ko-KR" altLang="en-US" sz="1800" b="0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3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Possession (%)</a:t>
                      </a:r>
                      <a:endParaRPr lang="ko-KR" altLang="en-US" sz="1800" b="0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26102"/>
                  </a:ext>
                </a:extLst>
              </a:tr>
            </a:tbl>
          </a:graphicData>
        </a:graphic>
      </p:graphicFrame>
      <p:sp>
        <p:nvSpPr>
          <p:cNvPr id="8" name="다이아몬드 7">
            <a:extLst>
              <a:ext uri="{FF2B5EF4-FFF2-40B4-BE49-F238E27FC236}">
                <a16:creationId xmlns:a16="http://schemas.microsoft.com/office/drawing/2014/main" id="{E7580AF5-3A86-FAE0-71CF-DB3B5F7719F4}"/>
              </a:ext>
            </a:extLst>
          </p:cNvPr>
          <p:cNvSpPr/>
          <p:nvPr/>
        </p:nvSpPr>
        <p:spPr>
          <a:xfrm>
            <a:off x="5145916" y="2779827"/>
            <a:ext cx="1912731" cy="1487637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expect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7855F43-F522-4283-3587-5F6305AB0785}"/>
              </a:ext>
            </a:extLst>
          </p:cNvPr>
          <p:cNvCxnSpPr/>
          <p:nvPr/>
        </p:nvCxnSpPr>
        <p:spPr>
          <a:xfrm>
            <a:off x="4011371" y="3520203"/>
            <a:ext cx="1135752" cy="398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4644DB-4B2F-C111-06AA-93AF8F9ECF2E}"/>
              </a:ext>
            </a:extLst>
          </p:cNvPr>
          <p:cNvCxnSpPr/>
          <p:nvPr/>
        </p:nvCxnSpPr>
        <p:spPr>
          <a:xfrm>
            <a:off x="7059372" y="3518391"/>
            <a:ext cx="841242" cy="10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79E15A-F9F4-9E92-B4B6-D8B345EBB83B}"/>
              </a:ext>
            </a:extLst>
          </p:cNvPr>
          <p:cNvSpPr txBox="1"/>
          <p:nvPr/>
        </p:nvSpPr>
        <p:spPr>
          <a:xfrm>
            <a:off x="1955851" y="4753706"/>
            <a:ext cx="82929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5.  </a:t>
            </a:r>
            <a:r>
              <a:rPr lang="en-US" altLang="en-US" dirty="0">
                <a:latin typeface="맑은 고딕"/>
                <a:ea typeface="맑은 고딕"/>
              </a:rPr>
              <a:t>p</a:t>
            </a:r>
            <a:r>
              <a:rPr lang="en-US" altLang="ko-KR" dirty="0">
                <a:latin typeface="Malgun Gothic"/>
                <a:ea typeface="Malgun Gothic"/>
              </a:rPr>
              <a:t>layer</a:t>
            </a:r>
            <a:r>
              <a:rPr lang="ko-KR" dirty="0">
                <a:latin typeface="Malgun Gothic"/>
                <a:ea typeface="Malgun Gothic"/>
              </a:rPr>
              <a:t>_</a:t>
            </a:r>
            <a:r>
              <a:rPr lang="ko-KR" dirty="0" err="1">
                <a:latin typeface="Malgun Gothic"/>
                <a:ea typeface="Malgun Gothic"/>
              </a:rPr>
              <a:t>expected_goals</a:t>
            </a:r>
            <a:r>
              <a:rPr lang="ko-KR" altLang="en-US" dirty="0">
                <a:ea typeface="맑은 고딕"/>
              </a:rPr>
              <a:t> – </a:t>
            </a:r>
            <a:r>
              <a:rPr lang="ko-KR" altLang="en-US" dirty="0" err="1">
                <a:ea typeface="맑은 고딕"/>
              </a:rPr>
              <a:t>possesion_percentage_team</a:t>
            </a:r>
            <a:endParaRPr lang="ko-KR"/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Cardinality</a:t>
            </a:r>
            <a:r>
              <a:rPr lang="ko-KR" altLang="en-US" dirty="0">
                <a:ea typeface="맑은 고딕"/>
              </a:rPr>
              <a:t>: One-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-</a:t>
            </a:r>
            <a:r>
              <a:rPr lang="ko-KR" altLang="en-US" dirty="0" err="1">
                <a:ea typeface="맑은 고딕"/>
              </a:rPr>
              <a:t>Many</a:t>
            </a:r>
            <a:r>
              <a:rPr lang="ko-KR" altLang="en-US" dirty="0">
                <a:ea typeface="맑은 고딕"/>
              </a:rPr>
              <a:t> (1:N)</a:t>
            </a:r>
          </a:p>
          <a:p>
            <a:endParaRPr lang="ko-KR" altLang="en-US">
              <a:ea typeface="맑은 고딕"/>
            </a:endParaRPr>
          </a:p>
          <a:p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A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single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team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can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have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multiple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expected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goal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entries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,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but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each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expected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goal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entry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refers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to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only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one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team</a:t>
            </a:r>
            <a:r>
              <a:rPr lang="ko-KR" dirty="0">
                <a:ea typeface="맑은 고딕"/>
              </a:rPr>
              <a:t>.</a:t>
            </a:r>
            <a:endParaRPr 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C2C15B-85AD-F199-908B-E73CD0428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68576"/>
              </p:ext>
            </p:extLst>
          </p:nvPr>
        </p:nvGraphicFramePr>
        <p:xfrm>
          <a:off x="1900409" y="2836842"/>
          <a:ext cx="2112733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2733">
                  <a:extLst>
                    <a:ext uri="{9D8B030D-6E8A-4147-A177-3AD203B41FA5}">
                      <a16:colId xmlns:a16="http://schemas.microsoft.com/office/drawing/2014/main" val="20711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player_expected_goals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3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Expected</a:t>
                      </a: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Goals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26102"/>
                  </a:ext>
                </a:extLst>
              </a:tr>
            </a:tbl>
          </a:graphicData>
        </a:graphic>
      </p:graphicFrame>
      <p:pic>
        <p:nvPicPr>
          <p:cNvPr id="3" name="Picture 2" descr="프리미어리그 - 위키백과, 우리 모두의 백과사전">
            <a:extLst>
              <a:ext uri="{FF2B5EF4-FFF2-40B4-BE49-F238E27FC236}">
                <a16:creationId xmlns:a16="http://schemas.microsoft.com/office/drawing/2014/main" id="{0B31737B-9909-5351-33FE-BB7A998E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1276"/>
          <a:stretch>
            <a:fillRect/>
          </a:stretch>
        </p:blipFill>
        <p:spPr bwMode="auto">
          <a:xfrm>
            <a:off x="8719400" y="226363"/>
            <a:ext cx="3061120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12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F213-CAA4-469B-B86A-34CA070D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>
                <a:solidFill>
                  <a:schemeClr val="dk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rchivo Black"/>
              </a:rPr>
              <a:t>3.</a:t>
            </a:r>
            <a:r>
              <a:rPr lang="ko-KR" altLang="en-US" sz="4000">
                <a:solidFill>
                  <a:schemeClr val="dk1"/>
                </a:solidFill>
                <a:latin typeface="ADLaM Display" panose="02010000000000000000" pitchFamily="2" charset="0"/>
                <a:ea typeface="Malgun Gothic"/>
                <a:cs typeface="ADLaM Display" panose="02010000000000000000" pitchFamily="2" charset="0"/>
                <a:sym typeface="Archivo Black"/>
              </a:rPr>
              <a:t> </a:t>
            </a:r>
            <a:r>
              <a:rPr lang="en-US" altLang="ko-KR" sz="4000">
                <a:solidFill>
                  <a:schemeClr val="dk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rchivo Black"/>
              </a:rPr>
              <a:t>Relational</a:t>
            </a:r>
            <a:r>
              <a:rPr lang="ko-KR" altLang="en-US" sz="4000">
                <a:solidFill>
                  <a:schemeClr val="dk1"/>
                </a:solidFill>
                <a:latin typeface="ADLaM Display" panose="02010000000000000000" pitchFamily="2" charset="0"/>
                <a:ea typeface="Malgun Gothic"/>
                <a:cs typeface="ADLaM Display" panose="02010000000000000000" pitchFamily="2" charset="0"/>
                <a:sym typeface="Archivo Black"/>
              </a:rPr>
              <a:t> </a:t>
            </a:r>
            <a:r>
              <a:rPr lang="en-US" altLang="ko-KR" sz="4000">
                <a:solidFill>
                  <a:schemeClr val="dk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rchivo Black"/>
              </a:rPr>
              <a:t>Database</a:t>
            </a:r>
            <a:r>
              <a:rPr lang="ko-KR" altLang="en-US" sz="4000">
                <a:solidFill>
                  <a:schemeClr val="dk1"/>
                </a:solidFill>
                <a:latin typeface="ADLaM Display" panose="02010000000000000000" pitchFamily="2" charset="0"/>
                <a:ea typeface="Malgun Gothic"/>
                <a:cs typeface="ADLaM Display" panose="02010000000000000000" pitchFamily="2" charset="0"/>
                <a:sym typeface="Archivo Black"/>
              </a:rPr>
              <a:t> </a:t>
            </a:r>
            <a:r>
              <a:rPr lang="en-US" altLang="ko-KR" sz="4000">
                <a:solidFill>
                  <a:schemeClr val="dk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rchivo Black"/>
              </a:rPr>
              <a:t>Design</a:t>
            </a:r>
            <a:endParaRPr lang="ko-KR" altLang="en-US" sz="4000">
              <a:solidFill>
                <a:schemeClr val="dk1"/>
              </a:solidFill>
              <a:latin typeface="ADLaM Display" panose="02010000000000000000" pitchFamily="2" charset="0"/>
              <a:ea typeface="Malgun Gothic"/>
              <a:cs typeface="ADLaM Display" panose="02010000000000000000" pitchFamily="2" charset="0"/>
              <a:sym typeface="Archivo Black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E6D7045-4BAE-1905-B5C0-84725C5425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597677"/>
              </p:ext>
            </p:extLst>
          </p:nvPr>
        </p:nvGraphicFramePr>
        <p:xfrm>
          <a:off x="2187766" y="2321384"/>
          <a:ext cx="172249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93">
                  <a:extLst>
                    <a:ext uri="{9D8B030D-6E8A-4147-A177-3AD203B41FA5}">
                      <a16:colId xmlns:a16="http://schemas.microsoft.com/office/drawing/2014/main" val="3258795654"/>
                    </a:ext>
                  </a:extLst>
                </a:gridCol>
              </a:tblGrid>
              <a:tr h="532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player_top_socres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07620"/>
                  </a:ext>
                </a:extLst>
              </a:tr>
              <a:tr h="304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3550"/>
                  </a:ext>
                </a:extLst>
              </a:tr>
              <a:tr h="304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03724"/>
                  </a:ext>
                </a:extLst>
              </a:tr>
              <a:tr h="304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51404"/>
                  </a:ext>
                </a:extLst>
              </a:tr>
              <a:tr h="304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2159"/>
                  </a:ext>
                </a:extLst>
              </a:tr>
              <a:tr h="304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Penalties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69587"/>
                  </a:ext>
                </a:extLst>
              </a:tr>
              <a:tr h="304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77926"/>
                  </a:ext>
                </a:extLst>
              </a:tr>
              <a:tr h="304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71225"/>
                  </a:ext>
                </a:extLst>
              </a:tr>
              <a:tr h="304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35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0129E901-6392-CCA2-04FD-567848BA33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720752"/>
              </p:ext>
            </p:extLst>
          </p:nvPr>
        </p:nvGraphicFramePr>
        <p:xfrm>
          <a:off x="118431" y="2317712"/>
          <a:ext cx="174254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544">
                  <a:extLst>
                    <a:ext uri="{9D8B030D-6E8A-4147-A177-3AD203B41FA5}">
                      <a16:colId xmlns:a16="http://schemas.microsoft.com/office/drawing/2014/main" val="3258795654"/>
                    </a:ext>
                  </a:extLst>
                </a:gridCol>
              </a:tblGrid>
              <a:tr h="401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player_player_ratings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07620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3550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03724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51404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FotMob Rating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2159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Player of the Match Awards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69587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77926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71225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358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F1771E7B-297A-2D00-94A8-3837A2D36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1592892"/>
              </p:ext>
            </p:extLst>
          </p:nvPr>
        </p:nvGraphicFramePr>
        <p:xfrm>
          <a:off x="6315419" y="2317712"/>
          <a:ext cx="173251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519">
                  <a:extLst>
                    <a:ext uri="{9D8B030D-6E8A-4147-A177-3AD203B41FA5}">
                      <a16:colId xmlns:a16="http://schemas.microsoft.com/office/drawing/2014/main" val="3258795654"/>
                    </a:ext>
                  </a:extLst>
                </a:gridCol>
              </a:tblGrid>
              <a:tr h="401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pl_table-2023_24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07620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Idx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3550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Name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03724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Played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51404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Wins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2159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Draws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69587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Losses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77926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Scores Str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71225"/>
                  </a:ext>
                </a:extLst>
              </a:tr>
              <a:tr h="180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GoalConDiff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358"/>
                  </a:ext>
                </a:extLst>
              </a:tr>
              <a:tr h="1804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/>
                        <a:t>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4611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E7BBF7EB-CCCE-F5F1-82B8-23A419B07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898279"/>
              </p:ext>
            </p:extLst>
          </p:nvPr>
        </p:nvGraphicFramePr>
        <p:xfrm>
          <a:off x="8371902" y="2317712"/>
          <a:ext cx="173251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519">
                  <a:extLst>
                    <a:ext uri="{9D8B030D-6E8A-4147-A177-3AD203B41FA5}">
                      <a16:colId xmlns:a16="http://schemas.microsoft.com/office/drawing/2014/main" val="3258795654"/>
                    </a:ext>
                  </a:extLst>
                </a:gridCol>
              </a:tblGrid>
              <a:tr h="401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player_big_chances_missed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07620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3550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03724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51404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Big Chances Misses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2159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Short Conversion Rate (%)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69587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77926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71225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35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84109CF9-EAEB-51E6-30D2-7EDBD164C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075994"/>
              </p:ext>
            </p:extLst>
          </p:nvPr>
        </p:nvGraphicFramePr>
        <p:xfrm>
          <a:off x="4240577" y="2317711"/>
          <a:ext cx="174254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545">
                  <a:extLst>
                    <a:ext uri="{9D8B030D-6E8A-4147-A177-3AD203B41FA5}">
                      <a16:colId xmlns:a16="http://schemas.microsoft.com/office/drawing/2014/main" val="3258795654"/>
                    </a:ext>
                  </a:extLst>
                </a:gridCol>
              </a:tblGrid>
              <a:tr h="631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player_expected_goals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07620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3550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03724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51404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Expected Goals (xG)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2159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Actual Goals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69587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077926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71225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35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87A1D876-E7B3-553D-E077-B2E80AD57E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152272"/>
              </p:ext>
            </p:extLst>
          </p:nvPr>
        </p:nvGraphicFramePr>
        <p:xfrm>
          <a:off x="10428383" y="2317712"/>
          <a:ext cx="1722493" cy="273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93">
                  <a:extLst>
                    <a:ext uri="{9D8B030D-6E8A-4147-A177-3AD203B41FA5}">
                      <a16:colId xmlns:a16="http://schemas.microsoft.com/office/drawing/2014/main" val="3258795654"/>
                    </a:ext>
                  </a:extLst>
                </a:gridCol>
              </a:tblGrid>
              <a:tr h="9023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possession_percentage_team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07620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43550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51404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Possession (%)</a:t>
                      </a:r>
                      <a:endParaRPr lang="ko-KR" alt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2159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71225"/>
                  </a:ext>
                </a:extLst>
              </a:tr>
              <a:tr h="312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358"/>
                  </a:ext>
                </a:extLst>
              </a:tr>
            </a:tbl>
          </a:graphicData>
        </a:graphic>
      </p:graphicFrame>
      <p:pic>
        <p:nvPicPr>
          <p:cNvPr id="4" name="Picture 3" descr="프리미어리그 - 위키백과, 우리 모두의 백과사전">
            <a:extLst>
              <a:ext uri="{FF2B5EF4-FFF2-40B4-BE49-F238E27FC236}">
                <a16:creationId xmlns:a16="http://schemas.microsoft.com/office/drawing/2014/main" id="{B51A85FE-1234-31E1-5DC3-3B9960408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1276"/>
          <a:stretch>
            <a:fillRect/>
          </a:stretch>
        </p:blipFill>
        <p:spPr bwMode="auto">
          <a:xfrm>
            <a:off x="8719400" y="226363"/>
            <a:ext cx="3061120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10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D4971-EB2B-5D91-94C8-628172AAB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2A9D-0926-D0E3-1085-97CF1D58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" y="-33261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3. </a:t>
            </a:r>
            <a:r>
              <a:rPr lang="ko-KR" altLang="en-US" sz="4000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Relational</a:t>
            </a:r>
            <a:r>
              <a:rPr lang="ko-KR" altLang="en-US" sz="4000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sz="4000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Database</a:t>
            </a:r>
            <a:r>
              <a:rPr lang="ko-KR" altLang="en-US" sz="4000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sz="4000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Design</a:t>
            </a:r>
            <a:endParaRPr lang="ko-KR" altLang="en-US" sz="400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65B838-1B90-98D1-9B6A-7C6669CF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88" y="650491"/>
            <a:ext cx="4906178" cy="495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Part1 </a:t>
            </a:r>
            <a:r>
              <a:rPr lang="ko-KR" altLang="en-US" sz="2400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Relational</a:t>
            </a:r>
            <a:r>
              <a:rPr lang="ko-KR" altLang="en-US" sz="2400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sz="2400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Schemas</a:t>
            </a:r>
            <a:endParaRPr lang="ko-KR" altLang="en-US" sz="2400">
              <a:latin typeface="ADLaM Display" panose="02010000000000000000" pitchFamily="2" charset="0"/>
              <a:ea typeface="맑은 고딕"/>
              <a:cs typeface="ADLaM Display" panose="02010000000000000000" pitchFamily="2" charset="0"/>
            </a:endParaRPr>
          </a:p>
        </p:txBody>
      </p:sp>
      <p:pic>
        <p:nvPicPr>
          <p:cNvPr id="4" name="그림 3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2E544AF-ED1B-FD84-7F81-EC2E3F45DF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27" t="6827" r="4094" b="6426"/>
          <a:stretch>
            <a:fillRect/>
          </a:stretch>
        </p:blipFill>
        <p:spPr>
          <a:xfrm>
            <a:off x="1697515" y="991517"/>
            <a:ext cx="8800340" cy="58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1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79649A-5B71-4E30-F479-CDE2A4125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06" y="1764665"/>
            <a:ext cx="3444066" cy="41843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156E43-03AB-AF39-404E-217FC7BEB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524" y="1764665"/>
            <a:ext cx="3581271" cy="43513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FDFFB3-D926-EE3A-2535-C386A3A59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23" y="1764665"/>
            <a:ext cx="3114571" cy="423644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6F8A52A-C977-B16E-52C7-FF2B4C85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7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chemeClr val="dk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rchivo Black"/>
              </a:rPr>
              <a:t>3.</a:t>
            </a:r>
            <a:r>
              <a:rPr lang="ko-KR" altLang="en-US" sz="4000">
                <a:solidFill>
                  <a:schemeClr val="dk1"/>
                </a:solidFill>
                <a:latin typeface="ADLaM Display" panose="02010000000000000000" pitchFamily="2" charset="0"/>
                <a:ea typeface="Malgun Gothic"/>
                <a:cs typeface="ADLaM Display" panose="02010000000000000000" pitchFamily="2" charset="0"/>
                <a:sym typeface="Archivo Black"/>
              </a:rPr>
              <a:t> </a:t>
            </a:r>
            <a:r>
              <a:rPr lang="en-US" altLang="ko-KR" sz="4000">
                <a:solidFill>
                  <a:schemeClr val="dk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rchivo Black"/>
              </a:rPr>
              <a:t>Relational</a:t>
            </a:r>
            <a:r>
              <a:rPr lang="ko-KR" altLang="en-US" sz="4000">
                <a:solidFill>
                  <a:schemeClr val="dk1"/>
                </a:solidFill>
                <a:latin typeface="ADLaM Display" panose="02010000000000000000" pitchFamily="2" charset="0"/>
                <a:ea typeface="Malgun Gothic"/>
                <a:cs typeface="ADLaM Display" panose="02010000000000000000" pitchFamily="2" charset="0"/>
                <a:sym typeface="Archivo Black"/>
              </a:rPr>
              <a:t> </a:t>
            </a:r>
            <a:r>
              <a:rPr lang="en-US" altLang="ko-KR" sz="4000">
                <a:solidFill>
                  <a:schemeClr val="dk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rchivo Black"/>
              </a:rPr>
              <a:t>Database</a:t>
            </a:r>
            <a:r>
              <a:rPr lang="ko-KR" altLang="en-US" sz="4000">
                <a:solidFill>
                  <a:schemeClr val="dk1"/>
                </a:solidFill>
                <a:latin typeface="ADLaM Display" panose="02010000000000000000" pitchFamily="2" charset="0"/>
                <a:ea typeface="Malgun Gothic"/>
                <a:cs typeface="ADLaM Display" panose="02010000000000000000" pitchFamily="2" charset="0"/>
                <a:sym typeface="Archivo Black"/>
              </a:rPr>
              <a:t> </a:t>
            </a:r>
            <a:r>
              <a:rPr lang="en-US" altLang="ko-KR" sz="4000">
                <a:solidFill>
                  <a:schemeClr val="dk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rchivo Black"/>
              </a:rPr>
              <a:t>Design</a:t>
            </a:r>
            <a:endParaRPr lang="ko-KR" altLang="en-US" sz="4000">
              <a:solidFill>
                <a:schemeClr val="dk1"/>
              </a:solidFill>
              <a:latin typeface="ADLaM Display" panose="02010000000000000000" pitchFamily="2" charset="0"/>
              <a:ea typeface="Malgun Gothic"/>
              <a:cs typeface="ADLaM Display" panose="02010000000000000000" pitchFamily="2" charset="0"/>
              <a:sym typeface="Archivo Black"/>
            </a:endParaRPr>
          </a:p>
        </p:txBody>
      </p:sp>
      <p:pic>
        <p:nvPicPr>
          <p:cNvPr id="16" name="Picture 15" descr="프리미어리그 - 위키백과, 우리 모두의 백과사전">
            <a:extLst>
              <a:ext uri="{FF2B5EF4-FFF2-40B4-BE49-F238E27FC236}">
                <a16:creationId xmlns:a16="http://schemas.microsoft.com/office/drawing/2014/main" id="{C834D676-2F30-14CA-2F21-976354C0C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1276"/>
          <a:stretch>
            <a:fillRect/>
          </a:stretch>
        </p:blipFill>
        <p:spPr bwMode="auto">
          <a:xfrm>
            <a:off x="8719400" y="226363"/>
            <a:ext cx="3061120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7B40B5-BD5B-A4D5-5E46-5BC822A2F905}"/>
              </a:ext>
            </a:extLst>
          </p:cNvPr>
          <p:cNvSpPr txBox="1"/>
          <p:nvPr/>
        </p:nvSpPr>
        <p:spPr>
          <a:xfrm>
            <a:off x="345440" y="1117600"/>
            <a:ext cx="451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Part</a:t>
            </a:r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2 Actual Tables</a:t>
            </a:r>
            <a:endParaRPr lang="ko-KR" altLang="en-US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8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3CCAE-CF01-3310-7665-9E8C2846C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7A3-0264-B001-D915-01E4F5D0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>
                <a:solidFill>
                  <a:schemeClr val="dk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rchivo Black"/>
              </a:rPr>
              <a:t>3.</a:t>
            </a:r>
            <a:r>
              <a:rPr lang="ko-KR" altLang="en-US" sz="4000">
                <a:solidFill>
                  <a:schemeClr val="dk1"/>
                </a:solidFill>
                <a:latin typeface="ADLaM Display" panose="02010000000000000000" pitchFamily="2" charset="0"/>
                <a:ea typeface="Malgun Gothic"/>
                <a:cs typeface="ADLaM Display" panose="02010000000000000000" pitchFamily="2" charset="0"/>
                <a:sym typeface="Archivo Black"/>
              </a:rPr>
              <a:t> </a:t>
            </a:r>
            <a:r>
              <a:rPr lang="en-US" altLang="ko-KR" sz="4000">
                <a:solidFill>
                  <a:schemeClr val="dk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rchivo Black"/>
              </a:rPr>
              <a:t>Relational</a:t>
            </a:r>
            <a:r>
              <a:rPr lang="ko-KR" altLang="en-US" sz="4000">
                <a:solidFill>
                  <a:schemeClr val="dk1"/>
                </a:solidFill>
                <a:latin typeface="ADLaM Display" panose="02010000000000000000" pitchFamily="2" charset="0"/>
                <a:ea typeface="Malgun Gothic"/>
                <a:cs typeface="ADLaM Display" panose="02010000000000000000" pitchFamily="2" charset="0"/>
                <a:sym typeface="Archivo Black"/>
              </a:rPr>
              <a:t> </a:t>
            </a:r>
            <a:r>
              <a:rPr lang="en-US" altLang="ko-KR" sz="4000">
                <a:solidFill>
                  <a:schemeClr val="dk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rchivo Black"/>
              </a:rPr>
              <a:t>Database</a:t>
            </a:r>
            <a:r>
              <a:rPr lang="ko-KR" altLang="en-US" sz="4000">
                <a:solidFill>
                  <a:schemeClr val="dk1"/>
                </a:solidFill>
                <a:latin typeface="ADLaM Display" panose="02010000000000000000" pitchFamily="2" charset="0"/>
                <a:ea typeface="Malgun Gothic"/>
                <a:cs typeface="ADLaM Display" panose="02010000000000000000" pitchFamily="2" charset="0"/>
                <a:sym typeface="Archivo Black"/>
              </a:rPr>
              <a:t> </a:t>
            </a:r>
            <a:r>
              <a:rPr lang="en-US" altLang="ko-KR" sz="4000">
                <a:solidFill>
                  <a:schemeClr val="dk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Archivo Black"/>
              </a:rPr>
              <a:t>Design</a:t>
            </a:r>
            <a:endParaRPr lang="ko-KR" altLang="en-US" sz="4000">
              <a:solidFill>
                <a:schemeClr val="dk1"/>
              </a:solidFill>
              <a:latin typeface="ADLaM Display" panose="02010000000000000000" pitchFamily="2" charset="0"/>
              <a:ea typeface="Malgun Gothic"/>
              <a:cs typeface="ADLaM Display" panose="02010000000000000000" pitchFamily="2" charset="0"/>
              <a:sym typeface="Archivo Black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E33F31-FA9B-9401-4345-AC01DEA4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37"/>
            <a:ext cx="4906178" cy="49543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Part</a:t>
            </a:r>
            <a:r>
              <a:rPr lang="en-US" alt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3: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Foreign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Key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Relationships</a:t>
            </a:r>
            <a:endParaRPr lang="ko-KR" altLang="en-US">
              <a:latin typeface="ADLaM Display" panose="02010000000000000000" pitchFamily="2" charset="0"/>
              <a:ea typeface="맑은 고딕"/>
              <a:cs typeface="ADLaM Display" panose="02010000000000000000" pitchFamily="2" charset="0"/>
            </a:endParaRPr>
          </a:p>
        </p:txBody>
      </p:sp>
      <p:pic>
        <p:nvPicPr>
          <p:cNvPr id="3" name="Picture 2" descr="프리미어리그 - 위키백과, 우리 모두의 백과사전">
            <a:extLst>
              <a:ext uri="{FF2B5EF4-FFF2-40B4-BE49-F238E27FC236}">
                <a16:creationId xmlns:a16="http://schemas.microsoft.com/office/drawing/2014/main" id="{B7F209ED-8D5C-DFF9-5C10-42784BED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1276"/>
          <a:stretch>
            <a:fillRect/>
          </a:stretch>
        </p:blipFill>
        <p:spPr bwMode="auto">
          <a:xfrm>
            <a:off x="8719400" y="226363"/>
            <a:ext cx="3061120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7CCFAB-7D2D-26C7-CE26-328E4F0DF459}"/>
              </a:ext>
            </a:extLst>
          </p:cNvPr>
          <p:cNvSpPr txBox="1"/>
          <p:nvPr/>
        </p:nvSpPr>
        <p:spPr>
          <a:xfrm>
            <a:off x="729567" y="2452320"/>
            <a:ext cx="860874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player_top_scores</a:t>
            </a:r>
            <a:r>
              <a:rPr lang="en-US" altLang="ko-KR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Team</a:t>
            </a:r>
            <a:r>
              <a:rPr lang="ko-KR" b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→ pl_table_2023_24</a:t>
            </a:r>
            <a:r>
              <a:rPr lang="en-US" altLang="ko-KR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Name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:</a:t>
            </a:r>
            <a:b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</a:b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Links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each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top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scorer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to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the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team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they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belong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to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.</a:t>
            </a:r>
            <a:endParaRPr lang="ko-K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player_player_ratings</a:t>
            </a:r>
            <a:r>
              <a:rPr lang="en-US" altLang="ko-KR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Team</a:t>
            </a:r>
            <a:r>
              <a:rPr lang="ko-KR" b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→ pl_table_2023_24</a:t>
            </a:r>
            <a:r>
              <a:rPr lang="en-US" altLang="ko-KR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Name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:</a:t>
            </a:r>
            <a:b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</a:b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Links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player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ratings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to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their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corresponding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teams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.</a:t>
            </a:r>
            <a:endParaRPr lang="ko-K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player_big_chances_missed</a:t>
            </a:r>
            <a:r>
              <a:rPr lang="en-US" altLang="ko-KR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Team</a:t>
            </a:r>
            <a:r>
              <a:rPr lang="ko-KR" b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→ pl_table_2023_24</a:t>
            </a:r>
            <a:r>
              <a:rPr lang="en-US" altLang="ko-KR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Name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:</a:t>
            </a:r>
            <a:b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</a:b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Connects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missed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chances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data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to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the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associated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teams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.</a:t>
            </a:r>
            <a:endParaRPr lang="ko-K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player_expected_goals</a:t>
            </a:r>
            <a:r>
              <a:rPr lang="en-US" altLang="ko-KR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Team</a:t>
            </a:r>
            <a:r>
              <a:rPr lang="ko-KR" b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→ pl_table_2023_24</a:t>
            </a:r>
            <a:r>
              <a:rPr lang="en-US" altLang="ko-KR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Name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:</a:t>
            </a:r>
            <a:b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</a:b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Associates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expected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goals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statistics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with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team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performance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data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.</a:t>
            </a:r>
            <a:endParaRPr lang="ko-KR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player_expected_goals</a:t>
            </a:r>
            <a:r>
              <a:rPr lang="en-US" altLang="ko-KR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Team</a:t>
            </a:r>
            <a:r>
              <a:rPr lang="ko-KR" b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→ </a:t>
            </a: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possession_percentage_team</a:t>
            </a:r>
            <a:r>
              <a:rPr lang="en-US" altLang="ko-KR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ko-KR" b="1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Team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:</a:t>
            </a:r>
            <a:b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</a:b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Links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expected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goals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to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team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possession</a:t>
            </a:r>
            <a:r>
              <a:rPr lang="ko-KR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</a:t>
            </a:r>
            <a:r>
              <a:rPr lang="ko-KR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statistics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.</a:t>
            </a:r>
            <a:endParaRPr lang="ko-KR"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pPr algn="l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423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8FEF-BC45-6C0D-106E-886C1F0E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 Research (Nested queries, Ordering)</a:t>
            </a:r>
            <a:endParaRPr lang="ko-KR" altLang="en-US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C18-AA35-4EE0-AF36-EB6E3E14B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8" y="1666296"/>
            <a:ext cx="10515600" cy="4703763"/>
          </a:xfrm>
        </p:spPr>
        <p:txBody>
          <a:bodyPr/>
          <a:lstStyle/>
          <a:p>
            <a:r>
              <a:rPr lang="en-US" altLang="ko-KR"/>
              <a:t>Q: Do teams with the top scorers perform better in the league?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9D77-679B-B0E2-D7D9-84B2751B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654" y="2468880"/>
            <a:ext cx="5531081" cy="4232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D3D8A4-715A-A7FE-8574-4A096A10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64" y="2955716"/>
            <a:ext cx="3357776" cy="3504220"/>
          </a:xfrm>
          <a:prstGeom prst="rect">
            <a:avLst/>
          </a:prstGeom>
        </p:spPr>
      </p:pic>
      <p:pic>
        <p:nvPicPr>
          <p:cNvPr id="2052" name="Picture 4" descr="화살표 - 무료 화살개 아이콘">
            <a:extLst>
              <a:ext uri="{FF2B5EF4-FFF2-40B4-BE49-F238E27FC236}">
                <a16:creationId xmlns:a16="http://schemas.microsoft.com/office/drawing/2014/main" id="{7338752C-28B7-FCCA-97DA-A5DED366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4094">
            <a:off x="3205357" y="2798763"/>
            <a:ext cx="1987232" cy="19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8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81CC-EDD4-E782-F1F2-7EB5A642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 Research (WITH Clause)</a:t>
            </a:r>
            <a:endParaRPr lang="ko-KR" altLang="en-US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D80C-135C-AF55-3DDC-918174C0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Q: Which players scored  most efficient at scoring goals beyond expected goals?</a:t>
            </a: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4AAB8-4955-57D6-EBC7-EE7B64F1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3102115"/>
            <a:ext cx="6667216" cy="2399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C6A92F-5EF4-BB38-DAAA-8B392A24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498" y="4445455"/>
            <a:ext cx="6813198" cy="2111560"/>
          </a:xfrm>
          <a:prstGeom prst="rect">
            <a:avLst/>
          </a:prstGeom>
        </p:spPr>
      </p:pic>
      <p:pic>
        <p:nvPicPr>
          <p:cNvPr id="4" name="Picture 4" descr="화살표 - 무료 화살개 아이콘">
            <a:extLst>
              <a:ext uri="{FF2B5EF4-FFF2-40B4-BE49-F238E27FC236}">
                <a16:creationId xmlns:a16="http://schemas.microsoft.com/office/drawing/2014/main" id="{41549F23-EC5C-FE48-C309-CE4C50AB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4094">
            <a:off x="6996482" y="2574724"/>
            <a:ext cx="1987232" cy="19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89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1D7C-575B-71B7-11DD-7131F771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 Research (Aggregate)</a:t>
            </a:r>
            <a:endParaRPr lang="ko-KR" altLang="en-US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6EB3-6E82-5036-4F55-1CF155E0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Q: Do teams with the high player rating tend to rank higher in the league</a:t>
            </a: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A10D2-70B0-6513-DCB3-489E9BCB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2" y="2958892"/>
            <a:ext cx="5039428" cy="2972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CB1D1-19B7-33B2-CFA5-494DD5AE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40" y="2517143"/>
            <a:ext cx="3924920" cy="4080192"/>
          </a:xfrm>
          <a:prstGeom prst="rect">
            <a:avLst/>
          </a:prstGeom>
        </p:spPr>
      </p:pic>
      <p:pic>
        <p:nvPicPr>
          <p:cNvPr id="4" name="Picture 4" descr="화살표 - 무료 화살개 아이콘">
            <a:extLst>
              <a:ext uri="{FF2B5EF4-FFF2-40B4-BE49-F238E27FC236}">
                <a16:creationId xmlns:a16="http://schemas.microsoft.com/office/drawing/2014/main" id="{8CB04D2C-1985-9BD7-F71C-3D88E0E3B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4094">
            <a:off x="4769997" y="3784023"/>
            <a:ext cx="1987232" cy="19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84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5204-2D8A-967A-3797-C528AF89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 Research (HAVING)</a:t>
            </a:r>
            <a:endParaRPr lang="ko-KR" altLang="en-US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875B-FDB3-BF80-48BC-F46035918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Which team missed big chances most?</a:t>
            </a: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1C514-9206-79BE-BD62-FE9E8DCF7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8774"/>
            <a:ext cx="5508880" cy="2455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902B7-5FDA-E3D9-646B-28CB87032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280" y="2375081"/>
            <a:ext cx="3393440" cy="4117794"/>
          </a:xfrm>
          <a:prstGeom prst="rect">
            <a:avLst/>
          </a:prstGeom>
        </p:spPr>
      </p:pic>
      <p:pic>
        <p:nvPicPr>
          <p:cNvPr id="4" name="Picture 4" descr="화살표 - 무료 화살개 아이콘">
            <a:extLst>
              <a:ext uri="{FF2B5EF4-FFF2-40B4-BE49-F238E27FC236}">
                <a16:creationId xmlns:a16="http://schemas.microsoft.com/office/drawing/2014/main" id="{13903BEC-7210-37AD-758E-B92B1325C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4094">
            <a:off x="4546339" y="2041038"/>
            <a:ext cx="1987232" cy="19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2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34B2-2BE4-A330-575E-32915844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ko-KR" sz="4800" b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Content</a:t>
            </a:r>
            <a:endParaRPr lang="ko-KR" altLang="en-US" sz="4800" b="1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2A36D-FD1E-3E93-058A-37A9E8B7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Introduction</a:t>
            </a:r>
          </a:p>
          <a:p>
            <a:pPr marL="0" indent="0">
              <a:buNone/>
            </a:pPr>
            <a:r>
              <a:rPr lang="en-US" altLang="ko-KR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E - R Modeling</a:t>
            </a:r>
          </a:p>
          <a:p>
            <a:pPr marL="0" indent="0">
              <a:buNone/>
            </a:pPr>
            <a:r>
              <a:rPr lang="en-US" altLang="ko-KR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3. Relational Database Design</a:t>
            </a:r>
          </a:p>
          <a:p>
            <a:pPr marL="0" indent="0">
              <a:buNone/>
            </a:pPr>
            <a:r>
              <a:rPr lang="en-US" altLang="ko-KR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SQL Research</a:t>
            </a:r>
          </a:p>
          <a:p>
            <a:pPr marL="0" indent="0">
              <a:buNone/>
            </a:pPr>
            <a:r>
              <a:rPr lang="en-US" altLang="ko-KR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5. Relational Storage and ACID Compliance</a:t>
            </a:r>
          </a:p>
          <a:p>
            <a:pPr marL="0" indent="0">
              <a:buNone/>
            </a:pPr>
            <a:r>
              <a:rPr lang="en-US" altLang="ko-KR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6. Conclusion</a:t>
            </a:r>
            <a:endParaRPr lang="ko-KR" altLang="en-US" sz="200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 descr="프리미어리그 - 위키백과, 우리 모두의 백과사전">
            <a:extLst>
              <a:ext uri="{FF2B5EF4-FFF2-40B4-BE49-F238E27FC236}">
                <a16:creationId xmlns:a16="http://schemas.microsoft.com/office/drawing/2014/main" id="{93A64E46-8395-4BC0-81DD-F9F713D5A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1276"/>
          <a:stretch>
            <a:fillRect/>
          </a:stretch>
        </p:blipFill>
        <p:spPr bwMode="auto">
          <a:xfrm>
            <a:off x="8719400" y="226363"/>
            <a:ext cx="3061120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606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824E-6998-5A9F-95BE-A70F2CC5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9671" cy="1325563"/>
          </a:xfrm>
        </p:spPr>
        <p:txBody>
          <a:bodyPr/>
          <a:lstStyle/>
          <a:p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 Research (</a:t>
            </a:r>
            <a:r>
              <a:rPr lang="en-US" altLang="ko-KR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Aggregate, WITH Clause, Join, Ordering, String operations</a:t>
            </a:r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  <a:endParaRPr lang="ko-KR" altLang="en-US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B8E4B-56FC-450E-F520-37275BD24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Which team would likely to win next season (based on </a:t>
            </a:r>
            <a:r>
              <a:rPr lang="en-US" altLang="ko-KR" err="1"/>
              <a:t>xg</a:t>
            </a:r>
            <a:r>
              <a:rPr lang="en-US" altLang="ko-KR"/>
              <a:t> and possession)</a:t>
            </a:r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E4187-CBD5-DC0A-2A35-42B7B326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24" y="3312160"/>
            <a:ext cx="5654482" cy="2680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628E0-7706-9B19-8B9D-AF2E076D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721" y="3312160"/>
            <a:ext cx="4220164" cy="2619741"/>
          </a:xfrm>
          <a:prstGeom prst="rect">
            <a:avLst/>
          </a:prstGeom>
        </p:spPr>
      </p:pic>
      <p:pic>
        <p:nvPicPr>
          <p:cNvPr id="4" name="Picture 4" descr="화살표 - 무료 화살개 아이콘">
            <a:extLst>
              <a:ext uri="{FF2B5EF4-FFF2-40B4-BE49-F238E27FC236}">
                <a16:creationId xmlns:a16="http://schemas.microsoft.com/office/drawing/2014/main" id="{F0732C9F-91FB-BE60-1870-F8B355E6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14094">
            <a:off x="4963037" y="2183607"/>
            <a:ext cx="1987232" cy="198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51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1884-894E-050B-5916-F97FFF44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Relational Storage</a:t>
            </a:r>
            <a:endParaRPr lang="en-US" altLang="ko-KR" sz="40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076F9-6614-3062-CFED-C11EA19D3359}"/>
              </a:ext>
            </a:extLst>
          </p:cNvPr>
          <p:cNvSpPr txBox="1"/>
          <p:nvPr/>
        </p:nvSpPr>
        <p:spPr>
          <a:xfrm>
            <a:off x="518734" y="2523281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Database contains multiple normalized tables: </a:t>
            </a:r>
            <a:r>
              <a:rPr lang="en-US" altLang="ko-KR" sz="160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player_expected_goals</a:t>
            </a:r>
            <a:r>
              <a:rPr lang="en-US" altLang="ko-KR" sz="1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altLang="ko-KR" sz="160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player_top_scorers</a:t>
            </a:r>
            <a:r>
              <a:rPr lang="en-US" altLang="ko-KR" sz="1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pl_table_2023_24, etc.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Each table holds distinct but related attributes (e.g., Player, Team)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Reduces redundancy and ensures data is organized for meaningful joins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Tables are logically linked via common keys like Team or Player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Enables powerful cross-table analysis (e.g., player stats + team performance)</a:t>
            </a:r>
          </a:p>
        </p:txBody>
      </p:sp>
      <p:pic>
        <p:nvPicPr>
          <p:cNvPr id="10" name="Picture 9" descr="Foosball soccer players">
            <a:extLst>
              <a:ext uri="{FF2B5EF4-FFF2-40B4-BE49-F238E27FC236}">
                <a16:creationId xmlns:a16="http://schemas.microsoft.com/office/drawing/2014/main" id="{836E4A81-F76B-B4DB-C2CE-67574E03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31" r="1729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8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27C9-322C-0EFD-5527-105F250C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0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ACID Compliance</a:t>
            </a:r>
            <a:endParaRPr lang="ko-KR" altLang="en-US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828803-DC1D-8B1B-D458-C8261EF36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527847"/>
              </p:ext>
            </p:extLst>
          </p:nvPr>
        </p:nvGraphicFramePr>
        <p:xfrm>
          <a:off x="206477" y="1825625"/>
          <a:ext cx="11147322" cy="238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661">
                  <a:extLst>
                    <a:ext uri="{9D8B030D-6E8A-4147-A177-3AD203B41FA5}">
                      <a16:colId xmlns:a16="http://schemas.microsoft.com/office/drawing/2014/main" val="2795081688"/>
                    </a:ext>
                  </a:extLst>
                </a:gridCol>
                <a:gridCol w="5573661">
                  <a:extLst>
                    <a:ext uri="{9D8B030D-6E8A-4147-A177-3AD203B41FA5}">
                      <a16:colId xmlns:a16="http://schemas.microsoft.com/office/drawing/2014/main" val="2942354824"/>
                    </a:ext>
                  </a:extLst>
                </a:gridCol>
              </a:tblGrid>
              <a:tr h="435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ACID Principle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How it applied in Project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20914"/>
                  </a:ext>
                </a:extLst>
              </a:tr>
              <a:tr h="435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Atomicity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All inserts or updates are done </a:t>
                      </a:r>
                      <a:r>
                        <a:rPr lang="en-US" altLang="ko-KR" b="1"/>
                        <a:t>one table at a time </a:t>
                      </a:r>
                      <a:r>
                        <a:rPr lang="en-US" altLang="ko-KR"/>
                        <a:t>(e.g., no partial inserts)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550056"/>
                  </a:ext>
                </a:extLst>
              </a:tr>
              <a:tr h="435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Consistency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Only valid teams/players allowed via joins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82268"/>
                  </a:ext>
                </a:extLst>
              </a:tr>
              <a:tr h="435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Isolation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Independent queries don’t interfere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97376"/>
                  </a:ext>
                </a:extLst>
              </a:tr>
              <a:tr h="435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Durability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Saved .</a:t>
                      </a:r>
                      <a:r>
                        <a:rPr lang="en-US" altLang="ko-KR" err="1"/>
                        <a:t>db</a:t>
                      </a:r>
                      <a:r>
                        <a:rPr lang="en-US" altLang="ko-KR"/>
                        <a:t> file persists data safely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230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91762D6-FF1C-C44E-5B23-1FCAC8DE5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45" y="4816562"/>
            <a:ext cx="84837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JOINs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ko-KR" altLang="ko-K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kumimoji="0" lang="ko-KR" altLang="ko-KR" sz="2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CTEs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reliable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analytics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Consistent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Player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ensures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relational</a:t>
            </a:r>
            <a:r>
              <a:rPr kumimoji="0" lang="ko-KR" altLang="ko-K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ko-KR" altLang="ko-KR" sz="2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06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485E-A09D-85CB-40DB-B66312E6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  <a:endParaRPr lang="ko-KR" altLang="en-US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C84B3-3F1F-546A-7CDA-66F04CAA3349}"/>
              </a:ext>
            </a:extLst>
          </p:cNvPr>
          <p:cNvSpPr txBox="1"/>
          <p:nvPr/>
        </p:nvSpPr>
        <p:spPr>
          <a:xfrm>
            <a:off x="7197213" y="5729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2"/>
              </a:rPr>
              <a:t>https://www.premierleague.com/tables</a:t>
            </a:r>
            <a:r>
              <a:rPr lang="ko-KR" altLang="en-US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DF9A8E-93C4-2736-AC85-2AC864D9B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360" y="1825625"/>
            <a:ext cx="6172436" cy="27342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147563-1B4E-7D0B-B595-DEF4D2A12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04" y="2771109"/>
            <a:ext cx="5402553" cy="1788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18785E-DAB7-0049-1E96-FE036A583C7F}"/>
              </a:ext>
            </a:extLst>
          </p:cNvPr>
          <p:cNvSpPr txBox="1"/>
          <p:nvPr/>
        </p:nvSpPr>
        <p:spPr>
          <a:xfrm>
            <a:off x="345440" y="4993656"/>
            <a:ext cx="4439920" cy="920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2FFF6-77C2-DACC-0541-A54A8A6A11A9}"/>
              </a:ext>
            </a:extLst>
          </p:cNvPr>
          <p:cNvSpPr txBox="1"/>
          <p:nvPr/>
        </p:nvSpPr>
        <p:spPr>
          <a:xfrm>
            <a:off x="554868" y="5269206"/>
            <a:ext cx="443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Our prediction worked quite well!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E9476-050C-CF7E-06E8-7012DE44BE48}"/>
              </a:ext>
            </a:extLst>
          </p:cNvPr>
          <p:cNvSpPr txBox="1"/>
          <p:nvPr/>
        </p:nvSpPr>
        <p:spPr>
          <a:xfrm>
            <a:off x="345440" y="1970263"/>
            <a:ext cx="504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Prediction using 2023 – 24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8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F173-151D-81CF-B863-33AE1670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210" y="4492079"/>
            <a:ext cx="4857726" cy="1393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altLang="ko-KR" sz="6000" b="1" kern="1200" dirty="0">
                <a:latin typeface="+mj-lt"/>
                <a:ea typeface="맑은 고딕"/>
                <a:cs typeface="+mj-cs"/>
              </a:rPr>
              <a:t>Thank you !!</a:t>
            </a:r>
            <a:endParaRPr lang="ko-KR" altLang="en-US" sz="6000" b="1">
              <a:ea typeface="맑은 고딕"/>
              <a:cs typeface="Calibri Light"/>
            </a:endParaRPr>
          </a:p>
        </p:txBody>
      </p:sp>
      <p:sp>
        <p:nvSpPr>
          <p:cNvPr id="14479" name="Freeform: Shape 1446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80" name="Freeform: Shape 14470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 descr="유럽파 '골잔치'…클린스만호 英서 '첫승' 이룰까 | 서울경제">
            <a:extLst>
              <a:ext uri="{FF2B5EF4-FFF2-40B4-BE49-F238E27FC236}">
                <a16:creationId xmlns:a16="http://schemas.microsoft.com/office/drawing/2014/main" id="{2707F9AF-9964-922D-67FD-D7A8C961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1191"/>
          <a:stretch>
            <a:fillRect/>
          </a:stretch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4340" name="Picture 4" descr="니콜라 잭슨/클럽 경력 - 나무위키 니콜라 잭슨/클럽 경력">
            <a:extLst>
              <a:ext uri="{FF2B5EF4-FFF2-40B4-BE49-F238E27FC236}">
                <a16:creationId xmlns:a16="http://schemas.microsoft.com/office/drawing/2014/main" id="{3AC08C03-2338-F612-7440-7B9FE5913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9" r="9601" b="1"/>
          <a:stretch>
            <a:fillRect/>
          </a:stretch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81" name="Oval 14472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 descr="벌써 1년' EPL 입성한 미나미노 후계자, 미토마 카오루 &lt; AFC &lt; 국내축구 &lt; 스포츠 &lt; 기사본문 - MHN / 엠에이치앤">
            <a:extLst>
              <a:ext uri="{FF2B5EF4-FFF2-40B4-BE49-F238E27FC236}">
                <a16:creationId xmlns:a16="http://schemas.microsoft.com/office/drawing/2014/main" id="{3BCA23D4-A849-A0FB-B564-E3BE183F07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875" r="17375"/>
          <a:stretch>
            <a:fillRect/>
          </a:stretch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14482" name="Freeform: Shape 14474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그림 6" descr="올리세 유리몸이니 또 왼발이니 호들갑충들 특. - 해외축구 - 에펨코리아">
            <a:extLst>
              <a:ext uri="{FF2B5EF4-FFF2-40B4-BE49-F238E27FC236}">
                <a16:creationId xmlns:a16="http://schemas.microsoft.com/office/drawing/2014/main" id="{D34669B0-5B7E-18EA-B441-15A579D4C4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" b="17297"/>
          <a:stretch>
            <a:fillRect/>
          </a:stretch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14483" name="Freeform: Shape 14476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8" descr="EPL 득점왕 손흥민 “믿을 수 없어… 어릴 적 꿈 이뤘다”">
            <a:extLst>
              <a:ext uri="{FF2B5EF4-FFF2-40B4-BE49-F238E27FC236}">
                <a16:creationId xmlns:a16="http://schemas.microsoft.com/office/drawing/2014/main" id="{61344132-D7BC-570F-0FED-5A0693F0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/>
                    </a14:imgEffect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20" r="23420"/>
          <a:stretch>
            <a:fillRect/>
          </a:stretch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0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7E1B49-36D5-9D51-43CE-E3DA03B270D5}"/>
              </a:ext>
            </a:extLst>
          </p:cNvPr>
          <p:cNvSpPr txBox="1"/>
          <p:nvPr/>
        </p:nvSpPr>
        <p:spPr>
          <a:xfrm>
            <a:off x="412375" y="3266925"/>
            <a:ext cx="10563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our project, we use SQL-based database analysis to explore team and player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goal is to predict next season's potential winners based on statistical patterns from this season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What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makes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a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team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more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likely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to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succeed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?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How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does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individual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performance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relate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to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team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 err="1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results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cs typeface="ADLaM Display" panose="02010000000000000000" pitchFamily="2" charset="0"/>
              </a:rPr>
              <a:t>?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effectLst/>
              <a:latin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ko-KR"/>
          </a:p>
          <a:p>
            <a:endParaRPr lang="en-US" altLang="ko-KR">
              <a:solidFill>
                <a:schemeClr val="bg1"/>
              </a:solidFill>
              <a:highlight>
                <a:srgbClr val="C0C0C0"/>
              </a:highlight>
            </a:endParaRPr>
          </a:p>
          <a:p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50B76-03E2-2D6A-4CAD-4962DC10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6" y="690096"/>
            <a:ext cx="10515600" cy="1325563"/>
          </a:xfrm>
        </p:spPr>
        <p:txBody>
          <a:bodyPr/>
          <a:lstStyle/>
          <a:p>
            <a:pPr marL="914400" indent="-914400">
              <a:buAutoNum type="arabicPeriod"/>
            </a:pPr>
            <a:r>
              <a:rPr lang="en-US" altLang="ko-KR" sz="5400" b="1" dirty="0">
                <a:latin typeface="ADLaM Display"/>
                <a:ea typeface="ADLaM Display"/>
                <a:cs typeface="ADLaM Display"/>
              </a:rPr>
              <a:t>Introduction</a:t>
            </a:r>
            <a:r>
              <a:rPr lang="en-US" altLang="ko-KR" dirty="0">
                <a:highlight>
                  <a:srgbClr val="C0C0C0"/>
                </a:highlight>
                <a:ea typeface="맑은 고딕"/>
              </a:rPr>
              <a:t> </a:t>
            </a:r>
            <a:endParaRPr lang="ko-KR" altLang="en-US" dirty="0">
              <a:highlight>
                <a:srgbClr val="C0C0C0"/>
              </a:highlight>
              <a:ea typeface="맑은 고딕"/>
              <a:cs typeface="Calibri Light" panose="020F03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64C8B-BAE1-C184-9244-AB06DFFD8FDA}"/>
              </a:ext>
            </a:extLst>
          </p:cNvPr>
          <p:cNvSpPr txBox="1"/>
          <p:nvPr/>
        </p:nvSpPr>
        <p:spPr>
          <a:xfrm>
            <a:off x="294640" y="2235200"/>
            <a:ext cx="1011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The English Premier League is one of the most competitive football leagues in the world.</a:t>
            </a:r>
          </a:p>
          <a:p>
            <a:r>
              <a:rPr lang="en-US" altLang="ko-KR">
                <a:solidFill>
                  <a:schemeClr val="bg1"/>
                </a:solidFill>
              </a:rPr>
              <a:t>Each season, teams battle for the league title, champions league spot or to avoid relegation. 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Picture 4" descr="프리미어리그 - 위키백과, 우리 모두의 백과사전">
            <a:extLst>
              <a:ext uri="{FF2B5EF4-FFF2-40B4-BE49-F238E27FC236}">
                <a16:creationId xmlns:a16="http://schemas.microsoft.com/office/drawing/2014/main" id="{234494D8-B710-5B5C-1A89-42B286627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1276"/>
          <a:stretch>
            <a:fillRect/>
          </a:stretch>
        </p:blipFill>
        <p:spPr bwMode="auto">
          <a:xfrm>
            <a:off x="8719400" y="226363"/>
            <a:ext cx="3061120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7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0877-AE30-3B4E-DB10-64AF2DBD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84047"/>
            <a:ext cx="4495999" cy="2658201"/>
          </a:xfrm>
        </p:spPr>
        <p:txBody>
          <a:bodyPr anchor="ctr">
            <a:normAutofit/>
          </a:bodyPr>
          <a:lstStyle/>
          <a:p>
            <a:pPr marL="914400" indent="-914400">
              <a:buAutoNum type="arabicPeriod"/>
            </a:pPr>
            <a:r>
              <a:rPr lang="en-US" altLang="ko-KR" sz="4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</a:t>
            </a:r>
            <a:br>
              <a:rPr lang="en-US" altLang="ko-KR" sz="4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altLang="ko-KR" sz="4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 Data Preview </a:t>
            </a:r>
            <a:endParaRPr lang="ko-KR" sz="4000">
              <a:latin typeface="ADLaM Display" panose="02010000000000000000" pitchFamily="2" charset="0"/>
              <a:ea typeface="Malgun Gothic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F397-F2B4-D32D-C40F-2984A1BC5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93" y="3039551"/>
            <a:ext cx="4997114" cy="30091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ko-KR" altLang="en-US" sz="2000">
                <a:ea typeface="맑은 고딕"/>
              </a:rPr>
              <a:t>- </a:t>
            </a:r>
            <a:r>
              <a:rPr lang="ko-KR" altLang="en-US" sz="2000" err="1">
                <a:ea typeface="맑은 고딕"/>
              </a:rPr>
              <a:t>player_top_scores</a:t>
            </a:r>
            <a:endParaRPr lang="ko-KR" altLang="en-US" sz="2000">
              <a:ea typeface="맑은 고딕"/>
            </a:endParaRPr>
          </a:p>
          <a:p>
            <a:pPr marL="0" indent="0">
              <a:buNone/>
            </a:pPr>
            <a:r>
              <a:rPr lang="ko-KR" sz="2000">
                <a:ea typeface="맑은 고딕"/>
              </a:rPr>
              <a:t>-</a:t>
            </a:r>
            <a:r>
              <a:rPr lang="ko-KR" altLang="en-US" sz="2000">
                <a:ea typeface="맑은 고딕"/>
              </a:rPr>
              <a:t> </a:t>
            </a:r>
            <a:r>
              <a:rPr lang="ko-KR" altLang="en-US" sz="2000" err="1">
                <a:ea typeface="맑은 고딕"/>
              </a:rPr>
              <a:t>player_player_ratings</a:t>
            </a:r>
            <a:endParaRPr lang="ko-KR" altLang="en-US" sz="2000">
              <a:ea typeface="맑은 고딕"/>
            </a:endParaRPr>
          </a:p>
          <a:p>
            <a:pPr marL="0" indent="0">
              <a:buNone/>
            </a:pPr>
            <a:r>
              <a:rPr lang="ko-KR" altLang="en-US" sz="2000">
                <a:ea typeface="맑은 고딕"/>
              </a:rPr>
              <a:t>- pl_table_2023_24</a:t>
            </a:r>
          </a:p>
          <a:p>
            <a:pPr marL="0" indent="0">
              <a:buNone/>
            </a:pPr>
            <a:r>
              <a:rPr lang="ko-KR" altLang="en-US" sz="2000">
                <a:ea typeface="맑은 고딕"/>
              </a:rPr>
              <a:t>- </a:t>
            </a:r>
            <a:r>
              <a:rPr lang="ko-KR" altLang="en-US" sz="2000" err="1">
                <a:ea typeface="맑은 고딕"/>
              </a:rPr>
              <a:t>player_big_chances_missed</a:t>
            </a:r>
            <a:endParaRPr lang="ko-KR" altLang="en-US" sz="2000">
              <a:ea typeface="맑은 고딕"/>
            </a:endParaRPr>
          </a:p>
          <a:p>
            <a:pPr marL="0" indent="0">
              <a:buNone/>
            </a:pPr>
            <a:r>
              <a:rPr lang="ko-KR" altLang="en-US" sz="2000">
                <a:ea typeface="맑은 고딕"/>
              </a:rPr>
              <a:t>- </a:t>
            </a:r>
            <a:r>
              <a:rPr lang="ko-KR" altLang="en-US" sz="2000" err="1">
                <a:ea typeface="맑은 고딕"/>
              </a:rPr>
              <a:t>player_expected_goals</a:t>
            </a:r>
            <a:endParaRPr lang="ko-KR" altLang="en-US" sz="2000">
              <a:ea typeface="맑은 고딕"/>
            </a:endParaRPr>
          </a:p>
          <a:p>
            <a:pPr marL="0" indent="0">
              <a:buNone/>
            </a:pPr>
            <a:r>
              <a:rPr lang="ko-KR" altLang="en-US" sz="2000">
                <a:ea typeface="맑은 고딕"/>
              </a:rPr>
              <a:t>- </a:t>
            </a:r>
            <a:r>
              <a:rPr lang="ko-KR" altLang="en-US" sz="2000" err="1">
                <a:ea typeface="맑은 고딕"/>
              </a:rPr>
              <a:t>possession_percentage_team</a:t>
            </a:r>
            <a:endParaRPr lang="ko-KR" altLang="en-US" sz="2000">
              <a:ea typeface="맑은 고딕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736E9-794F-C202-F13F-619918B6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31" y="2780760"/>
            <a:ext cx="4789806" cy="168611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848C25-47A0-AD0B-48D7-78715A0A9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155" y="4475648"/>
            <a:ext cx="5109485" cy="2023305"/>
          </a:xfrm>
          <a:prstGeom prst="rect">
            <a:avLst/>
          </a:prstGeom>
          <a:effectLst/>
        </p:spPr>
      </p:pic>
      <p:pic>
        <p:nvPicPr>
          <p:cNvPr id="8" name="Picture 7" descr="프리미어리그 - 위키백과, 우리 모두의 백과사전">
            <a:extLst>
              <a:ext uri="{FF2B5EF4-FFF2-40B4-BE49-F238E27FC236}">
                <a16:creationId xmlns:a16="http://schemas.microsoft.com/office/drawing/2014/main" id="{714D5AB8-B87F-0494-50DE-CAABB96C0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1276"/>
          <a:stretch>
            <a:fillRect/>
          </a:stretch>
        </p:blipFill>
        <p:spPr bwMode="auto">
          <a:xfrm>
            <a:off x="8719400" y="226363"/>
            <a:ext cx="3061120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84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C373-3198-B27E-BD27-BAAFB644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32" y="137127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400" b="1" kern="12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E-R modeling</a:t>
            </a:r>
          </a:p>
        </p:txBody>
      </p:sp>
      <p:pic>
        <p:nvPicPr>
          <p:cNvPr id="7" name="Content Placeholder 6" descr="텍스트, 스크린샷, 원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7915427-3634-D785-5DAB-E015D56E3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059" y="2698739"/>
            <a:ext cx="8213890" cy="3930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6A613-B6AB-D8E7-3A37-E338DBF108E0}"/>
              </a:ext>
            </a:extLst>
          </p:cNvPr>
          <p:cNvSpPr txBox="1"/>
          <p:nvPr/>
        </p:nvSpPr>
        <p:spPr>
          <a:xfrm>
            <a:off x="251010" y="1217513"/>
            <a:ext cx="4443154" cy="34928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Part 1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Entity-Relationship model Summary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6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Six Entities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player_top_socres</a:t>
            </a:r>
            <a:endParaRPr lang="en-US" altLang="ko-KR" sz="16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Player_player_ratings</a:t>
            </a:r>
            <a:endParaRPr lang="en-US" altLang="ko-KR" sz="16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pl_table_2023_24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Player_big_chances_missed</a:t>
            </a:r>
            <a:endParaRPr lang="en-US" altLang="ko-KR" sz="16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Player_expected_goals</a:t>
            </a:r>
            <a:endParaRPr lang="en-US" altLang="ko-KR" sz="16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Possession_percentage_team</a:t>
            </a:r>
            <a:endParaRPr lang="en-US" altLang="ko-KR" sz="16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" name="Picture 2" descr="프리미어리그 - 위키백과, 우리 모두의 백과사전">
            <a:extLst>
              <a:ext uri="{FF2B5EF4-FFF2-40B4-BE49-F238E27FC236}">
                <a16:creationId xmlns:a16="http://schemas.microsoft.com/office/drawing/2014/main" id="{C61CEC2C-17BE-4E8A-006B-AC3F6204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1276"/>
          <a:stretch>
            <a:fillRect/>
          </a:stretch>
        </p:blipFill>
        <p:spPr bwMode="auto">
          <a:xfrm>
            <a:off x="8719400" y="226363"/>
            <a:ext cx="3061120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29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BFF5-92CD-EB94-15F7-01F3B217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7535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400" b="1" kern="12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E-R modeling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4E4657-2035-39E9-9F20-93C8F91220AF}"/>
              </a:ext>
            </a:extLst>
          </p:cNvPr>
          <p:cNvSpPr txBox="1">
            <a:spLocks/>
          </p:cNvSpPr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2400" kern="12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Part2 Cardinality Summary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66720A3-1D45-7D28-A622-3EAD3A9F7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72439"/>
              </p:ext>
            </p:extLst>
          </p:nvPr>
        </p:nvGraphicFramePr>
        <p:xfrm>
          <a:off x="718652" y="2633472"/>
          <a:ext cx="10751648" cy="358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785">
                  <a:extLst>
                    <a:ext uri="{9D8B030D-6E8A-4147-A177-3AD203B41FA5}">
                      <a16:colId xmlns:a16="http://schemas.microsoft.com/office/drawing/2014/main" val="1408763837"/>
                    </a:ext>
                  </a:extLst>
                </a:gridCol>
                <a:gridCol w="3114116">
                  <a:extLst>
                    <a:ext uri="{9D8B030D-6E8A-4147-A177-3AD203B41FA5}">
                      <a16:colId xmlns:a16="http://schemas.microsoft.com/office/drawing/2014/main" val="4145901680"/>
                    </a:ext>
                  </a:extLst>
                </a:gridCol>
                <a:gridCol w="2162966">
                  <a:extLst>
                    <a:ext uri="{9D8B030D-6E8A-4147-A177-3AD203B41FA5}">
                      <a16:colId xmlns:a16="http://schemas.microsoft.com/office/drawing/2014/main" val="2123552133"/>
                    </a:ext>
                  </a:extLst>
                </a:gridCol>
                <a:gridCol w="4772781">
                  <a:extLst>
                    <a:ext uri="{9D8B030D-6E8A-4147-A177-3AD203B41FA5}">
                      <a16:colId xmlns:a16="http://schemas.microsoft.com/office/drawing/2014/main" val="1458634052"/>
                    </a:ext>
                  </a:extLst>
                </a:gridCol>
              </a:tblGrid>
              <a:tr h="381159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700" err="1">
                          <a:solidFill>
                            <a:schemeClr val="bg1"/>
                          </a:solidFill>
                        </a:rPr>
                        <a:t>Relationship</a:t>
                      </a:r>
                      <a:endParaRPr lang="ko-KR" altLang="en-US" sz="1700">
                        <a:solidFill>
                          <a:schemeClr val="bg1"/>
                        </a:solidFill>
                      </a:endParaRPr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err="1">
                          <a:solidFill>
                            <a:schemeClr val="bg1"/>
                          </a:solidFill>
                        </a:rPr>
                        <a:t>Cardinality</a:t>
                      </a:r>
                      <a:endParaRPr lang="ko-KR" altLang="en-US" sz="1700">
                        <a:solidFill>
                          <a:schemeClr val="bg1"/>
                        </a:solidFill>
                      </a:endParaRPr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err="1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ko-KR" altLang="en-US" sz="1700">
                        <a:solidFill>
                          <a:schemeClr val="bg1"/>
                        </a:solidFill>
                      </a:endParaRPr>
                    </a:p>
                  </a:txBody>
                  <a:tcPr marL="86627" marR="86627" marT="43313" marB="43313"/>
                </a:tc>
                <a:extLst>
                  <a:ext uri="{0D108BD9-81ED-4DB2-BD59-A6C34878D82A}">
                    <a16:rowId xmlns:a16="http://schemas.microsoft.com/office/drawing/2014/main" val="1177233471"/>
                  </a:ext>
                </a:extLst>
              </a:tr>
              <a:tr h="6410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1</a:t>
                      </a:r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700" b="0" u="none" strike="noStrike" baseline="0" noProof="0" err="1">
                          <a:solidFill>
                            <a:srgbClr val="000000"/>
                          </a:solidFill>
                        </a:rPr>
                        <a:t>player_top_scores</a:t>
                      </a:r>
                      <a:r>
                        <a:rPr lang="en-US" altLang="ko-KR" sz="1700" b="0" u="none" strike="noStrike" baseline="0" noProof="0">
                          <a:solidFill>
                            <a:srgbClr val="000000"/>
                          </a:solidFill>
                        </a:rPr>
                        <a:t> - </a:t>
                      </a:r>
                      <a:r>
                        <a:rPr lang="en-US" altLang="ko-KR" sz="1700" b="0" u="none" strike="noStrike" noProof="0">
                          <a:solidFill>
                            <a:srgbClr val="000000"/>
                          </a:solidFill>
                        </a:rPr>
                        <a:t>pl_table_2023_24</a:t>
                      </a:r>
                      <a:endParaRPr lang="en-US" altLang="ko-KR" sz="17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solidFill>
                            <a:schemeClr val="tx1"/>
                          </a:solidFill>
                        </a:rPr>
                        <a:t>One to Many (1:N)</a:t>
                      </a:r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700" b="0" u="none" strike="noStrike" baseline="0" noProof="0">
                          <a:solidFill>
                            <a:srgbClr val="000000"/>
                          </a:solidFill>
                        </a:rPr>
                        <a:t>Team as a Foreign Key (FK) in the player_top_scores table</a:t>
                      </a:r>
                      <a:endParaRPr lang="ko-KR" sz="1700"/>
                    </a:p>
                  </a:txBody>
                  <a:tcPr marL="86627" marR="86627" marT="43313" marB="43313"/>
                </a:tc>
                <a:extLst>
                  <a:ext uri="{0D108BD9-81ED-4DB2-BD59-A6C34878D82A}">
                    <a16:rowId xmlns:a16="http://schemas.microsoft.com/office/drawing/2014/main" val="58092470"/>
                  </a:ext>
                </a:extLst>
              </a:tr>
              <a:tr h="6410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2</a:t>
                      </a:r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700" b="0" u="none" strike="noStrike" noProof="0">
                          <a:solidFill>
                            <a:srgbClr val="000000"/>
                          </a:solidFill>
                        </a:rPr>
                        <a:t>player_player_ratings - pl_table_2023_24</a:t>
                      </a:r>
                      <a:endParaRPr lang="ko-KR" sz="1700"/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700" b="0" u="none" strike="noStrike" noProof="0">
                          <a:solidFill>
                            <a:schemeClr val="tx1"/>
                          </a:solidFill>
                        </a:rPr>
                        <a:t>One to Many (1:N)</a:t>
                      </a:r>
                      <a:endParaRPr lang="ko-KR" sz="1700" b="0" i="0" u="none" strike="noStrike" noProof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700" b="0" u="none" strike="noStrike" baseline="0" noProof="0">
                          <a:solidFill>
                            <a:srgbClr val="000000"/>
                          </a:solidFill>
                        </a:rPr>
                        <a:t>Team as a Foreign Key (FK) in the player_player_ratings table</a:t>
                      </a:r>
                      <a:endParaRPr lang="ko-KR" sz="1700"/>
                    </a:p>
                  </a:txBody>
                  <a:tcPr marL="86627" marR="86627" marT="43313" marB="43313"/>
                </a:tc>
                <a:extLst>
                  <a:ext uri="{0D108BD9-81ED-4DB2-BD59-A6C34878D82A}">
                    <a16:rowId xmlns:a16="http://schemas.microsoft.com/office/drawing/2014/main" val="3847327288"/>
                  </a:ext>
                </a:extLst>
              </a:tr>
              <a:tr h="6410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3</a:t>
                      </a:r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700" b="0" u="none" strike="noStrike" noProof="0">
                          <a:solidFill>
                            <a:srgbClr val="000000"/>
                          </a:solidFill>
                        </a:rPr>
                        <a:t>player_big_chances_missed - pl_table_2023_24</a:t>
                      </a:r>
                      <a:endParaRPr lang="ko-KR" sz="1700"/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solidFill>
                            <a:schemeClr val="tx1"/>
                          </a:solidFill>
                        </a:rPr>
                        <a:t>One to Many (1:N)</a:t>
                      </a:r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700" b="0" u="none" strike="noStrike" baseline="0" noProof="0">
                          <a:solidFill>
                            <a:srgbClr val="000000"/>
                          </a:solidFill>
                        </a:rPr>
                        <a:t>Team as a Foreign Key (FK) in the player_big_chances_missed table</a:t>
                      </a:r>
                      <a:endParaRPr lang="ko-KR" sz="1700"/>
                    </a:p>
                  </a:txBody>
                  <a:tcPr marL="86627" marR="86627" marT="43313" marB="43313"/>
                </a:tc>
                <a:extLst>
                  <a:ext uri="{0D108BD9-81ED-4DB2-BD59-A6C34878D82A}">
                    <a16:rowId xmlns:a16="http://schemas.microsoft.com/office/drawing/2014/main" val="3068196482"/>
                  </a:ext>
                </a:extLst>
              </a:tr>
              <a:tr h="6410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/>
                        <a:t>4</a:t>
                      </a:r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700" b="0" u="none" strike="noStrike" noProof="0">
                          <a:solidFill>
                            <a:srgbClr val="000000"/>
                          </a:solidFill>
                        </a:rPr>
                        <a:t>player_expected_goals - pl_table_2023_24</a:t>
                      </a:r>
                      <a:endParaRPr lang="ko-KR" sz="1700"/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700" b="0" u="none" strike="noStrike" noProof="0">
                          <a:solidFill>
                            <a:schemeClr val="tx1"/>
                          </a:solidFill>
                        </a:rPr>
                        <a:t>One to Many (1:N)</a:t>
                      </a:r>
                      <a:endParaRPr lang="ko-KR" sz="1700" b="0" i="0" u="none" strike="noStrike" noProof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u="none" strike="noStrike" baseline="0" noProof="0">
                          <a:solidFill>
                            <a:srgbClr val="000000"/>
                          </a:solidFill>
                        </a:rPr>
                        <a:t>Team as a Foreign Key (FK) in the player_expected_goals table</a:t>
                      </a:r>
                      <a:endParaRPr lang="ko-KR" altLang="en-US" sz="1700"/>
                    </a:p>
                  </a:txBody>
                  <a:tcPr marL="86627" marR="86627" marT="43313" marB="43313"/>
                </a:tc>
                <a:extLst>
                  <a:ext uri="{0D108BD9-81ED-4DB2-BD59-A6C34878D82A}">
                    <a16:rowId xmlns:a16="http://schemas.microsoft.com/office/drawing/2014/main" val="2095364957"/>
                  </a:ext>
                </a:extLst>
              </a:tr>
              <a:tr h="6410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700"/>
                        <a:t>5</a:t>
                      </a:r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u="none" strike="noStrike" noProof="0">
                          <a:solidFill>
                            <a:srgbClr val="000000"/>
                          </a:solidFill>
                        </a:rPr>
                        <a:t>player_expected_goals</a:t>
                      </a:r>
                      <a:r>
                        <a:rPr lang="en-US" altLang="ko-KR" sz="1700" b="0" u="none" strike="noStrike" noProof="0">
                          <a:solidFill>
                            <a:srgbClr val="000000"/>
                          </a:solidFill>
                        </a:rPr>
                        <a:t> - possesion_percentage_team</a:t>
                      </a:r>
                      <a:endParaRPr lang="ko-KR" sz="1700" err="1"/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700" b="0" u="none" strike="noStrike" noProof="0">
                          <a:solidFill>
                            <a:schemeClr val="tx1"/>
                          </a:solidFill>
                        </a:rPr>
                        <a:t>One to Many (1:N)</a:t>
                      </a:r>
                      <a:endParaRPr lang="ko-KR" sz="1700"/>
                    </a:p>
                  </a:txBody>
                  <a:tcPr marL="86627" marR="86627" marT="43313" marB="4331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u="none" strike="noStrike" baseline="0" noProof="0">
                          <a:solidFill>
                            <a:srgbClr val="000000"/>
                          </a:solidFill>
                        </a:rPr>
                        <a:t>Team as a Foreign Key (FK) in the </a:t>
                      </a:r>
                      <a:r>
                        <a:rPr lang="en-US" sz="1700" b="0" u="none" strike="noStrike" baseline="0" noProof="0" err="1">
                          <a:solidFill>
                            <a:srgbClr val="000000"/>
                          </a:solidFill>
                        </a:rPr>
                        <a:t>player_expected_goals</a:t>
                      </a:r>
                      <a:r>
                        <a:rPr lang="en-US" sz="1700" b="0" u="none" strike="noStrike" baseline="0" noProof="0">
                          <a:solidFill>
                            <a:srgbClr val="000000"/>
                          </a:solidFill>
                        </a:rPr>
                        <a:t> table</a:t>
                      </a:r>
                      <a:endParaRPr lang="ko-KR" altLang="en-US" sz="1700"/>
                    </a:p>
                  </a:txBody>
                  <a:tcPr marL="86627" marR="86627" marT="43313" marB="43313"/>
                </a:tc>
                <a:extLst>
                  <a:ext uri="{0D108BD9-81ED-4DB2-BD59-A6C34878D82A}">
                    <a16:rowId xmlns:a16="http://schemas.microsoft.com/office/drawing/2014/main" val="2602503826"/>
                  </a:ext>
                </a:extLst>
              </a:tr>
            </a:tbl>
          </a:graphicData>
        </a:graphic>
      </p:graphicFrame>
      <p:pic>
        <p:nvPicPr>
          <p:cNvPr id="3" name="Picture 2" descr="프리미어리그 - 위키백과, 우리 모두의 백과사전">
            <a:extLst>
              <a:ext uri="{FF2B5EF4-FFF2-40B4-BE49-F238E27FC236}">
                <a16:creationId xmlns:a16="http://schemas.microsoft.com/office/drawing/2014/main" id="{F028B33C-5E48-901E-A298-FB9296227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1276"/>
          <a:stretch>
            <a:fillRect/>
          </a:stretch>
        </p:blipFill>
        <p:spPr bwMode="auto">
          <a:xfrm>
            <a:off x="8719400" y="226363"/>
            <a:ext cx="3061120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34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B0C2-E596-C418-2168-52C7E965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2. E-R </a:t>
            </a:r>
            <a:r>
              <a:rPr lang="ko-KR" altLang="en-US" b="1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modeling</a:t>
            </a:r>
            <a:endParaRPr lang="ko-KR" altLang="en-US" b="1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3A66EB2-2830-F66C-B2EC-AFFF6C44E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43031"/>
              </p:ext>
            </p:extLst>
          </p:nvPr>
        </p:nvGraphicFramePr>
        <p:xfrm>
          <a:off x="7904601" y="2607325"/>
          <a:ext cx="2112733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2733">
                  <a:extLst>
                    <a:ext uri="{9D8B030D-6E8A-4147-A177-3AD203B41FA5}">
                      <a16:colId xmlns:a16="http://schemas.microsoft.com/office/drawing/2014/main" val="20711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pl_table_2023_24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ko-KR" altLang="en-US" sz="1800" b="0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3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Pts</a:t>
                      </a:r>
                      <a:endParaRPr lang="ko-KR" altLang="en-US" sz="1800" b="0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26102"/>
                  </a:ext>
                </a:extLst>
              </a:tr>
              <a:tr h="185486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GoalConDiff</a:t>
                      </a:r>
                      <a:endParaRPr lang="ko-KR" altLang="en-US" sz="1800" b="0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80794"/>
                  </a:ext>
                </a:extLst>
              </a:tr>
              <a:tr h="185486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ko-KR" altLang="en-US" sz="1800" b="0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53348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0CDAE3-967F-96C7-3BD0-88FD23CD5B9E}"/>
              </a:ext>
            </a:extLst>
          </p:cNvPr>
          <p:cNvSpPr txBox="1">
            <a:spLocks/>
          </p:cNvSpPr>
          <p:nvPr/>
        </p:nvSpPr>
        <p:spPr>
          <a:xfrm>
            <a:off x="838200" y="1449215"/>
            <a:ext cx="4685841" cy="5321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Part2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Cardinality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Summary</a:t>
            </a:r>
            <a:endParaRPr lang="ko-KR" altLang="en-US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EF6C93F-80FD-15DA-2F5F-B15BF29F3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57308"/>
              </p:ext>
            </p:extLst>
          </p:nvPr>
        </p:nvGraphicFramePr>
        <p:xfrm>
          <a:off x="1891228" y="2781758"/>
          <a:ext cx="211273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2733">
                  <a:extLst>
                    <a:ext uri="{9D8B030D-6E8A-4147-A177-3AD203B41FA5}">
                      <a16:colId xmlns:a16="http://schemas.microsoft.com/office/drawing/2014/main" val="20711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player_top_scores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ko-KR" altLang="en-US" sz="1800" b="0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3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ko-KR" altLang="en-US" sz="1800" b="0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2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Goals</a:t>
                      </a:r>
                      <a:endParaRPr lang="ko-KR" altLang="en-US" sz="1800" b="0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80794"/>
                  </a:ext>
                </a:extLst>
              </a:tr>
            </a:tbl>
          </a:graphicData>
        </a:graphic>
      </p:graphicFrame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34FF0075-FDE4-81E2-7C4C-1ABAB7CB9C70}"/>
              </a:ext>
            </a:extLst>
          </p:cNvPr>
          <p:cNvSpPr/>
          <p:nvPr/>
        </p:nvSpPr>
        <p:spPr>
          <a:xfrm>
            <a:off x="5145916" y="2779827"/>
            <a:ext cx="1912731" cy="1487637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include</a:t>
            </a:r>
            <a:endParaRPr lang="ko-KR" err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F08D24-21F7-246D-0809-96A29DFDA203}"/>
              </a:ext>
            </a:extLst>
          </p:cNvPr>
          <p:cNvCxnSpPr/>
          <p:nvPr/>
        </p:nvCxnSpPr>
        <p:spPr>
          <a:xfrm>
            <a:off x="4011371" y="3520203"/>
            <a:ext cx="1135752" cy="398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EEAA8A-DE9A-F898-2C9B-DC12F9AE4E4C}"/>
              </a:ext>
            </a:extLst>
          </p:cNvPr>
          <p:cNvCxnSpPr/>
          <p:nvPr/>
        </p:nvCxnSpPr>
        <p:spPr>
          <a:xfrm>
            <a:off x="7059372" y="3518391"/>
            <a:ext cx="841242" cy="10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DD2ED8-DD10-55C1-2121-94417BDCB3FD}"/>
              </a:ext>
            </a:extLst>
          </p:cNvPr>
          <p:cNvSpPr txBox="1"/>
          <p:nvPr/>
        </p:nvSpPr>
        <p:spPr>
          <a:xfrm>
            <a:off x="1955851" y="4753706"/>
            <a:ext cx="82929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ea typeface="맑은 고딕"/>
              </a:rPr>
              <a:t>player_top_scores</a:t>
            </a:r>
            <a:r>
              <a:rPr lang="ko-KR" altLang="en-US" dirty="0">
                <a:ea typeface="맑은 고딕"/>
              </a:rPr>
              <a:t> – pl_table_2023_24</a:t>
            </a:r>
            <a:endParaRPr lang="ko-KR" dirty="0"/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Cardinality</a:t>
            </a:r>
            <a:r>
              <a:rPr lang="ko-KR" altLang="en-US" dirty="0">
                <a:ea typeface="맑은 고딕"/>
              </a:rPr>
              <a:t>: One-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-</a:t>
            </a:r>
            <a:r>
              <a:rPr lang="ko-KR" altLang="en-US" dirty="0" err="1">
                <a:ea typeface="맑은 고딕"/>
              </a:rPr>
              <a:t>Many</a:t>
            </a:r>
            <a:r>
              <a:rPr lang="ko-KR" altLang="en-US" dirty="0">
                <a:ea typeface="맑은 고딕"/>
              </a:rPr>
              <a:t> (1:N)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A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signle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team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can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include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multiple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top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scorers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,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but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each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top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scorer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is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included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in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only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one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team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.</a:t>
            </a:r>
          </a:p>
        </p:txBody>
      </p:sp>
      <p:pic>
        <p:nvPicPr>
          <p:cNvPr id="3" name="Picture 2" descr="프리미어리그 - 위키백과, 우리 모두의 백과사전">
            <a:extLst>
              <a:ext uri="{FF2B5EF4-FFF2-40B4-BE49-F238E27FC236}">
                <a16:creationId xmlns:a16="http://schemas.microsoft.com/office/drawing/2014/main" id="{F33F4FD5-A1E6-4FFE-EF6B-5E91EF9D3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1276"/>
          <a:stretch>
            <a:fillRect/>
          </a:stretch>
        </p:blipFill>
        <p:spPr bwMode="auto">
          <a:xfrm>
            <a:off x="8719400" y="226363"/>
            <a:ext cx="3061120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1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8A14-0CC3-FEA8-EC23-2BC5462B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2. E-R </a:t>
            </a:r>
            <a:r>
              <a:rPr lang="ko-KR" altLang="en-US" b="1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modeling</a:t>
            </a:r>
            <a:endParaRPr lang="ko-KR" altLang="en-US" b="1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F331CC-B142-AAFA-5676-54FFB8243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15"/>
            <a:ext cx="4685841" cy="53215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Part2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Cardinality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Summary</a:t>
            </a:r>
            <a:endParaRPr lang="ko-KR" altLang="en-US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2391DEE-810B-90BA-A82F-DFE9EC9A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907135"/>
              </p:ext>
            </p:extLst>
          </p:nvPr>
        </p:nvGraphicFramePr>
        <p:xfrm>
          <a:off x="1900409" y="2836842"/>
          <a:ext cx="2112733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2733">
                  <a:extLst>
                    <a:ext uri="{9D8B030D-6E8A-4147-A177-3AD203B41FA5}">
                      <a16:colId xmlns:a16="http://schemas.microsoft.com/office/drawing/2014/main" val="20711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player_player_ratings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  <a:endParaRPr lang="ko-KR" altLang="en-US" sz="1800" b="0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3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FotMob_Rating</a:t>
                      </a:r>
                      <a:endParaRPr lang="ko-KR" altLang="en-US" sz="1800" b="0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26102"/>
                  </a:ext>
                </a:extLst>
              </a:tr>
            </a:tbl>
          </a:graphicData>
        </a:graphic>
      </p:graphicFrame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EB24E0C-1E21-A629-7554-C8D893A4A074}"/>
              </a:ext>
            </a:extLst>
          </p:cNvPr>
          <p:cNvSpPr/>
          <p:nvPr/>
        </p:nvSpPr>
        <p:spPr>
          <a:xfrm>
            <a:off x="5145916" y="2779827"/>
            <a:ext cx="1912731" cy="1487637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err="1">
                <a:solidFill>
                  <a:schemeClr val="tx1"/>
                </a:solidFill>
                <a:ea typeface="맑은 고딕"/>
              </a:rPr>
              <a:t>rate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5DE5357-11DF-D282-EA61-AB21E93A83CE}"/>
              </a:ext>
            </a:extLst>
          </p:cNvPr>
          <p:cNvCxnSpPr/>
          <p:nvPr/>
        </p:nvCxnSpPr>
        <p:spPr>
          <a:xfrm>
            <a:off x="4011371" y="3520203"/>
            <a:ext cx="1135752" cy="398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1A83F0B-FFD0-5086-9369-FE9AC10389C3}"/>
              </a:ext>
            </a:extLst>
          </p:cNvPr>
          <p:cNvCxnSpPr/>
          <p:nvPr/>
        </p:nvCxnSpPr>
        <p:spPr>
          <a:xfrm>
            <a:off x="7059372" y="3518391"/>
            <a:ext cx="841242" cy="10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9CFA0A-7F34-BD97-19FE-AC6A3B3CB8FE}"/>
              </a:ext>
            </a:extLst>
          </p:cNvPr>
          <p:cNvSpPr txBox="1"/>
          <p:nvPr/>
        </p:nvSpPr>
        <p:spPr>
          <a:xfrm>
            <a:off x="1955851" y="4753706"/>
            <a:ext cx="82929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2.  </a:t>
            </a:r>
            <a:r>
              <a:rPr lang="ko-KR" altLang="en-US" dirty="0" err="1">
                <a:ea typeface="맑은 고딕"/>
              </a:rPr>
              <a:t>player_player_ratings</a:t>
            </a:r>
            <a:r>
              <a:rPr lang="ko-KR" altLang="en-US" dirty="0">
                <a:ea typeface="맑은 고딕"/>
              </a:rPr>
              <a:t> – pl_table_2023_24</a:t>
            </a:r>
            <a:endParaRPr lang="ko-KR" dirty="0"/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Cardinality</a:t>
            </a:r>
            <a:r>
              <a:rPr lang="ko-KR" altLang="en-US" dirty="0">
                <a:ea typeface="맑은 고딕"/>
              </a:rPr>
              <a:t>: One-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-</a:t>
            </a:r>
            <a:r>
              <a:rPr lang="ko-KR" altLang="en-US" dirty="0" err="1">
                <a:ea typeface="맑은 고딕"/>
              </a:rPr>
              <a:t>Many</a:t>
            </a:r>
            <a:r>
              <a:rPr lang="ko-KR" altLang="en-US" dirty="0">
                <a:ea typeface="맑은 고딕"/>
              </a:rPr>
              <a:t> (1:N)</a:t>
            </a:r>
          </a:p>
          <a:p>
            <a:endParaRPr lang="ko-KR" altLang="en-US">
              <a:ea typeface="맑은 고딕"/>
            </a:endParaRPr>
          </a:p>
          <a:p>
            <a:r>
              <a:rPr lang="ko-KR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A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single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team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can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receive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multiple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player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ratings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, </a:t>
            </a:r>
            <a:r>
              <a:rPr lang="ko-KR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but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each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player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rating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is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associated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en-US" altLang="ko-K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with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only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one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team</a:t>
            </a:r>
            <a:r>
              <a:rPr lang="ko-KR">
                <a:latin typeface="ADLaM Display" panose="02010000000000000000" pitchFamily="2" charset="0"/>
                <a:ea typeface="+mn-lt"/>
                <a:cs typeface="ADLaM Display" panose="02010000000000000000" pitchFamily="2" charset="0"/>
              </a:rPr>
              <a:t>.</a:t>
            </a:r>
            <a:endParaRPr lang="ko-KR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88F0312-8106-0246-EBCD-931B0DD70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43045"/>
              </p:ext>
            </p:extLst>
          </p:nvPr>
        </p:nvGraphicFramePr>
        <p:xfrm>
          <a:off x="7904601" y="2607325"/>
          <a:ext cx="2112733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2733">
                  <a:extLst>
                    <a:ext uri="{9D8B030D-6E8A-4147-A177-3AD203B41FA5}">
                      <a16:colId xmlns:a16="http://schemas.microsoft.com/office/drawing/2014/main" val="20711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pl_table_2023_24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3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26102"/>
                  </a:ext>
                </a:extLst>
              </a:tr>
              <a:tr h="185486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GoalConDiff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80794"/>
                  </a:ext>
                </a:extLst>
              </a:tr>
              <a:tr h="185486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53348"/>
                  </a:ext>
                </a:extLst>
              </a:tr>
            </a:tbl>
          </a:graphicData>
        </a:graphic>
      </p:graphicFrame>
      <p:pic>
        <p:nvPicPr>
          <p:cNvPr id="3" name="Picture 2" descr="프리미어리그 - 위키백과, 우리 모두의 백과사전">
            <a:extLst>
              <a:ext uri="{FF2B5EF4-FFF2-40B4-BE49-F238E27FC236}">
                <a16:creationId xmlns:a16="http://schemas.microsoft.com/office/drawing/2014/main" id="{6A20BE89-6027-6DF1-745D-FF90C6CB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1276"/>
          <a:stretch>
            <a:fillRect/>
          </a:stretch>
        </p:blipFill>
        <p:spPr bwMode="auto">
          <a:xfrm>
            <a:off x="8719400" y="226363"/>
            <a:ext cx="3061120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9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4DA2-5FD3-662A-A8BA-4C79C347B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58B1-2FD9-3B5D-096A-2832B58A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2. E-R </a:t>
            </a:r>
            <a:r>
              <a:rPr lang="ko-KR" altLang="en-US" b="1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modeling</a:t>
            </a:r>
            <a:endParaRPr lang="ko-KR" altLang="en-US" b="1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D6E07E6-B990-493D-C1CD-6208A240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215"/>
            <a:ext cx="4685841" cy="53215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Part2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Cardinality</a:t>
            </a:r>
            <a:r>
              <a:rPr lang="ko-KR" altLang="en-US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altLang="en-US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Summary</a:t>
            </a:r>
            <a:endParaRPr lang="ko-KR" altLang="en-US" err="1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A63F7C-BFEB-4BBE-A4F2-1106AC42C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93787"/>
              </p:ext>
            </p:extLst>
          </p:nvPr>
        </p:nvGraphicFramePr>
        <p:xfrm>
          <a:off x="1900409" y="3020457"/>
          <a:ext cx="2112733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2733">
                  <a:extLst>
                    <a:ext uri="{9D8B030D-6E8A-4147-A177-3AD203B41FA5}">
                      <a16:colId xmlns:a16="http://schemas.microsoft.com/office/drawing/2014/main" val="20711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player_big_chances_missed</a:t>
                      </a:r>
                      <a:endParaRPr lang="ko-KR" altLang="en-US" sz="1800" b="1" kern="1200" err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36355"/>
                  </a:ext>
                </a:extLst>
              </a:tr>
            </a:tbl>
          </a:graphicData>
        </a:graphic>
      </p:graphicFrame>
      <p:sp>
        <p:nvSpPr>
          <p:cNvPr id="8" name="다이아몬드 7">
            <a:extLst>
              <a:ext uri="{FF2B5EF4-FFF2-40B4-BE49-F238E27FC236}">
                <a16:creationId xmlns:a16="http://schemas.microsoft.com/office/drawing/2014/main" id="{F31CC35E-950B-2C12-4177-40DC737E77CE}"/>
              </a:ext>
            </a:extLst>
          </p:cNvPr>
          <p:cNvSpPr/>
          <p:nvPr/>
        </p:nvSpPr>
        <p:spPr>
          <a:xfrm>
            <a:off x="5145916" y="2779827"/>
            <a:ext cx="1912731" cy="1487637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miss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8F2CA5-9EDF-2946-399F-187F1E74FAC2}"/>
              </a:ext>
            </a:extLst>
          </p:cNvPr>
          <p:cNvCxnSpPr/>
          <p:nvPr/>
        </p:nvCxnSpPr>
        <p:spPr>
          <a:xfrm>
            <a:off x="4011371" y="3520203"/>
            <a:ext cx="1135752" cy="398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28E1E1-DF24-C77A-1D01-4B1A264965E1}"/>
              </a:ext>
            </a:extLst>
          </p:cNvPr>
          <p:cNvCxnSpPr/>
          <p:nvPr/>
        </p:nvCxnSpPr>
        <p:spPr>
          <a:xfrm>
            <a:off x="7059372" y="3518391"/>
            <a:ext cx="841242" cy="10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CCBD97-26FD-C5E0-DD65-3A473A8E50E0}"/>
              </a:ext>
            </a:extLst>
          </p:cNvPr>
          <p:cNvSpPr txBox="1"/>
          <p:nvPr/>
        </p:nvSpPr>
        <p:spPr>
          <a:xfrm>
            <a:off x="1955851" y="4753706"/>
            <a:ext cx="82929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3.  </a:t>
            </a:r>
            <a:r>
              <a:rPr lang="ko-KR" altLang="en-US" dirty="0" err="1">
                <a:ea typeface="맑은 고딕"/>
              </a:rPr>
              <a:t>player_big_chances_missed</a:t>
            </a:r>
            <a:r>
              <a:rPr lang="ko-KR" altLang="en-US" dirty="0">
                <a:ea typeface="맑은 고딕"/>
              </a:rPr>
              <a:t> – pl_table_2023_24</a:t>
            </a:r>
            <a:endParaRPr lang="ko-KR" dirty="0"/>
          </a:p>
          <a:p>
            <a:pPr marL="342900" indent="-342900">
              <a:buAutoNum type="arabicPeriod"/>
            </a:pPr>
            <a:endParaRPr lang="ko-KR" altLang="en-US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Cardinality</a:t>
            </a:r>
            <a:r>
              <a:rPr lang="ko-KR" altLang="en-US" dirty="0">
                <a:ea typeface="맑은 고딕"/>
              </a:rPr>
              <a:t>: One-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-</a:t>
            </a:r>
            <a:r>
              <a:rPr lang="ko-KR" altLang="en-US" dirty="0" err="1">
                <a:ea typeface="맑은 고딕"/>
              </a:rPr>
              <a:t>Many</a:t>
            </a:r>
            <a:r>
              <a:rPr lang="ko-KR" altLang="en-US" dirty="0">
                <a:ea typeface="맑은 고딕"/>
              </a:rPr>
              <a:t> (1:N)</a:t>
            </a:r>
          </a:p>
          <a:p>
            <a:endParaRPr lang="ko-KR" altLang="en-US">
              <a:ea typeface="맑은 고딕"/>
            </a:endParaRPr>
          </a:p>
          <a:p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A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single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team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can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have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multiple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missed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big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chances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,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but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each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missed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big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chance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is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associated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with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only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one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 </a:t>
            </a:r>
            <a:r>
              <a:rPr lang="ko-KR" err="1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team</a:t>
            </a:r>
            <a:r>
              <a:rPr lang="ko-KR">
                <a:latin typeface="ADLaM Display" panose="02010000000000000000" pitchFamily="2" charset="0"/>
                <a:ea typeface="맑은 고딕"/>
                <a:cs typeface="ADLaM Display" panose="02010000000000000000" pitchFamily="2" charset="0"/>
              </a:rPr>
              <a:t>.</a:t>
            </a:r>
            <a:endParaRPr lang="ko-KR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9A26753-B9BE-F8CB-328C-736A5EBA2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809649"/>
              </p:ext>
            </p:extLst>
          </p:nvPr>
        </p:nvGraphicFramePr>
        <p:xfrm>
          <a:off x="7904601" y="2607325"/>
          <a:ext cx="2112733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2733">
                  <a:extLst>
                    <a:ext uri="{9D8B030D-6E8A-4147-A177-3AD203B41FA5}">
                      <a16:colId xmlns:a16="http://schemas.microsoft.com/office/drawing/2014/main" val="20711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pl_table_2023_24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3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Pts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526102"/>
                  </a:ext>
                </a:extLst>
              </a:tr>
              <a:tr h="185486"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GoalConDiff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980794"/>
                  </a:ext>
                </a:extLst>
              </a:tr>
              <a:tr h="185486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ko-KR" altLang="en-US" sz="1800" b="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53348"/>
                  </a:ext>
                </a:extLst>
              </a:tr>
            </a:tbl>
          </a:graphicData>
        </a:graphic>
      </p:graphicFrame>
      <p:pic>
        <p:nvPicPr>
          <p:cNvPr id="3" name="Picture 2" descr="프리미어리그 - 위키백과, 우리 모두의 백과사전">
            <a:extLst>
              <a:ext uri="{FF2B5EF4-FFF2-40B4-BE49-F238E27FC236}">
                <a16:creationId xmlns:a16="http://schemas.microsoft.com/office/drawing/2014/main" id="{0735497C-030C-5841-70A6-BF8AB49A6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" b="1276"/>
          <a:stretch>
            <a:fillRect/>
          </a:stretch>
        </p:blipFill>
        <p:spPr bwMode="auto">
          <a:xfrm>
            <a:off x="8719400" y="226363"/>
            <a:ext cx="3061120" cy="127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8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Premier League Analysis</vt:lpstr>
      <vt:lpstr>Content</vt:lpstr>
      <vt:lpstr>Introduction </vt:lpstr>
      <vt:lpstr>Introduction - Data Preview </vt:lpstr>
      <vt:lpstr>2. E-R modeling</vt:lpstr>
      <vt:lpstr>2. E-R modeling</vt:lpstr>
      <vt:lpstr>2. E-R modeling</vt:lpstr>
      <vt:lpstr>2. E-R modeling</vt:lpstr>
      <vt:lpstr>2. E-R modeling</vt:lpstr>
      <vt:lpstr>2. E-R modeling</vt:lpstr>
      <vt:lpstr>2. E-R modeling</vt:lpstr>
      <vt:lpstr>3. Relational Database Design</vt:lpstr>
      <vt:lpstr>3. Relational Database Design</vt:lpstr>
      <vt:lpstr>3. Relational Database Design</vt:lpstr>
      <vt:lpstr>3. Relational Database Design</vt:lpstr>
      <vt:lpstr>SQL Research (Nested queries, Ordering)</vt:lpstr>
      <vt:lpstr>SQL Research (WITH Clause)</vt:lpstr>
      <vt:lpstr>SQL Research (Aggregate)</vt:lpstr>
      <vt:lpstr>SQL Research (HAVING)</vt:lpstr>
      <vt:lpstr>SQL Research (Aggregate, WITH Clause, Join, Ordering, String operations)</vt:lpstr>
      <vt:lpstr>Relational Storage</vt:lpstr>
      <vt:lpstr>ACID Compliance</vt:lpstr>
      <vt:lpstr>Conclusion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진욱 서</dc:creator>
  <cp:revision>271</cp:revision>
  <dcterms:created xsi:type="dcterms:W3CDTF">2025-06-04T11:24:07Z</dcterms:created>
  <dcterms:modified xsi:type="dcterms:W3CDTF">2025-06-04T16:45:35Z</dcterms:modified>
</cp:coreProperties>
</file>