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sldIdLst>
    <p:sldId id="256" r:id="rId2"/>
    <p:sldId id="258" r:id="rId3"/>
    <p:sldId id="257" r:id="rId4"/>
    <p:sldId id="259" r:id="rId5"/>
    <p:sldId id="260" r:id="rId6"/>
    <p:sldId id="262" r:id="rId7"/>
    <p:sldId id="263" r:id="rId8"/>
    <p:sldId id="264" r:id="rId9"/>
    <p:sldId id="265" r:id="rId10"/>
    <p:sldId id="266" r:id="rId11"/>
    <p:sldId id="267" r:id="rId12"/>
    <p:sldId id="268" r:id="rId13"/>
    <p:sldId id="261"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8C67A7CD-1B2A-4E01-B09F-77B4E2E085A6}" type="datetimeFigureOut">
              <a:rPr lang="en-US" smtClean="0"/>
              <a:t>8/28/2020</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57B4A5EB-2B3E-4DDD-8C42-CA194C84D2ED}" type="slidenum">
              <a:rPr lang="en-US" smtClean="0"/>
              <a:t>‹#›</a:t>
            </a:fld>
            <a:endParaRPr lang="en-US"/>
          </a:p>
        </p:txBody>
      </p:sp>
    </p:spTree>
    <p:extLst>
      <p:ext uri="{BB962C8B-B14F-4D97-AF65-F5344CB8AC3E}">
        <p14:creationId xmlns:p14="http://schemas.microsoft.com/office/powerpoint/2010/main" val="18922404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C67A7CD-1B2A-4E01-B09F-77B4E2E085A6}" type="datetimeFigureOut">
              <a:rPr lang="en-US" smtClean="0"/>
              <a:t>8/28/2020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B4A5EB-2B3E-4DDD-8C42-CA194C84D2ED}" type="slidenum">
              <a:rPr lang="en-US" smtClean="0"/>
              <a:t>‹#›</a:t>
            </a:fld>
            <a:endParaRPr lang="en-US"/>
          </a:p>
        </p:txBody>
      </p:sp>
    </p:spTree>
    <p:extLst>
      <p:ext uri="{BB962C8B-B14F-4D97-AF65-F5344CB8AC3E}">
        <p14:creationId xmlns:p14="http://schemas.microsoft.com/office/powerpoint/2010/main" val="3702252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C67A7CD-1B2A-4E01-B09F-77B4E2E085A6}" type="datetimeFigureOut">
              <a:rPr lang="en-US" smtClean="0"/>
              <a:t>8/28/2020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B4A5EB-2B3E-4DDD-8C42-CA194C84D2ED}" type="slidenum">
              <a:rPr lang="en-US" smtClean="0"/>
              <a:t>‹#›</a:t>
            </a:fld>
            <a:endParaRPr lang="en-US"/>
          </a:p>
        </p:txBody>
      </p:sp>
    </p:spTree>
    <p:extLst>
      <p:ext uri="{BB962C8B-B14F-4D97-AF65-F5344CB8AC3E}">
        <p14:creationId xmlns:p14="http://schemas.microsoft.com/office/powerpoint/2010/main" val="36842574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C67A7CD-1B2A-4E01-B09F-77B4E2E085A6}" type="datetimeFigureOut">
              <a:rPr lang="en-US" smtClean="0"/>
              <a:t>8/28/2020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B4A5EB-2B3E-4DDD-8C42-CA194C84D2ED}"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6216589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C67A7CD-1B2A-4E01-B09F-77B4E2E085A6}" type="datetimeFigureOut">
              <a:rPr lang="en-US" smtClean="0"/>
              <a:t>8/28/2020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B4A5EB-2B3E-4DDD-8C42-CA194C84D2ED}" type="slidenum">
              <a:rPr lang="en-US" smtClean="0"/>
              <a:t>‹#›</a:t>
            </a:fld>
            <a:endParaRPr lang="en-US"/>
          </a:p>
        </p:txBody>
      </p:sp>
    </p:spTree>
    <p:extLst>
      <p:ext uri="{BB962C8B-B14F-4D97-AF65-F5344CB8AC3E}">
        <p14:creationId xmlns:p14="http://schemas.microsoft.com/office/powerpoint/2010/main" val="28022953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C67A7CD-1B2A-4E01-B09F-77B4E2E085A6}" type="datetimeFigureOut">
              <a:rPr lang="en-US" smtClean="0"/>
              <a:t>8/28/2020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B4A5EB-2B3E-4DDD-8C42-CA194C84D2ED}" type="slidenum">
              <a:rPr lang="en-US" smtClean="0"/>
              <a:t>‹#›</a:t>
            </a:fld>
            <a:endParaRPr lang="en-US"/>
          </a:p>
        </p:txBody>
      </p:sp>
    </p:spTree>
    <p:extLst>
      <p:ext uri="{BB962C8B-B14F-4D97-AF65-F5344CB8AC3E}">
        <p14:creationId xmlns:p14="http://schemas.microsoft.com/office/powerpoint/2010/main" val="19773703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C67A7CD-1B2A-4E01-B09F-77B4E2E085A6}" type="datetimeFigureOut">
              <a:rPr lang="en-US" smtClean="0"/>
              <a:t>8/28/2020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B4A5EB-2B3E-4DDD-8C42-CA194C84D2ED}" type="slidenum">
              <a:rPr lang="en-US" smtClean="0"/>
              <a:t>‹#›</a:t>
            </a:fld>
            <a:endParaRPr lang="en-US"/>
          </a:p>
        </p:txBody>
      </p:sp>
    </p:spTree>
    <p:extLst>
      <p:ext uri="{BB962C8B-B14F-4D97-AF65-F5344CB8AC3E}">
        <p14:creationId xmlns:p14="http://schemas.microsoft.com/office/powerpoint/2010/main" val="754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67A7CD-1B2A-4E01-B09F-77B4E2E085A6}" type="datetimeFigureOut">
              <a:rPr lang="en-US" smtClean="0"/>
              <a:t>8/28/2020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B4A5EB-2B3E-4DDD-8C42-CA194C84D2ED}" type="slidenum">
              <a:rPr lang="en-US" smtClean="0"/>
              <a:t>‹#›</a:t>
            </a:fld>
            <a:endParaRPr lang="en-US"/>
          </a:p>
        </p:txBody>
      </p:sp>
    </p:spTree>
    <p:extLst>
      <p:ext uri="{BB962C8B-B14F-4D97-AF65-F5344CB8AC3E}">
        <p14:creationId xmlns:p14="http://schemas.microsoft.com/office/powerpoint/2010/main" val="26973816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67A7CD-1B2A-4E01-B09F-77B4E2E085A6}" type="datetimeFigureOut">
              <a:rPr lang="en-US" smtClean="0"/>
              <a:t>8/28/2020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B4A5EB-2B3E-4DDD-8C42-CA194C84D2ED}" type="slidenum">
              <a:rPr lang="en-US" smtClean="0"/>
              <a:t>‹#›</a:t>
            </a:fld>
            <a:endParaRPr lang="en-US"/>
          </a:p>
        </p:txBody>
      </p:sp>
    </p:spTree>
    <p:extLst>
      <p:ext uri="{BB962C8B-B14F-4D97-AF65-F5344CB8AC3E}">
        <p14:creationId xmlns:p14="http://schemas.microsoft.com/office/powerpoint/2010/main" val="26020016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67A7CD-1B2A-4E01-B09F-77B4E2E085A6}" type="datetimeFigureOut">
              <a:rPr lang="en-US" smtClean="0"/>
              <a:t>8/28/2020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B4A5EB-2B3E-4DDD-8C42-CA194C84D2ED}" type="slidenum">
              <a:rPr lang="en-US" smtClean="0"/>
              <a:t>‹#›</a:t>
            </a:fld>
            <a:endParaRPr lang="en-US"/>
          </a:p>
        </p:txBody>
      </p:sp>
    </p:spTree>
    <p:extLst>
      <p:ext uri="{BB962C8B-B14F-4D97-AF65-F5344CB8AC3E}">
        <p14:creationId xmlns:p14="http://schemas.microsoft.com/office/powerpoint/2010/main" val="1588452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67A7CD-1B2A-4E01-B09F-77B4E2E085A6}" type="datetimeFigureOut">
              <a:rPr lang="en-US" smtClean="0"/>
              <a:t>8/28/2020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B4A5EB-2B3E-4DDD-8C42-CA194C84D2ED}" type="slidenum">
              <a:rPr lang="en-US" smtClean="0"/>
              <a:t>‹#›</a:t>
            </a:fld>
            <a:endParaRPr lang="en-US"/>
          </a:p>
        </p:txBody>
      </p:sp>
    </p:spTree>
    <p:extLst>
      <p:ext uri="{BB962C8B-B14F-4D97-AF65-F5344CB8AC3E}">
        <p14:creationId xmlns:p14="http://schemas.microsoft.com/office/powerpoint/2010/main" val="23649368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C67A7CD-1B2A-4E01-B09F-77B4E2E085A6}" type="datetimeFigureOut">
              <a:rPr lang="en-US" smtClean="0"/>
              <a:t>8/28/2020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B4A5EB-2B3E-4DDD-8C42-CA194C84D2ED}" type="slidenum">
              <a:rPr lang="en-US" smtClean="0"/>
              <a:t>‹#›</a:t>
            </a:fld>
            <a:endParaRPr lang="en-US"/>
          </a:p>
        </p:txBody>
      </p:sp>
    </p:spTree>
    <p:extLst>
      <p:ext uri="{BB962C8B-B14F-4D97-AF65-F5344CB8AC3E}">
        <p14:creationId xmlns:p14="http://schemas.microsoft.com/office/powerpoint/2010/main" val="554741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C67A7CD-1B2A-4E01-B09F-77B4E2E085A6}" type="datetimeFigureOut">
              <a:rPr lang="en-US" smtClean="0"/>
              <a:t>8/28/2020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B4A5EB-2B3E-4DDD-8C42-CA194C84D2ED}" type="slidenum">
              <a:rPr lang="en-US" smtClean="0"/>
              <a:t>‹#›</a:t>
            </a:fld>
            <a:endParaRPr lang="en-US"/>
          </a:p>
        </p:txBody>
      </p:sp>
    </p:spTree>
    <p:extLst>
      <p:ext uri="{BB962C8B-B14F-4D97-AF65-F5344CB8AC3E}">
        <p14:creationId xmlns:p14="http://schemas.microsoft.com/office/powerpoint/2010/main" val="26590510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C67A7CD-1B2A-4E01-B09F-77B4E2E085A6}" type="datetimeFigureOut">
              <a:rPr lang="en-US" smtClean="0"/>
              <a:t>8/28/2020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B4A5EB-2B3E-4DDD-8C42-CA194C84D2ED}" type="slidenum">
              <a:rPr lang="en-US" smtClean="0"/>
              <a:t>‹#›</a:t>
            </a:fld>
            <a:endParaRPr lang="en-US"/>
          </a:p>
        </p:txBody>
      </p:sp>
    </p:spTree>
    <p:extLst>
      <p:ext uri="{BB962C8B-B14F-4D97-AF65-F5344CB8AC3E}">
        <p14:creationId xmlns:p14="http://schemas.microsoft.com/office/powerpoint/2010/main" val="16442226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67A7CD-1B2A-4E01-B09F-77B4E2E085A6}" type="datetimeFigureOut">
              <a:rPr lang="en-US" smtClean="0"/>
              <a:t>8/28/2020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7B4A5EB-2B3E-4DDD-8C42-CA194C84D2ED}" type="slidenum">
              <a:rPr lang="en-US" smtClean="0"/>
              <a:t>‹#›</a:t>
            </a:fld>
            <a:endParaRPr lang="en-US"/>
          </a:p>
        </p:txBody>
      </p:sp>
    </p:spTree>
    <p:extLst>
      <p:ext uri="{BB962C8B-B14F-4D97-AF65-F5344CB8AC3E}">
        <p14:creationId xmlns:p14="http://schemas.microsoft.com/office/powerpoint/2010/main" val="28373270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C67A7CD-1B2A-4E01-B09F-77B4E2E085A6}" type="datetimeFigureOut">
              <a:rPr lang="en-US" smtClean="0"/>
              <a:t>8/28/2020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B4A5EB-2B3E-4DDD-8C42-CA194C84D2ED}" type="slidenum">
              <a:rPr lang="en-US" smtClean="0"/>
              <a:t>‹#›</a:t>
            </a:fld>
            <a:endParaRPr lang="en-US"/>
          </a:p>
        </p:txBody>
      </p:sp>
    </p:spTree>
    <p:extLst>
      <p:ext uri="{BB962C8B-B14F-4D97-AF65-F5344CB8AC3E}">
        <p14:creationId xmlns:p14="http://schemas.microsoft.com/office/powerpoint/2010/main" val="28510143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C67A7CD-1B2A-4E01-B09F-77B4E2E085A6}" type="datetimeFigureOut">
              <a:rPr lang="en-US" smtClean="0"/>
              <a:t>8/28/2020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B4A5EB-2B3E-4DDD-8C42-CA194C84D2ED}" type="slidenum">
              <a:rPr lang="en-US" smtClean="0"/>
              <a:t>‹#›</a:t>
            </a:fld>
            <a:endParaRPr lang="en-US"/>
          </a:p>
        </p:txBody>
      </p:sp>
    </p:spTree>
    <p:extLst>
      <p:ext uri="{BB962C8B-B14F-4D97-AF65-F5344CB8AC3E}">
        <p14:creationId xmlns:p14="http://schemas.microsoft.com/office/powerpoint/2010/main" val="11237253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C67A7CD-1B2A-4E01-B09F-77B4E2E085A6}" type="datetimeFigureOut">
              <a:rPr lang="en-US" smtClean="0"/>
              <a:t>8/28/2020</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7B4A5EB-2B3E-4DDD-8C42-CA194C84D2ED}" type="slidenum">
              <a:rPr lang="en-US" smtClean="0"/>
              <a:t>‹#›</a:t>
            </a:fld>
            <a:endParaRPr lang="en-US"/>
          </a:p>
        </p:txBody>
      </p:sp>
    </p:spTree>
    <p:extLst>
      <p:ext uri="{BB962C8B-B14F-4D97-AF65-F5344CB8AC3E}">
        <p14:creationId xmlns:p14="http://schemas.microsoft.com/office/powerpoint/2010/main" val="1210437957"/>
      </p:ext>
    </p:extLst>
  </p:cSld>
  <p:clrMap bg1="dk1" tx1="lt1" bg2="dk2" tx2="lt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 id="2147483712"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AEC5D-69B4-4D72-A8FB-9544AFBA49EE}"/>
              </a:ext>
            </a:extLst>
          </p:cNvPr>
          <p:cNvSpPr>
            <a:spLocks noGrp="1"/>
          </p:cNvSpPr>
          <p:nvPr>
            <p:ph type="ctrTitle"/>
          </p:nvPr>
        </p:nvSpPr>
        <p:spPr>
          <a:xfrm>
            <a:off x="2903365" y="2235200"/>
            <a:ext cx="8791575" cy="2387600"/>
          </a:xfrm>
        </p:spPr>
        <p:txBody>
          <a:bodyPr/>
          <a:lstStyle/>
          <a:p>
            <a:r>
              <a:rPr lang="en-US" dirty="0"/>
              <a:t>Predicting Possible road accident severity in seattle,wa</a:t>
            </a:r>
          </a:p>
        </p:txBody>
      </p:sp>
    </p:spTree>
    <p:extLst>
      <p:ext uri="{BB962C8B-B14F-4D97-AF65-F5344CB8AC3E}">
        <p14:creationId xmlns:p14="http://schemas.microsoft.com/office/powerpoint/2010/main" val="13794365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6BC2B396-D591-404F-8529-6BB8EB6DB51C}"/>
              </a:ext>
            </a:extLst>
          </p:cNvPr>
          <p:cNvSpPr txBox="1">
            <a:spLocks/>
          </p:cNvSpPr>
          <p:nvPr/>
        </p:nvSpPr>
        <p:spPr>
          <a:xfrm>
            <a:off x="663109" y="493370"/>
            <a:ext cx="9905999" cy="354171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971550" lvl="1" indent="-514350">
              <a:buFont typeface="+mj-lt"/>
              <a:buAutoNum type="romanLcPeriod" startAt="4"/>
            </a:pPr>
            <a:r>
              <a:rPr lang="en-US" sz="2400" dirty="0"/>
              <a:t>Severity vs Speeding –</a:t>
            </a:r>
          </a:p>
          <a:p>
            <a:pPr marL="457200" lvl="1" indent="0">
              <a:buFont typeface="Arial" panose="020B0604020202020204" pitchFamily="34" charset="0"/>
              <a:buNone/>
            </a:pPr>
            <a:r>
              <a:rPr lang="en-US" dirty="0"/>
              <a:t>	</a:t>
            </a:r>
          </a:p>
        </p:txBody>
      </p:sp>
      <p:pic>
        <p:nvPicPr>
          <p:cNvPr id="3" name="Picture 2">
            <a:extLst>
              <a:ext uri="{FF2B5EF4-FFF2-40B4-BE49-F238E27FC236}">
                <a16:creationId xmlns:a16="http://schemas.microsoft.com/office/drawing/2014/main" id="{BA8D69CF-5389-4DBE-8087-D92309312F78}"/>
              </a:ext>
            </a:extLst>
          </p:cNvPr>
          <p:cNvPicPr/>
          <p:nvPr/>
        </p:nvPicPr>
        <p:blipFill>
          <a:blip r:embed="rId2">
            <a:extLst>
              <a:ext uri="{28A0092B-C50C-407E-A947-70E740481C1C}">
                <a14:useLocalDpi xmlns:a14="http://schemas.microsoft.com/office/drawing/2010/main" val="0"/>
              </a:ext>
            </a:extLst>
          </a:blip>
          <a:stretch>
            <a:fillRect/>
          </a:stretch>
        </p:blipFill>
        <p:spPr>
          <a:xfrm>
            <a:off x="1770697" y="1025769"/>
            <a:ext cx="8798411" cy="4094871"/>
          </a:xfrm>
          <a:prstGeom prst="rect">
            <a:avLst/>
          </a:prstGeom>
        </p:spPr>
      </p:pic>
      <p:graphicFrame>
        <p:nvGraphicFramePr>
          <p:cNvPr id="4" name="Table 3">
            <a:extLst>
              <a:ext uri="{FF2B5EF4-FFF2-40B4-BE49-F238E27FC236}">
                <a16:creationId xmlns:a16="http://schemas.microsoft.com/office/drawing/2014/main" id="{0EAEBCFC-4F88-4F54-B604-700C72C88BA8}"/>
              </a:ext>
            </a:extLst>
          </p:cNvPr>
          <p:cNvGraphicFramePr>
            <a:graphicFrameLocks noGrp="1"/>
          </p:cNvGraphicFramePr>
          <p:nvPr>
            <p:extLst>
              <p:ext uri="{D42A27DB-BD31-4B8C-83A1-F6EECF244321}">
                <p14:modId xmlns:p14="http://schemas.microsoft.com/office/powerpoint/2010/main" val="4058000835"/>
              </p:ext>
            </p:extLst>
          </p:nvPr>
        </p:nvGraphicFramePr>
        <p:xfrm>
          <a:off x="1770697" y="5458088"/>
          <a:ext cx="8798410" cy="906540"/>
        </p:xfrm>
        <a:graphic>
          <a:graphicData uri="http://schemas.openxmlformats.org/drawingml/2006/table">
            <a:tbl>
              <a:tblPr firstRow="1" firstCol="1" bandRow="1"/>
              <a:tblGrid>
                <a:gridCol w="1726791">
                  <a:extLst>
                    <a:ext uri="{9D8B030D-6E8A-4147-A177-3AD203B41FA5}">
                      <a16:colId xmlns:a16="http://schemas.microsoft.com/office/drawing/2014/main" val="2487419601"/>
                    </a:ext>
                  </a:extLst>
                </a:gridCol>
                <a:gridCol w="1480106">
                  <a:extLst>
                    <a:ext uri="{9D8B030D-6E8A-4147-A177-3AD203B41FA5}">
                      <a16:colId xmlns:a16="http://schemas.microsoft.com/office/drawing/2014/main" val="757485130"/>
                    </a:ext>
                  </a:extLst>
                </a:gridCol>
                <a:gridCol w="1397878">
                  <a:extLst>
                    <a:ext uri="{9D8B030D-6E8A-4147-A177-3AD203B41FA5}">
                      <a16:colId xmlns:a16="http://schemas.microsoft.com/office/drawing/2014/main" val="3955142731"/>
                    </a:ext>
                  </a:extLst>
                </a:gridCol>
                <a:gridCol w="4193635">
                  <a:extLst>
                    <a:ext uri="{9D8B030D-6E8A-4147-A177-3AD203B41FA5}">
                      <a16:colId xmlns:a16="http://schemas.microsoft.com/office/drawing/2014/main" val="1465792629"/>
                    </a:ext>
                  </a:extLst>
                </a:gridCol>
              </a:tblGrid>
              <a:tr h="226635">
                <a:tc>
                  <a:txBody>
                    <a:bodyPr/>
                    <a:lstStyle/>
                    <a:p>
                      <a:pPr marL="0" marR="0" algn="ctr">
                        <a:lnSpc>
                          <a:spcPct val="107000"/>
                        </a:lnSpc>
                        <a:spcBef>
                          <a:spcPts val="0"/>
                        </a:spcBef>
                        <a:spcAft>
                          <a:spcPts val="0"/>
                        </a:spcAft>
                      </a:pPr>
                      <a:r>
                        <a:rPr lang="en-US" sz="1200" b="1" cap="all">
                          <a:effectLst/>
                          <a:latin typeface="Calibri" panose="020F0502020204030204" pitchFamily="34" charset="0"/>
                          <a:ea typeface="Calibri" panose="020F0502020204030204" pitchFamily="34" charset="0"/>
                          <a:cs typeface="Calibri" panose="020F0502020204030204" pitchFamily="34" charset="0"/>
                        </a:rPr>
                        <a:t>Speeding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a:noFill/>
                    </a:lnT>
                    <a:lnB w="12700" cap="flat" cmpd="sng" algn="ctr">
                      <a:solidFill>
                        <a:srgbClr val="7F7F7F"/>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1200" b="1" cap="all">
                          <a:solidFill>
                            <a:srgbClr val="000000"/>
                          </a:solidFill>
                          <a:effectLst/>
                          <a:latin typeface="Calibri" panose="020F0502020204030204" pitchFamily="34" charset="0"/>
                          <a:ea typeface="Calibri" panose="020F0502020204030204" pitchFamily="34" charset="0"/>
                          <a:cs typeface="Calibri" panose="020F0502020204030204" pitchFamily="34" charset="0"/>
                        </a:rPr>
                        <a:t>Severity = 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a:noFill/>
                    </a:lnR>
                    <a:lnT>
                      <a:noFill/>
                    </a:lnT>
                    <a:lnB w="12700" cap="flat" cmpd="sng" algn="ctr">
                      <a:solidFill>
                        <a:srgbClr val="7F7F7F"/>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1200" b="1" cap="all">
                          <a:solidFill>
                            <a:srgbClr val="000000"/>
                          </a:solidFill>
                          <a:effectLst/>
                          <a:latin typeface="Calibri" panose="020F0502020204030204" pitchFamily="34" charset="0"/>
                          <a:ea typeface="Calibri" panose="020F0502020204030204" pitchFamily="34" charset="0"/>
                          <a:cs typeface="Calibri" panose="020F0502020204030204" pitchFamily="34" charset="0"/>
                        </a:rPr>
                        <a:t>Severity = 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a:noFill/>
                    </a:lnT>
                    <a:lnB w="12700" cap="flat" cmpd="sng" algn="ctr">
                      <a:solidFill>
                        <a:srgbClr val="7F7F7F"/>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1200" b="1" cap="all">
                          <a:solidFill>
                            <a:srgbClr val="000000"/>
                          </a:solidFill>
                          <a:effectLst/>
                          <a:latin typeface="Calibri" panose="020F0502020204030204" pitchFamily="34" charset="0"/>
                          <a:ea typeface="Calibri" panose="020F0502020204030204" pitchFamily="34" charset="0"/>
                          <a:cs typeface="Calibri" panose="020F0502020204030204" pitchFamily="34" charset="0"/>
                        </a:rPr>
                        <a:t>severity = 2 cases %age of total cases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a:noFill/>
                    </a:lnR>
                    <a:lnT>
                      <a:noFill/>
                    </a:lnT>
                    <a:lnB w="12700" cap="flat" cmpd="sng" algn="ctr">
                      <a:solidFill>
                        <a:srgbClr val="7F7F7F"/>
                      </a:solidFill>
                      <a:prstDash val="solid"/>
                      <a:round/>
                      <a:headEnd type="none" w="med" len="med"/>
                      <a:tailEnd type="none" w="med" len="med"/>
                    </a:lnB>
                    <a:solidFill>
                      <a:srgbClr val="FFFFFF"/>
                    </a:solidFill>
                  </a:tcPr>
                </a:tc>
                <a:extLst>
                  <a:ext uri="{0D108BD9-81ED-4DB2-BD59-A6C34878D82A}">
                    <a16:rowId xmlns:a16="http://schemas.microsoft.com/office/drawing/2014/main" val="1124819631"/>
                  </a:ext>
                </a:extLst>
              </a:tr>
              <a:tr h="226635">
                <a:tc>
                  <a:txBody>
                    <a:bodyPr/>
                    <a:lstStyle/>
                    <a:p>
                      <a:pPr marL="0" marR="0" algn="ctr">
                        <a:lnSpc>
                          <a:spcPct val="107000"/>
                        </a:lnSpc>
                        <a:spcBef>
                          <a:spcPts val="0"/>
                        </a:spcBef>
                        <a:spcAft>
                          <a:spcPts val="0"/>
                        </a:spcAft>
                      </a:pPr>
                      <a:r>
                        <a:rPr lang="en-US" sz="1200" b="1" cap="all">
                          <a:solidFill>
                            <a:srgbClr val="000000"/>
                          </a:solidFill>
                          <a:effectLst/>
                          <a:latin typeface="Calibri" panose="020F0502020204030204" pitchFamily="34" charset="0"/>
                          <a:ea typeface="Calibri" panose="020F0502020204030204" pitchFamily="34" charset="0"/>
                          <a:cs typeface="Calibri" panose="020F0502020204030204" pitchFamily="34" charset="0"/>
                        </a:rPr>
                        <a:t>Yes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a:noFill/>
                    </a:lnB>
                    <a:solidFill>
                      <a:srgbClr val="F2F2F2"/>
                    </a:solidFill>
                  </a:tcPr>
                </a:tc>
                <a:tc>
                  <a:txBody>
                    <a:bodyPr/>
                    <a:lstStyle/>
                    <a:p>
                      <a:pPr marL="0" marR="0" algn="ctr">
                        <a:lnSpc>
                          <a:spcPct val="107000"/>
                        </a:lnSpc>
                        <a:spcBef>
                          <a:spcPts val="0"/>
                        </a:spcBef>
                        <a:spcAft>
                          <a:spcPts val="0"/>
                        </a:spcAft>
                      </a:pPr>
                      <a:r>
                        <a:rPr lang="en-US" sz="1200">
                          <a:solidFill>
                            <a:srgbClr val="000000"/>
                          </a:solidFill>
                          <a:effectLst/>
                          <a:latin typeface="Calibri" panose="020F0502020204030204" pitchFamily="34" charset="0"/>
                          <a:ea typeface="Calibri" panose="020F0502020204030204" pitchFamily="34" charset="0"/>
                          <a:cs typeface="Calibri" panose="020F0502020204030204" pitchFamily="34" charset="0"/>
                        </a:rPr>
                        <a:t>5802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7F7F7F"/>
                      </a:solidFill>
                      <a:prstDash val="solid"/>
                      <a:round/>
                      <a:headEnd type="none" w="med" len="med"/>
                      <a:tailEnd type="none" w="med" len="med"/>
                    </a:lnL>
                    <a:lnR>
                      <a:noFill/>
                    </a:lnR>
                    <a:lnT w="12700" cap="flat" cmpd="sng" algn="ctr">
                      <a:solidFill>
                        <a:srgbClr val="7F7F7F"/>
                      </a:solidFill>
                      <a:prstDash val="solid"/>
                      <a:round/>
                      <a:headEnd type="none" w="med" len="med"/>
                      <a:tailEnd type="none" w="med" len="med"/>
                    </a:lnT>
                    <a:lnB>
                      <a:noFill/>
                    </a:lnB>
                    <a:solidFill>
                      <a:srgbClr val="F2F2F2"/>
                    </a:solidFill>
                  </a:tcPr>
                </a:tc>
                <a:tc>
                  <a:txBody>
                    <a:bodyPr/>
                    <a:lstStyle/>
                    <a:p>
                      <a:pPr marL="0" marR="0" algn="ctr">
                        <a:lnSpc>
                          <a:spcPct val="107000"/>
                        </a:lnSpc>
                        <a:spcBef>
                          <a:spcPts val="0"/>
                        </a:spcBef>
                        <a:spcAft>
                          <a:spcPts val="0"/>
                        </a:spcAft>
                      </a:pPr>
                      <a:r>
                        <a:rPr lang="en-US" sz="1200">
                          <a:solidFill>
                            <a:srgbClr val="000000"/>
                          </a:solidFill>
                          <a:effectLst/>
                          <a:latin typeface="Calibri" panose="020F0502020204030204" pitchFamily="34" charset="0"/>
                          <a:ea typeface="Calibri" panose="020F0502020204030204" pitchFamily="34" charset="0"/>
                          <a:cs typeface="Calibri" panose="020F0502020204030204" pitchFamily="34" charset="0"/>
                        </a:rPr>
                        <a:t>3531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7F7F7F"/>
                      </a:solidFill>
                      <a:prstDash val="solid"/>
                      <a:round/>
                      <a:headEnd type="none" w="med" len="med"/>
                      <a:tailEnd type="none" w="med" len="med"/>
                    </a:lnT>
                    <a:lnB>
                      <a:noFill/>
                    </a:lnB>
                    <a:solidFill>
                      <a:srgbClr val="F2F2F2"/>
                    </a:solidFill>
                  </a:tcPr>
                </a:tc>
                <a:tc>
                  <a:txBody>
                    <a:bodyPr/>
                    <a:lstStyle/>
                    <a:p>
                      <a:pPr marL="0" marR="0" algn="ctr">
                        <a:lnSpc>
                          <a:spcPct val="107000"/>
                        </a:lnSpc>
                        <a:spcBef>
                          <a:spcPts val="0"/>
                        </a:spcBef>
                        <a:spcAft>
                          <a:spcPts val="0"/>
                        </a:spcAft>
                      </a:pPr>
                      <a:r>
                        <a:rPr lang="en-US" sz="1200">
                          <a:solidFill>
                            <a:srgbClr val="000000"/>
                          </a:solidFill>
                          <a:effectLst/>
                          <a:latin typeface="Calibri" panose="020F0502020204030204" pitchFamily="34" charset="0"/>
                          <a:ea typeface="Calibri" panose="020F0502020204030204" pitchFamily="34" charset="0"/>
                          <a:cs typeface="Calibri" panose="020F0502020204030204" pitchFamily="34" charset="0"/>
                        </a:rPr>
                        <a:t>37.83%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7F7F7F"/>
                      </a:solidFill>
                      <a:prstDash val="solid"/>
                      <a:round/>
                      <a:headEnd type="none" w="med" len="med"/>
                      <a:tailEnd type="none" w="med" len="med"/>
                    </a:lnT>
                    <a:lnB>
                      <a:noFill/>
                    </a:lnB>
                    <a:solidFill>
                      <a:srgbClr val="F2F2F2"/>
                    </a:solidFill>
                  </a:tcPr>
                </a:tc>
                <a:extLst>
                  <a:ext uri="{0D108BD9-81ED-4DB2-BD59-A6C34878D82A}">
                    <a16:rowId xmlns:a16="http://schemas.microsoft.com/office/drawing/2014/main" val="2054792805"/>
                  </a:ext>
                </a:extLst>
              </a:tr>
              <a:tr h="226635">
                <a:tc>
                  <a:txBody>
                    <a:bodyPr/>
                    <a:lstStyle/>
                    <a:p>
                      <a:pPr marL="0" marR="0" algn="ctr">
                        <a:lnSpc>
                          <a:spcPct val="107000"/>
                        </a:lnSpc>
                        <a:spcBef>
                          <a:spcPts val="0"/>
                        </a:spcBef>
                        <a:spcAft>
                          <a:spcPts val="0"/>
                        </a:spcAft>
                      </a:pPr>
                      <a:r>
                        <a:rPr lang="en-US" sz="1200" b="1" cap="all">
                          <a:effectLst/>
                          <a:latin typeface="Calibri" panose="020F0502020204030204" pitchFamily="34" charset="0"/>
                          <a:ea typeface="Calibri" panose="020F0502020204030204" pitchFamily="34" charset="0"/>
                          <a:cs typeface="Calibri" panose="020F0502020204030204" pitchFamily="34" charset="0"/>
                        </a:rPr>
                        <a:t>No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7F7F7F"/>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effectLst/>
                          <a:latin typeface="Calibri" panose="020F0502020204030204" pitchFamily="34" charset="0"/>
                          <a:ea typeface="Calibri" panose="020F0502020204030204" pitchFamily="34" charset="0"/>
                          <a:cs typeface="Calibri" panose="020F0502020204030204" pitchFamily="34" charset="0"/>
                        </a:rPr>
                        <a:t>130638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7F7F7F"/>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effectLst/>
                          <a:latin typeface="Calibri" panose="020F0502020204030204" pitchFamily="34" charset="0"/>
                          <a:ea typeface="Calibri" panose="020F0502020204030204" pitchFamily="34" charset="0"/>
                          <a:cs typeface="Calibri" panose="020F0502020204030204" pitchFamily="34" charset="0"/>
                        </a:rPr>
                        <a:t>54657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effectLst/>
                          <a:latin typeface="Calibri" panose="020F0502020204030204" pitchFamily="34" charset="0"/>
                          <a:ea typeface="Calibri" panose="020F0502020204030204" pitchFamily="34" charset="0"/>
                          <a:cs typeface="Calibri" panose="020F0502020204030204" pitchFamily="34" charset="0"/>
                        </a:rPr>
                        <a:t>29.5%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18923705"/>
                  </a:ext>
                </a:extLst>
              </a:tr>
              <a:tr h="226635">
                <a:tc>
                  <a:txBody>
                    <a:bodyPr/>
                    <a:lstStyle/>
                    <a:p>
                      <a:pPr marL="0" marR="0" algn="ctr">
                        <a:lnSpc>
                          <a:spcPct val="107000"/>
                        </a:lnSpc>
                        <a:spcBef>
                          <a:spcPts val="0"/>
                        </a:spcBef>
                        <a:spcAft>
                          <a:spcPts val="0"/>
                        </a:spcAft>
                      </a:pPr>
                      <a:r>
                        <a:rPr lang="en-US" sz="1200" b="1" cap="all">
                          <a:solidFill>
                            <a:srgbClr val="000000"/>
                          </a:solidFill>
                          <a:effectLst/>
                          <a:latin typeface="Calibri" panose="020F0502020204030204" pitchFamily="34" charset="0"/>
                          <a:ea typeface="Calibri" panose="020F0502020204030204" pitchFamily="34" charset="0"/>
                          <a:cs typeface="Calibri" panose="020F0502020204030204" pitchFamily="34" charset="0"/>
                        </a:rPr>
                        <a:t>yes cases %age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7F7F7F"/>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2F2F2"/>
                    </a:solidFill>
                  </a:tcPr>
                </a:tc>
                <a:tc>
                  <a:txBody>
                    <a:bodyPr/>
                    <a:lstStyle/>
                    <a:p>
                      <a:pPr marL="0" marR="0" algn="ctr">
                        <a:lnSpc>
                          <a:spcPct val="107000"/>
                        </a:lnSpc>
                        <a:spcBef>
                          <a:spcPts val="0"/>
                        </a:spcBef>
                        <a:spcAft>
                          <a:spcPts val="0"/>
                        </a:spcAft>
                      </a:pPr>
                      <a:r>
                        <a:rPr lang="en-US" sz="1200">
                          <a:solidFill>
                            <a:srgbClr val="000000"/>
                          </a:solidFill>
                          <a:effectLst/>
                          <a:latin typeface="Calibri" panose="020F0502020204030204" pitchFamily="34" charset="0"/>
                          <a:ea typeface="Calibri" panose="020F0502020204030204" pitchFamily="34" charset="0"/>
                          <a:cs typeface="Calibri" panose="020F0502020204030204" pitchFamily="34" charset="0"/>
                        </a:rPr>
                        <a:t>4.25%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7F7F7F"/>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F2F2F2"/>
                    </a:solidFill>
                  </a:tcPr>
                </a:tc>
                <a:tc>
                  <a:txBody>
                    <a:bodyPr/>
                    <a:lstStyle/>
                    <a:p>
                      <a:pPr marL="0" marR="0" algn="ctr">
                        <a:lnSpc>
                          <a:spcPct val="107000"/>
                        </a:lnSpc>
                        <a:spcBef>
                          <a:spcPts val="0"/>
                        </a:spcBef>
                        <a:spcAft>
                          <a:spcPts val="0"/>
                        </a:spcAft>
                      </a:pPr>
                      <a:r>
                        <a:rPr lang="en-US" sz="1200">
                          <a:solidFill>
                            <a:srgbClr val="000000"/>
                          </a:solidFill>
                          <a:effectLst/>
                          <a:latin typeface="Calibri" panose="020F0502020204030204" pitchFamily="34" charset="0"/>
                          <a:ea typeface="Calibri" panose="020F0502020204030204" pitchFamily="34" charset="0"/>
                          <a:cs typeface="Calibri" panose="020F0502020204030204" pitchFamily="34" charset="0"/>
                        </a:rPr>
                        <a:t>6.07%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2F2F2"/>
                    </a:solidFill>
                  </a:tcPr>
                </a:tc>
                <a:tc>
                  <a:txBody>
                    <a:bodyPr/>
                    <a:lstStyle/>
                    <a:p>
                      <a:pPr marL="0" marR="0" algn="ctr">
                        <a:lnSpc>
                          <a:spcPct val="107000"/>
                        </a:lnSpc>
                        <a:spcBef>
                          <a:spcPts val="0"/>
                        </a:spcBef>
                        <a:spcAft>
                          <a:spcPts val="0"/>
                        </a:spcAft>
                      </a:pPr>
                      <a:r>
                        <a:rPr lang="en-US" sz="1200" dirty="0">
                          <a:effectLst/>
                          <a:latin typeface="Calibri" panose="020F0502020204030204" pitchFamily="34" charset="0"/>
                          <a:ea typeface="Calibri" panose="020F0502020204030204" pitchFamily="34" charset="0"/>
                          <a:cs typeface="Calibri" panose="020F0502020204030204" pitchFamily="34"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F2F2F2"/>
                    </a:solidFill>
                  </a:tcPr>
                </a:tc>
                <a:extLst>
                  <a:ext uri="{0D108BD9-81ED-4DB2-BD59-A6C34878D82A}">
                    <a16:rowId xmlns:a16="http://schemas.microsoft.com/office/drawing/2014/main" val="3715762217"/>
                  </a:ext>
                </a:extLst>
              </a:tr>
            </a:tbl>
          </a:graphicData>
        </a:graphic>
      </p:graphicFrame>
    </p:spTree>
    <p:extLst>
      <p:ext uri="{BB962C8B-B14F-4D97-AF65-F5344CB8AC3E}">
        <p14:creationId xmlns:p14="http://schemas.microsoft.com/office/powerpoint/2010/main" val="15983950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6BC2B396-D591-404F-8529-6BB8EB6DB51C}"/>
              </a:ext>
            </a:extLst>
          </p:cNvPr>
          <p:cNvSpPr txBox="1">
            <a:spLocks/>
          </p:cNvSpPr>
          <p:nvPr/>
        </p:nvSpPr>
        <p:spPr>
          <a:xfrm>
            <a:off x="663109" y="493370"/>
            <a:ext cx="9905999" cy="354171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971550" lvl="1" indent="-514350">
              <a:buFont typeface="+mj-lt"/>
              <a:buAutoNum type="romanLcPeriod" startAt="5"/>
            </a:pPr>
            <a:r>
              <a:rPr lang="en-US" sz="2400" dirty="0"/>
              <a:t>Severity vs Inattention –</a:t>
            </a:r>
          </a:p>
          <a:p>
            <a:pPr marL="457200" lvl="1" indent="0">
              <a:buFont typeface="Arial" panose="020B0604020202020204" pitchFamily="34" charset="0"/>
              <a:buNone/>
            </a:pPr>
            <a:r>
              <a:rPr lang="en-US" dirty="0"/>
              <a:t>	</a:t>
            </a:r>
          </a:p>
        </p:txBody>
      </p:sp>
      <p:pic>
        <p:nvPicPr>
          <p:cNvPr id="2" name="Picture 1">
            <a:extLst>
              <a:ext uri="{FF2B5EF4-FFF2-40B4-BE49-F238E27FC236}">
                <a16:creationId xmlns:a16="http://schemas.microsoft.com/office/drawing/2014/main" id="{D1EEA053-5614-47FA-AD03-5265D648C06C}"/>
              </a:ext>
            </a:extLst>
          </p:cNvPr>
          <p:cNvPicPr/>
          <p:nvPr/>
        </p:nvPicPr>
        <p:blipFill>
          <a:blip r:embed="rId2">
            <a:extLst>
              <a:ext uri="{28A0092B-C50C-407E-A947-70E740481C1C}">
                <a14:useLocalDpi xmlns:a14="http://schemas.microsoft.com/office/drawing/2010/main" val="0"/>
              </a:ext>
            </a:extLst>
          </a:blip>
          <a:stretch>
            <a:fillRect/>
          </a:stretch>
        </p:blipFill>
        <p:spPr>
          <a:xfrm>
            <a:off x="1758462" y="1055077"/>
            <a:ext cx="8810646" cy="4332849"/>
          </a:xfrm>
          <a:prstGeom prst="rect">
            <a:avLst/>
          </a:prstGeom>
        </p:spPr>
      </p:pic>
      <p:graphicFrame>
        <p:nvGraphicFramePr>
          <p:cNvPr id="8" name="Table 7">
            <a:extLst>
              <a:ext uri="{FF2B5EF4-FFF2-40B4-BE49-F238E27FC236}">
                <a16:creationId xmlns:a16="http://schemas.microsoft.com/office/drawing/2014/main" id="{354F8E97-F00E-4EF7-A743-11563ACA06F4}"/>
              </a:ext>
            </a:extLst>
          </p:cNvPr>
          <p:cNvGraphicFramePr>
            <a:graphicFrameLocks noGrp="1"/>
          </p:cNvGraphicFramePr>
          <p:nvPr>
            <p:extLst>
              <p:ext uri="{D42A27DB-BD31-4B8C-83A1-F6EECF244321}">
                <p14:modId xmlns:p14="http://schemas.microsoft.com/office/powerpoint/2010/main" val="591003456"/>
              </p:ext>
            </p:extLst>
          </p:nvPr>
        </p:nvGraphicFramePr>
        <p:xfrm>
          <a:off x="1758461" y="5616346"/>
          <a:ext cx="8810645" cy="868860"/>
        </p:xfrm>
        <a:graphic>
          <a:graphicData uri="http://schemas.openxmlformats.org/drawingml/2006/table">
            <a:tbl>
              <a:tblPr firstRow="1" firstCol="1" bandRow="1"/>
              <a:tblGrid>
                <a:gridCol w="1745505">
                  <a:extLst>
                    <a:ext uri="{9D8B030D-6E8A-4147-A177-3AD203B41FA5}">
                      <a16:colId xmlns:a16="http://schemas.microsoft.com/office/drawing/2014/main" val="1583095769"/>
                    </a:ext>
                  </a:extLst>
                </a:gridCol>
                <a:gridCol w="1413028">
                  <a:extLst>
                    <a:ext uri="{9D8B030D-6E8A-4147-A177-3AD203B41FA5}">
                      <a16:colId xmlns:a16="http://schemas.microsoft.com/office/drawing/2014/main" val="536716541"/>
                    </a:ext>
                  </a:extLst>
                </a:gridCol>
                <a:gridCol w="1413028">
                  <a:extLst>
                    <a:ext uri="{9D8B030D-6E8A-4147-A177-3AD203B41FA5}">
                      <a16:colId xmlns:a16="http://schemas.microsoft.com/office/drawing/2014/main" val="789517119"/>
                    </a:ext>
                  </a:extLst>
                </a:gridCol>
                <a:gridCol w="4239084">
                  <a:extLst>
                    <a:ext uri="{9D8B030D-6E8A-4147-A177-3AD203B41FA5}">
                      <a16:colId xmlns:a16="http://schemas.microsoft.com/office/drawing/2014/main" val="976518946"/>
                    </a:ext>
                  </a:extLst>
                </a:gridCol>
              </a:tblGrid>
              <a:tr h="217215">
                <a:tc>
                  <a:txBody>
                    <a:bodyPr/>
                    <a:lstStyle/>
                    <a:p>
                      <a:pPr marL="0" marR="0" algn="ctr">
                        <a:lnSpc>
                          <a:spcPct val="107000"/>
                        </a:lnSpc>
                        <a:spcBef>
                          <a:spcPts val="0"/>
                        </a:spcBef>
                        <a:spcAft>
                          <a:spcPts val="0"/>
                        </a:spcAft>
                      </a:pPr>
                      <a:r>
                        <a:rPr lang="en-US" sz="1200" b="1" cap="all">
                          <a:effectLst/>
                          <a:latin typeface="Calibri" panose="020F0502020204030204" pitchFamily="34" charset="0"/>
                          <a:ea typeface="Calibri" panose="020F0502020204030204" pitchFamily="34" charset="0"/>
                          <a:cs typeface="Calibri" panose="020F0502020204030204" pitchFamily="34" charset="0"/>
                        </a:rPr>
                        <a:t>Inattention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a:noFill/>
                    </a:lnT>
                    <a:lnB w="12700" cap="flat" cmpd="sng" algn="ctr">
                      <a:solidFill>
                        <a:srgbClr val="7F7F7F"/>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cap="all">
                          <a:effectLst/>
                          <a:latin typeface="Calibri" panose="020F0502020204030204" pitchFamily="34" charset="0"/>
                          <a:ea typeface="Calibri" panose="020F0502020204030204" pitchFamily="34" charset="0"/>
                          <a:cs typeface="Calibri" panose="020F0502020204030204" pitchFamily="34" charset="0"/>
                        </a:rPr>
                        <a:t>Severity = 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a:noFill/>
                    </a:lnR>
                    <a:lnT>
                      <a:noFill/>
                    </a:lnT>
                    <a:lnB w="12700" cap="flat" cmpd="sng" algn="ctr">
                      <a:solidFill>
                        <a:srgbClr val="7F7F7F"/>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cap="all">
                          <a:effectLst/>
                          <a:latin typeface="Calibri" panose="020F0502020204030204" pitchFamily="34" charset="0"/>
                          <a:ea typeface="Calibri" panose="020F0502020204030204" pitchFamily="34" charset="0"/>
                          <a:cs typeface="Calibri" panose="020F0502020204030204" pitchFamily="34" charset="0"/>
                        </a:rPr>
                        <a:t>Severity = 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a:noFill/>
                    </a:lnT>
                    <a:lnB w="12700" cap="flat" cmpd="sng" algn="ctr">
                      <a:solidFill>
                        <a:srgbClr val="7F7F7F"/>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cap="all">
                          <a:effectLst/>
                          <a:latin typeface="Calibri" panose="020F0502020204030204" pitchFamily="34" charset="0"/>
                          <a:ea typeface="Calibri" panose="020F0502020204030204" pitchFamily="34" charset="0"/>
                          <a:cs typeface="Calibri" panose="020F0502020204030204" pitchFamily="34" charset="0"/>
                        </a:rPr>
                        <a:t>severity = 2 cases %age of total cases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a:noFill/>
                    </a:lnR>
                    <a:lnT>
                      <a:noFill/>
                    </a:lnT>
                    <a:lnB w="12700" cap="flat" cmpd="sng" algn="ctr">
                      <a:solidFill>
                        <a:srgbClr val="7F7F7F"/>
                      </a:solidFill>
                      <a:prstDash val="solid"/>
                      <a:round/>
                      <a:headEnd type="none" w="med" len="med"/>
                      <a:tailEnd type="none" w="med" len="med"/>
                    </a:lnB>
                  </a:tcPr>
                </a:tc>
                <a:extLst>
                  <a:ext uri="{0D108BD9-81ED-4DB2-BD59-A6C34878D82A}">
                    <a16:rowId xmlns:a16="http://schemas.microsoft.com/office/drawing/2014/main" val="119617307"/>
                  </a:ext>
                </a:extLst>
              </a:tr>
              <a:tr h="217215">
                <a:tc>
                  <a:txBody>
                    <a:bodyPr/>
                    <a:lstStyle/>
                    <a:p>
                      <a:pPr marL="0" marR="0" algn="ctr">
                        <a:lnSpc>
                          <a:spcPct val="107000"/>
                        </a:lnSpc>
                        <a:spcBef>
                          <a:spcPts val="0"/>
                        </a:spcBef>
                        <a:spcAft>
                          <a:spcPts val="0"/>
                        </a:spcAft>
                      </a:pPr>
                      <a:r>
                        <a:rPr lang="en-US" sz="1200" b="1" cap="all">
                          <a:solidFill>
                            <a:srgbClr val="000000"/>
                          </a:solidFill>
                          <a:effectLst/>
                          <a:latin typeface="Calibri" panose="020F0502020204030204" pitchFamily="34" charset="0"/>
                          <a:ea typeface="Calibri" panose="020F0502020204030204" pitchFamily="34" charset="0"/>
                          <a:cs typeface="Calibri" panose="020F0502020204030204" pitchFamily="34" charset="0"/>
                        </a:rPr>
                        <a:t>Yes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a:noFill/>
                    </a:lnB>
                    <a:solidFill>
                      <a:srgbClr val="F2F2F2"/>
                    </a:solidFill>
                  </a:tcPr>
                </a:tc>
                <a:tc>
                  <a:txBody>
                    <a:bodyPr/>
                    <a:lstStyle/>
                    <a:p>
                      <a:pPr marL="0" marR="0" algn="ctr">
                        <a:lnSpc>
                          <a:spcPct val="107000"/>
                        </a:lnSpc>
                        <a:spcBef>
                          <a:spcPts val="0"/>
                        </a:spcBef>
                        <a:spcAft>
                          <a:spcPts val="0"/>
                        </a:spcAft>
                      </a:pPr>
                      <a:r>
                        <a:rPr lang="en-US" sz="1200">
                          <a:solidFill>
                            <a:srgbClr val="000000"/>
                          </a:solidFill>
                          <a:effectLst/>
                          <a:latin typeface="Calibri" panose="020F0502020204030204" pitchFamily="34" charset="0"/>
                          <a:ea typeface="Calibri" panose="020F0502020204030204" pitchFamily="34" charset="0"/>
                          <a:cs typeface="Calibri" panose="020F0502020204030204" pitchFamily="34" charset="0"/>
                        </a:rPr>
                        <a:t>19408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7F7F7F"/>
                      </a:solidFill>
                      <a:prstDash val="solid"/>
                      <a:round/>
                      <a:headEnd type="none" w="med" len="med"/>
                      <a:tailEnd type="none" w="med" len="med"/>
                    </a:lnL>
                    <a:lnR>
                      <a:noFill/>
                    </a:lnR>
                    <a:lnT w="12700" cap="flat" cmpd="sng" algn="ctr">
                      <a:solidFill>
                        <a:srgbClr val="7F7F7F"/>
                      </a:solidFill>
                      <a:prstDash val="solid"/>
                      <a:round/>
                      <a:headEnd type="none" w="med" len="med"/>
                      <a:tailEnd type="none" w="med" len="med"/>
                    </a:lnT>
                    <a:lnB>
                      <a:noFill/>
                    </a:lnB>
                    <a:solidFill>
                      <a:srgbClr val="F2F2F2"/>
                    </a:solidFill>
                  </a:tcPr>
                </a:tc>
                <a:tc>
                  <a:txBody>
                    <a:bodyPr/>
                    <a:lstStyle/>
                    <a:p>
                      <a:pPr marL="0" marR="0" algn="ctr">
                        <a:lnSpc>
                          <a:spcPct val="107000"/>
                        </a:lnSpc>
                        <a:spcBef>
                          <a:spcPts val="0"/>
                        </a:spcBef>
                        <a:spcAft>
                          <a:spcPts val="0"/>
                        </a:spcAft>
                      </a:pPr>
                      <a:r>
                        <a:rPr lang="en-US" sz="1200">
                          <a:solidFill>
                            <a:srgbClr val="000000"/>
                          </a:solidFill>
                          <a:effectLst/>
                          <a:latin typeface="Calibri" panose="020F0502020204030204" pitchFamily="34" charset="0"/>
                          <a:ea typeface="Calibri" panose="020F0502020204030204" pitchFamily="34" charset="0"/>
                          <a:cs typeface="Calibri" panose="020F0502020204030204" pitchFamily="34" charset="0"/>
                        </a:rPr>
                        <a:t>10397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7F7F7F"/>
                      </a:solidFill>
                      <a:prstDash val="solid"/>
                      <a:round/>
                      <a:headEnd type="none" w="med" len="med"/>
                      <a:tailEnd type="none" w="med" len="med"/>
                    </a:lnT>
                    <a:lnB>
                      <a:noFill/>
                    </a:lnB>
                    <a:solidFill>
                      <a:srgbClr val="F2F2F2"/>
                    </a:solidFill>
                  </a:tcPr>
                </a:tc>
                <a:tc>
                  <a:txBody>
                    <a:bodyPr/>
                    <a:lstStyle/>
                    <a:p>
                      <a:pPr marL="0" marR="0" algn="ctr">
                        <a:lnSpc>
                          <a:spcPct val="107000"/>
                        </a:lnSpc>
                        <a:spcBef>
                          <a:spcPts val="0"/>
                        </a:spcBef>
                        <a:spcAft>
                          <a:spcPts val="0"/>
                        </a:spcAft>
                      </a:pPr>
                      <a:r>
                        <a:rPr lang="en-US" sz="1200">
                          <a:solidFill>
                            <a:srgbClr val="000000"/>
                          </a:solidFill>
                          <a:effectLst/>
                          <a:latin typeface="Calibri" panose="020F0502020204030204" pitchFamily="34" charset="0"/>
                          <a:ea typeface="Calibri" panose="020F0502020204030204" pitchFamily="34" charset="0"/>
                          <a:cs typeface="Calibri" panose="020F0502020204030204" pitchFamily="34" charset="0"/>
                        </a:rPr>
                        <a:t>34.88%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7F7F7F"/>
                      </a:solidFill>
                      <a:prstDash val="solid"/>
                      <a:round/>
                      <a:headEnd type="none" w="med" len="med"/>
                      <a:tailEnd type="none" w="med" len="med"/>
                    </a:lnT>
                    <a:lnB>
                      <a:noFill/>
                    </a:lnB>
                    <a:solidFill>
                      <a:srgbClr val="F2F2F2"/>
                    </a:solidFill>
                  </a:tcPr>
                </a:tc>
                <a:extLst>
                  <a:ext uri="{0D108BD9-81ED-4DB2-BD59-A6C34878D82A}">
                    <a16:rowId xmlns:a16="http://schemas.microsoft.com/office/drawing/2014/main" val="3004769573"/>
                  </a:ext>
                </a:extLst>
              </a:tr>
              <a:tr h="217215">
                <a:tc>
                  <a:txBody>
                    <a:bodyPr/>
                    <a:lstStyle/>
                    <a:p>
                      <a:pPr marL="0" marR="0" algn="ctr">
                        <a:lnSpc>
                          <a:spcPct val="107000"/>
                        </a:lnSpc>
                        <a:spcBef>
                          <a:spcPts val="0"/>
                        </a:spcBef>
                        <a:spcAft>
                          <a:spcPts val="0"/>
                        </a:spcAft>
                      </a:pPr>
                      <a:r>
                        <a:rPr lang="en-US" sz="1200" b="1" cap="all">
                          <a:effectLst/>
                          <a:latin typeface="Calibri" panose="020F0502020204030204" pitchFamily="34" charset="0"/>
                          <a:ea typeface="Calibri" panose="020F0502020204030204" pitchFamily="34" charset="0"/>
                          <a:cs typeface="Calibri" panose="020F0502020204030204" pitchFamily="34" charset="0"/>
                        </a:rPr>
                        <a:t>no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7F7F7F"/>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effectLst/>
                          <a:latin typeface="Calibri" panose="020F0502020204030204" pitchFamily="34" charset="0"/>
                          <a:ea typeface="Calibri" panose="020F0502020204030204" pitchFamily="34" charset="0"/>
                          <a:cs typeface="Calibri" panose="020F0502020204030204" pitchFamily="34" charset="0"/>
                        </a:rPr>
                        <a:t>117077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7F7F7F"/>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effectLst/>
                          <a:latin typeface="Calibri" panose="020F0502020204030204" pitchFamily="34" charset="0"/>
                          <a:ea typeface="Calibri" panose="020F0502020204030204" pitchFamily="34" charset="0"/>
                          <a:cs typeface="Calibri" panose="020F0502020204030204" pitchFamily="34" charset="0"/>
                        </a:rPr>
                        <a:t>47791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effectLst/>
                          <a:latin typeface="Calibri" panose="020F0502020204030204" pitchFamily="34" charset="0"/>
                          <a:ea typeface="Calibri" panose="020F0502020204030204" pitchFamily="34" charset="0"/>
                          <a:cs typeface="Calibri" panose="020F0502020204030204" pitchFamily="34" charset="0"/>
                        </a:rPr>
                        <a:t>28.99%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64171587"/>
                  </a:ext>
                </a:extLst>
              </a:tr>
              <a:tr h="217215">
                <a:tc>
                  <a:txBody>
                    <a:bodyPr/>
                    <a:lstStyle/>
                    <a:p>
                      <a:pPr marL="0" marR="0" algn="ctr">
                        <a:lnSpc>
                          <a:spcPct val="107000"/>
                        </a:lnSpc>
                        <a:spcBef>
                          <a:spcPts val="0"/>
                        </a:spcBef>
                        <a:spcAft>
                          <a:spcPts val="0"/>
                        </a:spcAft>
                      </a:pPr>
                      <a:r>
                        <a:rPr lang="en-US" sz="1200" b="1" cap="all">
                          <a:solidFill>
                            <a:srgbClr val="000000"/>
                          </a:solidFill>
                          <a:effectLst/>
                          <a:latin typeface="Calibri" panose="020F0502020204030204" pitchFamily="34" charset="0"/>
                          <a:ea typeface="Calibri" panose="020F0502020204030204" pitchFamily="34" charset="0"/>
                          <a:cs typeface="Calibri" panose="020F0502020204030204" pitchFamily="34" charset="0"/>
                        </a:rPr>
                        <a:t>Yes cases %age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7F7F7F"/>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2F2F2"/>
                    </a:solidFill>
                  </a:tcPr>
                </a:tc>
                <a:tc>
                  <a:txBody>
                    <a:bodyPr/>
                    <a:lstStyle/>
                    <a:p>
                      <a:pPr marL="0" marR="0" algn="ctr">
                        <a:lnSpc>
                          <a:spcPct val="107000"/>
                        </a:lnSpc>
                        <a:spcBef>
                          <a:spcPts val="0"/>
                        </a:spcBef>
                        <a:spcAft>
                          <a:spcPts val="0"/>
                        </a:spcAft>
                      </a:pPr>
                      <a:r>
                        <a:rPr lang="en-US" sz="1200">
                          <a:solidFill>
                            <a:srgbClr val="000000"/>
                          </a:solidFill>
                          <a:effectLst/>
                          <a:latin typeface="Calibri" panose="020F0502020204030204" pitchFamily="34" charset="0"/>
                          <a:ea typeface="Calibri" panose="020F0502020204030204" pitchFamily="34" charset="0"/>
                          <a:cs typeface="Calibri" panose="020F0502020204030204" pitchFamily="34" charset="0"/>
                        </a:rPr>
                        <a:t>14.22%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7F7F7F"/>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F2F2F2"/>
                    </a:solidFill>
                  </a:tcPr>
                </a:tc>
                <a:tc>
                  <a:txBody>
                    <a:bodyPr/>
                    <a:lstStyle/>
                    <a:p>
                      <a:pPr marL="0" marR="0" algn="ctr">
                        <a:lnSpc>
                          <a:spcPct val="107000"/>
                        </a:lnSpc>
                        <a:spcBef>
                          <a:spcPts val="0"/>
                        </a:spcBef>
                        <a:spcAft>
                          <a:spcPts val="0"/>
                        </a:spcAft>
                      </a:pPr>
                      <a:r>
                        <a:rPr lang="en-US" sz="1200">
                          <a:solidFill>
                            <a:srgbClr val="000000"/>
                          </a:solidFill>
                          <a:effectLst/>
                          <a:latin typeface="Calibri" panose="020F0502020204030204" pitchFamily="34" charset="0"/>
                          <a:ea typeface="Calibri" panose="020F0502020204030204" pitchFamily="34" charset="0"/>
                          <a:cs typeface="Calibri" panose="020F0502020204030204" pitchFamily="34" charset="0"/>
                        </a:rPr>
                        <a:t>17.87%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2F2F2"/>
                    </a:solidFill>
                  </a:tcPr>
                </a:tc>
                <a:tc>
                  <a:txBody>
                    <a:bodyPr/>
                    <a:lstStyle/>
                    <a:p>
                      <a:pPr marL="0" marR="0" algn="ctr">
                        <a:lnSpc>
                          <a:spcPct val="107000"/>
                        </a:lnSpc>
                        <a:spcBef>
                          <a:spcPts val="0"/>
                        </a:spcBef>
                        <a:spcAft>
                          <a:spcPts val="0"/>
                        </a:spcAft>
                      </a:pPr>
                      <a:r>
                        <a:rPr lang="en-US" sz="1200" dirty="0">
                          <a:effectLst/>
                          <a:latin typeface="Calibri" panose="020F0502020204030204" pitchFamily="34" charset="0"/>
                          <a:ea typeface="Calibri" panose="020F0502020204030204" pitchFamily="34" charset="0"/>
                          <a:cs typeface="Calibri" panose="020F0502020204030204" pitchFamily="34"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4074459268"/>
                  </a:ext>
                </a:extLst>
              </a:tr>
            </a:tbl>
          </a:graphicData>
        </a:graphic>
      </p:graphicFrame>
    </p:spTree>
    <p:extLst>
      <p:ext uri="{BB962C8B-B14F-4D97-AF65-F5344CB8AC3E}">
        <p14:creationId xmlns:p14="http://schemas.microsoft.com/office/powerpoint/2010/main" val="24391409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6BC2B396-D591-404F-8529-6BB8EB6DB51C}"/>
              </a:ext>
            </a:extLst>
          </p:cNvPr>
          <p:cNvSpPr txBox="1">
            <a:spLocks/>
          </p:cNvSpPr>
          <p:nvPr/>
        </p:nvSpPr>
        <p:spPr>
          <a:xfrm>
            <a:off x="663109" y="493370"/>
            <a:ext cx="9905999" cy="354171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971550" lvl="1" indent="-514350">
              <a:buFont typeface="+mj-lt"/>
              <a:buAutoNum type="romanLcPeriod" startAt="6"/>
            </a:pPr>
            <a:r>
              <a:rPr lang="en-US" sz="2400" dirty="0"/>
              <a:t>Severity vs Influence –</a:t>
            </a:r>
          </a:p>
          <a:p>
            <a:pPr marL="457200" lvl="1" indent="0">
              <a:buFont typeface="Arial" panose="020B0604020202020204" pitchFamily="34" charset="0"/>
              <a:buNone/>
            </a:pPr>
            <a:r>
              <a:rPr lang="en-US" dirty="0"/>
              <a:t>	</a:t>
            </a:r>
          </a:p>
        </p:txBody>
      </p:sp>
      <p:pic>
        <p:nvPicPr>
          <p:cNvPr id="3" name="Picture 2">
            <a:extLst>
              <a:ext uri="{FF2B5EF4-FFF2-40B4-BE49-F238E27FC236}">
                <a16:creationId xmlns:a16="http://schemas.microsoft.com/office/drawing/2014/main" id="{D527A4AE-F767-4C00-8E4A-BDCF40F77B7B}"/>
              </a:ext>
            </a:extLst>
          </p:cNvPr>
          <p:cNvPicPr/>
          <p:nvPr/>
        </p:nvPicPr>
        <p:blipFill>
          <a:blip r:embed="rId2">
            <a:extLst>
              <a:ext uri="{28A0092B-C50C-407E-A947-70E740481C1C}">
                <a14:useLocalDpi xmlns:a14="http://schemas.microsoft.com/office/drawing/2010/main" val="0"/>
              </a:ext>
            </a:extLst>
          </a:blip>
          <a:stretch>
            <a:fillRect/>
          </a:stretch>
        </p:blipFill>
        <p:spPr>
          <a:xfrm>
            <a:off x="1772528" y="1041009"/>
            <a:ext cx="8796579" cy="4149969"/>
          </a:xfrm>
          <a:prstGeom prst="rect">
            <a:avLst/>
          </a:prstGeom>
        </p:spPr>
      </p:pic>
      <p:graphicFrame>
        <p:nvGraphicFramePr>
          <p:cNvPr id="4" name="Table 3">
            <a:extLst>
              <a:ext uri="{FF2B5EF4-FFF2-40B4-BE49-F238E27FC236}">
                <a16:creationId xmlns:a16="http://schemas.microsoft.com/office/drawing/2014/main" id="{438B3546-2B6D-44B6-85A9-9221794FD216}"/>
              </a:ext>
            </a:extLst>
          </p:cNvPr>
          <p:cNvGraphicFramePr>
            <a:graphicFrameLocks noGrp="1"/>
          </p:cNvGraphicFramePr>
          <p:nvPr>
            <p:extLst>
              <p:ext uri="{D42A27DB-BD31-4B8C-83A1-F6EECF244321}">
                <p14:modId xmlns:p14="http://schemas.microsoft.com/office/powerpoint/2010/main" val="1740458870"/>
              </p:ext>
            </p:extLst>
          </p:nvPr>
        </p:nvGraphicFramePr>
        <p:xfrm>
          <a:off x="1772527" y="5442848"/>
          <a:ext cx="8796578" cy="921780"/>
        </p:xfrm>
        <a:graphic>
          <a:graphicData uri="http://schemas.openxmlformats.org/drawingml/2006/table">
            <a:tbl>
              <a:tblPr firstRow="1" firstCol="1" bandRow="1"/>
              <a:tblGrid>
                <a:gridCol w="1742718">
                  <a:extLst>
                    <a:ext uri="{9D8B030D-6E8A-4147-A177-3AD203B41FA5}">
                      <a16:colId xmlns:a16="http://schemas.microsoft.com/office/drawing/2014/main" val="3625892810"/>
                    </a:ext>
                  </a:extLst>
                </a:gridCol>
                <a:gridCol w="1410772">
                  <a:extLst>
                    <a:ext uri="{9D8B030D-6E8A-4147-A177-3AD203B41FA5}">
                      <a16:colId xmlns:a16="http://schemas.microsoft.com/office/drawing/2014/main" val="1083489435"/>
                    </a:ext>
                  </a:extLst>
                </a:gridCol>
                <a:gridCol w="1410772">
                  <a:extLst>
                    <a:ext uri="{9D8B030D-6E8A-4147-A177-3AD203B41FA5}">
                      <a16:colId xmlns:a16="http://schemas.microsoft.com/office/drawing/2014/main" val="3554874531"/>
                    </a:ext>
                  </a:extLst>
                </a:gridCol>
                <a:gridCol w="4232316">
                  <a:extLst>
                    <a:ext uri="{9D8B030D-6E8A-4147-A177-3AD203B41FA5}">
                      <a16:colId xmlns:a16="http://schemas.microsoft.com/office/drawing/2014/main" val="448912267"/>
                    </a:ext>
                  </a:extLst>
                </a:gridCol>
              </a:tblGrid>
              <a:tr h="230445">
                <a:tc>
                  <a:txBody>
                    <a:bodyPr/>
                    <a:lstStyle/>
                    <a:p>
                      <a:pPr marL="0" marR="0" algn="ctr">
                        <a:lnSpc>
                          <a:spcPct val="107000"/>
                        </a:lnSpc>
                        <a:spcBef>
                          <a:spcPts val="0"/>
                        </a:spcBef>
                        <a:spcAft>
                          <a:spcPts val="0"/>
                        </a:spcAft>
                      </a:pPr>
                      <a:r>
                        <a:rPr lang="en-US" sz="1200" b="1" cap="all">
                          <a:effectLst/>
                          <a:latin typeface="Calibri" panose="020F0502020204030204" pitchFamily="34" charset="0"/>
                          <a:ea typeface="Calibri" panose="020F0502020204030204" pitchFamily="34" charset="0"/>
                          <a:cs typeface="Calibri" panose="020F0502020204030204" pitchFamily="34" charset="0"/>
                        </a:rPr>
                        <a:t>Influence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a:noFill/>
                    </a:lnT>
                    <a:lnB w="12700" cap="flat" cmpd="sng" algn="ctr">
                      <a:solidFill>
                        <a:srgbClr val="7F7F7F"/>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cap="all">
                          <a:effectLst/>
                          <a:latin typeface="Calibri" panose="020F0502020204030204" pitchFamily="34" charset="0"/>
                          <a:ea typeface="Calibri" panose="020F0502020204030204" pitchFamily="34" charset="0"/>
                          <a:cs typeface="Calibri" panose="020F0502020204030204" pitchFamily="34" charset="0"/>
                        </a:rPr>
                        <a:t>Severity = 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a:noFill/>
                    </a:lnR>
                    <a:lnT>
                      <a:noFill/>
                    </a:lnT>
                    <a:lnB w="12700" cap="flat" cmpd="sng" algn="ctr">
                      <a:solidFill>
                        <a:srgbClr val="7F7F7F"/>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cap="all">
                          <a:effectLst/>
                          <a:latin typeface="Calibri" panose="020F0502020204030204" pitchFamily="34" charset="0"/>
                          <a:ea typeface="Calibri" panose="020F0502020204030204" pitchFamily="34" charset="0"/>
                          <a:cs typeface="Calibri" panose="020F0502020204030204" pitchFamily="34" charset="0"/>
                        </a:rPr>
                        <a:t>Severity = 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a:noFill/>
                    </a:lnT>
                    <a:lnB w="12700" cap="flat" cmpd="sng" algn="ctr">
                      <a:solidFill>
                        <a:srgbClr val="7F7F7F"/>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cap="all">
                          <a:effectLst/>
                          <a:latin typeface="Calibri" panose="020F0502020204030204" pitchFamily="34" charset="0"/>
                          <a:ea typeface="Calibri" panose="020F0502020204030204" pitchFamily="34" charset="0"/>
                          <a:cs typeface="Calibri" panose="020F0502020204030204" pitchFamily="34" charset="0"/>
                        </a:rPr>
                        <a:t>severity = 2 cases %age of total cases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a:noFill/>
                    </a:lnR>
                    <a:lnT>
                      <a:noFill/>
                    </a:lnT>
                    <a:lnB w="12700" cap="flat" cmpd="sng" algn="ctr">
                      <a:solidFill>
                        <a:srgbClr val="7F7F7F"/>
                      </a:solidFill>
                      <a:prstDash val="solid"/>
                      <a:round/>
                      <a:headEnd type="none" w="med" len="med"/>
                      <a:tailEnd type="none" w="med" len="med"/>
                    </a:lnB>
                  </a:tcPr>
                </a:tc>
                <a:extLst>
                  <a:ext uri="{0D108BD9-81ED-4DB2-BD59-A6C34878D82A}">
                    <a16:rowId xmlns:a16="http://schemas.microsoft.com/office/drawing/2014/main" val="2454664499"/>
                  </a:ext>
                </a:extLst>
              </a:tr>
              <a:tr h="230445">
                <a:tc>
                  <a:txBody>
                    <a:bodyPr/>
                    <a:lstStyle/>
                    <a:p>
                      <a:pPr marL="0" marR="0" algn="ctr">
                        <a:lnSpc>
                          <a:spcPct val="107000"/>
                        </a:lnSpc>
                        <a:spcBef>
                          <a:spcPts val="0"/>
                        </a:spcBef>
                        <a:spcAft>
                          <a:spcPts val="0"/>
                        </a:spcAft>
                      </a:pPr>
                      <a:r>
                        <a:rPr lang="en-US" sz="1200" b="1" cap="all">
                          <a:solidFill>
                            <a:srgbClr val="000000"/>
                          </a:solidFill>
                          <a:effectLst/>
                          <a:latin typeface="Calibri" panose="020F0502020204030204" pitchFamily="34" charset="0"/>
                          <a:ea typeface="Calibri" panose="020F0502020204030204" pitchFamily="34" charset="0"/>
                          <a:cs typeface="Calibri" panose="020F0502020204030204" pitchFamily="34" charset="0"/>
                        </a:rPr>
                        <a:t>Yes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a:noFill/>
                    </a:lnB>
                    <a:solidFill>
                      <a:srgbClr val="F2F2F2"/>
                    </a:solidFill>
                  </a:tcPr>
                </a:tc>
                <a:tc>
                  <a:txBody>
                    <a:bodyPr/>
                    <a:lstStyle/>
                    <a:p>
                      <a:pPr marL="0" marR="0" algn="ctr">
                        <a:lnSpc>
                          <a:spcPct val="107000"/>
                        </a:lnSpc>
                        <a:spcBef>
                          <a:spcPts val="0"/>
                        </a:spcBef>
                        <a:spcAft>
                          <a:spcPts val="0"/>
                        </a:spcAft>
                      </a:pPr>
                      <a:r>
                        <a:rPr lang="en-US" sz="1200">
                          <a:solidFill>
                            <a:srgbClr val="000000"/>
                          </a:solidFill>
                          <a:effectLst/>
                          <a:latin typeface="Calibri" panose="020F0502020204030204" pitchFamily="34" charset="0"/>
                          <a:ea typeface="Calibri" panose="020F0502020204030204" pitchFamily="34" charset="0"/>
                          <a:cs typeface="Calibri" panose="020F0502020204030204" pitchFamily="34" charset="0"/>
                        </a:rPr>
                        <a:t>5559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7F7F7F"/>
                      </a:solidFill>
                      <a:prstDash val="solid"/>
                      <a:round/>
                      <a:headEnd type="none" w="med" len="med"/>
                      <a:tailEnd type="none" w="med" len="med"/>
                    </a:lnL>
                    <a:lnR>
                      <a:noFill/>
                    </a:lnR>
                    <a:lnT w="12700" cap="flat" cmpd="sng" algn="ctr">
                      <a:solidFill>
                        <a:srgbClr val="7F7F7F"/>
                      </a:solidFill>
                      <a:prstDash val="solid"/>
                      <a:round/>
                      <a:headEnd type="none" w="med" len="med"/>
                      <a:tailEnd type="none" w="med" len="med"/>
                    </a:lnT>
                    <a:lnB>
                      <a:noFill/>
                    </a:lnB>
                    <a:solidFill>
                      <a:srgbClr val="F2F2F2"/>
                    </a:solidFill>
                  </a:tcPr>
                </a:tc>
                <a:tc>
                  <a:txBody>
                    <a:bodyPr/>
                    <a:lstStyle/>
                    <a:p>
                      <a:pPr marL="0" marR="0" algn="ctr">
                        <a:lnSpc>
                          <a:spcPct val="107000"/>
                        </a:lnSpc>
                        <a:spcBef>
                          <a:spcPts val="0"/>
                        </a:spcBef>
                        <a:spcAft>
                          <a:spcPts val="0"/>
                        </a:spcAft>
                      </a:pPr>
                      <a:r>
                        <a:rPr lang="en-US" sz="1200">
                          <a:solidFill>
                            <a:srgbClr val="000000"/>
                          </a:solidFill>
                          <a:effectLst/>
                          <a:latin typeface="Calibri" panose="020F0502020204030204" pitchFamily="34" charset="0"/>
                          <a:ea typeface="Calibri" panose="020F0502020204030204" pitchFamily="34" charset="0"/>
                          <a:cs typeface="Calibri" panose="020F0502020204030204" pitchFamily="34" charset="0"/>
                        </a:rPr>
                        <a:t>3562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7F7F7F"/>
                      </a:solidFill>
                      <a:prstDash val="solid"/>
                      <a:round/>
                      <a:headEnd type="none" w="med" len="med"/>
                      <a:tailEnd type="none" w="med" len="med"/>
                    </a:lnT>
                    <a:lnB>
                      <a:noFill/>
                    </a:lnB>
                    <a:solidFill>
                      <a:srgbClr val="F2F2F2"/>
                    </a:solidFill>
                  </a:tcPr>
                </a:tc>
                <a:tc>
                  <a:txBody>
                    <a:bodyPr/>
                    <a:lstStyle/>
                    <a:p>
                      <a:pPr marL="0" marR="0" algn="ctr">
                        <a:lnSpc>
                          <a:spcPct val="107000"/>
                        </a:lnSpc>
                        <a:spcBef>
                          <a:spcPts val="0"/>
                        </a:spcBef>
                        <a:spcAft>
                          <a:spcPts val="0"/>
                        </a:spcAft>
                      </a:pPr>
                      <a:r>
                        <a:rPr lang="en-US" sz="1200">
                          <a:solidFill>
                            <a:srgbClr val="000000"/>
                          </a:solidFill>
                          <a:effectLst/>
                          <a:latin typeface="Calibri" panose="020F0502020204030204" pitchFamily="34" charset="0"/>
                          <a:ea typeface="Calibri" panose="020F0502020204030204" pitchFamily="34" charset="0"/>
                          <a:cs typeface="Calibri" panose="020F0502020204030204" pitchFamily="34" charset="0"/>
                        </a:rPr>
                        <a:t>39.05%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7F7F7F"/>
                      </a:solidFill>
                      <a:prstDash val="solid"/>
                      <a:round/>
                      <a:headEnd type="none" w="med" len="med"/>
                      <a:tailEnd type="none" w="med" len="med"/>
                    </a:lnT>
                    <a:lnB>
                      <a:noFill/>
                    </a:lnB>
                    <a:solidFill>
                      <a:srgbClr val="F2F2F2"/>
                    </a:solidFill>
                  </a:tcPr>
                </a:tc>
                <a:extLst>
                  <a:ext uri="{0D108BD9-81ED-4DB2-BD59-A6C34878D82A}">
                    <a16:rowId xmlns:a16="http://schemas.microsoft.com/office/drawing/2014/main" val="4114040224"/>
                  </a:ext>
                </a:extLst>
              </a:tr>
              <a:tr h="230445">
                <a:tc>
                  <a:txBody>
                    <a:bodyPr/>
                    <a:lstStyle/>
                    <a:p>
                      <a:pPr marL="0" marR="0" algn="ctr">
                        <a:lnSpc>
                          <a:spcPct val="107000"/>
                        </a:lnSpc>
                        <a:spcBef>
                          <a:spcPts val="0"/>
                        </a:spcBef>
                        <a:spcAft>
                          <a:spcPts val="0"/>
                        </a:spcAft>
                      </a:pPr>
                      <a:r>
                        <a:rPr lang="en-US" sz="1200" b="1" cap="all">
                          <a:effectLst/>
                          <a:latin typeface="Calibri" panose="020F0502020204030204" pitchFamily="34" charset="0"/>
                          <a:ea typeface="Calibri" panose="020F0502020204030204" pitchFamily="34" charset="0"/>
                          <a:cs typeface="Calibri" panose="020F0502020204030204" pitchFamily="34" charset="0"/>
                        </a:rPr>
                        <a:t>no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7F7F7F"/>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effectLst/>
                          <a:latin typeface="Calibri" panose="020F0502020204030204" pitchFamily="34" charset="0"/>
                          <a:ea typeface="Calibri" panose="020F0502020204030204" pitchFamily="34" charset="0"/>
                          <a:cs typeface="Calibri" panose="020F0502020204030204" pitchFamily="34" charset="0"/>
                        </a:rPr>
                        <a:t>130926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7F7F7F"/>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effectLst/>
                          <a:latin typeface="Calibri" panose="020F0502020204030204" pitchFamily="34" charset="0"/>
                          <a:ea typeface="Calibri" panose="020F0502020204030204" pitchFamily="34" charset="0"/>
                          <a:cs typeface="Calibri" panose="020F0502020204030204" pitchFamily="34" charset="0"/>
                        </a:rPr>
                        <a:t>54626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effectLst/>
                          <a:latin typeface="Calibri" panose="020F0502020204030204" pitchFamily="34" charset="0"/>
                          <a:ea typeface="Calibri" panose="020F0502020204030204" pitchFamily="34" charset="0"/>
                          <a:cs typeface="Calibri" panose="020F0502020204030204" pitchFamily="34" charset="0"/>
                        </a:rPr>
                        <a:t>29.44%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5304760"/>
                  </a:ext>
                </a:extLst>
              </a:tr>
              <a:tr h="230445">
                <a:tc>
                  <a:txBody>
                    <a:bodyPr/>
                    <a:lstStyle/>
                    <a:p>
                      <a:pPr marL="0" marR="0" algn="ctr">
                        <a:lnSpc>
                          <a:spcPct val="107000"/>
                        </a:lnSpc>
                        <a:spcBef>
                          <a:spcPts val="0"/>
                        </a:spcBef>
                        <a:spcAft>
                          <a:spcPts val="0"/>
                        </a:spcAft>
                      </a:pPr>
                      <a:r>
                        <a:rPr lang="en-US" sz="1200" b="1" cap="all">
                          <a:solidFill>
                            <a:srgbClr val="000000"/>
                          </a:solidFill>
                          <a:effectLst/>
                          <a:latin typeface="Calibri" panose="020F0502020204030204" pitchFamily="34" charset="0"/>
                          <a:ea typeface="Calibri" panose="020F0502020204030204" pitchFamily="34" charset="0"/>
                          <a:cs typeface="Calibri" panose="020F0502020204030204" pitchFamily="34" charset="0"/>
                        </a:rPr>
                        <a:t>Yes cases %age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7F7F7F"/>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2F2F2"/>
                    </a:solidFill>
                  </a:tcPr>
                </a:tc>
                <a:tc>
                  <a:txBody>
                    <a:bodyPr/>
                    <a:lstStyle/>
                    <a:p>
                      <a:pPr marL="0" marR="0" algn="ctr">
                        <a:lnSpc>
                          <a:spcPct val="107000"/>
                        </a:lnSpc>
                        <a:spcBef>
                          <a:spcPts val="0"/>
                        </a:spcBef>
                        <a:spcAft>
                          <a:spcPts val="0"/>
                        </a:spcAft>
                      </a:pPr>
                      <a:r>
                        <a:rPr lang="en-US" sz="1200">
                          <a:solidFill>
                            <a:srgbClr val="000000"/>
                          </a:solidFill>
                          <a:effectLst/>
                          <a:latin typeface="Calibri" panose="020F0502020204030204" pitchFamily="34" charset="0"/>
                          <a:ea typeface="Calibri" panose="020F0502020204030204" pitchFamily="34" charset="0"/>
                          <a:cs typeface="Calibri" panose="020F0502020204030204" pitchFamily="34" charset="0"/>
                        </a:rPr>
                        <a:t>4.07%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7F7F7F"/>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F2F2F2"/>
                    </a:solidFill>
                  </a:tcPr>
                </a:tc>
                <a:tc>
                  <a:txBody>
                    <a:bodyPr/>
                    <a:lstStyle/>
                    <a:p>
                      <a:pPr marL="0" marR="0" algn="ctr">
                        <a:lnSpc>
                          <a:spcPct val="107000"/>
                        </a:lnSpc>
                        <a:spcBef>
                          <a:spcPts val="0"/>
                        </a:spcBef>
                        <a:spcAft>
                          <a:spcPts val="0"/>
                        </a:spcAft>
                      </a:pPr>
                      <a:r>
                        <a:rPr lang="en-US" sz="1200">
                          <a:solidFill>
                            <a:srgbClr val="000000"/>
                          </a:solidFill>
                          <a:effectLst/>
                          <a:latin typeface="Calibri" panose="020F0502020204030204" pitchFamily="34" charset="0"/>
                          <a:ea typeface="Calibri" panose="020F0502020204030204" pitchFamily="34" charset="0"/>
                          <a:cs typeface="Calibri" panose="020F0502020204030204" pitchFamily="34" charset="0"/>
                        </a:rPr>
                        <a:t>6.12%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2F2F2"/>
                    </a:solidFill>
                  </a:tcPr>
                </a:tc>
                <a:tc>
                  <a:txBody>
                    <a:bodyPr/>
                    <a:lstStyle/>
                    <a:p>
                      <a:pPr marL="0" marR="0" algn="ctr">
                        <a:lnSpc>
                          <a:spcPct val="107000"/>
                        </a:lnSpc>
                        <a:spcBef>
                          <a:spcPts val="0"/>
                        </a:spcBef>
                        <a:spcAft>
                          <a:spcPts val="0"/>
                        </a:spcAft>
                      </a:pPr>
                      <a:r>
                        <a:rPr lang="en-US" sz="1200" dirty="0">
                          <a:effectLst/>
                          <a:latin typeface="Calibri" panose="020F0502020204030204" pitchFamily="34" charset="0"/>
                          <a:ea typeface="Calibri" panose="020F0502020204030204" pitchFamily="34" charset="0"/>
                          <a:cs typeface="Calibri" panose="020F0502020204030204" pitchFamily="34"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888029285"/>
                  </a:ext>
                </a:extLst>
              </a:tr>
            </a:tbl>
          </a:graphicData>
        </a:graphic>
      </p:graphicFrame>
    </p:spTree>
    <p:extLst>
      <p:ext uri="{BB962C8B-B14F-4D97-AF65-F5344CB8AC3E}">
        <p14:creationId xmlns:p14="http://schemas.microsoft.com/office/powerpoint/2010/main" val="10895143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C88A9-DFF0-43CD-93CC-9ADE863D2681}"/>
              </a:ext>
            </a:extLst>
          </p:cNvPr>
          <p:cNvSpPr>
            <a:spLocks noGrp="1"/>
          </p:cNvSpPr>
          <p:nvPr>
            <p:ph type="title"/>
          </p:nvPr>
        </p:nvSpPr>
        <p:spPr>
          <a:xfrm>
            <a:off x="1141413" y="323098"/>
            <a:ext cx="9905998" cy="1478570"/>
          </a:xfrm>
        </p:spPr>
        <p:txBody>
          <a:bodyPr>
            <a:normAutofit/>
          </a:bodyPr>
          <a:lstStyle/>
          <a:p>
            <a:pPr marL="742950" indent="-742950">
              <a:buFont typeface="+mj-lt"/>
              <a:buAutoNum type="arabicPeriod" startAt="5"/>
            </a:pPr>
            <a:r>
              <a:rPr lang="en-US" sz="3200" dirty="0"/>
              <a:t>Predictive modelling – </a:t>
            </a:r>
            <a:br>
              <a:rPr lang="en-US" sz="3200" dirty="0"/>
            </a:br>
            <a:r>
              <a:rPr lang="en-US" sz="2400" dirty="0"/>
              <a:t>Since we need to predict the class of severity, classification models were used.</a:t>
            </a:r>
            <a:endParaRPr lang="en-US" sz="3200" dirty="0"/>
          </a:p>
        </p:txBody>
      </p:sp>
      <p:sp>
        <p:nvSpPr>
          <p:cNvPr id="3" name="Content Placeholder 2">
            <a:extLst>
              <a:ext uri="{FF2B5EF4-FFF2-40B4-BE49-F238E27FC236}">
                <a16:creationId xmlns:a16="http://schemas.microsoft.com/office/drawing/2014/main" id="{8A5A1A06-A723-49FD-B69C-0CABE1858A59}"/>
              </a:ext>
            </a:extLst>
          </p:cNvPr>
          <p:cNvSpPr>
            <a:spLocks noGrp="1"/>
          </p:cNvSpPr>
          <p:nvPr>
            <p:ph idx="1"/>
          </p:nvPr>
        </p:nvSpPr>
        <p:spPr/>
        <p:txBody>
          <a:bodyPr/>
          <a:lstStyle/>
          <a:p>
            <a:r>
              <a:rPr lang="en-US" dirty="0"/>
              <a:t>Four classification models were used – </a:t>
            </a:r>
          </a:p>
          <a:p>
            <a:pPr marL="914400" lvl="1" indent="-457200">
              <a:buFont typeface="+mj-lt"/>
              <a:buAutoNum type="arabicPeriod"/>
            </a:pPr>
            <a:r>
              <a:rPr lang="en-US" sz="1800" dirty="0"/>
              <a:t>K-Nearest Neighbor Model</a:t>
            </a:r>
          </a:p>
          <a:p>
            <a:pPr marL="914400" lvl="1" indent="-457200">
              <a:buFont typeface="+mj-lt"/>
              <a:buAutoNum type="arabicPeriod"/>
            </a:pPr>
            <a:r>
              <a:rPr lang="en-US" sz="1800" dirty="0"/>
              <a:t>Decision Tree Model</a:t>
            </a:r>
          </a:p>
          <a:p>
            <a:pPr marL="914400" lvl="1" indent="-457200">
              <a:buFont typeface="+mj-lt"/>
              <a:buAutoNum type="arabicPeriod"/>
            </a:pPr>
            <a:r>
              <a:rPr lang="en-US" sz="1800" dirty="0"/>
              <a:t>Logistic Regression Model</a:t>
            </a:r>
          </a:p>
          <a:p>
            <a:pPr marL="914400" lvl="1" indent="-457200">
              <a:buFont typeface="+mj-lt"/>
              <a:buAutoNum type="arabicPeriod"/>
            </a:pPr>
            <a:r>
              <a:rPr lang="en-US" sz="1800" dirty="0"/>
              <a:t>Support Vector Machine Model (Only accuracy was calculated and then this model was dropped because of its higher CPU configuration demand.)</a:t>
            </a:r>
            <a:endParaRPr lang="en-US" dirty="0"/>
          </a:p>
          <a:p>
            <a:r>
              <a:rPr lang="en-US" dirty="0"/>
              <a:t>The size of test data was 20% of the total data provided.</a:t>
            </a:r>
          </a:p>
        </p:txBody>
      </p:sp>
    </p:spTree>
    <p:extLst>
      <p:ext uri="{BB962C8B-B14F-4D97-AF65-F5344CB8AC3E}">
        <p14:creationId xmlns:p14="http://schemas.microsoft.com/office/powerpoint/2010/main" val="9676084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C88A9-DFF0-43CD-93CC-9ADE863D2681}"/>
              </a:ext>
            </a:extLst>
          </p:cNvPr>
          <p:cNvSpPr>
            <a:spLocks noGrp="1"/>
          </p:cNvSpPr>
          <p:nvPr>
            <p:ph type="title"/>
          </p:nvPr>
        </p:nvSpPr>
        <p:spPr>
          <a:xfrm>
            <a:off x="1141413" y="323098"/>
            <a:ext cx="9905998" cy="1478570"/>
          </a:xfrm>
        </p:spPr>
        <p:txBody>
          <a:bodyPr>
            <a:normAutofit/>
          </a:bodyPr>
          <a:lstStyle/>
          <a:p>
            <a:pPr marL="742950" indent="-742950">
              <a:buFont typeface="+mj-lt"/>
              <a:buAutoNum type="romanLcPeriod"/>
            </a:pPr>
            <a:r>
              <a:rPr lang="en-US" sz="2400" dirty="0"/>
              <a:t>K-Nearest neighbors model – </a:t>
            </a:r>
            <a:br>
              <a:rPr lang="en-US" sz="2400" dirty="0"/>
            </a:br>
            <a:r>
              <a:rPr lang="en-US" sz="1800" dirty="0"/>
              <a:t>Test data size = 20%</a:t>
            </a:r>
            <a:br>
              <a:rPr lang="en-US" sz="1800" dirty="0"/>
            </a:br>
            <a:r>
              <a:rPr lang="en-US" sz="1800" dirty="0"/>
              <a:t>initial k value = 4</a:t>
            </a:r>
            <a:endParaRPr lang="en-US" sz="3200" dirty="0"/>
          </a:p>
        </p:txBody>
      </p:sp>
      <p:pic>
        <p:nvPicPr>
          <p:cNvPr id="7" name="Picture 6">
            <a:extLst>
              <a:ext uri="{FF2B5EF4-FFF2-40B4-BE49-F238E27FC236}">
                <a16:creationId xmlns:a16="http://schemas.microsoft.com/office/drawing/2014/main" id="{489DC7AC-C074-48C1-9475-BD829A4C2A3F}"/>
              </a:ext>
            </a:extLst>
          </p:cNvPr>
          <p:cNvPicPr>
            <a:picLocks noChangeAspect="1"/>
          </p:cNvPicPr>
          <p:nvPr/>
        </p:nvPicPr>
        <p:blipFill>
          <a:blip r:embed="rId2"/>
          <a:stretch>
            <a:fillRect/>
          </a:stretch>
        </p:blipFill>
        <p:spPr>
          <a:xfrm>
            <a:off x="1981260" y="1519311"/>
            <a:ext cx="8231885" cy="3822134"/>
          </a:xfrm>
          <a:prstGeom prst="rect">
            <a:avLst/>
          </a:prstGeom>
        </p:spPr>
      </p:pic>
      <p:sp>
        <p:nvSpPr>
          <p:cNvPr id="8" name="TextBox 7">
            <a:extLst>
              <a:ext uri="{FF2B5EF4-FFF2-40B4-BE49-F238E27FC236}">
                <a16:creationId xmlns:a16="http://schemas.microsoft.com/office/drawing/2014/main" id="{D3A44C1A-4878-4A81-8049-12469146A165}"/>
              </a:ext>
            </a:extLst>
          </p:cNvPr>
          <p:cNvSpPr txBox="1"/>
          <p:nvPr/>
        </p:nvSpPr>
        <p:spPr>
          <a:xfrm>
            <a:off x="1772529" y="5341445"/>
            <a:ext cx="8438211" cy="1200329"/>
          </a:xfrm>
          <a:prstGeom prst="rect">
            <a:avLst/>
          </a:prstGeom>
          <a:noFill/>
        </p:spPr>
        <p:txBody>
          <a:bodyPr wrap="square" rtlCol="0">
            <a:spAutoFit/>
          </a:bodyPr>
          <a:lstStyle/>
          <a:p>
            <a:pPr marL="285750" indent="-285750">
              <a:buFont typeface="Arial" panose="020B0604020202020204" pitchFamily="34" charset="0"/>
              <a:buChar char="•"/>
            </a:pPr>
            <a:r>
              <a:rPr lang="en-US" dirty="0"/>
              <a:t>From the above output graph it can be seen that at k = 8, the model has maximum value of 0.693.</a:t>
            </a:r>
          </a:p>
          <a:p>
            <a:pPr marL="285750" indent="-285750">
              <a:buFont typeface="Arial" panose="020B0604020202020204" pitchFamily="34" charset="0"/>
              <a:buChar char="•"/>
            </a:pPr>
            <a:r>
              <a:rPr lang="en-US" dirty="0"/>
              <a:t>F1 value at k = 8 is 0.598.</a:t>
            </a:r>
          </a:p>
          <a:p>
            <a:pPr marL="285750" indent="-285750">
              <a:buFont typeface="Arial" panose="020B0604020202020204" pitchFamily="34" charset="0"/>
              <a:buChar char="•"/>
            </a:pPr>
            <a:r>
              <a:rPr lang="en-US" dirty="0"/>
              <a:t>Log Loss at k = 8 is 1.40.</a:t>
            </a:r>
          </a:p>
        </p:txBody>
      </p:sp>
    </p:spTree>
    <p:extLst>
      <p:ext uri="{BB962C8B-B14F-4D97-AF65-F5344CB8AC3E}">
        <p14:creationId xmlns:p14="http://schemas.microsoft.com/office/powerpoint/2010/main" val="33850766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C88A9-DFF0-43CD-93CC-9ADE863D2681}"/>
              </a:ext>
            </a:extLst>
          </p:cNvPr>
          <p:cNvSpPr>
            <a:spLocks noGrp="1"/>
          </p:cNvSpPr>
          <p:nvPr>
            <p:ph type="title"/>
          </p:nvPr>
        </p:nvSpPr>
        <p:spPr>
          <a:xfrm>
            <a:off x="1141413" y="323098"/>
            <a:ext cx="9905998" cy="1478570"/>
          </a:xfrm>
        </p:spPr>
        <p:txBody>
          <a:bodyPr>
            <a:normAutofit/>
          </a:bodyPr>
          <a:lstStyle/>
          <a:p>
            <a:pPr marL="742950" indent="-742950">
              <a:buFont typeface="+mj-lt"/>
              <a:buAutoNum type="romanLcPeriod" startAt="2"/>
            </a:pPr>
            <a:r>
              <a:rPr lang="en-US" sz="2400" dirty="0"/>
              <a:t>Decision tree model – </a:t>
            </a:r>
            <a:br>
              <a:rPr lang="en-US" sz="3200" dirty="0"/>
            </a:br>
            <a:r>
              <a:rPr lang="en-US" sz="1800" dirty="0"/>
              <a:t>Test data size = 20%</a:t>
            </a:r>
            <a:br>
              <a:rPr lang="en-US" sz="1800" dirty="0"/>
            </a:br>
            <a:r>
              <a:rPr lang="en-US" sz="1800" dirty="0"/>
              <a:t>Max depth = 4</a:t>
            </a:r>
            <a:endParaRPr lang="en-US" sz="3200" dirty="0"/>
          </a:p>
        </p:txBody>
      </p:sp>
      <p:sp>
        <p:nvSpPr>
          <p:cNvPr id="8" name="TextBox 7">
            <a:extLst>
              <a:ext uri="{FF2B5EF4-FFF2-40B4-BE49-F238E27FC236}">
                <a16:creationId xmlns:a16="http://schemas.microsoft.com/office/drawing/2014/main" id="{D3A44C1A-4878-4A81-8049-12469146A165}"/>
              </a:ext>
            </a:extLst>
          </p:cNvPr>
          <p:cNvSpPr txBox="1"/>
          <p:nvPr/>
        </p:nvSpPr>
        <p:spPr>
          <a:xfrm>
            <a:off x="1772529" y="5341445"/>
            <a:ext cx="8438211" cy="923330"/>
          </a:xfrm>
          <a:prstGeom prst="rect">
            <a:avLst/>
          </a:prstGeom>
          <a:noFill/>
        </p:spPr>
        <p:txBody>
          <a:bodyPr wrap="square" rtlCol="0">
            <a:spAutoFit/>
          </a:bodyPr>
          <a:lstStyle/>
          <a:p>
            <a:pPr marL="285750" indent="-285750">
              <a:buFont typeface="Arial" panose="020B0604020202020204" pitchFamily="34" charset="0"/>
              <a:buChar char="•"/>
            </a:pPr>
            <a:r>
              <a:rPr lang="en-US" dirty="0"/>
              <a:t>Accuracy = 0.704.</a:t>
            </a:r>
          </a:p>
          <a:p>
            <a:pPr marL="285750" indent="-285750">
              <a:buFont typeface="Arial" panose="020B0604020202020204" pitchFamily="34" charset="0"/>
              <a:buChar char="•"/>
            </a:pPr>
            <a:r>
              <a:rPr lang="en-US" dirty="0"/>
              <a:t>F1 value = 0.582.</a:t>
            </a:r>
          </a:p>
          <a:p>
            <a:pPr marL="285750" indent="-285750">
              <a:buFont typeface="Arial" panose="020B0604020202020204" pitchFamily="34" charset="0"/>
              <a:buChar char="•"/>
            </a:pPr>
            <a:r>
              <a:rPr lang="en-US" dirty="0"/>
              <a:t>Log Loss = 0.588.</a:t>
            </a:r>
          </a:p>
        </p:txBody>
      </p:sp>
      <p:pic>
        <p:nvPicPr>
          <p:cNvPr id="3" name="Picture 2">
            <a:extLst>
              <a:ext uri="{FF2B5EF4-FFF2-40B4-BE49-F238E27FC236}">
                <a16:creationId xmlns:a16="http://schemas.microsoft.com/office/drawing/2014/main" id="{686AB25E-82FA-4DBB-8A53-77FC1CB4DF93}"/>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2011679" y="1575582"/>
            <a:ext cx="8438211" cy="3765863"/>
          </a:xfrm>
          <a:prstGeom prst="rect">
            <a:avLst/>
          </a:prstGeom>
        </p:spPr>
      </p:pic>
    </p:spTree>
    <p:extLst>
      <p:ext uri="{BB962C8B-B14F-4D97-AF65-F5344CB8AC3E}">
        <p14:creationId xmlns:p14="http://schemas.microsoft.com/office/powerpoint/2010/main" val="36765830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C88A9-DFF0-43CD-93CC-9ADE863D2681}"/>
              </a:ext>
            </a:extLst>
          </p:cNvPr>
          <p:cNvSpPr>
            <a:spLocks noGrp="1"/>
          </p:cNvSpPr>
          <p:nvPr>
            <p:ph type="title"/>
          </p:nvPr>
        </p:nvSpPr>
        <p:spPr>
          <a:xfrm>
            <a:off x="1141413" y="238690"/>
            <a:ext cx="9905998" cy="1478570"/>
          </a:xfrm>
        </p:spPr>
        <p:txBody>
          <a:bodyPr>
            <a:normAutofit/>
          </a:bodyPr>
          <a:lstStyle/>
          <a:p>
            <a:pPr marL="742950" indent="-742950">
              <a:buFont typeface="+mj-lt"/>
              <a:buAutoNum type="romanLcPeriod" startAt="3"/>
            </a:pPr>
            <a:r>
              <a:rPr lang="en-US" sz="2400" dirty="0"/>
              <a:t>Logistic regression model – </a:t>
            </a:r>
            <a:br>
              <a:rPr lang="en-US" sz="3200" dirty="0"/>
            </a:br>
            <a:r>
              <a:rPr lang="en-US" sz="1800" dirty="0"/>
              <a:t>Test data size = 20%</a:t>
            </a:r>
            <a:endParaRPr lang="en-US" sz="3200" dirty="0"/>
          </a:p>
        </p:txBody>
      </p:sp>
      <p:sp>
        <p:nvSpPr>
          <p:cNvPr id="8" name="TextBox 7">
            <a:extLst>
              <a:ext uri="{FF2B5EF4-FFF2-40B4-BE49-F238E27FC236}">
                <a16:creationId xmlns:a16="http://schemas.microsoft.com/office/drawing/2014/main" id="{D3A44C1A-4878-4A81-8049-12469146A165}"/>
              </a:ext>
            </a:extLst>
          </p:cNvPr>
          <p:cNvSpPr txBox="1"/>
          <p:nvPr/>
        </p:nvSpPr>
        <p:spPr>
          <a:xfrm>
            <a:off x="1603717" y="1472830"/>
            <a:ext cx="8438211" cy="923330"/>
          </a:xfrm>
          <a:prstGeom prst="rect">
            <a:avLst/>
          </a:prstGeom>
          <a:noFill/>
        </p:spPr>
        <p:txBody>
          <a:bodyPr wrap="square" rtlCol="0">
            <a:spAutoFit/>
          </a:bodyPr>
          <a:lstStyle/>
          <a:p>
            <a:pPr marL="285750" indent="-285750">
              <a:buFont typeface="Arial" panose="020B0604020202020204" pitchFamily="34" charset="0"/>
              <a:buChar char="•"/>
            </a:pPr>
            <a:r>
              <a:rPr lang="en-US" dirty="0"/>
              <a:t>Accuracy = 0.704.</a:t>
            </a:r>
          </a:p>
          <a:p>
            <a:pPr marL="285750" indent="-285750">
              <a:buFont typeface="Arial" panose="020B0604020202020204" pitchFamily="34" charset="0"/>
              <a:buChar char="•"/>
            </a:pPr>
            <a:r>
              <a:rPr lang="en-US" dirty="0"/>
              <a:t>F1 value = 0.583.</a:t>
            </a:r>
          </a:p>
          <a:p>
            <a:pPr marL="285750" indent="-285750">
              <a:buFont typeface="Arial" panose="020B0604020202020204" pitchFamily="34" charset="0"/>
              <a:buChar char="•"/>
            </a:pPr>
            <a:r>
              <a:rPr lang="en-US" dirty="0"/>
              <a:t>Log Loss = 0.589.</a:t>
            </a:r>
          </a:p>
        </p:txBody>
      </p:sp>
      <p:sp>
        <p:nvSpPr>
          <p:cNvPr id="5" name="Title 1">
            <a:extLst>
              <a:ext uri="{FF2B5EF4-FFF2-40B4-BE49-F238E27FC236}">
                <a16:creationId xmlns:a16="http://schemas.microsoft.com/office/drawing/2014/main" id="{D0859D22-5C01-45F3-A584-CEDB7ED9AC2D}"/>
              </a:ext>
            </a:extLst>
          </p:cNvPr>
          <p:cNvSpPr txBox="1">
            <a:spLocks/>
          </p:cNvSpPr>
          <p:nvPr/>
        </p:nvSpPr>
        <p:spPr>
          <a:xfrm>
            <a:off x="1139066" y="3289040"/>
            <a:ext cx="9905998" cy="14785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marL="742950" indent="-742950">
              <a:buFont typeface="+mj-lt"/>
              <a:buAutoNum type="romanLcPeriod" startAt="3"/>
            </a:pPr>
            <a:r>
              <a:rPr lang="en-US" sz="2400" dirty="0"/>
              <a:t>Support Vector machine model – </a:t>
            </a:r>
            <a:br>
              <a:rPr lang="en-US" sz="3200" dirty="0"/>
            </a:br>
            <a:r>
              <a:rPr lang="en-US" sz="1800" dirty="0"/>
              <a:t>Test data size = 20%</a:t>
            </a:r>
            <a:endParaRPr lang="en-US" sz="3200" dirty="0"/>
          </a:p>
        </p:txBody>
      </p:sp>
      <p:sp>
        <p:nvSpPr>
          <p:cNvPr id="6" name="TextBox 5">
            <a:extLst>
              <a:ext uri="{FF2B5EF4-FFF2-40B4-BE49-F238E27FC236}">
                <a16:creationId xmlns:a16="http://schemas.microsoft.com/office/drawing/2014/main" id="{F118473A-5D2F-4573-905F-2B042009F96F}"/>
              </a:ext>
            </a:extLst>
          </p:cNvPr>
          <p:cNvSpPr txBox="1"/>
          <p:nvPr/>
        </p:nvSpPr>
        <p:spPr>
          <a:xfrm>
            <a:off x="1601370" y="4523180"/>
            <a:ext cx="8438211" cy="369332"/>
          </a:xfrm>
          <a:prstGeom prst="rect">
            <a:avLst/>
          </a:prstGeom>
          <a:noFill/>
        </p:spPr>
        <p:txBody>
          <a:bodyPr wrap="square" rtlCol="0">
            <a:spAutoFit/>
          </a:bodyPr>
          <a:lstStyle/>
          <a:p>
            <a:pPr marL="285750" indent="-285750">
              <a:buFont typeface="Arial" panose="020B0604020202020204" pitchFamily="34" charset="0"/>
              <a:buChar char="•"/>
            </a:pPr>
            <a:r>
              <a:rPr lang="en-US" dirty="0"/>
              <a:t>Accuracy = 0.704.</a:t>
            </a:r>
          </a:p>
        </p:txBody>
      </p:sp>
    </p:spTree>
    <p:extLst>
      <p:ext uri="{BB962C8B-B14F-4D97-AF65-F5344CB8AC3E}">
        <p14:creationId xmlns:p14="http://schemas.microsoft.com/office/powerpoint/2010/main" val="10627658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C88A9-DFF0-43CD-93CC-9ADE863D2681}"/>
              </a:ext>
            </a:extLst>
          </p:cNvPr>
          <p:cNvSpPr>
            <a:spLocks noGrp="1"/>
          </p:cNvSpPr>
          <p:nvPr>
            <p:ph type="title"/>
          </p:nvPr>
        </p:nvSpPr>
        <p:spPr>
          <a:xfrm>
            <a:off x="1141413" y="224622"/>
            <a:ext cx="9905998" cy="1478570"/>
          </a:xfrm>
        </p:spPr>
        <p:txBody>
          <a:bodyPr>
            <a:normAutofit/>
          </a:bodyPr>
          <a:lstStyle/>
          <a:p>
            <a:pPr marL="742950" indent="-742950">
              <a:buFont typeface="+mj-lt"/>
              <a:buAutoNum type="arabicPeriod" startAt="6"/>
            </a:pPr>
            <a:r>
              <a:rPr lang="en-US" sz="3200" dirty="0"/>
              <a:t>Results and conclusion – </a:t>
            </a:r>
            <a:br>
              <a:rPr lang="en-US" sz="3200" dirty="0"/>
            </a:br>
            <a:endParaRPr lang="en-US" sz="3200" dirty="0"/>
          </a:p>
        </p:txBody>
      </p:sp>
      <p:graphicFrame>
        <p:nvGraphicFramePr>
          <p:cNvPr id="6" name="Table 5">
            <a:extLst>
              <a:ext uri="{FF2B5EF4-FFF2-40B4-BE49-F238E27FC236}">
                <a16:creationId xmlns:a16="http://schemas.microsoft.com/office/drawing/2014/main" id="{D0E138EB-CC67-4366-80D9-057EB226C99C}"/>
              </a:ext>
            </a:extLst>
          </p:cNvPr>
          <p:cNvGraphicFramePr>
            <a:graphicFrameLocks noGrp="1"/>
          </p:cNvGraphicFramePr>
          <p:nvPr>
            <p:extLst>
              <p:ext uri="{D42A27DB-BD31-4B8C-83A1-F6EECF244321}">
                <p14:modId xmlns:p14="http://schemas.microsoft.com/office/powerpoint/2010/main" val="2059445624"/>
              </p:ext>
            </p:extLst>
          </p:nvPr>
        </p:nvGraphicFramePr>
        <p:xfrm>
          <a:off x="2025749" y="1069146"/>
          <a:ext cx="8356208" cy="4023358"/>
        </p:xfrm>
        <a:graphic>
          <a:graphicData uri="http://schemas.openxmlformats.org/drawingml/2006/table">
            <a:tbl>
              <a:tblPr firstRow="1" firstCol="1" bandRow="1"/>
              <a:tblGrid>
                <a:gridCol w="1687061">
                  <a:extLst>
                    <a:ext uri="{9D8B030D-6E8A-4147-A177-3AD203B41FA5}">
                      <a16:colId xmlns:a16="http://schemas.microsoft.com/office/drawing/2014/main" val="93136604"/>
                    </a:ext>
                  </a:extLst>
                </a:gridCol>
                <a:gridCol w="2410601">
                  <a:extLst>
                    <a:ext uri="{9D8B030D-6E8A-4147-A177-3AD203B41FA5}">
                      <a16:colId xmlns:a16="http://schemas.microsoft.com/office/drawing/2014/main" val="156697636"/>
                    </a:ext>
                  </a:extLst>
                </a:gridCol>
                <a:gridCol w="1337424">
                  <a:extLst>
                    <a:ext uri="{9D8B030D-6E8A-4147-A177-3AD203B41FA5}">
                      <a16:colId xmlns:a16="http://schemas.microsoft.com/office/drawing/2014/main" val="3744358974"/>
                    </a:ext>
                  </a:extLst>
                </a:gridCol>
                <a:gridCol w="1460561">
                  <a:extLst>
                    <a:ext uri="{9D8B030D-6E8A-4147-A177-3AD203B41FA5}">
                      <a16:colId xmlns:a16="http://schemas.microsoft.com/office/drawing/2014/main" val="1458020225"/>
                    </a:ext>
                  </a:extLst>
                </a:gridCol>
                <a:gridCol w="1460561">
                  <a:extLst>
                    <a:ext uri="{9D8B030D-6E8A-4147-A177-3AD203B41FA5}">
                      <a16:colId xmlns:a16="http://schemas.microsoft.com/office/drawing/2014/main" val="3636209575"/>
                    </a:ext>
                  </a:extLst>
                </a:gridCol>
              </a:tblGrid>
              <a:tr h="829148">
                <a:tc>
                  <a:txBody>
                    <a:bodyPr/>
                    <a:lstStyle/>
                    <a:p>
                      <a:pPr marL="0" marR="0" algn="ctr">
                        <a:lnSpc>
                          <a:spcPct val="107000"/>
                        </a:lnSpc>
                        <a:spcBef>
                          <a:spcPts val="0"/>
                        </a:spcBef>
                        <a:spcAft>
                          <a:spcPts val="0"/>
                        </a:spcAft>
                      </a:pPr>
                      <a:r>
                        <a:rPr lang="en-US" sz="1200" b="1" cap="all">
                          <a:effectLst/>
                          <a:latin typeface="Calibri" panose="020F0502020204030204" pitchFamily="34" charset="0"/>
                          <a:ea typeface="Calibri" panose="020F0502020204030204" pitchFamily="34" charset="0"/>
                          <a:cs typeface="Calibri" panose="020F0502020204030204" pitchFamily="34" charset="0"/>
                        </a:rPr>
                        <a:t>Serial 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7F7F7F"/>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cap="all">
                          <a:effectLst/>
                          <a:latin typeface="Calibri" panose="020F0502020204030204" pitchFamily="34" charset="0"/>
                          <a:ea typeface="Calibri" panose="020F0502020204030204" pitchFamily="34" charset="0"/>
                          <a:cs typeface="Calibri" panose="020F0502020204030204" pitchFamily="34" charset="0"/>
                        </a:rPr>
                        <a:t>Model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7F7F7F"/>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cap="all">
                          <a:effectLst/>
                          <a:latin typeface="Calibri" panose="020F0502020204030204" pitchFamily="34" charset="0"/>
                          <a:ea typeface="Calibri" panose="020F0502020204030204" pitchFamily="34" charset="0"/>
                          <a:cs typeface="Calibri" panose="020F0502020204030204" pitchFamily="34" charset="0"/>
                        </a:rPr>
                        <a:t>Accuracy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7F7F7F"/>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cap="all">
                          <a:effectLst/>
                          <a:latin typeface="Calibri" panose="020F0502020204030204" pitchFamily="34" charset="0"/>
                          <a:ea typeface="Calibri" panose="020F0502020204030204" pitchFamily="34" charset="0"/>
                          <a:cs typeface="Calibri" panose="020F0502020204030204" pitchFamily="34" charset="0"/>
                        </a:rPr>
                        <a:t>F1 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7F7F7F"/>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cap="all">
                          <a:effectLst/>
                          <a:latin typeface="Calibri" panose="020F0502020204030204" pitchFamily="34" charset="0"/>
                          <a:ea typeface="Calibri" panose="020F0502020204030204" pitchFamily="34" charset="0"/>
                          <a:cs typeface="Calibri" panose="020F0502020204030204" pitchFamily="34" charset="0"/>
                        </a:rPr>
                        <a:t>logloss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7F7F7F"/>
                      </a:solidFill>
                      <a:prstDash val="solid"/>
                      <a:round/>
                      <a:headEnd type="none" w="med" len="med"/>
                      <a:tailEnd type="none" w="med" len="med"/>
                    </a:lnB>
                  </a:tcPr>
                </a:tc>
                <a:extLst>
                  <a:ext uri="{0D108BD9-81ED-4DB2-BD59-A6C34878D82A}">
                    <a16:rowId xmlns:a16="http://schemas.microsoft.com/office/drawing/2014/main" val="38303732"/>
                  </a:ext>
                </a:extLst>
              </a:tr>
              <a:tr h="788354">
                <a:tc>
                  <a:txBody>
                    <a:bodyPr/>
                    <a:lstStyle/>
                    <a:p>
                      <a:pPr marL="0" marR="0" algn="ctr">
                        <a:lnSpc>
                          <a:spcPct val="107000"/>
                        </a:lnSpc>
                        <a:spcBef>
                          <a:spcPts val="0"/>
                        </a:spcBef>
                        <a:spcAft>
                          <a:spcPts val="0"/>
                        </a:spcAft>
                      </a:pPr>
                      <a:r>
                        <a:rPr lang="en-US" sz="1200" b="1" cap="all">
                          <a:solidFill>
                            <a:srgbClr val="000000"/>
                          </a:solidFill>
                          <a:effectLst/>
                          <a:latin typeface="Calibri" panose="020F0502020204030204" pitchFamily="34" charset="0"/>
                          <a:ea typeface="Calibri" panose="020F0502020204030204" pitchFamily="34" charset="0"/>
                          <a:cs typeface="Calibri" panose="020F0502020204030204" pitchFamily="34" charset="0"/>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a:noFill/>
                    </a:lnB>
                    <a:solidFill>
                      <a:srgbClr val="F2F2F2"/>
                    </a:solidFill>
                  </a:tcPr>
                </a:tc>
                <a:tc>
                  <a:txBody>
                    <a:bodyPr/>
                    <a:lstStyle/>
                    <a:p>
                      <a:pPr marL="0" marR="0" algn="ctr">
                        <a:lnSpc>
                          <a:spcPct val="107000"/>
                        </a:lnSpc>
                        <a:spcBef>
                          <a:spcPts val="0"/>
                        </a:spcBef>
                        <a:spcAft>
                          <a:spcPts val="0"/>
                        </a:spcAft>
                      </a:pPr>
                      <a:r>
                        <a:rPr lang="en-US" sz="12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K – Nearest Neighbors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7F7F7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7F7F7F"/>
                      </a:solidFill>
                      <a:prstDash val="solid"/>
                      <a:round/>
                      <a:headEnd type="none" w="med" len="med"/>
                      <a:tailEnd type="none" w="med" len="med"/>
                    </a:lnT>
                    <a:lnB>
                      <a:noFill/>
                    </a:lnB>
                    <a:solidFill>
                      <a:srgbClr val="F2F2F2"/>
                    </a:solidFill>
                  </a:tcPr>
                </a:tc>
                <a:tc>
                  <a:txBody>
                    <a:bodyPr/>
                    <a:lstStyle/>
                    <a:p>
                      <a:pPr marL="0" marR="0" algn="ctr">
                        <a:lnSpc>
                          <a:spcPct val="107000"/>
                        </a:lnSpc>
                        <a:spcBef>
                          <a:spcPts val="0"/>
                        </a:spcBef>
                        <a:spcAft>
                          <a:spcPts val="0"/>
                        </a:spcAft>
                      </a:pPr>
                      <a:r>
                        <a:rPr lang="en-US" sz="1200">
                          <a:solidFill>
                            <a:srgbClr val="000000"/>
                          </a:solidFill>
                          <a:effectLst/>
                          <a:latin typeface="Calibri" panose="020F0502020204030204" pitchFamily="34" charset="0"/>
                          <a:ea typeface="Calibri" panose="020F0502020204030204" pitchFamily="34" charset="0"/>
                          <a:cs typeface="Calibri" panose="020F0502020204030204" pitchFamily="34" charset="0"/>
                        </a:rPr>
                        <a:t>0.693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7F7F7F"/>
                      </a:solidFill>
                      <a:prstDash val="solid"/>
                      <a:round/>
                      <a:headEnd type="none" w="med" len="med"/>
                      <a:tailEnd type="none" w="med" len="med"/>
                    </a:lnT>
                    <a:lnB>
                      <a:noFill/>
                    </a:lnB>
                    <a:solidFill>
                      <a:srgbClr val="F2F2F2"/>
                    </a:solidFill>
                  </a:tcPr>
                </a:tc>
                <a:tc>
                  <a:txBody>
                    <a:bodyPr/>
                    <a:lstStyle/>
                    <a:p>
                      <a:pPr marL="0" marR="0" algn="ctr">
                        <a:lnSpc>
                          <a:spcPct val="107000"/>
                        </a:lnSpc>
                        <a:spcBef>
                          <a:spcPts val="0"/>
                        </a:spcBef>
                        <a:spcAft>
                          <a:spcPts val="0"/>
                        </a:spcAft>
                      </a:pPr>
                      <a:r>
                        <a:rPr lang="en-US" sz="1200">
                          <a:solidFill>
                            <a:srgbClr val="538135"/>
                          </a:solidFill>
                          <a:effectLst/>
                          <a:latin typeface="Calibri" panose="020F0502020204030204" pitchFamily="34" charset="0"/>
                          <a:ea typeface="Calibri" panose="020F0502020204030204" pitchFamily="34" charset="0"/>
                          <a:cs typeface="Calibri" panose="020F0502020204030204" pitchFamily="34" charset="0"/>
                        </a:rPr>
                        <a:t>0.598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7F7F7F"/>
                      </a:solidFill>
                      <a:prstDash val="solid"/>
                      <a:round/>
                      <a:headEnd type="none" w="med" len="med"/>
                      <a:tailEnd type="none" w="med" len="med"/>
                    </a:lnT>
                    <a:lnB>
                      <a:noFill/>
                    </a:lnB>
                    <a:solidFill>
                      <a:srgbClr val="F2F2F2"/>
                    </a:solidFill>
                  </a:tcPr>
                </a:tc>
                <a:tc>
                  <a:txBody>
                    <a:bodyPr/>
                    <a:lstStyle/>
                    <a:p>
                      <a:pPr marL="0" marR="0" algn="ctr">
                        <a:lnSpc>
                          <a:spcPct val="107000"/>
                        </a:lnSpc>
                        <a:spcBef>
                          <a:spcPts val="0"/>
                        </a:spcBef>
                        <a:spcAft>
                          <a:spcPts val="0"/>
                        </a:spcAft>
                      </a:pPr>
                      <a:r>
                        <a:rPr lang="en-US" sz="1200">
                          <a:solidFill>
                            <a:srgbClr val="000000"/>
                          </a:solidFill>
                          <a:effectLst/>
                          <a:latin typeface="Calibri" panose="020F0502020204030204" pitchFamily="34" charset="0"/>
                          <a:ea typeface="Calibri" panose="020F0502020204030204" pitchFamily="34" charset="0"/>
                          <a:cs typeface="Calibri" panose="020F0502020204030204" pitchFamily="34" charset="0"/>
                        </a:rPr>
                        <a:t>1.40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7F7F7F"/>
                      </a:solidFill>
                      <a:prstDash val="solid"/>
                      <a:round/>
                      <a:headEnd type="none" w="med" len="med"/>
                      <a:tailEnd type="none" w="med" len="med"/>
                    </a:lnT>
                    <a:lnB>
                      <a:noFill/>
                    </a:lnB>
                    <a:solidFill>
                      <a:srgbClr val="F2F2F2"/>
                    </a:solidFill>
                  </a:tcPr>
                </a:tc>
                <a:extLst>
                  <a:ext uri="{0D108BD9-81ED-4DB2-BD59-A6C34878D82A}">
                    <a16:rowId xmlns:a16="http://schemas.microsoft.com/office/drawing/2014/main" val="1241862244"/>
                  </a:ext>
                </a:extLst>
              </a:tr>
              <a:tr h="788354">
                <a:tc>
                  <a:txBody>
                    <a:bodyPr/>
                    <a:lstStyle/>
                    <a:p>
                      <a:pPr marL="0" marR="0" algn="ctr">
                        <a:lnSpc>
                          <a:spcPct val="107000"/>
                        </a:lnSpc>
                        <a:spcBef>
                          <a:spcPts val="0"/>
                        </a:spcBef>
                        <a:spcAft>
                          <a:spcPts val="0"/>
                        </a:spcAft>
                      </a:pPr>
                      <a:r>
                        <a:rPr lang="en-US" sz="1200" b="1" cap="all" dirty="0">
                          <a:effectLst/>
                          <a:latin typeface="Calibri" panose="020F0502020204030204" pitchFamily="34" charset="0"/>
                          <a:ea typeface="Calibri" panose="020F0502020204030204" pitchFamily="34" charset="0"/>
                          <a:cs typeface="Calibri" panose="020F0502020204030204" pitchFamily="34" charset="0"/>
                        </a:rPr>
                        <a:t>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7F7F7F"/>
                      </a:solidFill>
                      <a:prstDash val="solid"/>
                      <a:round/>
                      <a:headEnd type="none" w="med" len="med"/>
                      <a:tailEnd type="none" w="med" len="med"/>
                    </a:lnR>
                    <a:lnT>
                      <a:noFill/>
                    </a:lnT>
                    <a:lnB>
                      <a:noFill/>
                    </a:lnB>
                  </a:tcPr>
                </a:tc>
                <a:tc>
                  <a:txBody>
                    <a:bodyPr/>
                    <a:lstStyle/>
                    <a:p>
                      <a:pPr marL="0" marR="0" algn="ctr">
                        <a:lnSpc>
                          <a:spcPct val="107000"/>
                        </a:lnSpc>
                        <a:spcBef>
                          <a:spcPts val="0"/>
                        </a:spcBef>
                        <a:spcAft>
                          <a:spcPts val="0"/>
                        </a:spcAft>
                      </a:pPr>
                      <a:r>
                        <a:rPr lang="en-US" sz="1200" b="1">
                          <a:effectLst/>
                          <a:latin typeface="Calibri" panose="020F0502020204030204" pitchFamily="34" charset="0"/>
                          <a:ea typeface="Calibri" panose="020F0502020204030204" pitchFamily="34" charset="0"/>
                          <a:cs typeface="Calibri" panose="020F0502020204030204" pitchFamily="34" charset="0"/>
                        </a:rPr>
                        <a:t>Decision Tree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7F7F7F"/>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07000"/>
                        </a:lnSpc>
                        <a:spcBef>
                          <a:spcPts val="0"/>
                        </a:spcBef>
                        <a:spcAft>
                          <a:spcPts val="0"/>
                        </a:spcAft>
                      </a:pPr>
                      <a:r>
                        <a:rPr lang="en-US" sz="1200">
                          <a:solidFill>
                            <a:srgbClr val="538135"/>
                          </a:solidFill>
                          <a:effectLst/>
                          <a:latin typeface="Calibri" panose="020F0502020204030204" pitchFamily="34" charset="0"/>
                          <a:ea typeface="Calibri" panose="020F0502020204030204" pitchFamily="34" charset="0"/>
                          <a:cs typeface="Calibri" panose="020F0502020204030204" pitchFamily="34" charset="0"/>
                        </a:rPr>
                        <a:t>0.704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07000"/>
                        </a:lnSpc>
                        <a:spcBef>
                          <a:spcPts val="0"/>
                        </a:spcBef>
                        <a:spcAft>
                          <a:spcPts val="0"/>
                        </a:spcAft>
                      </a:pPr>
                      <a:r>
                        <a:rPr lang="en-US" sz="1200">
                          <a:effectLst/>
                          <a:latin typeface="Calibri" panose="020F0502020204030204" pitchFamily="34" charset="0"/>
                          <a:ea typeface="Calibri" panose="020F0502020204030204" pitchFamily="34" charset="0"/>
                          <a:cs typeface="Calibri" panose="020F0502020204030204" pitchFamily="34" charset="0"/>
                        </a:rPr>
                        <a:t>0.582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07000"/>
                        </a:lnSpc>
                        <a:spcBef>
                          <a:spcPts val="0"/>
                        </a:spcBef>
                        <a:spcAft>
                          <a:spcPts val="0"/>
                        </a:spcAft>
                      </a:pPr>
                      <a:r>
                        <a:rPr lang="en-US" sz="1200">
                          <a:solidFill>
                            <a:srgbClr val="538135"/>
                          </a:solidFill>
                          <a:effectLst/>
                          <a:latin typeface="Calibri" panose="020F0502020204030204" pitchFamily="34" charset="0"/>
                          <a:ea typeface="Calibri" panose="020F0502020204030204" pitchFamily="34" charset="0"/>
                          <a:cs typeface="Calibri" panose="020F0502020204030204" pitchFamily="34" charset="0"/>
                        </a:rPr>
                        <a:t>0.588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2780574094"/>
                  </a:ext>
                </a:extLst>
              </a:tr>
              <a:tr h="829148">
                <a:tc>
                  <a:txBody>
                    <a:bodyPr/>
                    <a:lstStyle/>
                    <a:p>
                      <a:pPr marL="0" marR="0" algn="ctr">
                        <a:lnSpc>
                          <a:spcPct val="107000"/>
                        </a:lnSpc>
                        <a:spcBef>
                          <a:spcPts val="0"/>
                        </a:spcBef>
                        <a:spcAft>
                          <a:spcPts val="0"/>
                        </a:spcAft>
                      </a:pPr>
                      <a:r>
                        <a:rPr lang="en-US" sz="1200" b="1" cap="all">
                          <a:solidFill>
                            <a:srgbClr val="000000"/>
                          </a:solidFill>
                          <a:effectLst/>
                          <a:latin typeface="Calibri" panose="020F0502020204030204" pitchFamily="34" charset="0"/>
                          <a:ea typeface="Calibri" panose="020F0502020204030204" pitchFamily="34" charset="0"/>
                          <a:cs typeface="Calibri" panose="020F0502020204030204" pitchFamily="34" charset="0"/>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7F7F7F"/>
                      </a:solidFill>
                      <a:prstDash val="solid"/>
                      <a:round/>
                      <a:headEnd type="none" w="med" len="med"/>
                      <a:tailEnd type="none" w="med" len="med"/>
                    </a:lnR>
                    <a:lnT>
                      <a:noFill/>
                    </a:lnT>
                    <a:lnB>
                      <a:noFill/>
                    </a:lnB>
                    <a:solidFill>
                      <a:srgbClr val="F2F2F2"/>
                    </a:solidFill>
                  </a:tcPr>
                </a:tc>
                <a:tc>
                  <a:txBody>
                    <a:bodyPr/>
                    <a:lstStyle/>
                    <a:p>
                      <a:pPr marL="0" marR="0" algn="ctr">
                        <a:lnSpc>
                          <a:spcPct val="107000"/>
                        </a:lnSpc>
                        <a:spcBef>
                          <a:spcPts val="0"/>
                        </a:spcBef>
                        <a:spcAft>
                          <a:spcPts val="0"/>
                        </a:spcAft>
                      </a:pPr>
                      <a:r>
                        <a:rPr lang="en-US" sz="1200" b="1">
                          <a:solidFill>
                            <a:srgbClr val="000000"/>
                          </a:solidFill>
                          <a:effectLst/>
                          <a:latin typeface="Calibri" panose="020F0502020204030204" pitchFamily="34" charset="0"/>
                          <a:ea typeface="Calibri" panose="020F0502020204030204" pitchFamily="34" charset="0"/>
                          <a:cs typeface="Calibri" panose="020F0502020204030204" pitchFamily="34" charset="0"/>
                        </a:rPr>
                        <a:t>Logistic Regression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7F7F7F"/>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marL="0" marR="0" algn="ctr">
                        <a:lnSpc>
                          <a:spcPct val="107000"/>
                        </a:lnSpc>
                        <a:spcBef>
                          <a:spcPts val="0"/>
                        </a:spcBef>
                        <a:spcAft>
                          <a:spcPts val="0"/>
                        </a:spcAft>
                      </a:pPr>
                      <a:r>
                        <a:rPr lang="en-US" sz="1200">
                          <a:solidFill>
                            <a:srgbClr val="538135"/>
                          </a:solidFill>
                          <a:effectLst/>
                          <a:latin typeface="Calibri" panose="020F0502020204030204" pitchFamily="34" charset="0"/>
                          <a:ea typeface="Calibri" panose="020F0502020204030204" pitchFamily="34" charset="0"/>
                          <a:cs typeface="Calibri" panose="020F0502020204030204" pitchFamily="34" charset="0"/>
                        </a:rPr>
                        <a:t>0.704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marL="0" marR="0" algn="ctr">
                        <a:lnSpc>
                          <a:spcPct val="107000"/>
                        </a:lnSpc>
                        <a:spcBef>
                          <a:spcPts val="0"/>
                        </a:spcBef>
                        <a:spcAft>
                          <a:spcPts val="0"/>
                        </a:spcAft>
                      </a:pPr>
                      <a:r>
                        <a:rPr lang="en-US" sz="1200">
                          <a:solidFill>
                            <a:srgbClr val="000000"/>
                          </a:solidFill>
                          <a:effectLst/>
                          <a:latin typeface="Calibri" panose="020F0502020204030204" pitchFamily="34" charset="0"/>
                          <a:ea typeface="Calibri" panose="020F0502020204030204" pitchFamily="34" charset="0"/>
                          <a:cs typeface="Calibri" panose="020F0502020204030204" pitchFamily="34" charset="0"/>
                        </a:rPr>
                        <a:t>0.583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marL="0" marR="0" algn="ctr">
                        <a:lnSpc>
                          <a:spcPct val="107000"/>
                        </a:lnSpc>
                        <a:spcBef>
                          <a:spcPts val="0"/>
                        </a:spcBef>
                        <a:spcAft>
                          <a:spcPts val="0"/>
                        </a:spcAft>
                      </a:pPr>
                      <a:r>
                        <a:rPr lang="en-US" sz="1200">
                          <a:solidFill>
                            <a:srgbClr val="000000"/>
                          </a:solidFill>
                          <a:effectLst/>
                          <a:latin typeface="Calibri" panose="020F0502020204030204" pitchFamily="34" charset="0"/>
                          <a:ea typeface="Calibri" panose="020F0502020204030204" pitchFamily="34" charset="0"/>
                          <a:cs typeface="Calibri" panose="020F0502020204030204" pitchFamily="34" charset="0"/>
                        </a:rPr>
                        <a:t>0.589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solidFill>
                      <a:srgbClr val="F2F2F2"/>
                    </a:solidFill>
                  </a:tcPr>
                </a:tc>
                <a:extLst>
                  <a:ext uri="{0D108BD9-81ED-4DB2-BD59-A6C34878D82A}">
                    <a16:rowId xmlns:a16="http://schemas.microsoft.com/office/drawing/2014/main" val="4183595719"/>
                  </a:ext>
                </a:extLst>
              </a:tr>
              <a:tr h="788354">
                <a:tc>
                  <a:txBody>
                    <a:bodyPr/>
                    <a:lstStyle/>
                    <a:p>
                      <a:pPr marL="0" marR="0" algn="ctr">
                        <a:lnSpc>
                          <a:spcPct val="107000"/>
                        </a:lnSpc>
                        <a:spcBef>
                          <a:spcPts val="0"/>
                        </a:spcBef>
                        <a:spcAft>
                          <a:spcPts val="0"/>
                        </a:spcAft>
                      </a:pPr>
                      <a:r>
                        <a:rPr lang="en-US" sz="1200" b="1" cap="all">
                          <a:effectLst/>
                          <a:latin typeface="Calibri" panose="020F0502020204030204" pitchFamily="34" charset="0"/>
                          <a:ea typeface="Calibri" panose="020F0502020204030204" pitchFamily="34" charset="0"/>
                          <a:cs typeface="Calibri" panose="020F0502020204030204" pitchFamily="34" charset="0"/>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7F7F7F"/>
                      </a:solidFill>
                      <a:prstDash val="solid"/>
                      <a:round/>
                      <a:headEnd type="none" w="med" len="med"/>
                      <a:tailEnd type="none" w="med" len="med"/>
                    </a:lnR>
                    <a:lnT>
                      <a:noFill/>
                    </a:lnT>
                    <a:lnB>
                      <a:noFill/>
                    </a:lnB>
                  </a:tcPr>
                </a:tc>
                <a:tc>
                  <a:txBody>
                    <a:bodyPr/>
                    <a:lstStyle/>
                    <a:p>
                      <a:pPr marL="0" marR="0" algn="ctr">
                        <a:lnSpc>
                          <a:spcPct val="107000"/>
                        </a:lnSpc>
                        <a:spcBef>
                          <a:spcPts val="0"/>
                        </a:spcBef>
                        <a:spcAft>
                          <a:spcPts val="0"/>
                        </a:spcAft>
                      </a:pPr>
                      <a:r>
                        <a:rPr lang="en-US" sz="1200" b="1">
                          <a:effectLst/>
                          <a:latin typeface="Calibri" panose="020F0502020204030204" pitchFamily="34" charset="0"/>
                          <a:ea typeface="Calibri" panose="020F0502020204030204" pitchFamily="34" charset="0"/>
                          <a:cs typeface="Calibri" panose="020F0502020204030204" pitchFamily="34" charset="0"/>
                        </a:rPr>
                        <a:t>Support Vector Machine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7F7F7F"/>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07000"/>
                        </a:lnSpc>
                        <a:spcBef>
                          <a:spcPts val="0"/>
                        </a:spcBef>
                        <a:spcAft>
                          <a:spcPts val="0"/>
                        </a:spcAft>
                      </a:pPr>
                      <a:r>
                        <a:rPr lang="en-US" sz="1200">
                          <a:solidFill>
                            <a:srgbClr val="538135"/>
                          </a:solidFill>
                          <a:effectLst/>
                          <a:latin typeface="Calibri" panose="020F0502020204030204" pitchFamily="34" charset="0"/>
                          <a:ea typeface="Calibri" panose="020F0502020204030204" pitchFamily="34" charset="0"/>
                          <a:cs typeface="Calibri" panose="020F0502020204030204" pitchFamily="34" charset="0"/>
                        </a:rPr>
                        <a:t>0.704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07000"/>
                        </a:lnSpc>
                        <a:spcBef>
                          <a:spcPts val="0"/>
                        </a:spcBef>
                        <a:spcAft>
                          <a:spcPts val="0"/>
                        </a:spcAft>
                      </a:pPr>
                      <a:r>
                        <a:rPr lang="en-US" sz="1200">
                          <a:effectLst/>
                          <a:latin typeface="Calibri" panose="020F0502020204030204" pitchFamily="34" charset="0"/>
                          <a:ea typeface="Calibri" panose="020F0502020204030204" pitchFamily="34" charset="0"/>
                          <a:cs typeface="Calibri" panose="020F0502020204030204" pitchFamily="34" charset="0"/>
                        </a:rPr>
                        <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07000"/>
                        </a:lnSpc>
                        <a:spcBef>
                          <a:spcPts val="0"/>
                        </a:spcBef>
                        <a:spcAft>
                          <a:spcPts val="0"/>
                        </a:spcAft>
                      </a:pPr>
                      <a:r>
                        <a:rPr lang="en-US" sz="1200" dirty="0">
                          <a:effectLst/>
                          <a:latin typeface="Calibri" panose="020F0502020204030204" pitchFamily="34" charset="0"/>
                          <a:ea typeface="Calibri" panose="020F0502020204030204" pitchFamily="34" charset="0"/>
                          <a:cs typeface="Calibri" panose="020F0502020204030204" pitchFamily="34" charset="0"/>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2315482642"/>
                  </a:ext>
                </a:extLst>
              </a:tr>
            </a:tbl>
          </a:graphicData>
        </a:graphic>
      </p:graphicFrame>
      <p:sp>
        <p:nvSpPr>
          <p:cNvPr id="7" name="TextBox 6">
            <a:extLst>
              <a:ext uri="{FF2B5EF4-FFF2-40B4-BE49-F238E27FC236}">
                <a16:creationId xmlns:a16="http://schemas.microsoft.com/office/drawing/2014/main" id="{7AD3C12F-241E-4746-97E0-A1901BEC46FC}"/>
              </a:ext>
            </a:extLst>
          </p:cNvPr>
          <p:cNvSpPr txBox="1"/>
          <p:nvPr/>
        </p:nvSpPr>
        <p:spPr>
          <a:xfrm>
            <a:off x="1645920" y="5373858"/>
            <a:ext cx="8736037" cy="646331"/>
          </a:xfrm>
          <a:prstGeom prst="rect">
            <a:avLst/>
          </a:prstGeom>
          <a:noFill/>
        </p:spPr>
        <p:txBody>
          <a:bodyPr wrap="square" rtlCol="0">
            <a:spAutoFit/>
          </a:bodyPr>
          <a:lstStyle/>
          <a:p>
            <a:pPr marL="285750" indent="-285750">
              <a:buFont typeface="Arial" panose="020B0604020202020204" pitchFamily="34" charset="0"/>
              <a:buChar char="•"/>
            </a:pPr>
            <a:r>
              <a:rPr lang="en-US" dirty="0"/>
              <a:t>From the above data, Decision Tree model has the best accuracy and lowest Log Loss value which makes it the best model to predict the severity.</a:t>
            </a:r>
          </a:p>
        </p:txBody>
      </p:sp>
    </p:spTree>
    <p:extLst>
      <p:ext uri="{BB962C8B-B14F-4D97-AF65-F5344CB8AC3E}">
        <p14:creationId xmlns:p14="http://schemas.microsoft.com/office/powerpoint/2010/main" val="5488980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0D4B9-F0E9-4A73-9583-C17770D0ED3D}"/>
              </a:ext>
            </a:extLst>
          </p:cNvPr>
          <p:cNvSpPr>
            <a:spLocks noGrp="1"/>
          </p:cNvSpPr>
          <p:nvPr>
            <p:ph type="title"/>
          </p:nvPr>
        </p:nvSpPr>
        <p:spPr/>
        <p:txBody>
          <a:bodyPr>
            <a:normAutofit/>
          </a:bodyPr>
          <a:lstStyle/>
          <a:p>
            <a:r>
              <a:rPr lang="en-US" sz="3200" dirty="0"/>
              <a:t>APPROACH –</a:t>
            </a:r>
            <a:br>
              <a:rPr lang="en-US" dirty="0"/>
            </a:br>
            <a:r>
              <a:rPr lang="en-US" sz="2700" dirty="0"/>
              <a:t>There are 6 steps to build a predictive model –</a:t>
            </a:r>
            <a:br>
              <a:rPr lang="en-US" dirty="0"/>
            </a:br>
            <a:endParaRPr lang="en-US" dirty="0"/>
          </a:p>
        </p:txBody>
      </p:sp>
      <p:sp>
        <p:nvSpPr>
          <p:cNvPr id="3" name="Content Placeholder 2">
            <a:extLst>
              <a:ext uri="{FF2B5EF4-FFF2-40B4-BE49-F238E27FC236}">
                <a16:creationId xmlns:a16="http://schemas.microsoft.com/office/drawing/2014/main" id="{333EB923-3292-4B67-BA8F-6024C1CAB884}"/>
              </a:ext>
            </a:extLst>
          </p:cNvPr>
          <p:cNvSpPr>
            <a:spLocks noGrp="1"/>
          </p:cNvSpPr>
          <p:nvPr>
            <p:ph idx="1"/>
          </p:nvPr>
        </p:nvSpPr>
        <p:spPr/>
        <p:txBody>
          <a:bodyPr/>
          <a:lstStyle/>
          <a:p>
            <a:pPr marL="457200" indent="-457200">
              <a:buFont typeface="+mj-lt"/>
              <a:buAutoNum type="arabicPeriod"/>
            </a:pPr>
            <a:r>
              <a:rPr lang="en-US" dirty="0"/>
              <a:t>Business Understanding</a:t>
            </a:r>
          </a:p>
          <a:p>
            <a:pPr marL="457200" indent="-457200">
              <a:buFont typeface="+mj-lt"/>
              <a:buAutoNum type="arabicPeriod"/>
            </a:pPr>
            <a:r>
              <a:rPr lang="en-US" dirty="0"/>
              <a:t>Data Understanding</a:t>
            </a:r>
          </a:p>
          <a:p>
            <a:pPr marL="457200" indent="-457200">
              <a:buFont typeface="+mj-lt"/>
              <a:buAutoNum type="arabicPeriod"/>
            </a:pPr>
            <a:r>
              <a:rPr lang="en-US" dirty="0"/>
              <a:t>Data Preparation and Cleaning</a:t>
            </a:r>
          </a:p>
          <a:p>
            <a:pPr marL="457200" indent="-457200">
              <a:buFont typeface="+mj-lt"/>
              <a:buAutoNum type="arabicPeriod"/>
            </a:pPr>
            <a:r>
              <a:rPr lang="en-US" dirty="0"/>
              <a:t>Predictive Modelling</a:t>
            </a:r>
          </a:p>
          <a:p>
            <a:pPr marL="457200" indent="-457200">
              <a:buFont typeface="+mj-lt"/>
              <a:buAutoNum type="arabicPeriod"/>
            </a:pPr>
            <a:r>
              <a:rPr lang="en-US" dirty="0"/>
              <a:t>Evaluation</a:t>
            </a:r>
          </a:p>
          <a:p>
            <a:pPr marL="457200" indent="-457200">
              <a:buFont typeface="+mj-lt"/>
              <a:buAutoNum type="arabicPeriod"/>
            </a:pPr>
            <a:r>
              <a:rPr lang="en-US" dirty="0"/>
              <a:t>Deployment</a:t>
            </a:r>
          </a:p>
        </p:txBody>
      </p:sp>
    </p:spTree>
    <p:extLst>
      <p:ext uri="{BB962C8B-B14F-4D97-AF65-F5344CB8AC3E}">
        <p14:creationId xmlns:p14="http://schemas.microsoft.com/office/powerpoint/2010/main" val="15148879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008D7-796E-4A75-A71C-68FD4996FFD5}"/>
              </a:ext>
            </a:extLst>
          </p:cNvPr>
          <p:cNvSpPr>
            <a:spLocks noGrp="1"/>
          </p:cNvSpPr>
          <p:nvPr>
            <p:ph type="title"/>
          </p:nvPr>
        </p:nvSpPr>
        <p:spPr>
          <a:xfrm>
            <a:off x="1141413" y="770917"/>
            <a:ext cx="9905998" cy="1478570"/>
          </a:xfrm>
        </p:spPr>
        <p:txBody>
          <a:bodyPr>
            <a:normAutofit fontScale="90000"/>
          </a:bodyPr>
          <a:lstStyle/>
          <a:p>
            <a:pPr marL="742950" indent="-742950">
              <a:buFont typeface="+mj-lt"/>
              <a:buAutoNum type="arabicPeriod"/>
            </a:pPr>
            <a:r>
              <a:rPr lang="en-US" dirty="0"/>
              <a:t>Business Problem understanding and Target audience –</a:t>
            </a:r>
            <a:br>
              <a:rPr lang="en-US" dirty="0"/>
            </a:br>
            <a:r>
              <a:rPr lang="en-US" sz="2700" dirty="0">
                <a:latin typeface="Calibri" panose="020F0502020204030204" pitchFamily="34" charset="0"/>
                <a:ea typeface="Calibri" panose="020F0502020204030204" pitchFamily="34" charset="0"/>
              </a:rPr>
              <a:t>T</a:t>
            </a:r>
            <a:r>
              <a:rPr lang="en-US" sz="2700" dirty="0">
                <a:effectLst/>
                <a:latin typeface="Calibri" panose="020F0502020204030204" pitchFamily="34" charset="0"/>
                <a:ea typeface="Calibri" panose="020F0502020204030204" pitchFamily="34" charset="0"/>
              </a:rPr>
              <a:t>o analyze the available data and build a model to predict the severity of possible accident.</a:t>
            </a:r>
            <a:br>
              <a:rPr lang="en-US" sz="2700" dirty="0"/>
            </a:br>
            <a:endParaRPr lang="en-US" dirty="0"/>
          </a:p>
        </p:txBody>
      </p:sp>
      <p:sp>
        <p:nvSpPr>
          <p:cNvPr id="3" name="Content Placeholder 2">
            <a:extLst>
              <a:ext uri="{FF2B5EF4-FFF2-40B4-BE49-F238E27FC236}">
                <a16:creationId xmlns:a16="http://schemas.microsoft.com/office/drawing/2014/main" id="{C7E873F1-C003-4013-AF0E-6B638CDBF230}"/>
              </a:ext>
            </a:extLst>
          </p:cNvPr>
          <p:cNvSpPr>
            <a:spLocks noGrp="1"/>
          </p:cNvSpPr>
          <p:nvPr>
            <p:ph idx="1"/>
          </p:nvPr>
        </p:nvSpPr>
        <p:spPr>
          <a:xfrm>
            <a:off x="1674055" y="2249487"/>
            <a:ext cx="9373356" cy="3541714"/>
          </a:xfrm>
        </p:spPr>
        <p:txBody>
          <a:bodyPr/>
          <a:lstStyle/>
          <a:p>
            <a:r>
              <a:rPr lang="en-US" sz="1800" dirty="0">
                <a:effectLst/>
                <a:latin typeface="Calibri" panose="020F0502020204030204" pitchFamily="34" charset="0"/>
                <a:ea typeface="Calibri" panose="020F0502020204030204" pitchFamily="34" charset="0"/>
              </a:rPr>
              <a:t>The World Health Organization (WHO) estimated the economic costs derived from road accidents reached 518 billion USD per year in high income countries and 65 billion USD per year in medium and low-income countries.</a:t>
            </a:r>
          </a:p>
          <a:p>
            <a:r>
              <a:rPr lang="en-US" sz="1800" dirty="0">
                <a:effectLst/>
                <a:latin typeface="Calibri" panose="020F0502020204030204" pitchFamily="34" charset="0"/>
                <a:ea typeface="Calibri" panose="020F0502020204030204" pitchFamily="34" charset="0"/>
              </a:rPr>
              <a:t>Reporting indicated the number of fatalities from road accidents per year of about 1.3 million and 50 million injuries were recorded or an average of 3000 deaths/day and 30,000 injuries/day.</a:t>
            </a:r>
            <a:endParaRPr lang="en-US" sz="1800" dirty="0">
              <a:latin typeface="Calibri" panose="020F0502020204030204" pitchFamily="34" charset="0"/>
              <a:ea typeface="Calibri" panose="020F0502020204030204" pitchFamily="34" charset="0"/>
            </a:endParaRPr>
          </a:p>
          <a:p>
            <a:r>
              <a:rPr lang="en-US" sz="1800" dirty="0">
                <a:effectLst/>
                <a:latin typeface="Calibri" panose="020F0502020204030204" pitchFamily="34" charset="0"/>
                <a:ea typeface="Calibri" panose="020F0502020204030204" pitchFamily="34" charset="0"/>
              </a:rPr>
              <a:t>This project is particularly useful to Seattle Police Department, Traffic Controllers and the local residents using the road for travel.</a:t>
            </a:r>
          </a:p>
          <a:p>
            <a:r>
              <a:rPr lang="en-US" sz="1800" dirty="0">
                <a:effectLst/>
                <a:latin typeface="Calibri" panose="020F0502020204030204" pitchFamily="34" charset="0"/>
                <a:ea typeface="Calibri" panose="020F0502020204030204" pitchFamily="34" charset="0"/>
              </a:rPr>
              <a:t>This model should be able to predict the severity of the accident provided appropriate inputs are given. </a:t>
            </a:r>
            <a:endParaRPr lang="en-US" dirty="0"/>
          </a:p>
        </p:txBody>
      </p:sp>
    </p:spTree>
    <p:extLst>
      <p:ext uri="{BB962C8B-B14F-4D97-AF65-F5344CB8AC3E}">
        <p14:creationId xmlns:p14="http://schemas.microsoft.com/office/powerpoint/2010/main" val="1998915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E808A-FB66-43CD-B843-CA1678135DFE}"/>
              </a:ext>
            </a:extLst>
          </p:cNvPr>
          <p:cNvSpPr>
            <a:spLocks noGrp="1"/>
          </p:cNvSpPr>
          <p:nvPr>
            <p:ph type="title"/>
          </p:nvPr>
        </p:nvSpPr>
        <p:spPr>
          <a:xfrm>
            <a:off x="1143001" y="686511"/>
            <a:ext cx="9905998" cy="1478570"/>
          </a:xfrm>
        </p:spPr>
        <p:txBody>
          <a:bodyPr>
            <a:normAutofit fontScale="90000"/>
          </a:bodyPr>
          <a:lstStyle/>
          <a:p>
            <a:pPr marL="742950" indent="-742950">
              <a:buFont typeface="+mj-lt"/>
              <a:buAutoNum type="arabicPeriod" startAt="2"/>
            </a:pPr>
            <a:r>
              <a:rPr lang="en-US" dirty="0"/>
              <a:t>Data understanding –</a:t>
            </a:r>
            <a:br>
              <a:rPr lang="en-US" dirty="0"/>
            </a:br>
            <a:r>
              <a:rPr lang="en-US" sz="2700" dirty="0"/>
              <a:t>The data has been provided by Seattle police department, recorded by traffic records and made available by IBM online certification team.</a:t>
            </a:r>
            <a:br>
              <a:rPr lang="en-US" sz="3200" dirty="0"/>
            </a:br>
            <a:endParaRPr lang="en-US" sz="3200" dirty="0"/>
          </a:p>
        </p:txBody>
      </p:sp>
      <p:sp>
        <p:nvSpPr>
          <p:cNvPr id="3" name="Content Placeholder 2">
            <a:extLst>
              <a:ext uri="{FF2B5EF4-FFF2-40B4-BE49-F238E27FC236}">
                <a16:creationId xmlns:a16="http://schemas.microsoft.com/office/drawing/2014/main" id="{7364668F-0D5A-4DF5-A5E8-FE07777FA9F8}"/>
              </a:ext>
            </a:extLst>
          </p:cNvPr>
          <p:cNvSpPr>
            <a:spLocks noGrp="1"/>
          </p:cNvSpPr>
          <p:nvPr>
            <p:ph idx="1"/>
          </p:nvPr>
        </p:nvSpPr>
        <p:spPr>
          <a:xfrm>
            <a:off x="1661917" y="2235419"/>
            <a:ext cx="9905999" cy="3541714"/>
          </a:xfrm>
        </p:spPr>
        <p:txBody>
          <a:bodyPr>
            <a:normAutofit/>
          </a:bodyPr>
          <a:lstStyle/>
          <a:p>
            <a:r>
              <a:rPr lang="en-US" sz="1800" dirty="0"/>
              <a:t>There are 38 columns in the provided data file.</a:t>
            </a:r>
          </a:p>
          <a:p>
            <a:r>
              <a:rPr lang="en-US" sz="1800" dirty="0"/>
              <a:t>There are 194673 rows or entries in the data file.</a:t>
            </a:r>
          </a:p>
          <a:p>
            <a:r>
              <a:rPr lang="en-US" sz="1800" dirty="0"/>
              <a:t>Data types vary from column to column.</a:t>
            </a:r>
          </a:p>
          <a:p>
            <a:r>
              <a:rPr lang="en-US" sz="1800" dirty="0"/>
              <a:t>There are many missing data entries which should either be replaced by ‘Unknown’ or ‘No’.</a:t>
            </a:r>
          </a:p>
          <a:p>
            <a:r>
              <a:rPr lang="en-US" sz="1800" dirty="0"/>
              <a:t>Some of column can be dropped because of either irrelevancy or repetition.</a:t>
            </a:r>
          </a:p>
          <a:p>
            <a:r>
              <a:rPr lang="en-US" sz="1800" dirty="0"/>
              <a:t>So many data columns have been provided twice. For example, ST_COLCODE and ST_COLDESC, SEVERITYCODE and SEVERITYDESC, etc.</a:t>
            </a:r>
          </a:p>
        </p:txBody>
      </p:sp>
    </p:spTree>
    <p:extLst>
      <p:ext uri="{BB962C8B-B14F-4D97-AF65-F5344CB8AC3E}">
        <p14:creationId xmlns:p14="http://schemas.microsoft.com/office/powerpoint/2010/main" val="17051553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63B82-35A3-4195-8951-F7DFF4E3AE6B}"/>
              </a:ext>
            </a:extLst>
          </p:cNvPr>
          <p:cNvSpPr>
            <a:spLocks noGrp="1"/>
          </p:cNvSpPr>
          <p:nvPr>
            <p:ph type="title"/>
          </p:nvPr>
        </p:nvSpPr>
        <p:spPr>
          <a:xfrm>
            <a:off x="1141413" y="491906"/>
            <a:ext cx="9905998" cy="1478570"/>
          </a:xfrm>
        </p:spPr>
        <p:txBody>
          <a:bodyPr>
            <a:normAutofit fontScale="90000"/>
          </a:bodyPr>
          <a:lstStyle/>
          <a:p>
            <a:pPr marL="742950" indent="-742950">
              <a:buFont typeface="+mj-lt"/>
              <a:buAutoNum type="arabicPeriod" startAt="3"/>
            </a:pPr>
            <a:r>
              <a:rPr lang="en-US" dirty="0"/>
              <a:t>Data preparation and cleaning – </a:t>
            </a:r>
            <a:br>
              <a:rPr lang="en-US" dirty="0"/>
            </a:br>
            <a:r>
              <a:rPr lang="en-US" sz="2700" dirty="0">
                <a:effectLst/>
                <a:latin typeface="Calibri" panose="020F0502020204030204" pitchFamily="34" charset="0"/>
                <a:ea typeface="Calibri" panose="020F0502020204030204" pitchFamily="34" charset="0"/>
                <a:cs typeface="Times New Roman" panose="02020603050405020304" pitchFamily="18" charset="0"/>
              </a:rPr>
              <a:t>This is the first step to Data Analysis and Machine Learning in which data </a:t>
            </a:r>
            <a:r>
              <a:rPr lang="en-US" sz="2700" dirty="0">
                <a:latin typeface="Calibri" panose="020F0502020204030204" pitchFamily="34" charset="0"/>
                <a:ea typeface="Calibri" panose="020F0502020204030204" pitchFamily="34" charset="0"/>
                <a:cs typeface="Times New Roman" panose="02020603050405020304" pitchFamily="18" charset="0"/>
              </a:rPr>
              <a:t>is converted </a:t>
            </a:r>
            <a:r>
              <a:rPr lang="en-US" sz="2700" dirty="0">
                <a:effectLst/>
                <a:latin typeface="Calibri" panose="020F0502020204030204" pitchFamily="34" charset="0"/>
                <a:ea typeface="Calibri" panose="020F0502020204030204" pitchFamily="34" charset="0"/>
                <a:cs typeface="Times New Roman" panose="02020603050405020304" pitchFamily="18" charset="0"/>
              </a:rPr>
              <a:t>into the required format so that operations can be run on.</a:t>
            </a:r>
            <a:endParaRPr lang="en-US" dirty="0"/>
          </a:p>
        </p:txBody>
      </p:sp>
      <p:sp>
        <p:nvSpPr>
          <p:cNvPr id="3" name="Content Placeholder 2">
            <a:extLst>
              <a:ext uri="{FF2B5EF4-FFF2-40B4-BE49-F238E27FC236}">
                <a16:creationId xmlns:a16="http://schemas.microsoft.com/office/drawing/2014/main" id="{A17477C7-6D5B-4DAF-8115-AA3535A1CD82}"/>
              </a:ext>
            </a:extLst>
          </p:cNvPr>
          <p:cNvSpPr>
            <a:spLocks noGrp="1"/>
          </p:cNvSpPr>
          <p:nvPr>
            <p:ph idx="1"/>
          </p:nvPr>
        </p:nvSpPr>
        <p:spPr>
          <a:xfrm>
            <a:off x="1659988" y="2249486"/>
            <a:ext cx="9551962" cy="4165381"/>
          </a:xfrm>
        </p:spPr>
        <p:txBody>
          <a:bodyPr>
            <a:normAutofit/>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This format should be complete in every aspect and should help the Scientist make his/her case.</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The required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dataframe</a:t>
            </a:r>
            <a:r>
              <a:rPr lang="en-US" sz="1800" dirty="0">
                <a:effectLst/>
                <a:latin typeface="Calibri" panose="020F0502020204030204" pitchFamily="34" charset="0"/>
                <a:ea typeface="Calibri" panose="020F0502020204030204" pitchFamily="34" charset="0"/>
                <a:cs typeface="Times New Roman" panose="02020603050405020304" pitchFamily="18" charset="0"/>
              </a:rPr>
              <a:t> should not contain any unwanted values or null values which can significantly affect the final model accuracy.</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The null values should either be dropped from the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dataframe</a:t>
            </a:r>
            <a:r>
              <a:rPr lang="en-US" sz="1800" dirty="0">
                <a:effectLst/>
                <a:latin typeface="Calibri" panose="020F0502020204030204" pitchFamily="34" charset="0"/>
                <a:ea typeface="Calibri" panose="020F0502020204030204" pitchFamily="34" charset="0"/>
                <a:cs typeface="Times New Roman" panose="02020603050405020304" pitchFamily="18" charset="0"/>
              </a:rPr>
              <a:t> or appropriate values should be putted to make it more sensible.</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r>
              <a:rPr lang="en-US" sz="1800" dirty="0">
                <a:latin typeface="Calibri" panose="020F0502020204030204" pitchFamily="34" charset="0"/>
                <a:cs typeface="Times New Roman" panose="02020603050405020304" pitchFamily="18" charset="0"/>
              </a:rPr>
              <a:t>Since we are going to build a machine learning model, the data converted into numerical form is best to run models on.</a:t>
            </a:r>
          </a:p>
          <a:p>
            <a:r>
              <a:rPr lang="en-US" sz="1800" dirty="0">
                <a:latin typeface="Calibri" panose="020F0502020204030204" pitchFamily="34" charset="0"/>
                <a:cs typeface="Times New Roman" panose="02020603050405020304" pitchFamily="18" charset="0"/>
              </a:rPr>
              <a:t>These 7 columns were selected, by dropping all the irrelevant columns, to build the predictive model – </a:t>
            </a:r>
          </a:p>
          <a:p>
            <a:pPr marL="0" indent="0" algn="ctr">
              <a:buNone/>
            </a:pPr>
            <a:r>
              <a:rPr lang="en-US" sz="1800" dirty="0">
                <a:latin typeface="Calibri" panose="020F0502020204030204" pitchFamily="34" charset="0"/>
                <a:cs typeface="Times New Roman" panose="02020603050405020304" pitchFamily="18" charset="0"/>
              </a:rPr>
              <a:t>[‘severity’, ‘weather’, ‘road’, ‘light’, ‘influence’, ‘inattention’, ‘speeding’]</a:t>
            </a:r>
          </a:p>
        </p:txBody>
      </p:sp>
    </p:spTree>
    <p:extLst>
      <p:ext uri="{BB962C8B-B14F-4D97-AF65-F5344CB8AC3E}">
        <p14:creationId xmlns:p14="http://schemas.microsoft.com/office/powerpoint/2010/main" val="870591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0721C-53D3-480E-B37E-E3C3DA7CF3E2}"/>
              </a:ext>
            </a:extLst>
          </p:cNvPr>
          <p:cNvSpPr>
            <a:spLocks noGrp="1"/>
          </p:cNvSpPr>
          <p:nvPr>
            <p:ph type="title"/>
          </p:nvPr>
        </p:nvSpPr>
        <p:spPr>
          <a:xfrm>
            <a:off x="1141413" y="323097"/>
            <a:ext cx="9905998" cy="1478570"/>
          </a:xfrm>
        </p:spPr>
        <p:txBody>
          <a:bodyPr>
            <a:normAutofit/>
          </a:bodyPr>
          <a:lstStyle/>
          <a:p>
            <a:pPr marL="742950" indent="-742950">
              <a:buFont typeface="+mj-lt"/>
              <a:buAutoNum type="arabicPeriod" startAt="4"/>
            </a:pPr>
            <a:r>
              <a:rPr lang="en-US" sz="3200" dirty="0"/>
              <a:t>Exploratory data analysis –</a:t>
            </a:r>
            <a:br>
              <a:rPr lang="en-US" sz="3200" dirty="0"/>
            </a:br>
            <a:r>
              <a:rPr lang="en-US" sz="2400" dirty="0"/>
              <a:t>Data was analyzed by plotting various kinds of plots for visualization and there relativity was noted.</a:t>
            </a:r>
            <a:endParaRPr lang="en-US" sz="3200" dirty="0"/>
          </a:p>
        </p:txBody>
      </p:sp>
      <p:sp>
        <p:nvSpPr>
          <p:cNvPr id="8" name="Content Placeholder 7">
            <a:extLst>
              <a:ext uri="{FF2B5EF4-FFF2-40B4-BE49-F238E27FC236}">
                <a16:creationId xmlns:a16="http://schemas.microsoft.com/office/drawing/2014/main" id="{757102FB-94B5-46EF-A74E-58F8BE985D83}"/>
              </a:ext>
            </a:extLst>
          </p:cNvPr>
          <p:cNvSpPr>
            <a:spLocks noGrp="1"/>
          </p:cNvSpPr>
          <p:nvPr>
            <p:ph idx="1"/>
          </p:nvPr>
        </p:nvSpPr>
        <p:spPr>
          <a:xfrm>
            <a:off x="1674055" y="2249487"/>
            <a:ext cx="9373356" cy="3541714"/>
          </a:xfrm>
        </p:spPr>
        <p:txBody>
          <a:bodyPr>
            <a:normAutofit/>
          </a:bodyPr>
          <a:lstStyle/>
          <a:p>
            <a:r>
              <a:rPr lang="en-US" sz="1800" dirty="0"/>
              <a:t>The relationship between independent variables and dependent variable has to be explored so that only relevant data is selected.</a:t>
            </a:r>
          </a:p>
          <a:p>
            <a:r>
              <a:rPr lang="en-US" sz="1800" dirty="0"/>
              <a:t>It is well established fact that weather conditions, road conditions and lighting conditions plays major role in the driving experience.</a:t>
            </a:r>
          </a:p>
          <a:p>
            <a:r>
              <a:rPr lang="en-US" sz="1800" dirty="0"/>
              <a:t>In this section, human factors such as inattention, speeding and whether he/she was under the influence of drugs were also explored. </a:t>
            </a:r>
          </a:p>
          <a:p>
            <a:r>
              <a:rPr lang="en-US" sz="1800" dirty="0"/>
              <a:t>Some extraordinary observations were noted during exploring the relationship of severity of accident with individual variables.</a:t>
            </a:r>
          </a:p>
        </p:txBody>
      </p:sp>
    </p:spTree>
    <p:extLst>
      <p:ext uri="{BB962C8B-B14F-4D97-AF65-F5344CB8AC3E}">
        <p14:creationId xmlns:p14="http://schemas.microsoft.com/office/powerpoint/2010/main" val="27970886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47E44C01-AEA7-4842-B3DC-7CF1CC2ED3E9}"/>
              </a:ext>
            </a:extLst>
          </p:cNvPr>
          <p:cNvSpPr txBox="1">
            <a:spLocks/>
          </p:cNvSpPr>
          <p:nvPr/>
        </p:nvSpPr>
        <p:spPr>
          <a:xfrm>
            <a:off x="831925" y="493370"/>
            <a:ext cx="9905999" cy="354171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971550" lvl="1" indent="-514350">
              <a:buFont typeface="+mj-lt"/>
              <a:buAutoNum type="romanLcPeriod"/>
            </a:pPr>
            <a:r>
              <a:rPr lang="en-US" sz="2400" dirty="0"/>
              <a:t>Severity vs Weather Conditions –</a:t>
            </a:r>
          </a:p>
          <a:p>
            <a:pPr marL="457200" lvl="1" indent="0">
              <a:buFont typeface="Arial" panose="020B0604020202020204" pitchFamily="34" charset="0"/>
              <a:buNone/>
            </a:pPr>
            <a:r>
              <a:rPr lang="en-US" dirty="0"/>
              <a:t>	</a:t>
            </a:r>
          </a:p>
        </p:txBody>
      </p:sp>
      <p:pic>
        <p:nvPicPr>
          <p:cNvPr id="5" name="Picture 4">
            <a:extLst>
              <a:ext uri="{FF2B5EF4-FFF2-40B4-BE49-F238E27FC236}">
                <a16:creationId xmlns:a16="http://schemas.microsoft.com/office/drawing/2014/main" id="{BAA786AD-5EB3-411B-A4FE-FD44582CBCB8}"/>
              </a:ext>
            </a:extLst>
          </p:cNvPr>
          <p:cNvPicPr/>
          <p:nvPr/>
        </p:nvPicPr>
        <p:blipFill>
          <a:blip r:embed="rId2">
            <a:extLst>
              <a:ext uri="{28A0092B-C50C-407E-A947-70E740481C1C}">
                <a14:useLocalDpi xmlns:a14="http://schemas.microsoft.com/office/drawing/2010/main" val="0"/>
              </a:ext>
            </a:extLst>
          </a:blip>
          <a:stretch>
            <a:fillRect/>
          </a:stretch>
        </p:blipFill>
        <p:spPr>
          <a:xfrm>
            <a:off x="1934745" y="1055070"/>
            <a:ext cx="9070461" cy="3824020"/>
          </a:xfrm>
          <a:prstGeom prst="rect">
            <a:avLst/>
          </a:prstGeom>
        </p:spPr>
      </p:pic>
      <p:sp>
        <p:nvSpPr>
          <p:cNvPr id="6" name="TextBox 5">
            <a:extLst>
              <a:ext uri="{FF2B5EF4-FFF2-40B4-BE49-F238E27FC236}">
                <a16:creationId xmlns:a16="http://schemas.microsoft.com/office/drawing/2014/main" id="{F2F99697-1575-47CA-B783-E9A7712A176B}"/>
              </a:ext>
            </a:extLst>
          </p:cNvPr>
          <p:cNvSpPr txBox="1"/>
          <p:nvPr/>
        </p:nvSpPr>
        <p:spPr>
          <a:xfrm>
            <a:off x="1533377" y="5190978"/>
            <a:ext cx="9471829" cy="1477328"/>
          </a:xfrm>
          <a:prstGeom prst="rect">
            <a:avLst/>
          </a:prstGeom>
          <a:noFill/>
        </p:spPr>
        <p:txBody>
          <a:bodyPr wrap="square" rtlCol="0">
            <a:spAutoFit/>
          </a:bodyPr>
          <a:lstStyle/>
          <a:p>
            <a:pPr marL="285750" indent="-285750">
              <a:buFont typeface="Arial" panose="020B0604020202020204" pitchFamily="34" charset="0"/>
              <a:buChar char="•"/>
            </a:pPr>
            <a:r>
              <a:rPr lang="en-US" dirty="0"/>
              <a:t>Since clear weather is usual atmospheric condition so it is obvious that maximum number of accidents happened in clear weather.</a:t>
            </a:r>
          </a:p>
          <a:p>
            <a:pPr marL="285750" indent="-285750">
              <a:buFont typeface="Arial" panose="020B0604020202020204" pitchFamily="34" charset="0"/>
              <a:buChar char="•"/>
            </a:pPr>
            <a:r>
              <a:rPr lang="en-US" dirty="0"/>
              <a:t>Raining was second most dangerous weather condition for road driving.</a:t>
            </a:r>
          </a:p>
          <a:p>
            <a:pPr marL="285750" indent="-285750">
              <a:buFont typeface="Arial" panose="020B0604020202020204" pitchFamily="34" charset="0"/>
              <a:buChar char="•"/>
            </a:pPr>
            <a:r>
              <a:rPr lang="en-US" dirty="0"/>
              <a:t>Overcast contributed significantly in raising the accident count and since it has no affect on the driving experience, this is very strange thing to note.</a:t>
            </a:r>
          </a:p>
        </p:txBody>
      </p:sp>
    </p:spTree>
    <p:extLst>
      <p:ext uri="{BB962C8B-B14F-4D97-AF65-F5344CB8AC3E}">
        <p14:creationId xmlns:p14="http://schemas.microsoft.com/office/powerpoint/2010/main" val="13940055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6BC2B396-D591-404F-8529-6BB8EB6DB51C}"/>
              </a:ext>
            </a:extLst>
          </p:cNvPr>
          <p:cNvSpPr txBox="1">
            <a:spLocks/>
          </p:cNvSpPr>
          <p:nvPr/>
        </p:nvSpPr>
        <p:spPr>
          <a:xfrm>
            <a:off x="747517" y="493370"/>
            <a:ext cx="9905999" cy="354171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971550" lvl="1" indent="-514350">
              <a:buFont typeface="+mj-lt"/>
              <a:buAutoNum type="romanLcPeriod" startAt="2"/>
            </a:pPr>
            <a:r>
              <a:rPr lang="en-US" sz="2400" dirty="0"/>
              <a:t>Severity vs Road Conditions –</a:t>
            </a:r>
          </a:p>
          <a:p>
            <a:pPr marL="457200" lvl="1" indent="0">
              <a:buFont typeface="Arial" panose="020B0604020202020204" pitchFamily="34" charset="0"/>
              <a:buNone/>
            </a:pPr>
            <a:r>
              <a:rPr lang="en-US" dirty="0"/>
              <a:t>	</a:t>
            </a:r>
          </a:p>
        </p:txBody>
      </p:sp>
      <p:sp>
        <p:nvSpPr>
          <p:cNvPr id="9" name="TextBox 8">
            <a:extLst>
              <a:ext uri="{FF2B5EF4-FFF2-40B4-BE49-F238E27FC236}">
                <a16:creationId xmlns:a16="http://schemas.microsoft.com/office/drawing/2014/main" id="{3F33E885-3EBA-4B17-B8DF-02067C51B986}"/>
              </a:ext>
            </a:extLst>
          </p:cNvPr>
          <p:cNvSpPr txBox="1"/>
          <p:nvPr/>
        </p:nvSpPr>
        <p:spPr>
          <a:xfrm>
            <a:off x="1561514" y="5190978"/>
            <a:ext cx="9443692" cy="923330"/>
          </a:xfrm>
          <a:prstGeom prst="rect">
            <a:avLst/>
          </a:prstGeom>
          <a:noFill/>
        </p:spPr>
        <p:txBody>
          <a:bodyPr wrap="square" rtlCol="0">
            <a:spAutoFit/>
          </a:bodyPr>
          <a:lstStyle/>
          <a:p>
            <a:pPr marL="285750" indent="-285750">
              <a:buFont typeface="Arial" panose="020B0604020202020204" pitchFamily="34" charset="0"/>
              <a:buChar char="•"/>
            </a:pPr>
            <a:r>
              <a:rPr lang="en-US" dirty="0"/>
              <a:t>Similar to clear weather, dry road condition is most prevalent so maximum accidents will occur in dry conditions only.</a:t>
            </a:r>
          </a:p>
          <a:p>
            <a:pPr marL="285750" indent="-285750">
              <a:buFont typeface="Arial" panose="020B0604020202020204" pitchFamily="34" charset="0"/>
              <a:buChar char="•"/>
            </a:pPr>
            <a:r>
              <a:rPr lang="en-US" dirty="0"/>
              <a:t>As expected, wet conditions had significant impact.</a:t>
            </a:r>
          </a:p>
        </p:txBody>
      </p:sp>
      <p:pic>
        <p:nvPicPr>
          <p:cNvPr id="15" name="Picture 14">
            <a:extLst>
              <a:ext uri="{FF2B5EF4-FFF2-40B4-BE49-F238E27FC236}">
                <a16:creationId xmlns:a16="http://schemas.microsoft.com/office/drawing/2014/main" id="{B1D0E50E-7F7C-4419-AC12-33AA9B76959D}"/>
              </a:ext>
            </a:extLst>
          </p:cNvPr>
          <p:cNvPicPr/>
          <p:nvPr/>
        </p:nvPicPr>
        <p:blipFill>
          <a:blip r:embed="rId2">
            <a:extLst>
              <a:ext uri="{28A0092B-C50C-407E-A947-70E740481C1C}">
                <a14:useLocalDpi xmlns:a14="http://schemas.microsoft.com/office/drawing/2010/main" val="0"/>
              </a:ext>
            </a:extLst>
          </a:blip>
          <a:stretch>
            <a:fillRect/>
          </a:stretch>
        </p:blipFill>
        <p:spPr>
          <a:xfrm>
            <a:off x="1856934" y="1012874"/>
            <a:ext cx="9091999" cy="4178103"/>
          </a:xfrm>
          <a:prstGeom prst="rect">
            <a:avLst/>
          </a:prstGeom>
        </p:spPr>
      </p:pic>
    </p:spTree>
    <p:extLst>
      <p:ext uri="{BB962C8B-B14F-4D97-AF65-F5344CB8AC3E}">
        <p14:creationId xmlns:p14="http://schemas.microsoft.com/office/powerpoint/2010/main" val="15853723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6BC2B396-D591-404F-8529-6BB8EB6DB51C}"/>
              </a:ext>
            </a:extLst>
          </p:cNvPr>
          <p:cNvSpPr txBox="1">
            <a:spLocks/>
          </p:cNvSpPr>
          <p:nvPr/>
        </p:nvSpPr>
        <p:spPr>
          <a:xfrm>
            <a:off x="663109" y="493370"/>
            <a:ext cx="9905999" cy="354171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971550" lvl="1" indent="-514350">
              <a:buFont typeface="+mj-lt"/>
              <a:buAutoNum type="romanLcPeriod" startAt="3"/>
            </a:pPr>
            <a:r>
              <a:rPr lang="en-US" sz="2400" dirty="0"/>
              <a:t>Severity vs Lighting Conditions –</a:t>
            </a:r>
          </a:p>
          <a:p>
            <a:pPr marL="457200" lvl="1" indent="0">
              <a:buFont typeface="Arial" panose="020B0604020202020204" pitchFamily="34" charset="0"/>
              <a:buNone/>
            </a:pPr>
            <a:r>
              <a:rPr lang="en-US" dirty="0"/>
              <a:t>	</a:t>
            </a:r>
          </a:p>
        </p:txBody>
      </p:sp>
      <p:sp>
        <p:nvSpPr>
          <p:cNvPr id="9" name="TextBox 8">
            <a:extLst>
              <a:ext uri="{FF2B5EF4-FFF2-40B4-BE49-F238E27FC236}">
                <a16:creationId xmlns:a16="http://schemas.microsoft.com/office/drawing/2014/main" id="{3F33E885-3EBA-4B17-B8DF-02067C51B986}"/>
              </a:ext>
            </a:extLst>
          </p:cNvPr>
          <p:cNvSpPr txBox="1"/>
          <p:nvPr/>
        </p:nvSpPr>
        <p:spPr>
          <a:xfrm>
            <a:off x="1374154" y="5646497"/>
            <a:ext cx="9443692" cy="646331"/>
          </a:xfrm>
          <a:prstGeom prst="rect">
            <a:avLst/>
          </a:prstGeom>
          <a:noFill/>
        </p:spPr>
        <p:txBody>
          <a:bodyPr wrap="square" rtlCol="0">
            <a:spAutoFit/>
          </a:bodyPr>
          <a:lstStyle/>
          <a:p>
            <a:pPr marL="285750" indent="-285750">
              <a:buFont typeface="Arial" panose="020B0604020202020204" pitchFamily="34" charset="0"/>
              <a:buChar char="•"/>
            </a:pPr>
            <a:r>
              <a:rPr lang="en-US" dirty="0"/>
              <a:t>Daylight and Dark - Street Lights On were main lighting conditions for accident number.</a:t>
            </a:r>
          </a:p>
          <a:p>
            <a:pPr marL="285750" indent="-285750">
              <a:buFont typeface="Arial" panose="020B0604020202020204" pitchFamily="34" charset="0"/>
              <a:buChar char="•"/>
            </a:pPr>
            <a:r>
              <a:rPr lang="en-US" dirty="0"/>
              <a:t>As expected, Dark conditions had significant impact.</a:t>
            </a:r>
          </a:p>
        </p:txBody>
      </p:sp>
      <p:pic>
        <p:nvPicPr>
          <p:cNvPr id="2" name="Picture 1">
            <a:extLst>
              <a:ext uri="{FF2B5EF4-FFF2-40B4-BE49-F238E27FC236}">
                <a16:creationId xmlns:a16="http://schemas.microsoft.com/office/drawing/2014/main" id="{583A8D29-E477-4686-B37A-7F85B7B636EA}"/>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772529" y="1058861"/>
            <a:ext cx="9073662" cy="4483810"/>
          </a:xfrm>
          <a:prstGeom prst="rect">
            <a:avLst/>
          </a:prstGeom>
        </p:spPr>
      </p:pic>
    </p:spTree>
    <p:extLst>
      <p:ext uri="{BB962C8B-B14F-4D97-AF65-F5344CB8AC3E}">
        <p14:creationId xmlns:p14="http://schemas.microsoft.com/office/powerpoint/2010/main" val="8692975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105</TotalTime>
  <Words>1077</Words>
  <Application>Microsoft Office PowerPoint</Application>
  <PresentationFormat>Widescreen</PresentationFormat>
  <Paragraphs>147</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Tw Cen MT</vt:lpstr>
      <vt:lpstr>Circuit</vt:lpstr>
      <vt:lpstr>Predicting Possible road accident severity in seattle,wa</vt:lpstr>
      <vt:lpstr>APPROACH – There are 6 steps to build a predictive model – </vt:lpstr>
      <vt:lpstr>Business Problem understanding and Target audience – To analyze the available data and build a model to predict the severity of possible accident. </vt:lpstr>
      <vt:lpstr>Data understanding – The data has been provided by Seattle police department, recorded by traffic records and made available by IBM online certification team. </vt:lpstr>
      <vt:lpstr>Data preparation and cleaning –  This is the first step to Data Analysis and Machine Learning in which data is converted into the required format so that operations can be run on.</vt:lpstr>
      <vt:lpstr>Exploratory data analysis – Data was analyzed by plotting various kinds of plots for visualization and there relativity was noted.</vt:lpstr>
      <vt:lpstr>PowerPoint Presentation</vt:lpstr>
      <vt:lpstr>PowerPoint Presentation</vt:lpstr>
      <vt:lpstr>PowerPoint Presentation</vt:lpstr>
      <vt:lpstr>PowerPoint Presentation</vt:lpstr>
      <vt:lpstr>PowerPoint Presentation</vt:lpstr>
      <vt:lpstr>PowerPoint Presentation</vt:lpstr>
      <vt:lpstr>Predictive modelling –  Since we need to predict the class of severity, classification models were used.</vt:lpstr>
      <vt:lpstr>K-Nearest neighbors model –  Test data size = 20% initial k value = 4</vt:lpstr>
      <vt:lpstr>Decision tree model –  Test data size = 20% Max depth = 4</vt:lpstr>
      <vt:lpstr>Logistic regression model –  Test data size = 20%</vt:lpstr>
      <vt:lpstr>Results and conclusion –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Possible road accident severity in seattle,wa</dc:title>
  <dc:creator>admin</dc:creator>
  <cp:lastModifiedBy>admin</cp:lastModifiedBy>
  <cp:revision>16</cp:revision>
  <dcterms:created xsi:type="dcterms:W3CDTF">2020-08-27T19:49:49Z</dcterms:created>
  <dcterms:modified xsi:type="dcterms:W3CDTF">2020-08-28T12:48:22Z</dcterms:modified>
</cp:coreProperties>
</file>