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5" d="100"/>
          <a:sy n="65" d="100"/>
        </p:scale>
        <p:origin x="133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3039095"/>
            <a:ext cx="7344816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A6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5672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190" y="6356350"/>
            <a:ext cx="8204266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EFFB686-E0A0-473A-9DDF-4938A2BED57F}" type="datetimeFigureOut">
              <a:rPr lang="lt-LT" smtClean="0"/>
              <a:t>2020-01-27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9104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632"/>
            <a:ext cx="6048672" cy="149817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003A6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76328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451E2BC-D197-42E0-93EA-4E24880C5CE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7500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632"/>
            <a:ext cx="6048672" cy="1494811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003A6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0808"/>
            <a:ext cx="4186808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864" y="1700808"/>
            <a:ext cx="4110608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76328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451E2BC-D197-42E0-93EA-4E24880C5CE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062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4800600"/>
            <a:ext cx="5688632" cy="566738"/>
          </a:xfrm>
          <a:prstGeom prst="rect">
            <a:avLst/>
          </a:prstGeom>
        </p:spPr>
        <p:txBody>
          <a:bodyPr anchor="b"/>
          <a:lstStyle>
            <a:lvl1pPr algn="l"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lt-LT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31840" y="548681"/>
            <a:ext cx="5688632" cy="4210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3A6C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lt-L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1840" y="5367338"/>
            <a:ext cx="5688632" cy="9419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76328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451E2BC-D197-42E0-93EA-4E24880C5CE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6102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20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302D-4888-4DAC-BDA7-38A25CD31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3126298"/>
            <a:ext cx="7344816" cy="1337311"/>
          </a:xfrm>
        </p:spPr>
        <p:txBody>
          <a:bodyPr/>
          <a:lstStyle/>
          <a:p>
            <a:r>
              <a:rPr lang="lt-LT" sz="2800" b="1" dirty="0"/>
              <a:t>ĮMONĖS IT SISTEMŲ ATITIKIES BDAR VERTINIMAS IR AUTOMATIZUOTO ĮRANKIO KŪRIMA</a:t>
            </a:r>
            <a:r>
              <a:rPr lang="en-US" sz="2800" b="1" dirty="0"/>
              <a:t>S</a:t>
            </a:r>
            <a:endParaRPr lang="lt-LT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E5481-000F-4EC7-9ECF-C8FD1DF12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771873"/>
            <a:ext cx="6400800" cy="836773"/>
          </a:xfrm>
        </p:spPr>
        <p:txBody>
          <a:bodyPr/>
          <a:lstStyle/>
          <a:p>
            <a:r>
              <a:rPr lang="lt-LT" sz="2000" dirty="0"/>
              <a:t>ASSESMENT OF IT SYSTEM COMPLIANCE TO GDPR AND TOOL DEVELOPMENT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FCF283-935F-4E00-AEEA-4C020AA1AF72}"/>
              </a:ext>
            </a:extLst>
          </p:cNvPr>
          <p:cNvSpPr txBox="1">
            <a:spLocks/>
          </p:cNvSpPr>
          <p:nvPr/>
        </p:nvSpPr>
        <p:spPr>
          <a:xfrm>
            <a:off x="5435872" y="5916910"/>
            <a:ext cx="3561433" cy="43988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Mantas Sebeika PRIF - 16/3</a:t>
            </a:r>
            <a:endParaRPr lang="lt-LT" sz="2000" dirty="0"/>
          </a:p>
        </p:txBody>
      </p:sp>
    </p:spTree>
    <p:extLst>
      <p:ext uri="{BB962C8B-B14F-4D97-AF65-F5344CB8AC3E}">
        <p14:creationId xmlns:p14="http://schemas.microsoft.com/office/powerpoint/2010/main" val="1301323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C7CD-23EF-436A-B22F-5BB9221D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Darbo rezultatas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6D48-EAD7-4AE8-83DE-EA3CB3C01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Įmonei bus atliktas išsamus BDAR atitikties vertinimo projektas, kurio galutiniame rezultate bus pateiktos identifikuotos rizikos ir rekomendacijos kaip sumažinti rizikas arba jas pašalinti.</a:t>
            </a:r>
          </a:p>
          <a:p>
            <a:r>
              <a:rPr lang="lt-LT" dirty="0"/>
              <a:t>Sukurtas įrankis, kurio pagalba bus įgyvendintas atitikties projektas.</a:t>
            </a:r>
          </a:p>
        </p:txBody>
      </p:sp>
    </p:spTree>
    <p:extLst>
      <p:ext uri="{BB962C8B-B14F-4D97-AF65-F5344CB8AC3E}">
        <p14:creationId xmlns:p14="http://schemas.microsoft.com/office/powerpoint/2010/main" val="21651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87D0-D5C0-418D-9B6E-8FD5387C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Darbo tikslai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9D5B-DB3B-4CE3-ADDB-495597183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700808"/>
            <a:ext cx="8589003" cy="4608512"/>
          </a:xfrm>
        </p:spPr>
        <p:txBody>
          <a:bodyPr/>
          <a:lstStyle/>
          <a:p>
            <a:pPr lvl="0"/>
            <a:r>
              <a:rPr lang="lt-LT" dirty="0"/>
              <a:t>Atlikti IT saugos valdymo standartų ir metodikų analizę;</a:t>
            </a:r>
          </a:p>
          <a:p>
            <a:pPr lvl="0"/>
            <a:r>
              <a:rPr lang="lt-LT" dirty="0"/>
              <a:t>Apžvelgti informacinių sistemų saugos audito metodikų analizę;</a:t>
            </a:r>
          </a:p>
          <a:p>
            <a:pPr lvl="0"/>
            <a:r>
              <a:rPr lang="lt-LT" dirty="0"/>
              <a:t>Suformuluoti reikalavimus įrankiui;</a:t>
            </a:r>
          </a:p>
          <a:p>
            <a:pPr lvl="0"/>
            <a:r>
              <a:rPr lang="lt-LT" dirty="0"/>
              <a:t>Atlikti įrankio projektavimą;</a:t>
            </a:r>
          </a:p>
          <a:p>
            <a:pPr lvl="0"/>
            <a:r>
              <a:rPr lang="lt-LT" dirty="0"/>
              <a:t>Panaudojus sukurtą įrankį, atlikti įmonės atitikties BDAR vertinimą ir pateikti išvadas.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5161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1E28-D93D-4E73-88D7-A7FA5DA8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Sprendžiama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D2A0-690F-464B-AF6A-DBB3A80F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Nepaisant to, kad Bendrasis duomenų apsaugos reglamentas galioja jau beveik 2 metus, iki šiol nėra jo sertifikavimo standarto.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35847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29C7-1753-4507-BC32-915170DE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Sprendžiama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35649-9B97-4184-BC65-1C2546D43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BDAR 32 straipsnis yra pagrindinė nuostata, reikalaujanti techninių duomenų apsaugos priemonių. Nors jame pateikiami saugumo priemonių ir kontrolės pavyzdžiai, jame </a:t>
            </a:r>
            <a:r>
              <a:rPr lang="lt-LT" b="1" dirty="0"/>
              <a:t>nėra išsamių nurodymų, ką reikia padaryti, kad tai pasiekti</a:t>
            </a:r>
            <a:r>
              <a:rPr lang="lt-LT" dirty="0"/>
              <a:t>. Reglamentas verčia įmones atsižvelgti į esamą geriausią praktiką ir rekomendacijas.</a:t>
            </a:r>
          </a:p>
        </p:txBody>
      </p:sp>
    </p:spTree>
    <p:extLst>
      <p:ext uri="{BB962C8B-B14F-4D97-AF65-F5344CB8AC3E}">
        <p14:creationId xmlns:p14="http://schemas.microsoft.com/office/powerpoint/2010/main" val="384820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37BD-C702-41B3-8803-7EA6A06E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Pagrindinės techninės problemos</a:t>
            </a:r>
          </a:p>
        </p:txBody>
      </p:sp>
      <p:pic>
        <p:nvPicPr>
          <p:cNvPr id="5" name="Content Placeholder 4" descr="A picture containing sitting, computer, phone&#10;&#10;Description automatically generated">
            <a:extLst>
              <a:ext uri="{FF2B5EF4-FFF2-40B4-BE49-F238E27FC236}">
                <a16:creationId xmlns:a16="http://schemas.microsoft.com/office/drawing/2014/main" id="{54DB7074-0FAF-4C98-A2E1-31B9095EC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51" y="1817647"/>
            <a:ext cx="8053540" cy="4363109"/>
          </a:xfrm>
        </p:spPr>
      </p:pic>
    </p:spTree>
    <p:extLst>
      <p:ext uri="{BB962C8B-B14F-4D97-AF65-F5344CB8AC3E}">
        <p14:creationId xmlns:p14="http://schemas.microsoft.com/office/powerpoint/2010/main" val="19322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0BAE-95CA-46D5-85E4-B75F61E1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Problemos</a:t>
            </a:r>
            <a:r>
              <a:rPr lang="en-US" dirty="0"/>
              <a:t> </a:t>
            </a:r>
            <a:r>
              <a:rPr lang="en-US" dirty="0" err="1"/>
              <a:t>sprendimo</a:t>
            </a:r>
            <a:r>
              <a:rPr lang="en-US" dirty="0"/>
              <a:t> b</a:t>
            </a:r>
            <a:r>
              <a:rPr lang="lt-LT" dirty="0"/>
              <a:t>ūdas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FD9C9-9F00-4285-BB2F-3124A42F2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ISO </a:t>
            </a:r>
            <a:r>
              <a:rPr lang="en-US" dirty="0"/>
              <a:t>27001 </a:t>
            </a:r>
            <a:r>
              <a:rPr lang="en-US" dirty="0" err="1"/>
              <a:t>ir</a:t>
            </a:r>
            <a:r>
              <a:rPr lang="en-US" dirty="0"/>
              <a:t> ISO 29100 </a:t>
            </a:r>
            <a:r>
              <a:rPr lang="en-US" dirty="0" err="1"/>
              <a:t>standart</a:t>
            </a:r>
            <a:r>
              <a:rPr lang="lt-LT" dirty="0"/>
              <a:t>ai;</a:t>
            </a:r>
          </a:p>
          <a:p>
            <a:r>
              <a:rPr lang="lt-LT" dirty="0"/>
              <a:t>Valstybinės duomenų apsaugos inspekcijos rekomendacijos;</a:t>
            </a:r>
          </a:p>
          <a:p>
            <a:r>
              <a:rPr lang="lt-LT" dirty="0"/>
              <a:t>Įrankiai skirti valdyti BDAR rizikas;</a:t>
            </a:r>
          </a:p>
          <a:p>
            <a:r>
              <a:rPr lang="lt-LT" dirty="0"/>
              <a:t>Gerosios praktikos rinkoje.</a:t>
            </a:r>
          </a:p>
          <a:p>
            <a:r>
              <a:rPr lang="lt-LT" dirty="0" err="1"/>
              <a:t>Skirimas</a:t>
            </a:r>
            <a:r>
              <a:rPr lang="lt-LT" dirty="0"/>
              <a:t> Duomenų apsaugos pareigūno įmonėje.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13587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9CC8-DF5C-4C34-8265-B0213F0E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800" y="116632"/>
            <a:ext cx="6048672" cy="1498178"/>
          </a:xfrm>
        </p:spPr>
        <p:txBody>
          <a:bodyPr/>
          <a:lstStyle/>
          <a:p>
            <a:r>
              <a:rPr lang="lt-LT" dirty="0"/>
              <a:t>VDAI rekomendacijos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3DAF9E-2F7B-4702-830A-C14CD3E6C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781639"/>
              </p:ext>
            </p:extLst>
          </p:nvPr>
        </p:nvGraphicFramePr>
        <p:xfrm>
          <a:off x="105993" y="1535410"/>
          <a:ext cx="8940210" cy="5233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79217">
                  <a:extLst>
                    <a:ext uri="{9D8B030D-6E8A-4147-A177-3AD203B41FA5}">
                      <a16:colId xmlns:a16="http://schemas.microsoft.com/office/drawing/2014/main" val="3689715895"/>
                    </a:ext>
                  </a:extLst>
                </a:gridCol>
                <a:gridCol w="3760993">
                  <a:extLst>
                    <a:ext uri="{9D8B030D-6E8A-4147-A177-3AD203B41FA5}">
                      <a16:colId xmlns:a16="http://schemas.microsoft.com/office/drawing/2014/main" val="1386237465"/>
                    </a:ext>
                  </a:extLst>
                </a:gridCol>
              </a:tblGrid>
              <a:tr h="313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800" dirty="0">
                          <a:effectLst/>
                        </a:rPr>
                        <a:t>VDAI gairių punktai BDAR atitikčiai</a:t>
                      </a:r>
                      <a:endParaRPr lang="lt-LT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6" marR="534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Atitikmuo ISO 27001:2017 A priede</a:t>
                      </a:r>
                      <a:endParaRPr lang="lt-LT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6" marR="53456" marT="0" marB="0" anchor="ctr"/>
                </a:tc>
                <a:extLst>
                  <a:ext uri="{0D108BD9-81ED-4DB2-BD59-A6C34878D82A}">
                    <a16:rowId xmlns:a16="http://schemas.microsoft.com/office/drawing/2014/main" val="1416318868"/>
                  </a:ext>
                </a:extLst>
              </a:tr>
              <a:tr h="2280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effectLst/>
                        </a:rPr>
                        <a:t>Prieigų kontrolė ir autentifikavimas</a:t>
                      </a:r>
                      <a:endParaRPr lang="lt-LT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6" marR="5345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A.9 Prieigos valdymas</a:t>
                      </a:r>
                      <a:endParaRPr lang="lt-LT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6" marR="53456" marT="0" marB="0" anchor="ctr"/>
                </a:tc>
                <a:extLst>
                  <a:ext uri="{0D108BD9-81ED-4DB2-BD59-A6C34878D82A}">
                    <a16:rowId xmlns:a16="http://schemas.microsoft.com/office/drawing/2014/main" val="3037359337"/>
                  </a:ext>
                </a:extLst>
              </a:tr>
              <a:tr h="5381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effectLst/>
                        </a:rPr>
                        <a:t>Techninių žurnalų įrašai ir stebėsena</a:t>
                      </a:r>
                      <a:endParaRPr lang="lt-LT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6" marR="5345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A.12.4 Įvykių registravimas ir stebėsena</a:t>
                      </a:r>
                      <a:endParaRPr lang="lt-LT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6" marR="53456" marT="0" marB="0" anchor="ctr"/>
                </a:tc>
                <a:extLst>
                  <a:ext uri="{0D108BD9-81ED-4DB2-BD59-A6C34878D82A}">
                    <a16:rowId xmlns:a16="http://schemas.microsoft.com/office/drawing/2014/main" val="684672352"/>
                  </a:ext>
                </a:extLst>
              </a:tr>
              <a:tr h="2280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1100">
                          <a:effectLst/>
                        </a:rPr>
                        <a:t>Tarnybinių stočių, duomenų bazių apsauga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6" marR="5345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A.12 Darbo saugumas</a:t>
                      </a:r>
                      <a:endParaRPr lang="lt-LT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6" marR="53456" marT="0" marB="0" anchor="ctr"/>
                </a:tc>
                <a:extLst>
                  <a:ext uri="{0D108BD9-81ED-4DB2-BD59-A6C34878D82A}">
                    <a16:rowId xmlns:a16="http://schemas.microsoft.com/office/drawing/2014/main" val="2805573213"/>
                  </a:ext>
                </a:extLst>
              </a:tr>
              <a:tr h="5381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effectLst/>
                        </a:rPr>
                        <a:t>Darbo vietų apsauga</a:t>
                      </a:r>
                      <a:endParaRPr lang="lt-LT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6" marR="5345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A.14.1 Informacinių sistemų saugumo reikalavimai</a:t>
                      </a:r>
                      <a:endParaRPr lang="lt-LT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6" marR="53456" marT="0" marB="0" anchor="ctr"/>
                </a:tc>
                <a:extLst>
                  <a:ext uri="{0D108BD9-81ED-4DB2-BD59-A6C34878D82A}">
                    <a16:rowId xmlns:a16="http://schemas.microsoft.com/office/drawing/2014/main" val="1663655953"/>
                  </a:ext>
                </a:extLst>
              </a:tr>
              <a:tr h="2280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1100">
                          <a:effectLst/>
                        </a:rPr>
                        <a:t>Tinklo ir komunikacijos sauga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6" marR="5345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A.13 Ryšių saugumas</a:t>
                      </a:r>
                      <a:endParaRPr lang="lt-LT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6" marR="53456" marT="0" marB="0" anchor="ctr"/>
                </a:tc>
                <a:extLst>
                  <a:ext uri="{0D108BD9-81ED-4DB2-BD59-A6C34878D82A}">
                    <a16:rowId xmlns:a16="http://schemas.microsoft.com/office/drawing/2014/main" val="751557259"/>
                  </a:ext>
                </a:extLst>
              </a:tr>
              <a:tr h="2280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1100">
                          <a:effectLst/>
                        </a:rPr>
                        <a:t>Atsarginės kopijos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6" marR="5345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A.12.3 Atsarginės kopijos</a:t>
                      </a:r>
                      <a:endParaRPr lang="lt-LT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6" marR="53456" marT="0" marB="0" anchor="ctr"/>
                </a:tc>
                <a:extLst>
                  <a:ext uri="{0D108BD9-81ED-4DB2-BD59-A6C34878D82A}">
                    <a16:rowId xmlns:a16="http://schemas.microsoft.com/office/drawing/2014/main" val="832355985"/>
                  </a:ext>
                </a:extLst>
              </a:tr>
              <a:tr h="4140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1100">
                          <a:effectLst/>
                        </a:rPr>
                        <a:t>Mobilieji, nešiojamieji įrenginiai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6" marR="5345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A.6.2 Mobilieji įrenginiai ir nuotolinis darbas</a:t>
                      </a:r>
                      <a:endParaRPr lang="lt-LT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6" marR="53456" marT="0" marB="0" anchor="ctr"/>
                </a:tc>
                <a:extLst>
                  <a:ext uri="{0D108BD9-81ED-4DB2-BD59-A6C34878D82A}">
                    <a16:rowId xmlns:a16="http://schemas.microsoft.com/office/drawing/2014/main" val="2624693597"/>
                  </a:ext>
                </a:extLst>
              </a:tr>
              <a:tr h="10961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1100">
                          <a:effectLst/>
                        </a:rPr>
                        <a:t>Programinės įrangos sauga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6" marR="5345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A.12.6 Techninio pažeidžiamumo valdymas</a:t>
                      </a:r>
                      <a:endParaRPr lang="lt-LT" sz="8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A.14.2 Kūrimo ir priežiūros procesų saugumas</a:t>
                      </a:r>
                      <a:endParaRPr lang="lt-LT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6" marR="53456" marT="0" marB="0" anchor="ctr"/>
                </a:tc>
                <a:extLst>
                  <a:ext uri="{0D108BD9-81ED-4DB2-BD59-A6C34878D82A}">
                    <a16:rowId xmlns:a16="http://schemas.microsoft.com/office/drawing/2014/main" val="41237524"/>
                  </a:ext>
                </a:extLst>
              </a:tr>
              <a:tr h="10700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1100">
                          <a:effectLst/>
                        </a:rPr>
                        <a:t>Duomenų naikinimas, šalinimas</a:t>
                      </a:r>
                      <a:endParaRPr lang="lt-LT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6" marR="5345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A.8.3.2 Duomenų laikmenų naikinimas </a:t>
                      </a:r>
                      <a:endParaRPr lang="lt-LT" sz="8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A.11.2.7 Saugus įrangos naikinimas arba pakartotinis naudojimas</a:t>
                      </a:r>
                      <a:endParaRPr lang="lt-LT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6" marR="53456" marT="0" marB="0" anchor="ctr"/>
                </a:tc>
                <a:extLst>
                  <a:ext uri="{0D108BD9-81ED-4DB2-BD59-A6C34878D82A}">
                    <a16:rowId xmlns:a16="http://schemas.microsoft.com/office/drawing/2014/main" val="2257526220"/>
                  </a:ext>
                </a:extLst>
              </a:tr>
              <a:tr h="3521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1100" dirty="0">
                          <a:effectLst/>
                        </a:rPr>
                        <a:t>Fizinė sauga</a:t>
                      </a:r>
                      <a:endParaRPr lang="lt-LT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6" marR="5345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lt-LT" sz="900" dirty="0">
                          <a:effectLst/>
                        </a:rPr>
                        <a:t>A.11 Fizinis ir aplinkos saugumas</a:t>
                      </a:r>
                      <a:endParaRPr lang="lt-LT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3456" marR="53456" marT="0" marB="0" anchor="ctr"/>
                </a:tc>
                <a:extLst>
                  <a:ext uri="{0D108BD9-81ED-4DB2-BD59-A6C34878D82A}">
                    <a16:rowId xmlns:a16="http://schemas.microsoft.com/office/drawing/2014/main" val="3240699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09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24E3-5176-466D-AD52-0318BA22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Standartai ir jų taikymas</a:t>
            </a:r>
          </a:p>
        </p:txBody>
      </p:sp>
      <p:pic>
        <p:nvPicPr>
          <p:cNvPr id="14" name="Content Placeholder 13" descr="A close up of a logo&#10;&#10;Description automatically generated">
            <a:extLst>
              <a:ext uri="{FF2B5EF4-FFF2-40B4-BE49-F238E27FC236}">
                <a16:creationId xmlns:a16="http://schemas.microsoft.com/office/drawing/2014/main" id="{B0A562E1-1BD0-4316-A4BB-4E607F53C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785242"/>
            <a:ext cx="3300642" cy="2260811"/>
          </a:xfr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6B1568-80AB-428A-8E84-FBA34CDB6C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09" y="4131914"/>
            <a:ext cx="6084242" cy="254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1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0BCF-0D38-4627-B268-D31B7B43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„</a:t>
            </a:r>
            <a:r>
              <a:rPr lang="lt-LT" dirty="0" err="1"/>
              <a:t>Onetrust</a:t>
            </a:r>
            <a:r>
              <a:rPr lang="lt-LT" dirty="0"/>
              <a:t>“ ir „</a:t>
            </a:r>
            <a:r>
              <a:rPr lang="lt-LT" dirty="0" err="1"/>
              <a:t>Enablor</a:t>
            </a:r>
            <a:r>
              <a:rPr lang="lt-LT" dirty="0"/>
              <a:t>“ įrankių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C8ED-65BC-411A-945B-3200CE48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Kaina</a:t>
            </a:r>
          </a:p>
          <a:p>
            <a:r>
              <a:rPr lang="lt-LT" dirty="0"/>
              <a:t>Didelis kiekis modulių, kurių negalima nusipirkti atskirai</a:t>
            </a:r>
          </a:p>
          <a:p>
            <a:r>
              <a:rPr lang="lt-LT" dirty="0"/>
              <a:t>Kalbos</a:t>
            </a:r>
          </a:p>
        </p:txBody>
      </p:sp>
    </p:spTree>
    <p:extLst>
      <p:ext uri="{BB962C8B-B14F-4D97-AF65-F5344CB8AC3E}">
        <p14:creationId xmlns:p14="http://schemas.microsoft.com/office/powerpoint/2010/main" val="972172136"/>
      </p:ext>
    </p:extLst>
  </p:cSld>
  <p:clrMapOvr>
    <a:masterClrMapping/>
  </p:clrMapOvr>
</p:sld>
</file>

<file path=ppt/theme/theme1.xml><?xml version="1.0" encoding="utf-8"?>
<a:theme xmlns:a="http://schemas.openxmlformats.org/drawingml/2006/main" name="VGTU_balt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VGTU_baltas (1)</Template>
  <TotalTime>51</TotalTime>
  <Words>361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VGTU_baltas</vt:lpstr>
      <vt:lpstr>ĮMONĖS IT SISTEMŲ ATITIKIES BDAR VERTINIMAS IR AUTOMATIZUOTO ĮRANKIO KŪRIMAS</vt:lpstr>
      <vt:lpstr>Darbo tikslai</vt:lpstr>
      <vt:lpstr>Sprendžiama problema</vt:lpstr>
      <vt:lpstr>Sprendžiama problema</vt:lpstr>
      <vt:lpstr>Pagrindinės techninės problemos</vt:lpstr>
      <vt:lpstr>Problemos sprendimo būdas</vt:lpstr>
      <vt:lpstr>VDAI rekomendacijos</vt:lpstr>
      <vt:lpstr>Standartai ir jų taikymas</vt:lpstr>
      <vt:lpstr>„Onetrust“ ir „Enablor“ įrankių problema</vt:lpstr>
      <vt:lpstr>Darbo rezultatas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ĮMONĖS IT SISTEMŲ ATITIKIES BDAR VERTINIMAS IR AUTOMATIZUOTO ĮRANKIO KŪRIMAS</dc:title>
  <dc:creator>Mantas Sebeika</dc:creator>
  <cp:lastModifiedBy>Mantas Sebeika</cp:lastModifiedBy>
  <cp:revision>8</cp:revision>
  <dcterms:created xsi:type="dcterms:W3CDTF">2020-01-27T07:53:40Z</dcterms:created>
  <dcterms:modified xsi:type="dcterms:W3CDTF">2020-01-27T09:46:38Z</dcterms:modified>
</cp:coreProperties>
</file>