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" name="Graphic 7" descr=""/>
          <p:cNvPicPr/>
          <p:nvPr/>
        </p:nvPicPr>
        <p:blipFill>
          <a:blip r:embed="rId2"/>
          <a:stretch/>
        </p:blipFill>
        <p:spPr>
          <a:xfrm>
            <a:off x="475200" y="458640"/>
            <a:ext cx="2332800" cy="681480"/>
          </a:xfrm>
          <a:prstGeom prst="rect">
            <a:avLst/>
          </a:prstGeom>
          <a:ln w="1260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45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88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CustomShape 6"/>
          <p:cNvSpPr/>
          <p:nvPr/>
        </p:nvSpPr>
        <p:spPr>
          <a:xfrm>
            <a:off x="-159120" y="-119160"/>
            <a:ext cx="6253560" cy="73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" name="Group 7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94" name="CustomShape 8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10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11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37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1" name="Group 6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42" name="CustomShape 7"/>
            <p:cNvSpPr/>
            <p:nvPr/>
          </p:nvSpPr>
          <p:spPr>
            <a:xfrm>
              <a:off x="11220120" y="846720"/>
              <a:ext cx="131400" cy="105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8"/>
            <p:cNvSpPr/>
            <p:nvPr/>
          </p:nvSpPr>
          <p:spPr>
            <a:xfrm>
              <a:off x="11216880" y="710280"/>
              <a:ext cx="355680" cy="122040"/>
            </a:xfrm>
            <a:custGeom>
              <a:avLst/>
              <a:gdLst/>
              <a:ah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9"/>
            <p:cNvSpPr/>
            <p:nvPr/>
          </p:nvSpPr>
          <p:spPr>
            <a:xfrm>
              <a:off x="11437560" y="846720"/>
              <a:ext cx="131400" cy="105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10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273120" y="2618280"/>
            <a:ext cx="7048800" cy="2386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rmAutofit fontScale="95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6 paskaita.</a:t>
            </a:r>
            <a:br>
              <a:rPr sz="1800"/>
            </a:b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Objektinis programvimas  (2 dalis), paveldėjimas.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273120" y="5916960"/>
            <a:ext cx="7048800" cy="926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Python pradedančiųjų kursai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495720" y="5930280"/>
            <a:ext cx="2266200" cy="33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2021</a:t>
            </a:r>
            <a:endParaRPr b="0" lang="lt-LT" sz="1600" spc="-1" strike="noStrike">
              <a:latin typeface="Arial"/>
            </a:endParaRPr>
          </a:p>
        </p:txBody>
      </p:sp>
      <p:pic>
        <p:nvPicPr>
          <p:cNvPr id="187" name="Picture Placeholder 14" descr=""/>
          <p:cNvPicPr/>
          <p:nvPr/>
        </p:nvPicPr>
        <p:blipFill>
          <a:blip r:embed="rId1"/>
          <a:stretch/>
        </p:blipFill>
        <p:spPr>
          <a:xfrm>
            <a:off x="14449320" y="-1709640"/>
            <a:ext cx="1833840" cy="1833840"/>
          </a:xfrm>
          <a:prstGeom prst="rect">
            <a:avLst/>
          </a:prstGeom>
          <a:ln w="12600">
            <a:noFill/>
          </a:ln>
        </p:spPr>
      </p:pic>
      <p:grpSp>
        <p:nvGrpSpPr>
          <p:cNvPr id="188" name="Group 4"/>
          <p:cNvGrpSpPr/>
          <p:nvPr/>
        </p:nvGrpSpPr>
        <p:grpSpPr>
          <a:xfrm>
            <a:off x="9866160" y="2715120"/>
            <a:ext cx="1833840" cy="462960"/>
            <a:chOff x="9866160" y="2715120"/>
            <a:chExt cx="1833840" cy="462960"/>
          </a:xfrm>
        </p:grpSpPr>
        <p:sp>
          <p:nvSpPr>
            <p:cNvPr id="189" name="CustomShape 5"/>
            <p:cNvSpPr/>
            <p:nvPr/>
          </p:nvSpPr>
          <p:spPr>
            <a:xfrm>
              <a:off x="9866160" y="271512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6"/>
            <p:cNvSpPr/>
            <p:nvPr/>
          </p:nvSpPr>
          <p:spPr>
            <a:xfrm>
              <a:off x="9979920" y="2779920"/>
              <a:ext cx="1606320" cy="333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191" name="Picture 4" descr=""/>
          <p:cNvPicPr/>
          <p:nvPr/>
        </p:nvPicPr>
        <p:blipFill>
          <a:blip r:embed="rId2"/>
          <a:stretch/>
        </p:blipFill>
        <p:spPr>
          <a:xfrm>
            <a:off x="9920160" y="406080"/>
            <a:ext cx="1951200" cy="195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feffff"/>
                </a:solidFill>
                <a:latin typeface="Arial"/>
                <a:ea typeface="Arial"/>
              </a:rPr>
              <a:t>6 paskaita. Objektinis programavimas (2 dalis), paveldėjimas.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245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246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4"/>
            <p:cNvSpPr/>
            <p:nvPr/>
          </p:nvSpPr>
          <p:spPr>
            <a:xfrm>
              <a:off x="593640" y="9626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 2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248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249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programą, kuri: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Turėtų klasę Darbuotojas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Darbuotojas turėtų savybes: vardas, valandos_ikainis, dirba_nuo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Turėtų privatų metodą kuris paskaičiuotų, kiek darbuotojas nudirbo dienų nuo įvestos dienos (dirba_nuo) iki šiandien (turint omeny, kad darbuotojas dirba 7 dienas per savaitę)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Turėtų metodą paskaiciuoti_atlyginima, kuris panaudodamas aukščiau aprašytu metodu, paskaičiuotų bendrą atlyginimą (turint omeny, kad darbuotojas dirba 8 valandas per dieną)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Turėtų klasę NormalusDarbuotojas, kuri pakeistų Darbuotojo klasę taip, kad ji skaičiuotų atlyginimą, dirbant darbuotojui 5 dienas per savaitę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norimą Darbuotojo objektą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norimą NormalusDarbuotojas objektą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Su abiem objektais paleisti funkciją paskaiciuoti_atlyginima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feffff"/>
                </a:solidFill>
                <a:latin typeface="Arial"/>
                <a:ea typeface="Arial"/>
              </a:rPr>
              <a:t>6 paskaita. Objektinis programavimas (2 dalis), paveldėjimas.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251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252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4"/>
            <p:cNvSpPr/>
            <p:nvPr/>
          </p:nvSpPr>
          <p:spPr>
            <a:xfrm>
              <a:off x="593640" y="9626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 3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254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255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Patobulinti 5 pamokos biudžeto programą: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tėvinę klasę 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Irasas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, kurioje būtų savybės 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suma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, iš kurios klasės 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PajamuIrasas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ir 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IslaiduIrasas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paveldėtų visas savybes.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Į klasę 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PajamuIrasas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papildomai pridėti savybes 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siuntejas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ir 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papildoma_informacija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, kurias vartotojas galėtų įrašyti.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Į klasę 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IslaiduIrasas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papildomai pridėti savybes 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atsiskaitymo_budas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ir 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isigyta_preke_paslauga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, kurias vartotojas galėtų įrašyti.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Atitinkamai perdaryti klasės 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Biudzetas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metodus 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gauti_balansa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ir 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gauti_ataskaita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kad pasiėmus įrašą iš žurnalo, atpažintų, ar tai yra pajamos ar išlaidos (pvz., panaudojus isinstance() metodą) ir atitinkamai atliktų veiksmus.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Padaryti, kad vartotojui (per konsolę) būtų leidžiama įrašyti pajamų ir išlaidų įrašus, peržiūrėti balansą ir ataskaitą.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300" spc="-1" strike="noStrike">
                <a:solidFill>
                  <a:srgbClr val="feffff"/>
                </a:solidFill>
                <a:latin typeface="Arial"/>
                <a:ea typeface="Arial"/>
              </a:rPr>
              <a:t>6 paskaita. Objektinis programavimas (2 dalis), paveldėjimas.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257" name="Group 2"/>
          <p:cNvGrpSpPr/>
          <p:nvPr/>
        </p:nvGrpSpPr>
        <p:grpSpPr>
          <a:xfrm>
            <a:off x="480240" y="914400"/>
            <a:ext cx="1833840" cy="462960"/>
            <a:chOff x="480240" y="914400"/>
            <a:chExt cx="1833840" cy="462960"/>
          </a:xfrm>
        </p:grpSpPr>
        <p:sp>
          <p:nvSpPr>
            <p:cNvPr id="258" name="CustomShape 3"/>
            <p:cNvSpPr/>
            <p:nvPr/>
          </p:nvSpPr>
          <p:spPr>
            <a:xfrm>
              <a:off x="480240" y="9144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4"/>
            <p:cNvSpPr/>
            <p:nvPr/>
          </p:nvSpPr>
          <p:spPr>
            <a:xfrm>
              <a:off x="594000" y="9788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260" name="Picture Placeholder 2" descr=""/>
          <p:cNvPicPr/>
          <p:nvPr/>
        </p:nvPicPr>
        <p:blipFill>
          <a:blip r:embed="rId1"/>
          <a:stretch/>
        </p:blipFill>
        <p:spPr>
          <a:xfrm>
            <a:off x="47988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261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b="0" lang="lt-L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6 paskaita. Objektinis programavimas (2 dalis), paveldėjimas.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80240" y="1371600"/>
            <a:ext cx="5152320" cy="1363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Kartojimas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1398600" y="3329280"/>
            <a:ext cx="4234320" cy="45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Klasės/Objektai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1398600" y="4563720"/>
            <a:ext cx="4234320" cy="342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Abstrakcija/Enkapsuliacija</a:t>
            </a:r>
            <a:endParaRPr b="0" lang="lt-LT" sz="1600" spc="-1" strike="noStrike">
              <a:latin typeface="Arial"/>
            </a:endParaRPr>
          </a:p>
        </p:txBody>
      </p:sp>
      <p:grpSp>
        <p:nvGrpSpPr>
          <p:cNvPr id="196" name="Group 6"/>
          <p:cNvGrpSpPr/>
          <p:nvPr/>
        </p:nvGrpSpPr>
        <p:grpSpPr>
          <a:xfrm>
            <a:off x="480240" y="3180600"/>
            <a:ext cx="730080" cy="730080"/>
            <a:chOff x="480240" y="3180600"/>
            <a:chExt cx="730080" cy="730080"/>
          </a:xfrm>
        </p:grpSpPr>
        <p:sp>
          <p:nvSpPr>
            <p:cNvPr id="197" name="CustomShape 7"/>
            <p:cNvSpPr/>
            <p:nvPr/>
          </p:nvSpPr>
          <p:spPr>
            <a:xfrm>
              <a:off x="480240" y="318060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8"/>
            <p:cNvSpPr/>
            <p:nvPr/>
          </p:nvSpPr>
          <p:spPr>
            <a:xfrm>
              <a:off x="633240" y="334800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199" name="Group 9"/>
          <p:cNvGrpSpPr/>
          <p:nvPr/>
        </p:nvGrpSpPr>
        <p:grpSpPr>
          <a:xfrm>
            <a:off x="480240" y="4369680"/>
            <a:ext cx="730080" cy="730080"/>
            <a:chOff x="480240" y="4369680"/>
            <a:chExt cx="730080" cy="730080"/>
          </a:xfrm>
        </p:grpSpPr>
        <p:sp>
          <p:nvSpPr>
            <p:cNvPr id="200" name="CustomShape 10"/>
            <p:cNvSpPr/>
            <p:nvPr/>
          </p:nvSpPr>
          <p:spPr>
            <a:xfrm>
              <a:off x="480240" y="436968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11"/>
            <p:cNvSpPr/>
            <p:nvPr/>
          </p:nvSpPr>
          <p:spPr>
            <a:xfrm>
              <a:off x="633240" y="453744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b="0" lang="lt-LT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9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6 paskaita. Objektinis programavimas (2 dalis), paveldėjimas.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03" name="CustomShape 12"/>
          <p:cNvSpPr/>
          <p:nvPr/>
        </p:nvSpPr>
        <p:spPr>
          <a:xfrm>
            <a:off x="480240" y="1371600"/>
            <a:ext cx="5152320" cy="1363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04" name="CustomShape 16"/>
          <p:cNvSpPr/>
          <p:nvPr/>
        </p:nvSpPr>
        <p:spPr>
          <a:xfrm>
            <a:off x="1398600" y="3329280"/>
            <a:ext cx="4234320" cy="45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Kas yra paveldėjimas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05" name="CustomShape 19"/>
          <p:cNvSpPr/>
          <p:nvPr/>
        </p:nvSpPr>
        <p:spPr>
          <a:xfrm>
            <a:off x="1398600" y="4563720"/>
            <a:ext cx="4234320" cy="342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Kas yra polimorfizmas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06" name="CustomShape 20"/>
          <p:cNvSpPr/>
          <p:nvPr/>
        </p:nvSpPr>
        <p:spPr>
          <a:xfrm>
            <a:off x="1398600" y="5697000"/>
            <a:ext cx="4455360" cy="523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 fontScale="99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Atlikti veiksmus naudojant paveldėtus klasės objektus</a:t>
            </a:r>
            <a:endParaRPr b="0" lang="lt-LT" sz="1600" spc="-1" strike="noStrike">
              <a:latin typeface="Arial"/>
            </a:endParaRPr>
          </a:p>
        </p:txBody>
      </p:sp>
      <p:grpSp>
        <p:nvGrpSpPr>
          <p:cNvPr id="207" name="Group 1"/>
          <p:cNvGrpSpPr/>
          <p:nvPr/>
        </p:nvGrpSpPr>
        <p:grpSpPr>
          <a:xfrm>
            <a:off x="480240" y="3180600"/>
            <a:ext cx="730080" cy="730080"/>
            <a:chOff x="480240" y="3180600"/>
            <a:chExt cx="730080" cy="730080"/>
          </a:xfrm>
        </p:grpSpPr>
        <p:sp>
          <p:nvSpPr>
            <p:cNvPr id="208" name="CustomShape 21"/>
            <p:cNvSpPr/>
            <p:nvPr/>
          </p:nvSpPr>
          <p:spPr>
            <a:xfrm>
              <a:off x="480240" y="318060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22"/>
            <p:cNvSpPr/>
            <p:nvPr/>
          </p:nvSpPr>
          <p:spPr>
            <a:xfrm>
              <a:off x="633240" y="334800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210" name="Group 3"/>
          <p:cNvGrpSpPr/>
          <p:nvPr/>
        </p:nvGrpSpPr>
        <p:grpSpPr>
          <a:xfrm>
            <a:off x="480240" y="4369680"/>
            <a:ext cx="730080" cy="730080"/>
            <a:chOff x="480240" y="4369680"/>
            <a:chExt cx="730080" cy="730080"/>
          </a:xfrm>
        </p:grpSpPr>
        <p:sp>
          <p:nvSpPr>
            <p:cNvPr id="211" name="CustomShape 23"/>
            <p:cNvSpPr/>
            <p:nvPr/>
          </p:nvSpPr>
          <p:spPr>
            <a:xfrm>
              <a:off x="480240" y="436968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24"/>
            <p:cNvSpPr/>
            <p:nvPr/>
          </p:nvSpPr>
          <p:spPr>
            <a:xfrm>
              <a:off x="633240" y="453744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213" name="Group 5"/>
          <p:cNvGrpSpPr/>
          <p:nvPr/>
        </p:nvGrpSpPr>
        <p:grpSpPr>
          <a:xfrm>
            <a:off x="480240" y="5496840"/>
            <a:ext cx="730080" cy="730080"/>
            <a:chOff x="480240" y="5496840"/>
            <a:chExt cx="730080" cy="730080"/>
          </a:xfrm>
        </p:grpSpPr>
        <p:sp>
          <p:nvSpPr>
            <p:cNvPr id="214" name="CustomShape 25"/>
            <p:cNvSpPr/>
            <p:nvPr/>
          </p:nvSpPr>
          <p:spPr>
            <a:xfrm>
              <a:off x="480240" y="549684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26"/>
            <p:cNvSpPr/>
            <p:nvPr/>
          </p:nvSpPr>
          <p:spPr>
            <a:xfrm>
              <a:off x="633240" y="566460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b="0" lang="lt-LT" sz="2000" spc="-1" strike="noStrike">
                <a:latin typeface="Arial"/>
              </a:endParaRPr>
            </a:p>
          </p:txBody>
        </p:sp>
      </p:grpSp>
      <p:sp>
        <p:nvSpPr>
          <p:cNvPr id="216" name="CustomShape 27"/>
          <p:cNvSpPr/>
          <p:nvPr/>
        </p:nvSpPr>
        <p:spPr>
          <a:xfrm>
            <a:off x="7638480" y="3357000"/>
            <a:ext cx="4455360" cy="396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Išmoksime perrašyti paveldėtas funkcijas</a:t>
            </a:r>
            <a:endParaRPr b="0" lang="lt-LT" sz="1600" spc="-1" strike="noStrike">
              <a:latin typeface="Arial"/>
            </a:endParaRPr>
          </a:p>
        </p:txBody>
      </p:sp>
      <p:grpSp>
        <p:nvGrpSpPr>
          <p:cNvPr id="217" name="Group 7"/>
          <p:cNvGrpSpPr/>
          <p:nvPr/>
        </p:nvGrpSpPr>
        <p:grpSpPr>
          <a:xfrm>
            <a:off x="6720120" y="3182400"/>
            <a:ext cx="730080" cy="730080"/>
            <a:chOff x="6720120" y="3182400"/>
            <a:chExt cx="730080" cy="730080"/>
          </a:xfrm>
        </p:grpSpPr>
        <p:sp>
          <p:nvSpPr>
            <p:cNvPr id="218" name="CustomShape 28"/>
            <p:cNvSpPr/>
            <p:nvPr/>
          </p:nvSpPr>
          <p:spPr>
            <a:xfrm>
              <a:off x="6720120" y="318240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29"/>
            <p:cNvSpPr/>
            <p:nvPr/>
          </p:nvSpPr>
          <p:spPr>
            <a:xfrm>
              <a:off x="6873120" y="3349440"/>
              <a:ext cx="42444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DejaVu Sans"/>
                </a:rPr>
                <a:t>04</a:t>
              </a:r>
              <a:endParaRPr b="0" lang="lt-LT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300" spc="-1" strike="noStrike">
                <a:solidFill>
                  <a:srgbClr val="feffff"/>
                </a:solidFill>
                <a:latin typeface="Arial"/>
                <a:ea typeface="Arial"/>
              </a:rPr>
              <a:t>6 paskaita. Objektinis programavimas (2 dalis), paveldėjimas.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6246720" y="1527480"/>
            <a:ext cx="5702760" cy="720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Paveldėjimas (Inheritance)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sp>
        <p:nvSpPr>
          <p:cNvPr id="222" name="CustomShape 15"/>
          <p:cNvSpPr/>
          <p:nvPr/>
        </p:nvSpPr>
        <p:spPr>
          <a:xfrm>
            <a:off x="6249600" y="2348280"/>
            <a:ext cx="5497200" cy="4217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Galimybė apjungti panašių objektų funkcionalumą, naudojant tėvines klases. Tai leidžia nekartoti panašaus ar to paties kodo. Taip pat nekeičiant paties objekto kodo, papildyti arba keisti jo funkcionalumą.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  <p:pic>
        <p:nvPicPr>
          <p:cNvPr id="223" name="Picture 7" descr="A picture containing text&#10;&#10;Description automatically generated"/>
          <p:cNvPicPr/>
          <p:nvPr/>
        </p:nvPicPr>
        <p:blipFill>
          <a:blip r:embed="rId1"/>
          <a:stretch/>
        </p:blipFill>
        <p:spPr>
          <a:xfrm>
            <a:off x="1115640" y="917640"/>
            <a:ext cx="2972520" cy="3138840"/>
          </a:xfrm>
          <a:prstGeom prst="rect">
            <a:avLst/>
          </a:prstGeom>
          <a:ln w="0">
            <a:noFill/>
          </a:ln>
        </p:spPr>
      </p:pic>
      <p:pic>
        <p:nvPicPr>
          <p:cNvPr id="224" name="Picture 8" descr="Graphical user interface, text, application, email&#10;&#10;Description automatically generated"/>
          <p:cNvPicPr/>
          <p:nvPr/>
        </p:nvPicPr>
        <p:blipFill>
          <a:blip r:embed="rId2"/>
          <a:stretch/>
        </p:blipFill>
        <p:spPr>
          <a:xfrm>
            <a:off x="1115640" y="4219920"/>
            <a:ext cx="2972520" cy="24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300" spc="-1" strike="noStrike">
                <a:solidFill>
                  <a:srgbClr val="feffff"/>
                </a:solidFill>
                <a:latin typeface="Arial"/>
                <a:ea typeface="Arial"/>
              </a:rPr>
              <a:t>6 paskaita. Objektinis programavimas (2 dalis), paveldėjimas.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6103080" y="1527480"/>
            <a:ext cx="5846400" cy="820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Polimorfizmas (Polymorphism)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sp>
        <p:nvSpPr>
          <p:cNvPr id="227" name="CustomShape 15"/>
          <p:cNvSpPr/>
          <p:nvPr/>
        </p:nvSpPr>
        <p:spPr>
          <a:xfrm>
            <a:off x="6249600" y="2348280"/>
            <a:ext cx="5497200" cy="4217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Galimybė operacijas (metodus) vykdyti skirtingai, priklausomai nuo konkrečios klasės (ar duomenų tipo) realizacijos, metodo kvietėjui nežinant apie tuos skirtumus. Tai pasiekiama perrašant tam tikrus metodus vaikinėse klasėse.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Metodo (funkcijos) perrašymas (Overriding)</a:t>
            </a:r>
            <a:endParaRPr b="0" lang="lt-L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  <p:pic>
        <p:nvPicPr>
          <p:cNvPr id="228" name="Picture 3" descr=""/>
          <p:cNvPicPr/>
          <p:nvPr/>
        </p:nvPicPr>
        <p:blipFill>
          <a:blip r:embed="rId1"/>
          <a:stretch/>
        </p:blipFill>
        <p:spPr>
          <a:xfrm>
            <a:off x="756360" y="1278360"/>
            <a:ext cx="4223520" cy="512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300" spc="-1" strike="noStrike">
                <a:solidFill>
                  <a:srgbClr val="feffff"/>
                </a:solidFill>
                <a:latin typeface="Arial"/>
                <a:ea typeface="Arial"/>
              </a:rPr>
              <a:t>6 paskaita. Objektinis programavimas (2 dalis), paveldėjimas.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6175080" y="3281760"/>
            <a:ext cx="5846400" cy="1524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Kaip pasiekti tėvinės klasės metodą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31" name="Picture 4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641160" y="1388880"/>
            <a:ext cx="4510800" cy="491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300" spc="-1" strike="noStrike">
                <a:solidFill>
                  <a:srgbClr val="feffff"/>
                </a:solidFill>
                <a:latin typeface="Arial"/>
                <a:ea typeface="Arial"/>
              </a:rPr>
              <a:t>6 paskaita. Objektinis programavimas (2 dalis), paveldėjimas.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6175080" y="3281760"/>
            <a:ext cx="5846400" cy="1524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vaikinei klasei pridėti papildomas savybes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34" name="Picture 2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540720" y="1973160"/>
            <a:ext cx="4841640" cy="358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1300" spc="-1" strike="noStrike">
                <a:solidFill>
                  <a:srgbClr val="feffff"/>
                </a:solidFill>
                <a:latin typeface="Arial"/>
                <a:ea typeface="Arial"/>
              </a:rPr>
              <a:t>6 paskaita. Objektinis programavimas (2 dalis), paveldėjimas.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6175080" y="3281760"/>
            <a:ext cx="5846400" cy="1524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patikrinti, kokiai klasei priklauso objektas (biudžeto pavyzdys)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37" name="Picture 3" descr=""/>
          <p:cNvPicPr/>
          <p:nvPr/>
        </p:nvPicPr>
        <p:blipFill>
          <a:blip r:embed="rId1"/>
          <a:stretch/>
        </p:blipFill>
        <p:spPr>
          <a:xfrm>
            <a:off x="1230840" y="1127160"/>
            <a:ext cx="3389400" cy="513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feffff"/>
                </a:solidFill>
                <a:latin typeface="Arial"/>
                <a:ea typeface="Arial"/>
              </a:rPr>
              <a:t>6 paskaita. Objektinis programavimas (2 dalis), paveldėjimas.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239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240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4"/>
            <p:cNvSpPr/>
            <p:nvPr/>
          </p:nvSpPr>
          <p:spPr>
            <a:xfrm>
              <a:off x="593640" y="9626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 1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242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243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programą, kuri: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Turėtų klasę Automobilis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Automobilis turėtų savybes: metai, modelis, kuro_tipas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Automobilis turėtų metodus: vaziuoti, stoveti, pildyti_degalu, kurie atitinkamai atspausdintų „Važiuoja“, „Priparkuota“, „Degalai įpilti“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Sukūrus objektą, automatiškai atspausdintų automobilio metus, modelį ir kuro tipą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Turėtų klasę Elektromobilis (jo tėvinis objektas – Automobilis)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Elektromobilis pakeistų Automobilio metodą pildyti_degalu taip, kad jis atspausdintų „Baterija įkrauta“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Elektromobilis turėtų metodą vaziuoti_autonomiskai, kuris spausdintų „Važiuoja autonomiškai“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norimą Automobilio objektą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norimą Elektromobilio objektą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Su sukurtu Automobilio objektu paleisti funkcijas vaziuoti, stoveti, pildyti_degalu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Su sukurtu Elektromobilio objektu paleisti funkcijas vaziuoti, stoveti, pildyti_degalu, vaziuoti_autonomiskai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2" ma:contentTypeDescription="Create a new document." ma:contentTypeScope="" ma:versionID="897201ceeef7d02eb2013684851bcacb">
  <xsd:schema xmlns:xsd="http://www.w3.org/2001/XMLSchema" xmlns:xs="http://www.w3.org/2001/XMLSchema" xmlns:p="http://schemas.microsoft.com/office/2006/metadata/properties" xmlns:ns2="e94fbb91-2895-466f-9cdd-164826e0ab54" targetNamespace="http://schemas.microsoft.com/office/2006/metadata/properties" ma:root="true" ma:fieldsID="5f3d40d179a78e5dd6cd552886852810" ns2:_="">
    <xsd:import namespace="e94fbb91-2895-466f-9cdd-164826e0ab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5580C3-EE05-47BB-BD93-AC28872DCDB1}"/>
</file>

<file path=customXml/itemProps2.xml><?xml version="1.0" encoding="utf-8"?>
<ds:datastoreItem xmlns:ds="http://schemas.openxmlformats.org/officeDocument/2006/customXml" ds:itemID="{551A462F-0001-4FBB-BBFA-059FDCFAA01B}"/>
</file>

<file path=customXml/itemProps3.xml><?xml version="1.0" encoding="utf-8"?>
<ds:datastoreItem xmlns:ds="http://schemas.openxmlformats.org/officeDocument/2006/customXml" ds:itemID="{2E832375-B04C-4E6C-A79A-F02F809D6D6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4192</TotalTime>
  <Application>LibreOffice/7.3.2.2$Linux_X86_64 LibreOffice_project/30$Build-2</Application>
  <AppVersion>15.0000</AppVersion>
  <Words>414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2022-05-11T19:40:38Z</dcterms:modified>
  <cp:revision>650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0x0101009ACC98F71C7CEB499EFDC29467EAFC60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