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</a:t>
            </a:r>
            <a:r>
              <a:rPr b="0" lang="lt-LT" sz="4400" spc="-1" strike="noStrike">
                <a:latin typeface="Arial"/>
              </a:rPr>
              <a:t>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docs.python.org/3/library/" TargetMode="External"/><Relationship Id="rId2" Type="http://schemas.openxmlformats.org/officeDocument/2006/relationships/hyperlink" Target="https://docs.python.org/3/library/" TargetMode="External"/><Relationship Id="rId3" Type="http://schemas.openxmlformats.org/officeDocument/2006/relationships/hyperlink" Target="https://docs.python.org/3/library/" TargetMode="External"/><Relationship Id="rId4" Type="http://schemas.openxmlformats.org/officeDocument/2006/relationships/hyperlink" Target="https://docs.python.org/3/library/" TargetMode="External"/><Relationship Id="rId5" Type="http://schemas.openxmlformats.org/officeDocument/2006/relationships/hyperlink" Target="https://docs.python.org/3/library/" TargetMode="External"/><Relationship Id="rId6" Type="http://schemas.openxmlformats.org/officeDocument/2006/relationships/hyperlink" Target="https://docs.python.org/3/library/" TargetMode="External"/><Relationship Id="rId7" Type="http://schemas.openxmlformats.org/officeDocument/2006/relationships/hyperlink" Target="https://docs.python.org/3/library/" TargetMode="External"/><Relationship Id="rId8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8800" cy="238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9 paskaita.</a:t>
            </a:r>
            <a:br>
              <a:rPr sz="1800"/>
            </a:b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Projektų kūrimas, modulių import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8800" cy="92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20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30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34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372360" y="335052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Importuoti vieną jų kaip trumpinį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92" name="Picture 3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80240" y="2652840"/>
            <a:ext cx="4893480" cy="190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372360" y="335052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Importuoti viską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95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80240" y="2354040"/>
            <a:ext cx="4536720" cy="27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362640" y="291672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Kad kodas būtų paleidžiamas tik tiesiogiai paleidžiant failą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98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80240" y="1328760"/>
            <a:ext cx="4565520" cy="2077560"/>
          </a:xfrm>
          <a:prstGeom prst="rect">
            <a:avLst/>
          </a:prstGeom>
          <a:ln w="0">
            <a:noFill/>
          </a:ln>
        </p:spPr>
      </p:pic>
      <p:pic>
        <p:nvPicPr>
          <p:cNvPr id="299" name="Picture 4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0240" y="3804840"/>
            <a:ext cx="4565520" cy="21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266160" y="247284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Importuoti modulį iš kito katalogo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269760" y="3705480"/>
            <a:ext cx="5276160" cy="160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Projekte turime du .py failus, taip pat katalogą su dar vienu .py failu: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mano_modulis.py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mano_pagrindinis.py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moduliai/mano_modulis_3.py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303" name="Picture 5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789120" y="1501200"/>
            <a:ext cx="4411080" cy="2012760"/>
          </a:xfrm>
          <a:prstGeom prst="rect">
            <a:avLst/>
          </a:prstGeom>
          <a:ln w="0">
            <a:noFill/>
          </a:ln>
        </p:spPr>
      </p:pic>
      <p:pic>
        <p:nvPicPr>
          <p:cNvPr id="304" name="Picture 6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789120" y="3933360"/>
            <a:ext cx="4411080" cy="222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6410880" y="2935800"/>
            <a:ext cx="5702760" cy="176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importuoti modulius iš to paties katalogo (absolute import)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307" name="Picture 3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480240" y="2575440"/>
            <a:ext cx="4536720" cy="22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352920" y="2299320"/>
            <a:ext cx="5702760" cy="176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Kitas importavimo iš to paties katalogo būdas (relative import)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310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518760" y="2451600"/>
            <a:ext cx="4632840" cy="2523240"/>
          </a:xfrm>
          <a:prstGeom prst="rect">
            <a:avLst/>
          </a:prstGeom>
          <a:ln w="0"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385320" y="4062240"/>
            <a:ext cx="5276160" cy="160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. – tame pačiame pakete (kataloge)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.. – aukščiau esančiame pakete (kataloge)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314400" y="3215520"/>
            <a:ext cx="5702760" cy="1761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Importavimas iš standartinės Python bibliotekos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314" name="Picture 4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145880" y="1001160"/>
            <a:ext cx="3649320" cy="1026000"/>
          </a:xfrm>
          <a:prstGeom prst="rect">
            <a:avLst/>
          </a:prstGeom>
          <a:ln w="0">
            <a:noFill/>
          </a:ln>
        </p:spPr>
      </p:pic>
      <p:pic>
        <p:nvPicPr>
          <p:cNvPr id="315" name="Picture 5" descr=""/>
          <p:cNvPicPr/>
          <p:nvPr/>
        </p:nvPicPr>
        <p:blipFill>
          <a:blip r:embed="rId2"/>
          <a:stretch/>
        </p:blipFill>
        <p:spPr>
          <a:xfrm>
            <a:off x="2013840" y="2202120"/>
            <a:ext cx="1913760" cy="1218600"/>
          </a:xfrm>
          <a:prstGeom prst="rect">
            <a:avLst/>
          </a:prstGeom>
          <a:ln w="0">
            <a:noFill/>
          </a:ln>
        </p:spPr>
      </p:pic>
      <p:pic>
        <p:nvPicPr>
          <p:cNvPr id="316" name="Picture 6" descr=""/>
          <p:cNvPicPr/>
          <p:nvPr/>
        </p:nvPicPr>
        <p:blipFill>
          <a:blip r:embed="rId3"/>
          <a:stretch/>
        </p:blipFill>
        <p:spPr>
          <a:xfrm>
            <a:off x="1840320" y="3610080"/>
            <a:ext cx="2256840" cy="1913760"/>
          </a:xfrm>
          <a:prstGeom prst="rect">
            <a:avLst/>
          </a:prstGeom>
          <a:ln w="0">
            <a:noFill/>
          </a:ln>
        </p:spPr>
      </p:pic>
      <p:pic>
        <p:nvPicPr>
          <p:cNvPr id="317" name="Picture 7" descr="Text&#10;&#10;Description automatically generated"/>
          <p:cNvPicPr/>
          <p:nvPr/>
        </p:nvPicPr>
        <p:blipFill>
          <a:blip r:embed="rId4"/>
          <a:stretch/>
        </p:blipFill>
        <p:spPr>
          <a:xfrm>
            <a:off x="1599120" y="5709240"/>
            <a:ext cx="2742480" cy="93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19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20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22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3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Python faile padaryti šiuos veiksmus (atskirai, ne iškart):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Importuoti modulį datetime. Atsispausdinti šiandienos datą ir laiką kartu, tik datą (date.today()) bei tik laiką (.now().time()).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Iš paketo datetime importuoti modulį date. Atsispausdinti šiandienos datą.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Iš paketo datetime importuoti modulį date kaip data (as data). Atsispausdinti šiandienos datą.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25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26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28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29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naują projektą (PyCharm programoje) Jame sukurti failą modulis.py, kuriame: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Kintamajam kintamasis priskirti reikšmę „Čia yra kintamasis“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funkciją funkcija(), kuri atspausdina „Čia yra funkcija“.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klasę Objektas, kurį iniciavus atspausdina „Čia yra klasė“.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failą main.py, kuriame: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Importuoti modulį modulis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Atspausdinti importuotą kintamąjį kintamasis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Paleisti importuotą funkciją funkcija()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Inicijuoti importuotos klasės Objektas() objektą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31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32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34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35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naują projektą Mokymas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Projekto kataloge sukurti katalogą modules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Kataloge modules sukurti failą kursas.py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Faile kursas.py sukurti objekto klasę Kursas, kuri turėtų savybes pavadinimas, destytojas, trukme, taip pat metodą destyti(), kuris spausdintų „Vyksta mokymas!“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Kataloge modules sukurti antrą failą python_kursas.py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Faile python_kursas.py sukurti objekto klasę PythonKursas, kuri paveldėtų viską iš klasės Kursas, bei perrašytų metodą destyti() taip, kad jis spausdintų „Vyksta programavimas!“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Pagrindiniame projekto kataloge sukurti failą main.py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Faile main.py importuoti PythonKursas modulį (failą)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Faile main.py inicijuoti Kursas objektą su norimomis savybėmis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Faile main.py inicijuoti PythonKursas objektą su norimomis savybėmis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Paleisti abiejų objektų metodą destyti()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Pasikartosime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6780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Paveldėjimas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4320" cy="342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Composition over inheritance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5360" cy="3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importuoti tik tuos dalykus kurių reikia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49" name="CustomShape 9"/>
          <p:cNvSpPr/>
          <p:nvPr/>
        </p:nvSpPr>
        <p:spPr>
          <a:xfrm>
            <a:off x="7218360" y="324720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importuoti savo sukurtus modulius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50" name="Group 1"/>
          <p:cNvGrpSpPr/>
          <p:nvPr/>
        </p:nvGrpSpPr>
        <p:grpSpPr>
          <a:xfrm>
            <a:off x="6300000" y="3060000"/>
            <a:ext cx="730080" cy="730080"/>
            <a:chOff x="6300000" y="3060000"/>
            <a:chExt cx="730080" cy="730080"/>
          </a:xfrm>
        </p:grpSpPr>
        <p:sp>
          <p:nvSpPr>
            <p:cNvPr id="251" name="CustomShape 12"/>
            <p:cNvSpPr/>
            <p:nvPr/>
          </p:nvSpPr>
          <p:spPr>
            <a:xfrm>
              <a:off x="6300000" y="30600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15"/>
            <p:cNvSpPr/>
            <p:nvPr/>
          </p:nvSpPr>
          <p:spPr>
            <a:xfrm>
              <a:off x="6453000" y="32274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04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10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37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38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4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0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41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Perdaryti biudžeto programą su klasėmis (iš 6 paskaitos) taip, kad visos klasės būtų skirtinguose failuose.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43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44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6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47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281760" y="1821960"/>
            <a:ext cx="3749400" cy="32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Python Standard Library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281760" y="2171520"/>
            <a:ext cx="3749400" cy="50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Visi standartinės bibliotekos moduliai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480240" y="5032080"/>
            <a:ext cx="234216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7503480" y="1821960"/>
            <a:ext cx="4206600" cy="78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docs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.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python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.org/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3/library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/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6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4" name="CustomShape 17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1398600" y="336780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Debugger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56" name="CustomShape 19"/>
          <p:cNvSpPr/>
          <p:nvPr/>
        </p:nvSpPr>
        <p:spPr>
          <a:xfrm>
            <a:off x="1398600" y="4563720"/>
            <a:ext cx="4234320" cy="342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importuoti standartinius modulius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57" name="CustomShape 20"/>
          <p:cNvSpPr/>
          <p:nvPr/>
        </p:nvSpPr>
        <p:spPr>
          <a:xfrm>
            <a:off x="1398600" y="5697000"/>
            <a:ext cx="4455360" cy="32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importuoti tik tuos dalykus kurių reikia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58" name="Group 3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259" name="CustomShape 21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22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61" name="Group 5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62" name="CustomShape 23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24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64" name="Group 7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65" name="CustomShape 25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6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67" name="CustomShape 27"/>
          <p:cNvSpPr/>
          <p:nvPr/>
        </p:nvSpPr>
        <p:spPr>
          <a:xfrm>
            <a:off x="7218360" y="324720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importuoti savo sukurtus modulius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68" name="Group 8"/>
          <p:cNvGrpSpPr/>
          <p:nvPr/>
        </p:nvGrpSpPr>
        <p:grpSpPr>
          <a:xfrm>
            <a:off x="6300000" y="3060000"/>
            <a:ext cx="730080" cy="730080"/>
            <a:chOff x="6300000" y="3060000"/>
            <a:chExt cx="730080" cy="730080"/>
          </a:xfrm>
        </p:grpSpPr>
        <p:sp>
          <p:nvSpPr>
            <p:cNvPr id="269" name="CustomShape 28"/>
            <p:cNvSpPr/>
            <p:nvPr/>
          </p:nvSpPr>
          <p:spPr>
            <a:xfrm>
              <a:off x="6300000" y="30600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9"/>
            <p:cNvSpPr/>
            <p:nvPr/>
          </p:nvSpPr>
          <p:spPr>
            <a:xfrm>
              <a:off x="6453000" y="32274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04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6120000" y="1620000"/>
            <a:ext cx="84510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Workflow: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6174720" y="2485800"/>
            <a:ext cx="5219640" cy="17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2000" spc="-1" strike="noStrike">
                <a:latin typeface="Arial"/>
              </a:rPr>
              <a:t>time_taken = 30  # Seconds</a:t>
            </a:r>
            <a:endParaRPr b="0" lang="lt-L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2000" spc="-1" strike="noStrike">
                <a:latin typeface="Arial"/>
              </a:rPr>
              <a:t>while not solved:</a:t>
            </a:r>
            <a:endParaRPr b="0" lang="lt-L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2000" spc="-1" strike="noStrike">
                <a:latin typeface="Arial"/>
              </a:rPr>
              <a:t>	</a:t>
            </a:r>
            <a:r>
              <a:rPr b="0" lang="lt-LT" sz="2000" spc="-1" strike="noStrike">
                <a:latin typeface="Arial"/>
              </a:rPr>
              <a:t>use_debugger(time_taken)</a:t>
            </a:r>
            <a:endParaRPr b="0" lang="lt-L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2000" spc="-1" strike="noStrike">
                <a:latin typeface="Arial"/>
              </a:rPr>
              <a:t>	</a:t>
            </a:r>
            <a:r>
              <a:rPr b="0" lang="lt-LT" sz="2000" spc="-1" strike="noStrike">
                <a:latin typeface="Arial"/>
              </a:rPr>
              <a:t>use_search_engines(time_taken)</a:t>
            </a:r>
            <a:endParaRPr b="0" lang="lt-L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2000" spc="-1" strike="noStrike">
                <a:latin typeface="Arial"/>
              </a:rPr>
              <a:t>	</a:t>
            </a:r>
            <a:r>
              <a:rPr b="0" lang="lt-LT" sz="2000" spc="-1" strike="noStrike">
                <a:latin typeface="Arial"/>
              </a:rPr>
              <a:t>ask_someone(time_taken)</a:t>
            </a:r>
            <a:endParaRPr b="0" lang="lt-LT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2000" spc="-1" strike="noStrike">
                <a:latin typeface="Arial"/>
              </a:rPr>
              <a:t>	</a:t>
            </a:r>
            <a:r>
              <a:rPr b="0" lang="lt-LT" sz="2000" spc="-1" strike="noStrike">
                <a:latin typeface="Arial"/>
              </a:rPr>
              <a:t>time *= 2</a:t>
            </a:r>
            <a:endParaRPr b="0" lang="lt-L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/>
          <p:nvPr/>
        </p:nvSpPr>
        <p:spPr>
          <a:xfrm>
            <a:off x="5948640" y="4860000"/>
            <a:ext cx="845100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Debuginimas: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6120000" y="5580000"/>
            <a:ext cx="521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Breakpoints and conditional breakpoints</a:t>
            </a:r>
            <a:endParaRPr b="0" lang="lt-L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Console and evaluations</a:t>
            </a:r>
            <a:endParaRPr b="0" lang="lt-LT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latin typeface="Arial"/>
              </a:rPr>
              <a:t>PDB</a:t>
            </a:r>
            <a:endParaRPr b="0" lang="lt-LT" sz="18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7355880" cy="439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266160" y="247284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projektą su daug katalogų ir failų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6269760" y="3705480"/>
            <a:ext cx="4234320" cy="119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Projekte turime du .py failus: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mano_modulis.py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mano_pagrindinis.py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9" name="Picture 3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846720" y="1516680"/>
            <a:ext cx="4237560" cy="203940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4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846720" y="4046040"/>
            <a:ext cx="4237560" cy="22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372360" y="335052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Importuoti modulį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83" name="Picture 5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54120" y="2728440"/>
            <a:ext cx="4478760" cy="216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372360" y="335052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Importuoti tik funkciją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86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80240" y="2629800"/>
            <a:ext cx="4719960" cy="20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9 paskaita. Projekto kūrimas, modulių import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372360" y="3350520"/>
            <a:ext cx="5702760" cy="102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Importuoti daugiau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89" name="Picture 3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80240" y="2401920"/>
            <a:ext cx="4835520" cy="222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D2B640-254F-413A-8E80-C67CC87DE4AB}"/>
</file>

<file path=customXml/itemProps2.xml><?xml version="1.0" encoding="utf-8"?>
<ds:datastoreItem xmlns:ds="http://schemas.openxmlformats.org/officeDocument/2006/customXml" ds:itemID="{8ACE3BDA-B7D2-48B2-B540-1CFACCB21B08}"/>
</file>

<file path=customXml/itemProps3.xml><?xml version="1.0" encoding="utf-8"?>
<ds:datastoreItem xmlns:ds="http://schemas.openxmlformats.org/officeDocument/2006/customXml" ds:itemID="{7C18978A-05EB-4A6C-B815-D38A14C078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Application>LibreOffice/7.3.2.2$Linux_X86_64 LibreOffice_project/30$Build-2</Application>
  <AppVersion>15.0000</AppVers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2022-05-14T17:52:02Z</dcterms:modified>
  <cp:revision>511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