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083514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083514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0835144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0835144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083514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083514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361897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361897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083514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083514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0835144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0835144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2bf26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42bf26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0835144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0835144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0835144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0835144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5e752d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5e752d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c152e8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c152e8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0835144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0835144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0835144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0835144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0835144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0835144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0835144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0835144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0835144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0835144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0835144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0835144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0835144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60835144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0835144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0835144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0835144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0835144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60835144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60835144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083514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083514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0835144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0835144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6361897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6361897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42bf26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42bf26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642bf26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642bf26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083514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083514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361897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361897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361897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361897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083514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083514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083514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083514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0835144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083514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python/python_ref_string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python/python_ref_string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ookriot.com/short-inspirational-quot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python.org/3/" TargetMode="External"/><Relationship Id="rId4" Type="http://schemas.openxmlformats.org/officeDocument/2006/relationships/hyperlink" Target="https://www.w3schools.com/python/default.asp" TargetMode="External"/><Relationship Id="rId5" Type="http://schemas.openxmlformats.org/officeDocument/2006/relationships/hyperlink" Target="https://realpython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MantasSkara/CA_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 sz="3800"/>
              <a:t>Kintamieji, sąlygos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 sz="1500"/>
              <a:t>Mantas Skara / Donatas Noreika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706050" y="965300"/>
            <a:ext cx="7731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Veiksmai su kintamaisiais: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2**2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4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 = 5**3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125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706050" y="965300"/>
            <a:ext cx="77319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Simbolių eilutė - string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zodis1 = "Labas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print(zodis1)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Labas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zodis2 = str("vakaras")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print(zodis2)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vakaras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print(zodis1 + zodis2)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Labas vakaras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print("Labas \nvakaras")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Labas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vakaras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706050" y="965300"/>
            <a:ext cx="7731900" cy="6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Aritmetiniai veiksmai su string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zodis1 = "Labas " *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print(zodis1)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</a:t>
            </a:r>
            <a:r>
              <a:rPr i="1" lang="lt">
                <a:solidFill>
                  <a:srgbClr val="999999"/>
                </a:solidFill>
              </a:rPr>
              <a:t>Labas Labas Labas 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zodis2 = “Labas” + zodis1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print(zodis2)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</a:t>
            </a:r>
            <a:r>
              <a:rPr i="1" lang="lt">
                <a:solidFill>
                  <a:srgbClr val="999999"/>
                </a:solidFill>
              </a:rPr>
              <a:t>LabasLabas Labas Labas 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print(zodis1 + zodis2)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</a:t>
            </a:r>
            <a:r>
              <a:rPr i="1" lang="lt">
                <a:solidFill>
                  <a:srgbClr val="999999"/>
                </a:solidFill>
              </a:rPr>
              <a:t>Labas Labas Labas LabasLabas Labas Labas 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print(zodis1 * zodis2)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850">
                <a:solidFill>
                  <a:schemeClr val="dk1"/>
                </a:solidFill>
              </a:rPr>
              <a:t>Traceback (most recent call last):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850">
                <a:solidFill>
                  <a:schemeClr val="dk1"/>
                </a:solidFill>
              </a:rPr>
              <a:t>  File "&lt;stdin&gt;", line 1, in &lt;module&gt;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850">
                <a:solidFill>
                  <a:schemeClr val="dk1"/>
                </a:solidFill>
              </a:rPr>
              <a:t>TypeError: can't multiply sequence by non-int of type 'str'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706050" y="965300"/>
            <a:ext cx="7731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Veiksmai su string (indeksavimas)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860"/>
            <a:ext cx="9144001" cy="308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706050" y="965300"/>
            <a:ext cx="77319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Veiksmai su string (indeksavimas)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zodis = "Code Academy"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print(zodis[5])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A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print(zodis[5:12])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>
                <a:solidFill>
                  <a:srgbClr val="999999"/>
                </a:solidFill>
              </a:rPr>
              <a:t># Academy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print(zodis[5:])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Academy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print(zodis[:4])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Code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print(zodis[5:12:1])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Academy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print(zodis[5::2])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Aaey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706050" y="965300"/>
            <a:ext cx="77319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Veiksmai su string (indeksavimas)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print(zodis[-2])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m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print(zodis[-14: -1])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Code Academ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print(zodis[::-1])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ymedacA edoC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706050" y="965300"/>
            <a:ext cx="77319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String tiesiogiai nekeičiami (immutable)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vardas = “Mantas”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vardas[2] = “m”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850">
                <a:solidFill>
                  <a:schemeClr val="dk1"/>
                </a:solidFill>
              </a:rPr>
              <a:t>Traceback (most recent call last):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850">
                <a:solidFill>
                  <a:schemeClr val="dk1"/>
                </a:solidFill>
              </a:rPr>
              <a:t>  File "&lt;stdin&gt;", line 1, in &lt;module&gt;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850">
                <a:solidFill>
                  <a:schemeClr val="dk1"/>
                </a:solidFill>
              </a:rPr>
              <a:t>TypeError: 'str' object does not support item assignment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706050" y="965300"/>
            <a:ext cx="77319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Būdai formuoti stringus iš kintamųjų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vardas1 = “Mantas”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vardas2 = “Rokas”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print("Labas, mano vardas " + vardas1 + " man yra 25-i metai ir aš nesu " + vardas2)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Labas, mano vardas Mantas man yra 25-i metai ir aš nesu Rokas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# string.format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print(f"Labas, mano vardas {vardas1} man yra 25-i metai ir aš nesu {vardas2}")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Labas, mano vardas Mantas man yra 25-i metai ir aš nesu Rokas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706050" y="965300"/>
            <a:ext cx="7731900" cy="7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Būdai formuoti stringus iš kintamųjų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vardas1 = “Mantas”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vardas2 = “Rokas”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metai = 25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print("Labas, mano vardas " + vardas1 + " man yra " + metai + " -i metai ir aš nesu " + vardas2)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850">
                <a:solidFill>
                  <a:schemeClr val="dk1"/>
                </a:solidFill>
              </a:rPr>
              <a:t>Traceback (most recent call last):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850">
                <a:solidFill>
                  <a:schemeClr val="dk1"/>
                </a:solidFill>
              </a:rPr>
              <a:t>  File "&lt;stdin&gt;", line 1, in &lt;module&gt;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850">
                <a:solidFill>
                  <a:schemeClr val="dk1"/>
                </a:solidFill>
              </a:rPr>
              <a:t>TypeError: can only concatenate str (not "int") to str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850">
                <a:solidFill>
                  <a:schemeClr val="dk1"/>
                </a:solidFill>
              </a:rPr>
              <a:t>&gt;&gt;&gt;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print("Labas, mano vardas " + vardas1 + " man yra " + str(metai) + " -i metai ir aš nesu" + vardas2)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Labas, mano vardas Mantas man yra 25 -i metai ir aš nesu Rokas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print(f"Labas, mano vardas {vardas1} man yra {metai}-i metai ir aš nesu {vardas2}")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Labas, mano vardas Mantas man yra 25-i metai ir aš nesu Rokas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706050" y="965300"/>
            <a:ext cx="7731900" cy="6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Būdai formuoti stringus iš kintamųjų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 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200"/>
              <a:t>Lengva suklysti ir sunkiau skaitoma: 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200"/>
              <a:t>   query_get = (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200"/>
              <a:t>        "SELECT * FROM </a:t>
            </a:r>
            <a:r>
              <a:rPr i="1" lang="lt" sz="1200">
                <a:solidFill>
                  <a:schemeClr val="dk1"/>
                </a:solidFill>
              </a:rPr>
              <a:t>dataset</a:t>
            </a:r>
            <a:r>
              <a:rPr lang="lt" sz="1200"/>
              <a:t>.</a:t>
            </a:r>
            <a:r>
              <a:rPr i="1" lang="lt" sz="1200">
                <a:solidFill>
                  <a:schemeClr val="dk1"/>
                </a:solidFill>
              </a:rPr>
              <a:t>table</a:t>
            </a:r>
            <a:r>
              <a:rPr lang="lt" sz="1200"/>
              <a:t> WHERE revision = '"+str(revision)+"' AND device = '"+str(device_name)+"' AND project = '"+str(project_name)+"'"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200"/>
              <a:t>    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200"/>
              <a:t>Pasitaiko mažiau klaidų ir lengviau skaitosi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/>
              <a:t>query_get = f"SELECT * FROM dataset.table WHERE revision = '{revision}' AND device = '{device_name}' AND project = '{project_name}'"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85050" y="1340250"/>
            <a:ext cx="773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">
                <a:solidFill>
                  <a:schemeClr val="dk1"/>
                </a:solidFill>
              </a:rPr>
              <a:t>Sveikieji skaičiai – Integer (int)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/>
              <a:t>a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">
                <a:solidFill>
                  <a:srgbClr val="666666"/>
                </a:solidFill>
              </a:rPr>
              <a:t>#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/>
              <a:t>a =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666666"/>
                </a:solidFill>
              </a:rPr>
              <a:t># 7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a - 4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666666"/>
                </a:solidFill>
              </a:rPr>
              <a:t># 3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70" name="Google Shape;170;p32"/>
          <p:cNvSpPr txBox="1"/>
          <p:nvPr/>
        </p:nvSpPr>
        <p:spPr>
          <a:xfrm>
            <a:off x="706050" y="965300"/>
            <a:ext cx="77319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Specialios string funkcijos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print(zodis.upper())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# </a:t>
            </a:r>
            <a:r>
              <a:rPr i="1" lang="lt" sz="1200">
                <a:solidFill>
                  <a:srgbClr val="999999"/>
                </a:solidFill>
              </a:rPr>
              <a:t>CODE ACADEMY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print(zodis.replace('c', 'k'))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# </a:t>
            </a:r>
            <a:r>
              <a:rPr i="1" lang="lt" sz="1200">
                <a:solidFill>
                  <a:srgbClr val="999999"/>
                </a:solidFill>
              </a:rPr>
              <a:t>Code Akademy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print(zodis.replace('Code', 'Music'))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# </a:t>
            </a:r>
            <a:r>
              <a:rPr i="1" lang="lt" sz="1200">
                <a:solidFill>
                  <a:srgbClr val="999999"/>
                </a:solidFill>
              </a:rPr>
              <a:t>Music Academy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Visas jas galite rasti čia: </a:t>
            </a:r>
            <a:r>
              <a:rPr lang="lt" sz="1200" u="sng">
                <a:solidFill>
                  <a:schemeClr val="hlink"/>
                </a:solidFill>
                <a:hlinkClick r:id="rId3"/>
              </a:rPr>
              <a:t>https://www.w3schools.com/python/python_ref_string.asp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706050" y="965300"/>
            <a:ext cx="7731900" cy="6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Kintamųjų įvedimas ir išvedimas (string):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a = input("Įveskite pirmą žodį 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b = input("Įveskite antrą žodį 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print(f"Jūsų sakinys: {a} {b}</a:t>
            </a:r>
            <a:r>
              <a:rPr lang="lt" sz="1200">
                <a:solidFill>
                  <a:schemeClr val="dk1"/>
                </a:solidFill>
              </a:rPr>
              <a:t>"</a:t>
            </a:r>
            <a:r>
              <a:rPr lang="lt" sz="1200"/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Įveskite pirmą žodį Python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Įveskite antrą žodį programavimas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Jūsų sakinys: Python programavimas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706050" y="965300"/>
            <a:ext cx="77319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Kintamųjų įvedimas ir išvedimas (int, float):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a = int(input("Įveskite pirmą skaičių "))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b = int(input("Įveskite antrą skaičių "))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print("Jūsų skaičių suma: ", a + b)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Įveskite pirmą skaičių 5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Įveskite antrą skaičių 6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Jūsų skaičių suma:  11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h = float(input("Įveskite skaičių "))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print(h)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200">
                <a:solidFill>
                  <a:srgbClr val="999999"/>
                </a:solidFill>
              </a:rPr>
              <a:t># 11.0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Sąlygos</a:t>
            </a:r>
            <a:endParaRPr/>
          </a:p>
        </p:txBody>
      </p:sp>
      <p:sp>
        <p:nvSpPr>
          <p:cNvPr id="188" name="Google Shape;188;p35"/>
          <p:cNvSpPr txBox="1"/>
          <p:nvPr/>
        </p:nvSpPr>
        <p:spPr>
          <a:xfrm>
            <a:off x="706050" y="965300"/>
            <a:ext cx="77319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if 5 &gt; 0: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    print("5 yra daugiau už 0")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if 0 &gt; 5: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    print("0 yra daugiau už 5")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/>
              <a:t>print("Programa baigta")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Sąlygos</a:t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706050" y="965300"/>
            <a:ext cx="7731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100"/>
            <a:ext cx="6880351" cy="3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Sąlygos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706050" y="965300"/>
            <a:ext cx="7731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IF sąlygos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skaicius = 25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if skaicius &lt; 100: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print("1: Skaičius yra mažesnis už 100")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if skaicius &gt; 10: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print("2: Skaičius yra didesnis už 10")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if skaicius &lt; 10: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print("3: Skaičius yra mažesnis už 10")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000">
                <a:solidFill>
                  <a:srgbClr val="999999"/>
                </a:solidFill>
              </a:rPr>
              <a:t># 1: Skaičius yra mažesnis už 100</a:t>
            </a:r>
            <a:endParaRPr i="1"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000">
                <a:solidFill>
                  <a:srgbClr val="999999"/>
                </a:solidFill>
              </a:rPr>
              <a:t># 2: Skaičius yra didesnis už 10</a:t>
            </a:r>
            <a:endParaRPr i="1"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skaicius = 60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if skaicius &lt; 70: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print("Skaičius yra mažesnis už 70")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if skaicius &gt; 15: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    print("Skaičius yra tarp 15 ir 70")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000">
                <a:solidFill>
                  <a:srgbClr val="999999"/>
                </a:solidFill>
              </a:rPr>
              <a:t># Skaičius yra mažesnis už 70</a:t>
            </a:r>
            <a:endParaRPr i="1"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000">
                <a:solidFill>
                  <a:srgbClr val="999999"/>
                </a:solidFill>
              </a:rPr>
              <a:t># Skaičius yra tarp 15 ir 70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Sąlygos</a:t>
            </a: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706050" y="965300"/>
            <a:ext cx="7731900" cy="6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Sąlyga ELSE (jei ne, tuomet):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skaicius = 56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if skaicius == 50: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print("1: Skaičius yra lygus 50")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else: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print("2: Skaičius nelygus 50")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000">
                <a:solidFill>
                  <a:srgbClr val="999999"/>
                </a:solidFill>
              </a:rPr>
              <a:t># 2: Skaičius nelygus 50</a:t>
            </a:r>
            <a:endParaRPr i="1"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Sąlygos</a:t>
            </a:r>
            <a:endParaRPr/>
          </a:p>
        </p:txBody>
      </p:sp>
      <p:sp>
        <p:nvSpPr>
          <p:cNvPr id="213" name="Google Shape;213;p39"/>
          <p:cNvSpPr txBox="1"/>
          <p:nvPr/>
        </p:nvSpPr>
        <p:spPr>
          <a:xfrm>
            <a:off x="706050" y="965300"/>
            <a:ext cx="7731900" cy="7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Sąlyga ELIF (jei sąlyga netenkinama ir jei):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skaicius =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if skaicius &gt; 0: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print("Teigiamas skaičius")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elif skaicius == 0: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print("Nulis")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else: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    print("Neigiamas skaičius")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 sz="1000">
                <a:solidFill>
                  <a:srgbClr val="999999"/>
                </a:solidFill>
              </a:rPr>
              <a:t># Nulis</a:t>
            </a:r>
            <a:endParaRPr i="1"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Užduotys</a:t>
            </a:r>
            <a:endParaRPr/>
          </a:p>
        </p:txBody>
      </p:sp>
      <p:sp>
        <p:nvSpPr>
          <p:cNvPr id="219" name="Google Shape;219;p40"/>
          <p:cNvSpPr txBox="1"/>
          <p:nvPr/>
        </p:nvSpPr>
        <p:spPr>
          <a:xfrm>
            <a:off x="706050" y="965300"/>
            <a:ext cx="7731900" cy="8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1 užduotis: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Parašyti programą, kuri: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 Leistų įvesti skaičius a ir b(vienas int, kitas float)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 Išvestų į ekraną „a mažesnis už b“, jei taip yra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 Išvestų į ekraną „a lygu b“, jei taip yra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 Išvestų į ekraną „a didesnis už b“, jei taip yra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 Pirmu ir trečiu atveju išvestų didesnio skaičiaus iš mažesnio dalybos rezultatą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 Antru atveju sudėtų skaičius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200"/>
              <a:t>2 užduotis: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Parašyti programą, kuri atspausdintų jūsų: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Vardą bei pavardę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Atspausdintų paskutinį pavardės simbolį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Atspausdintų pirmą vardo simbolį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Atspausdintų tik vardą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Atspausdintų tik pavardę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Išspausdintų vardą bei pavardę didžiosiomis raidėmis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Atspausdintų vardą/pavardę atbulai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Atskirtų žodžius tarp atskirų kabučių (padarytų sąrašą)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Jūsų pavardę pakeistų į „Python Specialistas“ ir atspausdintų naują sakinį</a:t>
            </a:r>
            <a:br>
              <a:rPr lang="lt" sz="1000"/>
            </a:b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Vardui ir pavardei naudoti vieną kintamąjį kuriuo manipuliuosite spausdindami. Patarimas: naudoti string karpymo įrankius, funkcijas split(), replace(). Programoje išbandyti daugiau string funkcijų: Visas jas galite rasti čia: </a:t>
            </a:r>
            <a:r>
              <a:rPr lang="lt" sz="1000" u="sng">
                <a:solidFill>
                  <a:schemeClr val="hlink"/>
                </a:solidFill>
                <a:hlinkClick r:id="rId3"/>
              </a:rPr>
              <a:t>https://www.w3schools.com/python/python_ref_string.asp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Užduotys</a:t>
            </a:r>
            <a:endParaRPr/>
          </a:p>
        </p:txBody>
      </p:sp>
      <p:sp>
        <p:nvSpPr>
          <p:cNvPr id="225" name="Google Shape;225;p41"/>
          <p:cNvSpPr txBox="1"/>
          <p:nvPr/>
        </p:nvSpPr>
        <p:spPr>
          <a:xfrm>
            <a:off x="706050" y="965300"/>
            <a:ext cx="7731900" cy="7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3</a:t>
            </a:r>
            <a:r>
              <a:rPr b="1" lang="lt">
                <a:solidFill>
                  <a:schemeClr val="dk1"/>
                </a:solidFill>
              </a:rPr>
              <a:t> užduotis: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Susirasti dviejų sakinių tekstą internete, pvz: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 u="sng">
                <a:solidFill>
                  <a:schemeClr val="hlink"/>
                </a:solidFill>
                <a:hlinkClick r:id="rId3"/>
              </a:rPr>
              <a:t>https://bookriot.com/short-inspirational-quotes/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Padaryti vieną kintamąjį iš dviejų sakinių ir: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Iškarpyti kiekvieną sakinį su string karpymo įrankiais bei sumažinti visas didžiąsias raides. Išspausdinti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Sugrąžinti didžiąsias raides. Išspausdinti. (turim viena kintamaji, ir ji isprintinam su funkcija)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Sujungti sakinius iš naujo bei išspausdinti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Išspausdinti sakinius atbuline tvarka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000"/>
              <a:t>Papildoma užduotis: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Padaryti taip, kad du sakiniai būtų tinkamai iškarpyti ir sujungti atgal, nepaisant jų dydžio su tuo pačiu kodu.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200"/>
              <a:t>4</a:t>
            </a:r>
            <a:r>
              <a:rPr b="1" lang="lt" sz="1200"/>
              <a:t> užduotis: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/>
              <a:t>Parašyti programą, kuri: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Leistų įvesti pirmą skaičių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Leistų įvesti antrą skaičių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Paklaustų, kokį matematinį veiksmą reiktų atlikti (sudėtis, atimtis, daugyba, dalyba) (galima ir daugiau)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Atspausdintų rezultatą: pasirinktų skaičių sumą, daugybą ar pan.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lt" sz="1000"/>
              <a:t>Patarimas: naudoti input(), if, print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885050" y="1340250"/>
            <a:ext cx="773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Sveikieji skaičiai – Integer (int)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int(5)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5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Namų darbams</a:t>
            </a:r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706050" y="965300"/>
            <a:ext cx="7731900" cy="6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Užduotis nr.1:</a:t>
            </a:r>
            <a:br>
              <a:rPr b="1" lang="lt">
                <a:solidFill>
                  <a:schemeClr val="dk1"/>
                </a:solidFill>
              </a:rPr>
            </a:b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Parašyti programą, kuri: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Leistų įvesti skaičių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Išvesti į ekraną „Skaičius yra lyginis“, jei taip yra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Išvesti į ekraną „Skaičius yra nelyginis“, jei taip yra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Išvesti į ekraną „Skaičius </a:t>
            </a: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dalijasi</a:t>
            </a: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 iš 3“, jei skaičius </a:t>
            </a: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dalijasi</a:t>
            </a: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 iš trijų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Patarimas: naudoti input(), if, print, %, &lt;, &gt;</a:t>
            </a:r>
            <a:endParaRPr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Namų darbams</a:t>
            </a:r>
            <a:endParaRPr/>
          </a:p>
        </p:txBody>
      </p:sp>
      <p:sp>
        <p:nvSpPr>
          <p:cNvPr id="237" name="Google Shape;237;p43"/>
          <p:cNvSpPr txBox="1"/>
          <p:nvPr/>
        </p:nvSpPr>
        <p:spPr>
          <a:xfrm>
            <a:off x="706050" y="965300"/>
            <a:ext cx="7731900" cy="9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Užduotis nr.2:</a:t>
            </a:r>
            <a:br>
              <a:rPr b="1" lang="lt">
                <a:solidFill>
                  <a:schemeClr val="dk1"/>
                </a:solidFill>
              </a:rPr>
            </a:b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Parašyti programą, kuri: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Leistų įvesti krepšininko vardą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Leistų įvesti krepšininko ūgį (metrais) (pvz 1.86)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Pagal duotą ūgį priskirtų krepšininkui poziciją. Pvz. daugiau nei 210.4m, tai centras. (Galite naudoti ūgius savo nuožiūra, jei duosite įžaidėjui 3m ūgį, nieko tokio)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Kintamasis pozicija saugotų informaciją apie krepšininko poziciją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Gražiai išspausdintų tokį sakinį (</a:t>
            </a:r>
            <a:r>
              <a:rPr b="1" lang="lt" sz="1200">
                <a:solidFill>
                  <a:srgbClr val="24292F"/>
                </a:solidFill>
                <a:highlight>
                  <a:srgbClr val="FFFFFF"/>
                </a:highlight>
              </a:rPr>
              <a:t>pavyzdys</a:t>
            </a: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): </a:t>
            </a:r>
            <a:b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Vardas yra krepšininkas, kurio ūgis yra 184cm. Jo pozicija yra centras.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Parašyti vardą viršutiniame sakinyje didžiosiomis raidėmis, net jei įvesta mažosiomis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lt" sz="1200">
                <a:solidFill>
                  <a:srgbClr val="24292F"/>
                </a:solidFill>
                <a:highlight>
                  <a:srgbClr val="FFFFFF"/>
                </a:highlight>
              </a:rPr>
              <a:t>NEBŪTINA, BET GALITE:</a:t>
            </a:r>
            <a:endParaRPr b="1"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Jeigu per lengva ir turite daugiau laiko, galite pridėti papildomų sąlygų, pvz. centru tampi tik tada, kai ūgis didesnis nei 210cm, o svoris 100kg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Galima įvesti ir išspausdinti 12-ką krepšininkų (panaudoti list ar dictionary, jei prisimenate/žinote implementaciją)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Išsaugoti krepšininkus ir informaciją faile, kad nereikėtų įvedinėti iš naujo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Krepšinyje esančios pozicijos (Įžaidėjas, Atakuojantis Gynėjas, Lengvas Kraštas, Sunkus Kraštas, Centras)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Dokumentacija</a:t>
            </a:r>
            <a:endParaRPr/>
          </a:p>
        </p:txBody>
      </p:sp>
      <p:sp>
        <p:nvSpPr>
          <p:cNvPr id="243" name="Google Shape;243;p44"/>
          <p:cNvSpPr txBox="1"/>
          <p:nvPr/>
        </p:nvSpPr>
        <p:spPr>
          <a:xfrm>
            <a:off x="706050" y="965300"/>
            <a:ext cx="7731900" cy="5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" u="sng">
                <a:solidFill>
                  <a:schemeClr val="hlink"/>
                </a:solidFill>
                <a:hlinkClick r:id="rId3"/>
              </a:rPr>
              <a:t>https://docs.python.org/3/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lt" u="sng">
                <a:solidFill>
                  <a:schemeClr val="hlink"/>
                </a:solidFill>
                <a:hlinkClick r:id="rId4"/>
              </a:rPr>
              <a:t>https://www.w3schools.com/python/default.asp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u="sng">
                <a:solidFill>
                  <a:schemeClr val="hlink"/>
                </a:solidFill>
                <a:hlinkClick r:id="rId5"/>
              </a:rPr>
              <a:t>https://realpython.com/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Paskaitos medžiaga</a:t>
            </a:r>
            <a:endParaRPr/>
          </a:p>
        </p:txBody>
      </p:sp>
      <p:sp>
        <p:nvSpPr>
          <p:cNvPr id="249" name="Google Shape;249;p45"/>
          <p:cNvSpPr txBox="1"/>
          <p:nvPr/>
        </p:nvSpPr>
        <p:spPr>
          <a:xfrm>
            <a:off x="706050" y="1103075"/>
            <a:ext cx="77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u="sng">
                <a:solidFill>
                  <a:schemeClr val="hlink"/>
                </a:solidFill>
                <a:hlinkClick r:id="rId3"/>
              </a:rPr>
              <a:t>https://github.com/MantasSkara/CA_Python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885050" y="1340250"/>
            <a:ext cx="7731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Skaičiai su slankiuoju kableliu – float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8.56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 = a +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13.56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float(5)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5.0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885050" y="1340250"/>
            <a:ext cx="77319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Kintamųjų sudarymo sąlygos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Kintamųjų pavadinimai turi prasidėti raide arba pabraukimu, pvz: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_vardas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vardas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Likusioji kintamojo dalis gali būti sudaryta iš raidžių, skaičių ir pabraukimų: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pirmas1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antras_skaicius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_e5786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885050" y="1340250"/>
            <a:ext cx="7731900" cy="5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Kintamųjų sudarymo sąlygos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Pavadinimuose svarbios didžiosios ir mažosios raidės: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i="1" lang="lt" sz="1200">
                <a:solidFill>
                  <a:srgbClr val="24292F"/>
                </a:solidFill>
                <a:highlight>
                  <a:srgbClr val="FFFFFF"/>
                </a:highlight>
              </a:rPr>
              <a:t>Vardas</a:t>
            </a: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 ir </a:t>
            </a:r>
            <a:r>
              <a:rPr i="1" lang="lt" sz="1200">
                <a:solidFill>
                  <a:srgbClr val="24292F"/>
                </a:solidFill>
                <a:highlight>
                  <a:srgbClr val="FFFFFF"/>
                </a:highlight>
              </a:rPr>
              <a:t>vardas</a:t>
            </a: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 būtų skirtingi kintamieji.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Kintamaisiais negali būti python raktiniai žodžiai: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'False', 'None', 'True', 'and', 'as', 'assert', 'async', 'await', 'break', 'class', 'continue', 'def', 'del', 'elif', 'else', 'except', 'finally', 'for', 'from', 'global', 'if', 'import', 'in', 'is', 'lambda', 'nonlocal', 'not', 'or', 'pass', 'raise', 'return', 'try', 'while', 'with', 'yield'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Python kalboje sudurtinius kintamųjų pavadinimus priimta sudaryti taip: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first_block,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lt" sz="1200">
                <a:solidFill>
                  <a:srgbClr val="24292F"/>
                </a:solidFill>
                <a:highlight>
                  <a:srgbClr val="FFFFFF"/>
                </a:highlight>
              </a:rPr>
              <a:t>vandens_temperatura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706050" y="965300"/>
            <a:ext cx="77319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Veiksmai su kintamaisiais: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5 + 2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7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 = 5 - 2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3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 = 5 *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10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 = 5 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999999"/>
                </a:solidFill>
              </a:rPr>
              <a:t># 2.5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706050" y="965300"/>
            <a:ext cx="77319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Veiksmai su kintamaisiais: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32 /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5.333333333333333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 = 32 //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5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 = 32 %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2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45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Kintamieji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706050" y="965300"/>
            <a:ext cx="7731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</a:rPr>
              <a:t>Veiksmai su kintamaisiais: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 = 33 /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5.5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 = 33 //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5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 = 33 %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print(c)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t">
                <a:solidFill>
                  <a:srgbClr val="999999"/>
                </a:solidFill>
              </a:rPr>
              <a:t># 3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