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E6"/>
          </a:solidFill>
        </a:fill>
      </a:tcStyle>
    </a:wholeTbl>
    <a:band2H>
      <a:tcTxStyle b="def" i="def"/>
      <a:tcStyle>
        <a:tcBdr/>
        <a:fill>
          <a:solidFill>
            <a:srgbClr val="E6E6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AFF"/>
          </a:solidFill>
        </a:fill>
      </a:tcStyle>
    </a:wholeTbl>
    <a:band2H>
      <a:tcTxStyle b="def" i="def"/>
      <a:tcStyle>
        <a:tcBdr/>
        <a:fill>
          <a:solidFill>
            <a:srgbClr val="EBE6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FF"/>
          </a:solidFill>
        </a:fill>
      </a:tcStyle>
    </a:wholeTbl>
    <a:band2H>
      <a:tcTxStyle b="def" i="def"/>
      <a:tcStyle>
        <a:tcBdr/>
        <a:fill>
          <a:solidFill>
            <a:srgbClr val="E6E6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5" name="Shape 99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laceHolder 3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120" name="PlaceHolder 4"/>
          <p:cNvSpPr/>
          <p:nvPr/>
        </p:nvSpPr>
        <p:spPr>
          <a:xfrm>
            <a:off x="480239" y="697679"/>
            <a:ext cx="273996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121" name="PlaceHolder 5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PlaceHolder 3"/>
          <p:cNvSpPr/>
          <p:nvPr/>
        </p:nvSpPr>
        <p:spPr>
          <a:xfrm>
            <a:off x="2378879" y="460800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132" name="PlaceHolder 4"/>
          <p:cNvSpPr/>
          <p:nvPr/>
        </p:nvSpPr>
        <p:spPr>
          <a:xfrm>
            <a:off x="4277519" y="460800"/>
            <a:ext cx="180792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133" name="PlaceHolder 5"/>
          <p:cNvSpPr/>
          <p:nvPr/>
        </p:nvSpPr>
        <p:spPr>
          <a:xfrm>
            <a:off x="48023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134" name="PlaceHolder 6"/>
          <p:cNvSpPr/>
          <p:nvPr/>
        </p:nvSpPr>
        <p:spPr>
          <a:xfrm>
            <a:off x="237887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135" name="PlaceHolder 7"/>
          <p:cNvSpPr/>
          <p:nvPr>
            <p:ph type="body" sz="quarter" idx="21"/>
          </p:nvPr>
        </p:nvSpPr>
        <p:spPr>
          <a:xfrm>
            <a:off x="4277519" y="697679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143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155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0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480240" y="459359"/>
            <a:ext cx="5615281" cy="456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169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4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183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8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PlaceHolder 3"/>
          <p:cNvSpPr/>
          <p:nvPr>
            <p:ph type="body" sz="quarter" idx="21"/>
          </p:nvPr>
        </p:nvSpPr>
        <p:spPr>
          <a:xfrm>
            <a:off x="3357719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198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0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3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1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24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9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30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PlaceHolder 3"/>
          <p:cNvSpPr/>
          <p:nvPr/>
        </p:nvSpPr>
        <p:spPr>
          <a:xfrm>
            <a:off x="3357719" y="460800"/>
            <a:ext cx="2739961" cy="45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32" name="PlaceHolder 4"/>
          <p:cNvSpPr/>
          <p:nvPr>
            <p:ph type="body" sz="quarter" idx="21"/>
          </p:nvPr>
        </p:nvSpPr>
        <p:spPr>
          <a:xfrm>
            <a:off x="480239" y="697679"/>
            <a:ext cx="273996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4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29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3881" cy="68256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480240" y="459359"/>
            <a:ext cx="5615281" cy="456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40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5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46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248" name="PlaceHolder 4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56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1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62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3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264" name="PlaceHolder 4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72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7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78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PlaceHolder 3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87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2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93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4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295" name="PlaceHolder 4"/>
          <p:cNvSpPr/>
          <p:nvPr/>
        </p:nvSpPr>
        <p:spPr>
          <a:xfrm>
            <a:off x="480239" y="697679"/>
            <a:ext cx="273996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296" name="PlaceHolder 5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04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9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310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1" name="PlaceHolder 3"/>
          <p:cNvSpPr/>
          <p:nvPr/>
        </p:nvSpPr>
        <p:spPr>
          <a:xfrm>
            <a:off x="2378879" y="460800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312" name="PlaceHolder 4"/>
          <p:cNvSpPr/>
          <p:nvPr/>
        </p:nvSpPr>
        <p:spPr>
          <a:xfrm>
            <a:off x="4277519" y="460800"/>
            <a:ext cx="180792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313" name="PlaceHolder 5"/>
          <p:cNvSpPr/>
          <p:nvPr/>
        </p:nvSpPr>
        <p:spPr>
          <a:xfrm>
            <a:off x="48023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314" name="PlaceHolder 6"/>
          <p:cNvSpPr/>
          <p:nvPr/>
        </p:nvSpPr>
        <p:spPr>
          <a:xfrm>
            <a:off x="237887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315" name="PlaceHolder 7"/>
          <p:cNvSpPr/>
          <p:nvPr>
            <p:ph type="body" sz="quarter" idx="21"/>
          </p:nvPr>
        </p:nvSpPr>
        <p:spPr>
          <a:xfrm>
            <a:off x="4277519" y="697679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3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23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8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3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29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4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6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51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47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2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353" name="Body Level One…"/>
          <p:cNvSpPr txBox="1"/>
          <p:nvPr>
            <p:ph type="body" sz="quarter" idx="1"/>
          </p:nvPr>
        </p:nvSpPr>
        <p:spPr>
          <a:xfrm>
            <a:off x="480240" y="459359"/>
            <a:ext cx="5615281" cy="456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6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6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1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67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2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373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8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6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91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87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9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2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393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4" name="PlaceHolder 3"/>
          <p:cNvSpPr/>
          <p:nvPr>
            <p:ph type="body" sz="quarter" idx="21"/>
          </p:nvPr>
        </p:nvSpPr>
        <p:spPr>
          <a:xfrm>
            <a:off x="3357719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02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5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07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12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08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9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0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1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13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2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6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31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27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32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40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1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2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3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45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0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46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7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8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9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51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52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3" name="PlaceHolder 3"/>
          <p:cNvSpPr/>
          <p:nvPr/>
        </p:nvSpPr>
        <p:spPr>
          <a:xfrm>
            <a:off x="3357719" y="460800"/>
            <a:ext cx="2739961" cy="45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454" name="PlaceHolder 4"/>
          <p:cNvSpPr/>
          <p:nvPr>
            <p:ph type="body" sz="quarter" idx="21"/>
          </p:nvPr>
        </p:nvSpPr>
        <p:spPr>
          <a:xfrm>
            <a:off x="480239" y="697679"/>
            <a:ext cx="273996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4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62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4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5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67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72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68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9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0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1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73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74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5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476" name="PlaceHolder 4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4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84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5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6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7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89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94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90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1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2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3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95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96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7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498" name="PlaceHolder 4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4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06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7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8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9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11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16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12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3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4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5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17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518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9" name="PlaceHolder 3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5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27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8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0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32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37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33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4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5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6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38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539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0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541" name="PlaceHolder 4"/>
          <p:cNvSpPr/>
          <p:nvPr/>
        </p:nvSpPr>
        <p:spPr>
          <a:xfrm>
            <a:off x="480239" y="697679"/>
            <a:ext cx="273996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542" name="PlaceHolder 5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5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50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1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2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3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55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60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56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7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8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9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61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562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3" name="PlaceHolder 3"/>
          <p:cNvSpPr/>
          <p:nvPr/>
        </p:nvSpPr>
        <p:spPr>
          <a:xfrm>
            <a:off x="2378879" y="460800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564" name="PlaceHolder 4"/>
          <p:cNvSpPr/>
          <p:nvPr/>
        </p:nvSpPr>
        <p:spPr>
          <a:xfrm>
            <a:off x="4277519" y="460800"/>
            <a:ext cx="180792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565" name="PlaceHolder 5"/>
          <p:cNvSpPr/>
          <p:nvPr/>
        </p:nvSpPr>
        <p:spPr>
          <a:xfrm>
            <a:off x="48023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566" name="PlaceHolder 6"/>
          <p:cNvSpPr/>
          <p:nvPr/>
        </p:nvSpPr>
        <p:spPr>
          <a:xfrm>
            <a:off x="237887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567" name="PlaceHolder 7"/>
          <p:cNvSpPr/>
          <p:nvPr>
            <p:ph type="body" sz="quarter" idx="21"/>
          </p:nvPr>
        </p:nvSpPr>
        <p:spPr>
          <a:xfrm>
            <a:off x="4277519" y="697679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5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75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6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7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8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84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80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1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2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3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92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3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4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5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01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97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8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9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0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02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03" name="Body Level One…"/>
          <p:cNvSpPr txBox="1"/>
          <p:nvPr>
            <p:ph type="body" sz="quarter" idx="1"/>
          </p:nvPr>
        </p:nvSpPr>
        <p:spPr>
          <a:xfrm>
            <a:off x="480240" y="459359"/>
            <a:ext cx="5615281" cy="456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1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20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16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7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8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9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21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22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PlaceHolder 3"/>
          <p:cNvSpPr/>
          <p:nvPr>
            <p:ph type="body" sz="quarter" idx="21"/>
          </p:nvPr>
        </p:nvSpPr>
        <p:spPr>
          <a:xfrm>
            <a:off x="3357719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30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1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2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3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39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35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6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7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8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40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41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2" name="PlaceHolder 3"/>
          <p:cNvSpPr/>
          <p:nvPr>
            <p:ph type="body" sz="quarter" idx="21"/>
          </p:nvPr>
        </p:nvSpPr>
        <p:spPr>
          <a:xfrm>
            <a:off x="3357719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6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50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1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2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3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59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55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6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7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8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0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68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9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0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1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77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73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4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5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6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78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86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7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8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9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95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91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2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3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4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96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97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8" name="PlaceHolder 3"/>
          <p:cNvSpPr/>
          <p:nvPr/>
        </p:nvSpPr>
        <p:spPr>
          <a:xfrm>
            <a:off x="3357719" y="460800"/>
            <a:ext cx="2739961" cy="45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699" name="PlaceHolder 4"/>
          <p:cNvSpPr/>
          <p:nvPr>
            <p:ph type="body" sz="quarter" idx="21"/>
          </p:nvPr>
        </p:nvSpPr>
        <p:spPr>
          <a:xfrm>
            <a:off x="480239" y="697679"/>
            <a:ext cx="273996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07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8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9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0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16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12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3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4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5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17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718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9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720" name="PlaceHolder 4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28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9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0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1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37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33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4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5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6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38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739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0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741" name="PlaceHolder 4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49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0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1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2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8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54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5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6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7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59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760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1" name="PlaceHolder 3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69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0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1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2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78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74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5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6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7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79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780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782" name="PlaceHolder 4"/>
          <p:cNvSpPr/>
          <p:nvPr/>
        </p:nvSpPr>
        <p:spPr>
          <a:xfrm>
            <a:off x="480239" y="697679"/>
            <a:ext cx="273996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783" name="PlaceHolder 5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9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00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96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7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8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9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01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02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3" name="PlaceHolder 3"/>
          <p:cNvSpPr/>
          <p:nvPr/>
        </p:nvSpPr>
        <p:spPr>
          <a:xfrm>
            <a:off x="2378879" y="460800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804" name="PlaceHolder 4"/>
          <p:cNvSpPr/>
          <p:nvPr/>
        </p:nvSpPr>
        <p:spPr>
          <a:xfrm>
            <a:off x="4277519" y="460800"/>
            <a:ext cx="180792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805" name="PlaceHolder 5"/>
          <p:cNvSpPr/>
          <p:nvPr/>
        </p:nvSpPr>
        <p:spPr>
          <a:xfrm>
            <a:off x="48023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806" name="PlaceHolder 6"/>
          <p:cNvSpPr/>
          <p:nvPr/>
        </p:nvSpPr>
        <p:spPr>
          <a:xfrm>
            <a:off x="237887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807" name="PlaceHolder 7"/>
          <p:cNvSpPr/>
          <p:nvPr>
            <p:ph type="body" sz="quarter" idx="21"/>
          </p:nvPr>
        </p:nvSpPr>
        <p:spPr>
          <a:xfrm>
            <a:off x="4277519" y="697679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8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815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6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7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8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827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8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9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0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32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33" name="Body Level One…"/>
          <p:cNvSpPr txBox="1"/>
          <p:nvPr>
            <p:ph type="body" sz="quarter" idx="1"/>
          </p:nvPr>
        </p:nvSpPr>
        <p:spPr>
          <a:xfrm>
            <a:off x="480240" y="459359"/>
            <a:ext cx="5615281" cy="456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84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46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47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855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6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7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8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60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61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2" name="PlaceHolder 3"/>
          <p:cNvSpPr/>
          <p:nvPr>
            <p:ph type="body" sz="quarter" idx="21"/>
          </p:nvPr>
        </p:nvSpPr>
        <p:spPr>
          <a:xfrm>
            <a:off x="3357719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8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870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1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2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3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75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883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4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5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6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88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896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7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8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9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01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02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3" name="PlaceHolder 3"/>
          <p:cNvSpPr/>
          <p:nvPr/>
        </p:nvSpPr>
        <p:spPr>
          <a:xfrm>
            <a:off x="3357719" y="460800"/>
            <a:ext cx="2739961" cy="45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904" name="PlaceHolder 4"/>
          <p:cNvSpPr/>
          <p:nvPr>
            <p:ph type="body" sz="quarter" idx="21"/>
          </p:nvPr>
        </p:nvSpPr>
        <p:spPr>
          <a:xfrm>
            <a:off x="480239" y="697679"/>
            <a:ext cx="273996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912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3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4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5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17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18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20" name="PlaceHolder 4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928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9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0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1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33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34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5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36" name="PlaceHolder 4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944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5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6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7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49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50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1" name="PlaceHolder 3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959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0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1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2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64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6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6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67" name="PlaceHolder 4"/>
          <p:cNvSpPr/>
          <p:nvPr/>
        </p:nvSpPr>
        <p:spPr>
          <a:xfrm>
            <a:off x="480239" y="697679"/>
            <a:ext cx="273996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68" name="PlaceHolder 5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976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7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8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9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81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82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3" name="PlaceHolder 3"/>
          <p:cNvSpPr/>
          <p:nvPr/>
        </p:nvSpPr>
        <p:spPr>
          <a:xfrm>
            <a:off x="2378879" y="460800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84" name="PlaceHolder 4"/>
          <p:cNvSpPr/>
          <p:nvPr/>
        </p:nvSpPr>
        <p:spPr>
          <a:xfrm>
            <a:off x="4277519" y="460800"/>
            <a:ext cx="180792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85" name="PlaceHolder 5"/>
          <p:cNvSpPr/>
          <p:nvPr/>
        </p:nvSpPr>
        <p:spPr>
          <a:xfrm>
            <a:off x="48023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86" name="PlaceHolder 6"/>
          <p:cNvSpPr/>
          <p:nvPr/>
        </p:nvSpPr>
        <p:spPr>
          <a:xfrm>
            <a:off x="237887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87" name="PlaceHolder 7"/>
          <p:cNvSpPr/>
          <p:nvPr>
            <p:ph type="body" sz="quarter" idx="21"/>
          </p:nvPr>
        </p:nvSpPr>
        <p:spPr>
          <a:xfrm>
            <a:off x="4277519" y="697679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PlaceHolder 3"/>
          <p:cNvSpPr/>
          <p:nvPr/>
        </p:nvSpPr>
        <p:spPr>
          <a:xfrm>
            <a:off x="3357719" y="460800"/>
            <a:ext cx="2739961" cy="45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77" name="PlaceHolder 4"/>
          <p:cNvSpPr/>
          <p:nvPr>
            <p:ph type="body" sz="quarter" idx="21"/>
          </p:nvPr>
        </p:nvSpPr>
        <p:spPr>
          <a:xfrm>
            <a:off x="480239" y="697679"/>
            <a:ext cx="273996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88" name="PlaceHolder 4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9" name="PlaceHolder 4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48.xml"/><Relationship Id="rId51" Type="http://schemas.openxmlformats.org/officeDocument/2006/relationships/slideLayout" Target="../slideLayouts/slideLayout49.xml"/><Relationship Id="rId52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1.xml"/><Relationship Id="rId54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3.xml"/><Relationship Id="rId56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5.xml"/><Relationship Id="rId58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7.xml"/><Relationship Id="rId60" Type="http://schemas.openxmlformats.org/officeDocument/2006/relationships/slideLayout" Target="../slideLayouts/slideLayout58.xml"/><Relationship Id="rId61" Type="http://schemas.openxmlformats.org/officeDocument/2006/relationships/slideLayout" Target="../slideLayouts/slideLayout59.xml"/><Relationship Id="rId62" Type="http://schemas.openxmlformats.org/officeDocument/2006/relationships/slideLayout" Target="../slideLayouts/slideLayout6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7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3881" cy="68256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4999" tIns="44999" rIns="44999" bIns="44999" anchor="ctr">
            <a:spAutoFit/>
          </a:bodyPr>
          <a:lstStyle>
            <a:lvl1pPr algn="r">
              <a:defRPr b="1" spc="-1"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4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7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8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Relationship Id="rId3" Type="http://schemas.openxmlformats.org/officeDocument/2006/relationships/hyperlink" Target="https://www.w3schools.com/python/python_ref_list.asp" TargetMode="External"/><Relationship Id="rId4" Type="http://schemas.openxmlformats.org/officeDocument/2006/relationships/hyperlink" Target="https://www.w3schools.com/python/python_ref_dictionary.asp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5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hyperlink" Target="https://www.w3schools.com/python/python_ref_list.asp" TargetMode="External"/><Relationship Id="rId3" Type="http://schemas.openxmlformats.org/officeDocument/2006/relationships/hyperlink" Target="https://www.w3schools.com/python/python_ref_dictionary.asp" TargetMode="External"/><Relationship Id="rId4" Type="http://schemas.openxmlformats.org/officeDocument/2006/relationships/hyperlink" Target="https://www.w3schools.com/python/python_ref_tuple.asp" TargetMode="External"/><Relationship Id="rId5" Type="http://schemas.openxmlformats.org/officeDocument/2006/relationships/hyperlink" Target="https://www.w3schools.com/python/python_ref_set.asp" TargetMode="Externa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switowski.com/blog/for-loop-vs-list-comprehension" TargetMode="External"/><Relationship Id="rId3" Type="http://schemas.openxmlformats.org/officeDocument/2006/relationships/hyperlink" Target="https://treyhunner.com/2015/12/python-list-comprehensions-now-in-color/" TargetMode="External"/><Relationship Id="rId4" Type="http://schemas.openxmlformats.org/officeDocument/2006/relationships/hyperlink" Target="http://www.apple.com/uk" TargetMode="External"/><Relationship Id="rId5" Type="http://schemas.openxmlformats.org/officeDocument/2006/relationships/hyperlink" Target="https://betterprogramming.pub/shallow-copy-vs-deep-copy-in-python-357e5f502bf9" TargetMode="Externa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video" Target="https://www.youtube.com/embed/YjHsOrOOSuI?feature=oembed" TargetMode="External"/><Relationship Id="rId3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TextShape 1"/>
          <p:cNvSpPr txBox="1"/>
          <p:nvPr/>
        </p:nvSpPr>
        <p:spPr>
          <a:xfrm>
            <a:off x="3273840" y="2618279"/>
            <a:ext cx="7048440" cy="2387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4400"/>
            </a:pPr>
            <a:r>
              <a:t>2 paskaita.</a:t>
            </a:r>
            <a:br/>
            <a:r>
              <a:t>Masyvai, ciklai</a:t>
            </a:r>
          </a:p>
        </p:txBody>
      </p:sp>
      <p:sp>
        <p:nvSpPr>
          <p:cNvPr id="998" name="TextShape 2"/>
          <p:cNvSpPr txBox="1"/>
          <p:nvPr/>
        </p:nvSpPr>
        <p:spPr>
          <a:xfrm>
            <a:off x="3273840" y="5916960"/>
            <a:ext cx="704844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/>
            </a:lvl1pPr>
          </a:lstStyle>
          <a:p>
            <a:pPr/>
            <a:r>
              <a:t>Python pažengusiųjų kursai</a:t>
            </a:r>
          </a:p>
        </p:txBody>
      </p:sp>
      <p:sp>
        <p:nvSpPr>
          <p:cNvPr id="999" name="CustomShape 3"/>
          <p:cNvSpPr txBox="1"/>
          <p:nvPr/>
        </p:nvSpPr>
        <p:spPr>
          <a:xfrm>
            <a:off x="496439" y="5930279"/>
            <a:ext cx="22658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1600"/>
            </a:lvl1pPr>
          </a:lstStyle>
          <a:p>
            <a:pPr/>
            <a:r>
              <a:t>2022</a:t>
            </a:r>
          </a:p>
        </p:txBody>
      </p:sp>
      <p:pic>
        <p:nvPicPr>
          <p:cNvPr id="1000" name="Picture Placeholder 14" descr="Picture Placeholder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9319" y="-1709641"/>
            <a:ext cx="1834921" cy="1834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03" name="Group 4"/>
          <p:cNvGrpSpPr/>
          <p:nvPr/>
        </p:nvGrpSpPr>
        <p:grpSpPr>
          <a:xfrm>
            <a:off x="9866159" y="2715119"/>
            <a:ext cx="1834921" cy="464041"/>
            <a:chOff x="0" y="0"/>
            <a:chExt cx="1834919" cy="464039"/>
          </a:xfrm>
        </p:grpSpPr>
        <p:sp>
          <p:nvSpPr>
            <p:cNvPr id="1001" name="CustomShape 5"/>
            <p:cNvSpPr/>
            <p:nvPr/>
          </p:nvSpPr>
          <p:spPr>
            <a:xfrm>
              <a:off x="0" y="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2" name="CustomShape 6"/>
            <p:cNvSpPr txBox="1"/>
            <p:nvPr/>
          </p:nvSpPr>
          <p:spPr>
            <a:xfrm>
              <a:off x="113759" y="75143"/>
              <a:ext cx="16074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pc="-1" sz="1600"/>
              </a:lvl1pPr>
            </a:lstStyle>
            <a:p>
              <a:pPr/>
              <a:r>
                <a:t>1-2 LYGIS</a:t>
              </a:r>
            </a:p>
          </p:txBody>
        </p:sp>
      </p:grpSp>
      <p:pic>
        <p:nvPicPr>
          <p:cNvPr id="100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0160" y="406080"/>
            <a:ext cx="1952281" cy="1952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63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Sąrašo kopijavimas</a:t>
            </a:r>
          </a:p>
        </p:txBody>
      </p:sp>
      <p:pic>
        <p:nvPicPr>
          <p:cNvPr id="10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713" y="969291"/>
            <a:ext cx="4152901" cy="140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901" y="3109545"/>
            <a:ext cx="4010068" cy="2207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68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Sąrašo kopijavimas</a:t>
            </a:r>
          </a:p>
        </p:txBody>
      </p:sp>
      <p:pic>
        <p:nvPicPr>
          <p:cNvPr id="10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693" y="1239477"/>
            <a:ext cx="5077014" cy="1274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970" y="3017366"/>
            <a:ext cx="5100460" cy="2027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73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Tuples</a:t>
            </a:r>
          </a:p>
        </p:txBody>
      </p:sp>
      <p:pic>
        <p:nvPicPr>
          <p:cNvPr id="10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43" y="2600288"/>
            <a:ext cx="5741514" cy="1442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77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Tuple inicializacija</a:t>
            </a:r>
          </a:p>
        </p:txBody>
      </p:sp>
      <p:pic>
        <p:nvPicPr>
          <p:cNvPr id="10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99" y="2032000"/>
            <a:ext cx="4699001" cy="279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81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Tuple išpakavimas</a:t>
            </a:r>
          </a:p>
        </p:txBody>
      </p:sp>
      <p:pic>
        <p:nvPicPr>
          <p:cNvPr id="10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464" y="1746250"/>
            <a:ext cx="4368801" cy="336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85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Tuple išpakavimas</a:t>
            </a:r>
          </a:p>
        </p:txBody>
      </p:sp>
      <p:pic>
        <p:nvPicPr>
          <p:cNvPr id="10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711" y="2273300"/>
            <a:ext cx="3251201" cy="231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89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Tuple išpakavimas</a:t>
            </a:r>
          </a:p>
        </p:txBody>
      </p:sp>
      <p:pic>
        <p:nvPicPr>
          <p:cNvPr id="10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600" y="2637929"/>
            <a:ext cx="4292601" cy="186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93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Žodynai (Dictionary)</a:t>
            </a:r>
          </a:p>
        </p:txBody>
      </p:sp>
      <p:pic>
        <p:nvPicPr>
          <p:cNvPr id="10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360" y="3123719"/>
            <a:ext cx="5200201" cy="1239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97" name="TextShape 2"/>
          <p:cNvSpPr txBox="1"/>
          <p:nvPr/>
        </p:nvSpPr>
        <p:spPr>
          <a:xfrm>
            <a:off x="6218640" y="3485520"/>
            <a:ext cx="5831641" cy="899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Kaip pasiekti konkretų žodyno įrašą</a:t>
            </a:r>
          </a:p>
        </p:txBody>
      </p:sp>
      <p:pic>
        <p:nvPicPr>
          <p:cNvPr id="109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920" y="2960279"/>
            <a:ext cx="5163481" cy="189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01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Kaip pridėti į žodyno įrašą</a:t>
            </a:r>
          </a:p>
        </p:txBody>
      </p:sp>
      <p:pic>
        <p:nvPicPr>
          <p:cNvPr id="110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680" y="3007080"/>
            <a:ext cx="5511961" cy="1341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/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07" name="TextShape 2"/>
          <p:cNvSpPr txBox="1"/>
          <p:nvPr/>
        </p:nvSpPr>
        <p:spPr>
          <a:xfrm>
            <a:off x="480959" y="1371600"/>
            <a:ext cx="5151962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Šiandien išmoksite</a:t>
            </a:r>
          </a:p>
        </p:txBody>
      </p:sp>
      <p:sp>
        <p:nvSpPr>
          <p:cNvPr id="1008" name="TextShape 3"/>
          <p:cNvSpPr txBox="1"/>
          <p:nvPr/>
        </p:nvSpPr>
        <p:spPr>
          <a:xfrm>
            <a:off x="1399320" y="3329280"/>
            <a:ext cx="423396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/>
            </a:lvl1pPr>
          </a:lstStyle>
          <a:p>
            <a:pPr/>
            <a:r>
              <a:t>Kas yra masyvas ir ciklas</a:t>
            </a:r>
          </a:p>
        </p:txBody>
      </p:sp>
      <p:sp>
        <p:nvSpPr>
          <p:cNvPr id="1009" name="TextShape 4"/>
          <p:cNvSpPr txBox="1"/>
          <p:nvPr/>
        </p:nvSpPr>
        <p:spPr>
          <a:xfrm>
            <a:off x="1399320" y="4563719"/>
            <a:ext cx="42339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/>
            </a:lvl1pPr>
          </a:lstStyle>
          <a:p>
            <a:pPr/>
            <a:r>
              <a:t>Apie duomenų tipą – sąrašas (list)</a:t>
            </a:r>
          </a:p>
        </p:txBody>
      </p:sp>
      <p:sp>
        <p:nvSpPr>
          <p:cNvPr id="1010" name="TextShape 5"/>
          <p:cNvSpPr txBox="1"/>
          <p:nvPr/>
        </p:nvSpPr>
        <p:spPr>
          <a:xfrm>
            <a:off x="1399320" y="5696999"/>
            <a:ext cx="42339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/>
            </a:lvl1pPr>
          </a:lstStyle>
          <a:p>
            <a:pPr/>
            <a:r>
              <a:t>Apie duomenų tipą – žodynas (dict)</a:t>
            </a:r>
          </a:p>
        </p:txBody>
      </p:sp>
      <p:sp>
        <p:nvSpPr>
          <p:cNvPr id="1011" name="TextShape 6"/>
          <p:cNvSpPr txBox="1"/>
          <p:nvPr/>
        </p:nvSpPr>
        <p:spPr>
          <a:xfrm>
            <a:off x="7394930" y="5706443"/>
            <a:ext cx="42339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/>
            </a:lvl1pPr>
          </a:lstStyle>
          <a:p>
            <a:pPr/>
            <a:r>
              <a:t>Formuoti veiksmus cikluose</a:t>
            </a:r>
          </a:p>
        </p:txBody>
      </p:sp>
      <p:grpSp>
        <p:nvGrpSpPr>
          <p:cNvPr id="1014" name="Group 7"/>
          <p:cNvGrpSpPr/>
          <p:nvPr/>
        </p:nvGrpSpPr>
        <p:grpSpPr>
          <a:xfrm>
            <a:off x="480240" y="3193559"/>
            <a:ext cx="731161" cy="731161"/>
            <a:chOff x="0" y="0"/>
            <a:chExt cx="731160" cy="731160"/>
          </a:xfrm>
        </p:grpSpPr>
        <p:sp>
          <p:nvSpPr>
            <p:cNvPr id="1012" name="CustomShape 8"/>
            <p:cNvSpPr/>
            <p:nvPr/>
          </p:nvSpPr>
          <p:spPr>
            <a:xfrm>
              <a:off x="-1" y="-1"/>
              <a:ext cx="731162" cy="73116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3" name="CustomShape 9"/>
            <p:cNvSpPr txBox="1"/>
            <p:nvPr/>
          </p:nvSpPr>
          <p:spPr>
            <a:xfrm>
              <a:off x="152999" y="177604"/>
              <a:ext cx="42552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1017" name="Group 10"/>
          <p:cNvGrpSpPr/>
          <p:nvPr/>
        </p:nvGrpSpPr>
        <p:grpSpPr>
          <a:xfrm>
            <a:off x="480240" y="4369680"/>
            <a:ext cx="731161" cy="731161"/>
            <a:chOff x="0" y="0"/>
            <a:chExt cx="731160" cy="731160"/>
          </a:xfrm>
        </p:grpSpPr>
        <p:sp>
          <p:nvSpPr>
            <p:cNvPr id="1015" name="CustomShape 11"/>
            <p:cNvSpPr/>
            <p:nvPr/>
          </p:nvSpPr>
          <p:spPr>
            <a:xfrm>
              <a:off x="-1" y="-1"/>
              <a:ext cx="731162" cy="73116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6" name="CustomShape 12"/>
            <p:cNvSpPr txBox="1"/>
            <p:nvPr/>
          </p:nvSpPr>
          <p:spPr>
            <a:xfrm>
              <a:off x="152999" y="177964"/>
              <a:ext cx="42552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020" name="Group 13"/>
          <p:cNvGrpSpPr/>
          <p:nvPr/>
        </p:nvGrpSpPr>
        <p:grpSpPr>
          <a:xfrm>
            <a:off x="480240" y="5496840"/>
            <a:ext cx="731161" cy="731161"/>
            <a:chOff x="0" y="0"/>
            <a:chExt cx="731160" cy="731160"/>
          </a:xfrm>
        </p:grpSpPr>
        <p:sp>
          <p:nvSpPr>
            <p:cNvPr id="1018" name="CustomShape 14"/>
            <p:cNvSpPr/>
            <p:nvPr/>
          </p:nvSpPr>
          <p:spPr>
            <a:xfrm>
              <a:off x="-1" y="-1"/>
              <a:ext cx="731162" cy="73116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9" name="CustomShape 15"/>
            <p:cNvSpPr txBox="1"/>
            <p:nvPr/>
          </p:nvSpPr>
          <p:spPr>
            <a:xfrm>
              <a:off x="152999" y="177964"/>
              <a:ext cx="42552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1023" name="Group 16"/>
          <p:cNvGrpSpPr/>
          <p:nvPr/>
        </p:nvGrpSpPr>
        <p:grpSpPr>
          <a:xfrm>
            <a:off x="6430206" y="5496840"/>
            <a:ext cx="731161" cy="731161"/>
            <a:chOff x="0" y="0"/>
            <a:chExt cx="731160" cy="731160"/>
          </a:xfrm>
        </p:grpSpPr>
        <p:sp>
          <p:nvSpPr>
            <p:cNvPr id="1021" name="CustomShape 17"/>
            <p:cNvSpPr/>
            <p:nvPr/>
          </p:nvSpPr>
          <p:spPr>
            <a:xfrm>
              <a:off x="-1" y="-1"/>
              <a:ext cx="731162" cy="73116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2" name="CustomShape 18"/>
            <p:cNvSpPr txBox="1"/>
            <p:nvPr/>
          </p:nvSpPr>
          <p:spPr>
            <a:xfrm>
              <a:off x="152640" y="177604"/>
              <a:ext cx="425521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06</a:t>
              </a:r>
            </a:p>
          </p:txBody>
        </p:sp>
      </p:grpSp>
      <p:grpSp>
        <p:nvGrpSpPr>
          <p:cNvPr id="1026" name="Group 13"/>
          <p:cNvGrpSpPr/>
          <p:nvPr/>
        </p:nvGrpSpPr>
        <p:grpSpPr>
          <a:xfrm>
            <a:off x="6430206" y="3063419"/>
            <a:ext cx="731161" cy="731161"/>
            <a:chOff x="0" y="0"/>
            <a:chExt cx="731160" cy="731160"/>
          </a:xfrm>
        </p:grpSpPr>
        <p:sp>
          <p:nvSpPr>
            <p:cNvPr id="1024" name="CustomShape 14"/>
            <p:cNvSpPr/>
            <p:nvPr/>
          </p:nvSpPr>
          <p:spPr>
            <a:xfrm>
              <a:off x="-1" y="-1"/>
              <a:ext cx="731162" cy="73116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5" name="CustomShape 15"/>
            <p:cNvSpPr txBox="1"/>
            <p:nvPr/>
          </p:nvSpPr>
          <p:spPr>
            <a:xfrm>
              <a:off x="152999" y="177964"/>
              <a:ext cx="42552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04</a:t>
              </a:r>
            </a:p>
          </p:txBody>
        </p:sp>
      </p:grpSp>
      <p:grpSp>
        <p:nvGrpSpPr>
          <p:cNvPr id="1029" name="Group 10"/>
          <p:cNvGrpSpPr/>
          <p:nvPr/>
        </p:nvGrpSpPr>
        <p:grpSpPr>
          <a:xfrm>
            <a:off x="6430206" y="4280130"/>
            <a:ext cx="731161" cy="731161"/>
            <a:chOff x="0" y="0"/>
            <a:chExt cx="731160" cy="731160"/>
          </a:xfrm>
        </p:grpSpPr>
        <p:sp>
          <p:nvSpPr>
            <p:cNvPr id="1027" name="CustomShape 11"/>
            <p:cNvSpPr/>
            <p:nvPr/>
          </p:nvSpPr>
          <p:spPr>
            <a:xfrm>
              <a:off x="-1" y="-1"/>
              <a:ext cx="731162" cy="73116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8" name="CustomShape 12"/>
            <p:cNvSpPr txBox="1"/>
            <p:nvPr/>
          </p:nvSpPr>
          <p:spPr>
            <a:xfrm>
              <a:off x="152999" y="177964"/>
              <a:ext cx="42552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1030" name="TextShape 3"/>
          <p:cNvSpPr txBox="1"/>
          <p:nvPr/>
        </p:nvSpPr>
        <p:spPr>
          <a:xfrm>
            <a:off x="7394930" y="3273023"/>
            <a:ext cx="42339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/>
            </a:lvl1pPr>
          </a:lstStyle>
          <a:p>
            <a:pPr/>
            <a:r>
              <a:t>Apie duomenų tipą - tuple</a:t>
            </a:r>
          </a:p>
        </p:txBody>
      </p:sp>
      <p:sp>
        <p:nvSpPr>
          <p:cNvPr id="1031" name="TextShape 3"/>
          <p:cNvSpPr txBox="1"/>
          <p:nvPr/>
        </p:nvSpPr>
        <p:spPr>
          <a:xfrm>
            <a:off x="7394930" y="4489733"/>
            <a:ext cx="42339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/>
            </a:lvl1pPr>
          </a:lstStyle>
          <a:p>
            <a:pPr/>
            <a:r>
              <a:t>Apie duomenų tipą - set (rinkinys)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05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Kaip pakeisti žodyno įrašą</a:t>
            </a:r>
          </a:p>
        </p:txBody>
      </p:sp>
      <p:pic>
        <p:nvPicPr>
          <p:cNvPr id="110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048480"/>
            <a:ext cx="5662441" cy="1342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09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Kaip ištrinti žodyno įrašą</a:t>
            </a:r>
          </a:p>
        </p:txBody>
      </p:sp>
      <p:pic>
        <p:nvPicPr>
          <p:cNvPr id="111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359" y="3202200"/>
            <a:ext cx="5437801" cy="1316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13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Set (rinkinys)</a:t>
            </a:r>
          </a:p>
        </p:txBody>
      </p:sp>
      <p:pic>
        <p:nvPicPr>
          <p:cNvPr id="11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649" y="2597150"/>
            <a:ext cx="3213101" cy="166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17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Set metodai</a:t>
            </a:r>
          </a:p>
        </p:txBody>
      </p:sp>
      <p:sp>
        <p:nvSpPr>
          <p:cNvPr id="1118" name="https://www.w3schools.com/python/python_ref_set.asp"/>
          <p:cNvSpPr txBox="1"/>
          <p:nvPr/>
        </p:nvSpPr>
        <p:spPr>
          <a:xfrm>
            <a:off x="57423" y="4188066"/>
            <a:ext cx="565695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https://www.w3schools.com/python/python_ref_set.asp</a:t>
            </a:r>
          </a:p>
        </p:txBody>
      </p:sp>
      <p:pic>
        <p:nvPicPr>
          <p:cNvPr id="1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81" y="1968737"/>
            <a:ext cx="4152901" cy="179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22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For ciklai 1</a:t>
            </a:r>
          </a:p>
        </p:txBody>
      </p:sp>
      <p:pic>
        <p:nvPicPr>
          <p:cNvPr id="1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965" y="3856032"/>
            <a:ext cx="3568701" cy="118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15" y="2112171"/>
            <a:ext cx="3556001" cy="138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27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For ciklai 2</a:t>
            </a:r>
          </a:p>
        </p:txBody>
      </p:sp>
      <p:pic>
        <p:nvPicPr>
          <p:cNvPr id="1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427" y="2385322"/>
            <a:ext cx="4867201" cy="3340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31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For ciklai 3</a:t>
            </a:r>
          </a:p>
        </p:txBody>
      </p:sp>
      <p:pic>
        <p:nvPicPr>
          <p:cNvPr id="113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000" y="2595240"/>
            <a:ext cx="5082121" cy="2666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35" name="TextShape 2"/>
          <p:cNvSpPr txBox="1"/>
          <p:nvPr/>
        </p:nvSpPr>
        <p:spPr>
          <a:xfrm>
            <a:off x="6218640" y="3485520"/>
            <a:ext cx="5831641" cy="124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defRPr b="1" baseline="-2411" sz="3925"/>
            </a:lvl1pPr>
          </a:lstStyle>
          <a:p>
            <a:pPr/>
            <a:r>
              <a:t>Sąrašo apimtis (List comprehension)</a:t>
            </a:r>
          </a:p>
        </p:txBody>
      </p:sp>
      <p:pic>
        <p:nvPicPr>
          <p:cNvPr id="1136" name="unknown.jpeg" descr="unknow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335" y="1252024"/>
            <a:ext cx="4258974" cy="1684815"/>
          </a:xfrm>
          <a:prstGeom prst="rect">
            <a:avLst/>
          </a:prstGeom>
          <a:ln w="12700">
            <a:miter lim="400000"/>
          </a:ln>
        </p:spPr>
      </p:pic>
      <p:sp>
        <p:nvSpPr>
          <p:cNvPr id="1137" name="Text"/>
          <p:cNvSpPr txBox="1"/>
          <p:nvPr/>
        </p:nvSpPr>
        <p:spPr>
          <a:xfrm>
            <a:off x="707335" y="1252024"/>
            <a:ext cx="1422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1138" name="unknown.jpeg" descr="unknown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500" y="3380086"/>
            <a:ext cx="4264644" cy="1606037"/>
          </a:xfrm>
          <a:prstGeom prst="rect">
            <a:avLst/>
          </a:prstGeom>
          <a:ln w="12700">
            <a:miter lim="400000"/>
          </a:ln>
        </p:spPr>
      </p:pic>
      <p:sp>
        <p:nvSpPr>
          <p:cNvPr id="1139" name="Text"/>
          <p:cNvSpPr txBox="1"/>
          <p:nvPr/>
        </p:nvSpPr>
        <p:spPr>
          <a:xfrm>
            <a:off x="704500" y="3380086"/>
            <a:ext cx="1422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42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Kaip iteruoti per žodyno įrašus</a:t>
            </a:r>
          </a:p>
        </p:txBody>
      </p:sp>
      <p:pic>
        <p:nvPicPr>
          <p:cNvPr id="11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258200"/>
            <a:ext cx="4733641" cy="5143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46" name="TextShape 2"/>
          <p:cNvSpPr txBox="1"/>
          <p:nvPr/>
        </p:nvSpPr>
        <p:spPr>
          <a:xfrm>
            <a:off x="6218640" y="3485520"/>
            <a:ext cx="5831641" cy="899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Kaip sukti for ciklą tam tikrą kiekį kartų (funkcija range)</a:t>
            </a:r>
          </a:p>
        </p:txBody>
      </p:sp>
      <p:pic>
        <p:nvPicPr>
          <p:cNvPr id="11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079" y="1271519"/>
            <a:ext cx="3960002" cy="5329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34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Sąrašai (List)</a:t>
            </a:r>
          </a:p>
        </p:txBody>
      </p:sp>
      <p:pic>
        <p:nvPicPr>
          <p:cNvPr id="10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79" y="2448180"/>
            <a:ext cx="5266801" cy="1961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50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While ciklai</a:t>
            </a:r>
          </a:p>
        </p:txBody>
      </p:sp>
      <p:pic>
        <p:nvPicPr>
          <p:cNvPr id="11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2479" y="1253160"/>
            <a:ext cx="1502281" cy="5195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54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Begalinis ciklas (Infinite loop)</a:t>
            </a:r>
          </a:p>
        </p:txBody>
      </p:sp>
      <p:pic>
        <p:nvPicPr>
          <p:cNvPr id="11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399" y="1852199"/>
            <a:ext cx="3602522" cy="4366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58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Ciklo nutraukimas (break)</a:t>
            </a:r>
          </a:p>
        </p:txBody>
      </p:sp>
      <p:pic>
        <p:nvPicPr>
          <p:cNvPr id="115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800" y="2083319"/>
            <a:ext cx="5031000" cy="3595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62" name="TextShape 2"/>
          <p:cNvSpPr txBox="1"/>
          <p:nvPr/>
        </p:nvSpPr>
        <p:spPr>
          <a:xfrm>
            <a:off x="6218640" y="3485520"/>
            <a:ext cx="5831641" cy="899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Pakartojimo praleidimas (continue)</a:t>
            </a:r>
          </a:p>
        </p:txBody>
      </p:sp>
      <p:pic>
        <p:nvPicPr>
          <p:cNvPr id="11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719" y="1949760"/>
            <a:ext cx="4323602" cy="4306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66" name="TextShape 2"/>
          <p:cNvSpPr txBox="1"/>
          <p:nvPr/>
        </p:nvSpPr>
        <p:spPr>
          <a:xfrm>
            <a:off x="6218640" y="3485520"/>
            <a:ext cx="5831641" cy="899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Sąlyga [else] for ir while cikluose 1</a:t>
            </a:r>
          </a:p>
        </p:txBody>
      </p:sp>
      <p:pic>
        <p:nvPicPr>
          <p:cNvPr id="11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920" y="1585440"/>
            <a:ext cx="4699800" cy="4654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170" name="TextShape 2"/>
          <p:cNvSpPr txBox="1"/>
          <p:nvPr/>
        </p:nvSpPr>
        <p:spPr>
          <a:xfrm>
            <a:off x="6218640" y="3485520"/>
            <a:ext cx="5831641" cy="103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defRPr b="1" spc="-100" sz="3000"/>
            </a:lvl1pPr>
          </a:lstStyle>
          <a:p>
            <a:pPr/>
            <a:r>
              <a:t>Sąlyga [else] for ir while cikluose 2</a:t>
            </a:r>
          </a:p>
        </p:txBody>
      </p:sp>
      <p:pic>
        <p:nvPicPr>
          <p:cNvPr id="11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560" y="2329200"/>
            <a:ext cx="5421961" cy="329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grpSp>
        <p:nvGrpSpPr>
          <p:cNvPr id="1176" name="Group 2"/>
          <p:cNvGrpSpPr/>
          <p:nvPr/>
        </p:nvGrpSpPr>
        <p:grpSpPr>
          <a:xfrm>
            <a:off x="479880" y="898200"/>
            <a:ext cx="1834920" cy="464041"/>
            <a:chOff x="0" y="0"/>
            <a:chExt cx="1834919" cy="464039"/>
          </a:xfrm>
        </p:grpSpPr>
        <p:sp>
          <p:nvSpPr>
            <p:cNvPr id="1174" name="CustomShape 3"/>
            <p:cNvSpPr/>
            <p:nvPr/>
          </p:nvSpPr>
          <p:spPr>
            <a:xfrm>
              <a:off x="0" y="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5" name="CustomShape 4"/>
            <p:cNvSpPr txBox="1"/>
            <p:nvPr/>
          </p:nvSpPr>
          <p:spPr>
            <a:xfrm>
              <a:off x="113759" y="75143"/>
              <a:ext cx="16074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 1</a:t>
              </a:r>
            </a:p>
          </p:txBody>
        </p:sp>
      </p:grpSp>
      <p:pic>
        <p:nvPicPr>
          <p:cNvPr id="1177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78" name="CustomShape 5"/>
          <p:cNvSpPr txBox="1"/>
          <p:nvPr/>
        </p:nvSpPr>
        <p:spPr>
          <a:xfrm>
            <a:off x="640439" y="1832399"/>
            <a:ext cx="10626121" cy="2150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Sukurti programą, kuri: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Leistų vartotojui įvesti 5 žodžius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Pridėtų įvestus žodžius į sąrašą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Atspausdintų kiekvieną žodį, jo ilgį ir eilės numerį sąraše (nuo 1)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Sudėtingiau: kad programa leistų įvesti norimą žodžių kiekį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Patarimas: Naudoti sąrašą (list), ciklą for, funkcijas len ir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grpSp>
        <p:nvGrpSpPr>
          <p:cNvPr id="1183" name="Group 2"/>
          <p:cNvGrpSpPr/>
          <p:nvPr/>
        </p:nvGrpSpPr>
        <p:grpSpPr>
          <a:xfrm>
            <a:off x="479880" y="898200"/>
            <a:ext cx="1834920" cy="464041"/>
            <a:chOff x="0" y="0"/>
            <a:chExt cx="1834919" cy="464039"/>
          </a:xfrm>
        </p:grpSpPr>
        <p:sp>
          <p:nvSpPr>
            <p:cNvPr id="1181" name="CustomShape 3"/>
            <p:cNvSpPr/>
            <p:nvPr/>
          </p:nvSpPr>
          <p:spPr>
            <a:xfrm>
              <a:off x="0" y="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2" name="CustomShape 4"/>
            <p:cNvSpPr txBox="1"/>
            <p:nvPr/>
          </p:nvSpPr>
          <p:spPr>
            <a:xfrm>
              <a:off x="113759" y="75143"/>
              <a:ext cx="16074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 2</a:t>
              </a:r>
            </a:p>
          </p:txBody>
        </p:sp>
      </p:grpSp>
      <p:pic>
        <p:nvPicPr>
          <p:cNvPr id="1184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85" name="CustomShape 5"/>
          <p:cNvSpPr txBox="1"/>
          <p:nvPr/>
        </p:nvSpPr>
        <p:spPr>
          <a:xfrm>
            <a:off x="640439" y="1832399"/>
            <a:ext cx="10626121" cy="183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Parašyti programą, kuri: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Leistų vartotojui įvesti skaičių.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Jei įvestas skaičius yra teigiamas, paprašyti įvesti dar vieną skaičių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Jei įvestas skaičius neigiamas, nutraukti programą ir atspausdinti visų įvestų teigiamų skaičių sumą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Patarimas: Naudoti ciklą while, sąlygą if, break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grpSp>
        <p:nvGrpSpPr>
          <p:cNvPr id="1190" name="Group 2"/>
          <p:cNvGrpSpPr/>
          <p:nvPr/>
        </p:nvGrpSpPr>
        <p:grpSpPr>
          <a:xfrm>
            <a:off x="479880" y="898200"/>
            <a:ext cx="1834920" cy="464041"/>
            <a:chOff x="0" y="0"/>
            <a:chExt cx="1834919" cy="464039"/>
          </a:xfrm>
        </p:grpSpPr>
        <p:sp>
          <p:nvSpPr>
            <p:cNvPr id="1188" name="CustomShape 3"/>
            <p:cNvSpPr/>
            <p:nvPr/>
          </p:nvSpPr>
          <p:spPr>
            <a:xfrm>
              <a:off x="0" y="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9" name="CustomShape 4"/>
            <p:cNvSpPr txBox="1"/>
            <p:nvPr/>
          </p:nvSpPr>
          <p:spPr>
            <a:xfrm>
              <a:off x="113759" y="75143"/>
              <a:ext cx="16074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 3</a:t>
              </a:r>
            </a:p>
          </p:txBody>
        </p:sp>
      </p:grpSp>
      <p:pic>
        <p:nvPicPr>
          <p:cNvPr id="1191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92" name="CustomShape 5"/>
          <p:cNvSpPr txBox="1"/>
          <p:nvPr/>
        </p:nvSpPr>
        <p:spPr>
          <a:xfrm>
            <a:off x="640439" y="1832399"/>
            <a:ext cx="10626121" cy="183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Sukurti programą, kuri: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Sugeneruotų tris atsitiktinius skaičius nuo 1 iki 6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Jei vienas iš šių skaičių yra 5, atspausdinti „Pralaimėjai...“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Kitu atveju atspausdinti „Laimėjai!“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Patarimas: Naudoti while ciklą, funkciją random.randint (import random), else, break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grpSp>
        <p:nvGrpSpPr>
          <p:cNvPr id="1197" name="Group 2"/>
          <p:cNvGrpSpPr/>
          <p:nvPr/>
        </p:nvGrpSpPr>
        <p:grpSpPr>
          <a:xfrm>
            <a:off x="479880" y="898200"/>
            <a:ext cx="1834920" cy="464041"/>
            <a:chOff x="0" y="0"/>
            <a:chExt cx="1834919" cy="464039"/>
          </a:xfrm>
        </p:grpSpPr>
        <p:sp>
          <p:nvSpPr>
            <p:cNvPr id="1195" name="CustomShape 3"/>
            <p:cNvSpPr/>
            <p:nvPr/>
          </p:nvSpPr>
          <p:spPr>
            <a:xfrm>
              <a:off x="0" y="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6" name="CustomShape 4"/>
            <p:cNvSpPr txBox="1"/>
            <p:nvPr/>
          </p:nvSpPr>
          <p:spPr>
            <a:xfrm>
              <a:off x="113759" y="75143"/>
              <a:ext cx="16074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 4</a:t>
              </a:r>
            </a:p>
          </p:txBody>
        </p:sp>
      </p:grpSp>
      <p:pic>
        <p:nvPicPr>
          <p:cNvPr id="1198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99" name="CustomShape 5"/>
          <p:cNvSpPr txBox="1"/>
          <p:nvPr/>
        </p:nvSpPr>
        <p:spPr>
          <a:xfrm>
            <a:off x="640439" y="1832399"/>
            <a:ext cx="10626121" cy="450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Sukurti po vieną norimą sąrašą ir žodyną ir juose: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Atspausdinti vieną norimą įrašą (abiejuose)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Pridėti įrašą (abiejuose)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Ištrinti įrašą (abiejuose)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Ištrintą įrašą iš žodyno pridėti prie sąrašo (po antro elemento)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Sukurti naują sąrašą ir jam prilyginti jau prieš tai sukurtą (new_list = old_list)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Pakeiskite naujame saraše elementą ir išspausdinkite senąjį. Ar matote problemą?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Užkomentuokite senąjį kodą ir sutvarkykite prieš tai atrastą problemą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Jei senąjame sąraše tarp elementų būtų sąrašas/žodynas, ar jūsų kode problema vėl atsiranda? Jei atrandate problemą, sutvarkykite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Išbandyti kitas sąrašų ir žodynų funkcijas: clear(), index(), insert(), remove...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 u="sng">
                <a:solidFill>
                  <a:srgbClr val="0000FF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https://www.w3schools.com/python/python_ref_list.asp</a:t>
            </a:r>
            <a:r>
              <a:rPr u="none">
                <a:solidFill>
                  <a:srgbClr val="000000"/>
                </a:solidFill>
              </a:rPr>
              <a:t> 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 u="sng">
                <a:solidFill>
                  <a:srgbClr val="0000FF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</a:t>
            </a: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://www.w3schools.com/python/python_ref_dictionary.asp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38" name="TextShape 2"/>
          <p:cNvSpPr txBox="1"/>
          <p:nvPr/>
        </p:nvSpPr>
        <p:spPr>
          <a:xfrm>
            <a:off x="6218640" y="3485520"/>
            <a:ext cx="5831641" cy="899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Kaip pasiekti atskirus sąrašo įrašus</a:t>
            </a:r>
          </a:p>
        </p:txBody>
      </p:sp>
      <p:pic>
        <p:nvPicPr>
          <p:cNvPr id="10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200" y="1603079"/>
            <a:ext cx="5238361" cy="4228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grpSp>
        <p:nvGrpSpPr>
          <p:cNvPr id="1204" name="Group 2"/>
          <p:cNvGrpSpPr/>
          <p:nvPr/>
        </p:nvGrpSpPr>
        <p:grpSpPr>
          <a:xfrm>
            <a:off x="479880" y="898200"/>
            <a:ext cx="1834920" cy="464041"/>
            <a:chOff x="0" y="0"/>
            <a:chExt cx="1834919" cy="464039"/>
          </a:xfrm>
        </p:grpSpPr>
        <p:sp>
          <p:nvSpPr>
            <p:cNvPr id="1202" name="CustomShape 3"/>
            <p:cNvSpPr/>
            <p:nvPr/>
          </p:nvSpPr>
          <p:spPr>
            <a:xfrm>
              <a:off x="0" y="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3" name="CustomShape 4"/>
            <p:cNvSpPr txBox="1"/>
            <p:nvPr/>
          </p:nvSpPr>
          <p:spPr>
            <a:xfrm>
              <a:off x="113759" y="75143"/>
              <a:ext cx="16074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 5</a:t>
              </a:r>
            </a:p>
          </p:txBody>
        </p:sp>
      </p:grpSp>
      <p:pic>
        <p:nvPicPr>
          <p:cNvPr id="1205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206" name="CustomShape 5"/>
          <p:cNvSpPr txBox="1"/>
          <p:nvPr/>
        </p:nvSpPr>
        <p:spPr>
          <a:xfrm>
            <a:off x="640439" y="1832399"/>
            <a:ext cx="10626121" cy="4012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Sukurti žodyną kuris skirtas filtruoti darbuotojus ir parodyti jų algas 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Raktui panaudoti vardą, pavardę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Išspausdinti tik darbuotojus kurių pavardė yra daugiau nei penki simboliai (len) ir jie uždirba daugiau nei 9000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Nenaudoti string karpymo funkcionalumo (pvz “John Parker”[5:11])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Išspausdinti tokiu formatu: </a:t>
            </a:r>
            <a:r>
              <a:rPr b="1"/>
              <a:t>Employees name is</a:t>
            </a:r>
            <a:r>
              <a:rPr b="1" i="1"/>
              <a:t>: John Parker, employee earns: 9999</a:t>
            </a:r>
            <a:endParaRPr b="1" i="1"/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Patalpinti gautas pavardęs į vieną iš duomenų struktūrų ir išspausdinti su for ciklu: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Išspausdinti tokiu formatu: </a:t>
            </a:r>
            <a:r>
              <a:rPr b="1"/>
              <a:t>If you have this surname, you have good salary: Parker</a:t>
            </a:r>
            <a:endParaRPr b="1"/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Pavardės neturi kartotis</a:t>
            </a:r>
            <a:endParaRPr b="1"/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endParaRPr b="1"/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Papildomai (nebūtina):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Leisti įvesti darbuotojų info (vardas, pavardė, alga) vartotojui (darbuotojų kiekį pasirenka pats programos naudotojas)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Kitos pradedančiųjų kurse išmoktos temos (pvz duomenų bazės)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/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209" name="TextShape 2"/>
          <p:cNvSpPr txBox="1"/>
          <p:nvPr/>
        </p:nvSpPr>
        <p:spPr>
          <a:xfrm>
            <a:off x="3282480" y="1925162"/>
            <a:ext cx="374904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" sz="1600"/>
            </a:lvl1pPr>
          </a:lstStyle>
          <a:p>
            <a:pPr/>
            <a:r>
              <a:t>List functions</a:t>
            </a:r>
          </a:p>
        </p:txBody>
      </p:sp>
      <p:sp>
        <p:nvSpPr>
          <p:cNvPr id="1210" name="TextShape 4"/>
          <p:cNvSpPr txBox="1"/>
          <p:nvPr/>
        </p:nvSpPr>
        <p:spPr>
          <a:xfrm>
            <a:off x="480960" y="5497638"/>
            <a:ext cx="2341800" cy="899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Naudinga informacija</a:t>
            </a:r>
          </a:p>
        </p:txBody>
      </p:sp>
      <p:sp>
        <p:nvSpPr>
          <p:cNvPr id="1211" name="TextShape 5"/>
          <p:cNvSpPr txBox="1"/>
          <p:nvPr/>
        </p:nvSpPr>
        <p:spPr>
          <a:xfrm>
            <a:off x="7504200" y="1821959"/>
            <a:ext cx="4206241" cy="518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"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https://www.w3schools.com/python/python_ref_list.asp</a:t>
            </a:r>
          </a:p>
        </p:txBody>
      </p:sp>
      <p:sp>
        <p:nvSpPr>
          <p:cNvPr id="1212" name="TextShape 6"/>
          <p:cNvSpPr txBox="1"/>
          <p:nvPr/>
        </p:nvSpPr>
        <p:spPr>
          <a:xfrm>
            <a:off x="3282480" y="2818439"/>
            <a:ext cx="37490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" sz="1600"/>
            </a:lvl1pPr>
          </a:lstStyle>
          <a:p>
            <a:pPr/>
            <a:r>
              <a:t>Dictionary functions</a:t>
            </a:r>
          </a:p>
        </p:txBody>
      </p:sp>
      <p:sp>
        <p:nvSpPr>
          <p:cNvPr id="1213" name="TextShape 8"/>
          <p:cNvSpPr txBox="1"/>
          <p:nvPr/>
        </p:nvSpPr>
        <p:spPr>
          <a:xfrm>
            <a:off x="7504200" y="2715237"/>
            <a:ext cx="4206241" cy="51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"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https://www.w3schools.com/python/python_ref_dictionary.asp</a:t>
            </a:r>
          </a:p>
        </p:txBody>
      </p:sp>
      <p:sp>
        <p:nvSpPr>
          <p:cNvPr id="1214" name="TextShape 6"/>
          <p:cNvSpPr txBox="1"/>
          <p:nvPr/>
        </p:nvSpPr>
        <p:spPr>
          <a:xfrm>
            <a:off x="3282480" y="3620103"/>
            <a:ext cx="374904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" sz="1600"/>
            </a:lvl1pPr>
          </a:lstStyle>
          <a:p>
            <a:pPr/>
            <a:r>
              <a:t>Tuple functions </a:t>
            </a:r>
          </a:p>
        </p:txBody>
      </p:sp>
      <p:sp>
        <p:nvSpPr>
          <p:cNvPr id="1215" name="TextShape 6"/>
          <p:cNvSpPr txBox="1"/>
          <p:nvPr/>
        </p:nvSpPr>
        <p:spPr>
          <a:xfrm>
            <a:off x="3282480" y="4471268"/>
            <a:ext cx="37490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" sz="1600"/>
            </a:lvl1pPr>
          </a:lstStyle>
          <a:p>
            <a:pPr/>
            <a:r>
              <a:t>Set functions </a:t>
            </a:r>
          </a:p>
        </p:txBody>
      </p:sp>
      <p:sp>
        <p:nvSpPr>
          <p:cNvPr id="1216" name="https://www.w3schools.com/python/python_ref_tuple.asp"/>
          <p:cNvSpPr txBox="1"/>
          <p:nvPr/>
        </p:nvSpPr>
        <p:spPr>
          <a:xfrm>
            <a:off x="7481746" y="3505083"/>
            <a:ext cx="3749041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https://www.w3schools.com/python/python_ref_tuple.asp</a:t>
            </a:r>
          </a:p>
        </p:txBody>
      </p:sp>
      <p:sp>
        <p:nvSpPr>
          <p:cNvPr id="1217" name="https://www.w3schools.com/python/python_ref_set.asp"/>
          <p:cNvSpPr txBox="1"/>
          <p:nvPr/>
        </p:nvSpPr>
        <p:spPr>
          <a:xfrm>
            <a:off x="7481746" y="4356249"/>
            <a:ext cx="3749041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https://www.w3schools.com/python/python_ref_set.asp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/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220" name="TextShape 4"/>
          <p:cNvSpPr txBox="1"/>
          <p:nvPr/>
        </p:nvSpPr>
        <p:spPr>
          <a:xfrm>
            <a:off x="480960" y="5497638"/>
            <a:ext cx="2341800" cy="899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Naudinga informacija</a:t>
            </a:r>
          </a:p>
        </p:txBody>
      </p:sp>
      <p:sp>
        <p:nvSpPr>
          <p:cNvPr id="1221" name="https://switowski.com/blog/for-loop-vs-list-comprehension"/>
          <p:cNvSpPr txBox="1"/>
          <p:nvPr/>
        </p:nvSpPr>
        <p:spPr>
          <a:xfrm>
            <a:off x="453784" y="1371256"/>
            <a:ext cx="5760106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https://switowski.com/blog/for-loop-vs-list-comprehension</a:t>
            </a:r>
          </a:p>
        </p:txBody>
      </p:sp>
      <p:sp>
        <p:nvSpPr>
          <p:cNvPr id="1222" name="https://treyhunner.com/2015/12/python-list-comprehensions-now-in-color/"/>
          <p:cNvSpPr txBox="1"/>
          <p:nvPr/>
        </p:nvSpPr>
        <p:spPr>
          <a:xfrm>
            <a:off x="454324" y="1998395"/>
            <a:ext cx="7228345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https://treyhunner.com/2015/12/python-list-comprehensions-now-in-color/</a:t>
            </a:r>
          </a:p>
        </p:txBody>
      </p:sp>
      <p:sp>
        <p:nvSpPr>
          <p:cNvPr id="1223" name="https://betterprogramming.pub/shallow-copy-vs-deep-copy-in-python-357e5f502bf9">
            <a:hlinkClick r:id="rId4" invalidUrl="" action="" tgtFrame="" tooltip="" history="1" highlightClick="0" endSnd="0"/>
          </p:cNvPr>
          <p:cNvSpPr txBox="1"/>
          <p:nvPr/>
        </p:nvSpPr>
        <p:spPr>
          <a:xfrm>
            <a:off x="450463" y="2521287"/>
            <a:ext cx="8142745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https://betterprogramming.pub/shallow-copy-vs-deep-copy-in-python-357e5f502bf9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/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226" name="TextShape 4"/>
          <p:cNvSpPr txBox="1"/>
          <p:nvPr/>
        </p:nvSpPr>
        <p:spPr>
          <a:xfrm>
            <a:off x="491589" y="5898134"/>
            <a:ext cx="10276284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Sebastian Witowski - Writing Faster Python</a:t>
            </a:r>
          </a:p>
        </p:txBody>
      </p:sp>
      <p:pic>
        <p:nvPicPr>
          <p:cNvPr id="1227" name="Sebastian Witowski - Writing faster Python" descr="Sebastian Witowski - Writing faster Python"/>
          <p:cNvPicPr>
            <a:picLocks noChangeAspect="0"/>
          </p:cNvPicPr>
          <p:nvPr>
            <a:videoFile xmlns:mc="http://schemas.openxmlformats.org/markup-compatibility/2006" xmlns:aiw="http://developer.apple.com/namespaces/iwork" r:link="rId2" mc:Ignorable="aiw" aiw:title="Sebastian Witowski - Writing faster Python" aiw:author="EuroPython Conference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498361" y="972925"/>
            <a:ext cx="7622553" cy="428768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1227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22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22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42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Kaip į sąrašą pridėti duomenų</a:t>
            </a:r>
          </a:p>
        </p:txBody>
      </p:sp>
      <p:pic>
        <p:nvPicPr>
          <p:cNvPr id="10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850" y="1146088"/>
            <a:ext cx="4240801" cy="3458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46" name="TextShape 2"/>
          <p:cNvSpPr txBox="1"/>
          <p:nvPr/>
        </p:nvSpPr>
        <p:spPr>
          <a:xfrm>
            <a:off x="6218640" y="3485520"/>
            <a:ext cx="5831641" cy="899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Kaip pakeisti ar ištrinti sąrašo įrašą</a:t>
            </a:r>
          </a:p>
        </p:txBody>
      </p:sp>
      <p:pic>
        <p:nvPicPr>
          <p:cNvPr id="10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240" y="1904400"/>
            <a:ext cx="3722400" cy="439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50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Del vs pop</a:t>
            </a:r>
          </a:p>
        </p:txBody>
      </p:sp>
      <p:pic>
        <p:nvPicPr>
          <p:cNvPr id="10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251" y="1981200"/>
            <a:ext cx="3632201" cy="289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54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List metodai</a:t>
            </a:r>
          </a:p>
        </p:txBody>
      </p:sp>
      <p:pic>
        <p:nvPicPr>
          <p:cNvPr id="10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000" y="2918671"/>
            <a:ext cx="5319995" cy="20329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6" name="https://www.w3schools.com/python/python_ref_list.asp"/>
          <p:cNvSpPr txBox="1"/>
          <p:nvPr/>
        </p:nvSpPr>
        <p:spPr>
          <a:xfrm>
            <a:off x="152503" y="1945248"/>
            <a:ext cx="563139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https://www.w3schools.com/python/python_ref_list.asp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2 paskaita. Masyvai, ciklai</a:t>
            </a:r>
          </a:p>
        </p:txBody>
      </p:sp>
      <p:sp>
        <p:nvSpPr>
          <p:cNvPr id="1059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Kaip sužinoti sąrašo dydį</a:t>
            </a:r>
          </a:p>
        </p:txBody>
      </p:sp>
      <p:pic>
        <p:nvPicPr>
          <p:cNvPr id="10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479" y="2364120"/>
            <a:ext cx="5381282" cy="2514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